
<file path=[Content_Types].xml><?xml version="1.0" encoding="utf-8"?>
<Types xmlns="http://schemas.openxmlformats.org/package/2006/content-types">
  <Default Extension="png" ContentType="image/png"/>
  <Default Extension="bin" ContentType="application/vnd.openxmlformats-officedocument.oleObject"/>
  <Default Extension="emf" ContentType="image/x-emf"/>
  <Default Extension="jpeg" ContentType="image/jpeg"/>
  <Default Extension="wmf" ContentType="image/x-wmf"/>
  <Default Extension="rels" ContentType="application/vnd.openxmlformats-package.relationships+xml"/>
  <Default Extension="xml" ContentType="application/xml"/>
  <Default Extension="vml" ContentType="application/vnd.openxmlformats-officedocument.vmlDrawing"/>
  <Default Extension="jpg" ContentType="image/jpeg"/>
  <Override PartName="/ppt/presentation.xml" ContentType="application/vnd.openxmlformats-officedocument.presentationml.presentation.main+xml"/>
  <Override PartName="/customXml/itemProps1.xml" ContentType="application/vnd.openxmlformats-officedocument.customXmlProperties+xml"/>
  <Override PartName="/customXml/itemProps2.xml" ContentType="application/vnd.openxmlformats-officedocument.customXmlProperties+xml"/>
  <Override PartName="/customXml/itemProps3.xml" ContentType="application/vnd.openxmlformats-officedocument.customXmlProperties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slides/slide100.xml" ContentType="application/vnd.openxmlformats-officedocument.presentationml.slide+xml"/>
  <Override PartName="/ppt/slides/slide101.xml" ContentType="application/vnd.openxmlformats-officedocument.presentationml.slide+xml"/>
  <Override PartName="/ppt/slides/slide102.xml" ContentType="application/vnd.openxmlformats-officedocument.presentationml.slide+xml"/>
  <Override PartName="/ppt/slides/slide103.xml" ContentType="application/vnd.openxmlformats-officedocument.presentationml.slide+xml"/>
  <Override PartName="/ppt/slides/slide104.xml" ContentType="application/vnd.openxmlformats-officedocument.presentationml.slide+xml"/>
  <Override PartName="/ppt/slides/slide105.xml" ContentType="application/vnd.openxmlformats-officedocument.presentationml.slide+xml"/>
  <Override PartName="/ppt/slides/slide106.xml" ContentType="application/vnd.openxmlformats-officedocument.presentationml.slide+xml"/>
  <Override PartName="/ppt/slides/slide107.xml" ContentType="application/vnd.openxmlformats-officedocument.presentationml.slide+xml"/>
  <Override PartName="/ppt/slides/slide108.xml" ContentType="application/vnd.openxmlformats-officedocument.presentationml.slide+xml"/>
  <Override PartName="/ppt/slides/slide109.xml" ContentType="application/vnd.openxmlformats-officedocument.presentationml.slide+xml"/>
  <Override PartName="/ppt/slides/slide110.xml" ContentType="application/vnd.openxmlformats-officedocument.presentationml.slide+xml"/>
  <Override PartName="/ppt/slides/slide111.xml" ContentType="application/vnd.openxmlformats-officedocument.presentationml.slide+xml"/>
  <Override PartName="/ppt/slides/slide112.xml" ContentType="application/vnd.openxmlformats-officedocument.presentationml.slide+xml"/>
  <Override PartName="/ppt/slides/slide113.xml" ContentType="application/vnd.openxmlformats-officedocument.presentationml.slide+xml"/>
  <Override PartName="/ppt/slides/slide114.xml" ContentType="application/vnd.openxmlformats-officedocument.presentationml.slide+xml"/>
  <Override PartName="/ppt/slides/slide115.xml" ContentType="application/vnd.openxmlformats-officedocument.presentationml.slide+xml"/>
  <Override PartName="/ppt/slides/slide116.xml" ContentType="application/vnd.openxmlformats-officedocument.presentationml.slide+xml"/>
  <Override PartName="/ppt/slides/slide117.xml" ContentType="application/vnd.openxmlformats-officedocument.presentationml.slide+xml"/>
  <Override PartName="/ppt/slides/slide118.xml" ContentType="application/vnd.openxmlformats-officedocument.presentationml.slide+xml"/>
  <Override PartName="/ppt/slides/slide119.xml" ContentType="application/vnd.openxmlformats-officedocument.presentationml.slide+xml"/>
  <Override PartName="/ppt/slides/slide120.xml" ContentType="application/vnd.openxmlformats-officedocument.presentationml.slide+xml"/>
  <Override PartName="/ppt/slides/slide121.xml" ContentType="application/vnd.openxmlformats-officedocument.presentationml.slide+xml"/>
  <Override PartName="/ppt/slides/slide122.xml" ContentType="application/vnd.openxmlformats-officedocument.presentationml.slide+xml"/>
  <Override PartName="/ppt/slides/slide123.xml" ContentType="application/vnd.openxmlformats-officedocument.presentationml.slide+xml"/>
  <Override PartName="/ppt/slides/slide124.xml" ContentType="application/vnd.openxmlformats-officedocument.presentationml.slide+xml"/>
  <Override PartName="/ppt/slides/slide125.xml" ContentType="application/vnd.openxmlformats-officedocument.presentationml.slide+xml"/>
  <Override PartName="/ppt/slides/slide126.xml" ContentType="application/vnd.openxmlformats-officedocument.presentationml.slide+xml"/>
  <Override PartName="/ppt/slides/slide127.xml" ContentType="application/vnd.openxmlformats-officedocument.presentationml.slide+xml"/>
  <Override PartName="/ppt/slides/slide128.xml" ContentType="application/vnd.openxmlformats-officedocument.presentationml.slide+xml"/>
  <Override PartName="/ppt/slides/slide129.xml" ContentType="application/vnd.openxmlformats-officedocument.presentationml.slide+xml"/>
  <Override PartName="/ppt/slides/slide130.xml" ContentType="application/vnd.openxmlformats-officedocument.presentationml.slide+xml"/>
  <Override PartName="/ppt/slides/slide131.xml" ContentType="application/vnd.openxmlformats-officedocument.presentationml.slide+xml"/>
  <Override PartName="/ppt/slides/slide132.xml" ContentType="application/vnd.openxmlformats-officedocument.presentationml.slide+xml"/>
  <Override PartName="/ppt/slides/slide133.xml" ContentType="application/vnd.openxmlformats-officedocument.presentationml.slide+xml"/>
  <Override PartName="/ppt/slides/slide134.xml" ContentType="application/vnd.openxmlformats-officedocument.presentationml.slide+xml"/>
  <Override PartName="/ppt/slides/slide135.xml" ContentType="application/vnd.openxmlformats-officedocument.presentationml.slide+xml"/>
  <Override PartName="/ppt/slides/slide136.xml" ContentType="application/vnd.openxmlformats-officedocument.presentationml.slide+xml"/>
  <Override PartName="/ppt/slides/slide137.xml" ContentType="application/vnd.openxmlformats-officedocument.presentationml.slide+xml"/>
  <Override PartName="/ppt/slides/slide138.xml" ContentType="application/vnd.openxmlformats-officedocument.presentationml.slide+xml"/>
  <Override PartName="/ppt/slides/slide139.xml" ContentType="application/vnd.openxmlformats-officedocument.presentationml.slide+xml"/>
  <Override PartName="/ppt/slides/slide140.xml" ContentType="application/vnd.openxmlformats-officedocument.presentationml.slide+xml"/>
  <Override PartName="/ppt/slides/slide141.xml" ContentType="application/vnd.openxmlformats-officedocument.presentationml.slide+xml"/>
  <Override PartName="/ppt/slides/slide142.xml" ContentType="application/vnd.openxmlformats-officedocument.presentationml.slide+xml"/>
  <Override PartName="/ppt/slides/slide143.xml" ContentType="application/vnd.openxmlformats-officedocument.presentationml.slide+xml"/>
  <Override PartName="/ppt/slides/slide144.xml" ContentType="application/vnd.openxmlformats-officedocument.presentationml.slide+xml"/>
  <Override PartName="/ppt/slides/slide145.xml" ContentType="application/vnd.openxmlformats-officedocument.presentationml.slide+xml"/>
  <Override PartName="/ppt/slides/slide146.xml" ContentType="application/vnd.openxmlformats-officedocument.presentationml.slide+xml"/>
  <Override PartName="/ppt/slides/slide147.xml" ContentType="application/vnd.openxmlformats-officedocument.presentationml.slide+xml"/>
  <Override PartName="/ppt/slides/slide148.xml" ContentType="application/vnd.openxmlformats-officedocument.presentationml.slide+xml"/>
  <Override PartName="/ppt/slides/slide149.xml" ContentType="application/vnd.openxmlformats-officedocument.presentationml.slide+xml"/>
  <Override PartName="/ppt/slides/slide150.xml" ContentType="application/vnd.openxmlformats-officedocument.presentationml.slide+xml"/>
  <Override PartName="/ppt/slides/slide151.xml" ContentType="application/vnd.openxmlformats-officedocument.presentationml.slide+xml"/>
  <Override PartName="/ppt/slides/slide152.xml" ContentType="application/vnd.openxmlformats-officedocument.presentationml.slide+xml"/>
  <Override PartName="/ppt/slides/slide153.xml" ContentType="application/vnd.openxmlformats-officedocument.presentationml.slide+xml"/>
  <Override PartName="/ppt/slides/slide154.xml" ContentType="application/vnd.openxmlformats-officedocument.presentationml.slide+xml"/>
  <Override PartName="/ppt/slides/slide155.xml" ContentType="application/vnd.openxmlformats-officedocument.presentationml.slide+xml"/>
  <Override PartName="/ppt/slides/slide156.xml" ContentType="application/vnd.openxmlformats-officedocument.presentationml.slide+xml"/>
  <Override PartName="/ppt/slides/slide157.xml" ContentType="application/vnd.openxmlformats-officedocument.presentationml.slide+xml"/>
  <Override PartName="/ppt/slides/slide158.xml" ContentType="application/vnd.openxmlformats-officedocument.presentationml.slide+xml"/>
  <Override PartName="/ppt/slides/slide159.xml" ContentType="application/vnd.openxmlformats-officedocument.presentationml.slide+xml"/>
  <Override PartName="/ppt/slides/slide160.xml" ContentType="application/vnd.openxmlformats-officedocument.presentationml.slide+xml"/>
  <Override PartName="/ppt/slides/slide161.xml" ContentType="application/vnd.openxmlformats-officedocument.presentationml.slide+xml"/>
  <Override PartName="/ppt/slides/slide162.xml" ContentType="application/vnd.openxmlformats-officedocument.presentationml.slide+xml"/>
  <Override PartName="/ppt/slides/slide163.xml" ContentType="application/vnd.openxmlformats-officedocument.presentationml.slide+xml"/>
  <Override PartName="/ppt/slides/slide164.xml" ContentType="application/vnd.openxmlformats-officedocument.presentationml.slide+xml"/>
  <Override PartName="/ppt/slides/slide165.xml" ContentType="application/vnd.openxmlformats-officedocument.presentationml.slide+xml"/>
  <Override PartName="/ppt/slides/slide166.xml" ContentType="application/vnd.openxmlformats-officedocument.presentationml.slide+xml"/>
  <Override PartName="/ppt/slides/slide167.xml" ContentType="application/vnd.openxmlformats-officedocument.presentationml.slide+xml"/>
  <Override PartName="/ppt/slides/slide168.xml" ContentType="application/vnd.openxmlformats-officedocument.presentationml.slide+xml"/>
  <Override PartName="/ppt/slides/slide169.xml" ContentType="application/vnd.openxmlformats-officedocument.presentationml.slide+xml"/>
  <Override PartName="/ppt/slides/slide170.xml" ContentType="application/vnd.openxmlformats-officedocument.presentationml.slide+xml"/>
  <Override PartName="/ppt/slides/slide171.xml" ContentType="application/vnd.openxmlformats-officedocument.presentationml.slide+xml"/>
  <Override PartName="/ppt/slides/slide172.xml" ContentType="application/vnd.openxmlformats-officedocument.presentationml.slide+xml"/>
  <Override PartName="/ppt/slides/slide173.xml" ContentType="application/vnd.openxmlformats-officedocument.presentationml.slide+xml"/>
  <Override PartName="/ppt/slides/slide174.xml" ContentType="application/vnd.openxmlformats-officedocument.presentationml.slide+xml"/>
  <Override PartName="/ppt/slides/slide175.xml" ContentType="application/vnd.openxmlformats-officedocument.presentationml.slide+xml"/>
  <Override PartName="/ppt/slides/slide176.xml" ContentType="application/vnd.openxmlformats-officedocument.presentationml.slide+xml"/>
  <Override PartName="/ppt/slides/slide177.xml" ContentType="application/vnd.openxmlformats-officedocument.presentationml.slide+xml"/>
  <Override PartName="/ppt/slides/slide178.xml" ContentType="application/vnd.openxmlformats-officedocument.presentationml.slide+xml"/>
  <Override PartName="/ppt/slides/slide179.xml" ContentType="application/vnd.openxmlformats-officedocument.presentationml.slide+xml"/>
  <Override PartName="/ppt/slides/slide180.xml" ContentType="application/vnd.openxmlformats-officedocument.presentationml.slide+xml"/>
  <Override PartName="/ppt/slides/slide181.xml" ContentType="application/vnd.openxmlformats-officedocument.presentationml.slide+xml"/>
  <Override PartName="/ppt/slides/slide182.xml" ContentType="application/vnd.openxmlformats-officedocument.presentationml.slide+xml"/>
  <Override PartName="/ppt/slides/slide183.xml" ContentType="application/vnd.openxmlformats-officedocument.presentationml.slide+xml"/>
  <Override PartName="/ppt/slides/slide184.xml" ContentType="application/vnd.openxmlformats-officedocument.presentationml.slide+xml"/>
  <Override PartName="/ppt/slides/slide185.xml" ContentType="application/vnd.openxmlformats-officedocument.presentationml.slide+xml"/>
  <Override PartName="/ppt/slides/slide186.xml" ContentType="application/vnd.openxmlformats-officedocument.presentationml.slide+xml"/>
  <Override PartName="/ppt/slides/slide187.xml" ContentType="application/vnd.openxmlformats-officedocument.presentationml.slide+xml"/>
  <Override PartName="/ppt/slides/slide188.xml" ContentType="application/vnd.openxmlformats-officedocument.presentationml.slide+xml"/>
  <Override PartName="/ppt/slides/slide189.xml" ContentType="application/vnd.openxmlformats-officedocument.presentationml.slide+xml"/>
  <Override PartName="/ppt/slides/slide190.xml" ContentType="application/vnd.openxmlformats-officedocument.presentationml.slide+xml"/>
  <Override PartName="/ppt/slides/slide191.xml" ContentType="application/vnd.openxmlformats-officedocument.presentationml.slide+xml"/>
  <Override PartName="/ppt/slides/slide192.xml" ContentType="application/vnd.openxmlformats-officedocument.presentationml.slide+xml"/>
  <Override PartName="/ppt/slides/slide193.xml" ContentType="application/vnd.openxmlformats-officedocument.presentationml.slide+xml"/>
  <Override PartName="/ppt/slides/slide194.xml" ContentType="application/vnd.openxmlformats-officedocument.presentationml.slide+xml"/>
  <Override PartName="/ppt/slides/slide195.xml" ContentType="application/vnd.openxmlformats-officedocument.presentationml.slide+xml"/>
  <Override PartName="/ppt/slides/slide196.xml" ContentType="application/vnd.openxmlformats-officedocument.presentationml.slide+xml"/>
  <Override PartName="/ppt/slides/slide197.xml" ContentType="application/vnd.openxmlformats-officedocument.presentationml.slide+xml"/>
  <Override PartName="/ppt/slides/slide198.xml" ContentType="application/vnd.openxmlformats-officedocument.presentationml.slide+xml"/>
  <Override PartName="/ppt/slides/slide199.xml" ContentType="application/vnd.openxmlformats-officedocument.presentationml.slide+xml"/>
  <Override PartName="/ppt/slides/slide200.xml" ContentType="application/vnd.openxmlformats-officedocument.presentationml.slide+xml"/>
  <Override PartName="/ppt/slides/slide201.xml" ContentType="application/vnd.openxmlformats-officedocument.presentationml.slide+xml"/>
  <Override PartName="/ppt/slides/slide202.xml" ContentType="application/vnd.openxmlformats-officedocument.presentationml.slide+xml"/>
  <Override PartName="/ppt/slides/slide203.xml" ContentType="application/vnd.openxmlformats-officedocument.presentationml.slide+xml"/>
  <Override PartName="/ppt/slides/slide204.xml" ContentType="application/vnd.openxmlformats-officedocument.presentationml.slide+xml"/>
  <Override PartName="/ppt/slides/slide205.xml" ContentType="application/vnd.openxmlformats-officedocument.presentationml.slide+xml"/>
  <Override PartName="/ppt/slides/slide206.xml" ContentType="application/vnd.openxmlformats-officedocument.presentationml.slide+xml"/>
  <Override PartName="/ppt/slides/slide207.xml" ContentType="application/vnd.openxmlformats-officedocument.presentationml.slide+xml"/>
  <Override PartName="/ppt/slides/slide208.xml" ContentType="application/vnd.openxmlformats-officedocument.presentationml.slide+xml"/>
  <Override PartName="/ppt/slides/slide209.xml" ContentType="application/vnd.openxmlformats-officedocument.presentationml.slide+xml"/>
  <Override PartName="/ppt/slides/slide210.xml" ContentType="application/vnd.openxmlformats-officedocument.presentationml.slide+xml"/>
  <Override PartName="/ppt/slides/slide211.xml" ContentType="application/vnd.openxmlformats-officedocument.presentationml.slide+xml"/>
  <Override PartName="/ppt/slides/slide212.xml" ContentType="application/vnd.openxmlformats-officedocument.presentationml.slide+xml"/>
  <Override PartName="/ppt/slides/slide213.xml" ContentType="application/vnd.openxmlformats-officedocument.presentationml.slide+xml"/>
  <Override PartName="/ppt/slides/slide214.xml" ContentType="application/vnd.openxmlformats-officedocument.presentationml.slide+xml"/>
  <Override PartName="/ppt/slides/slide215.xml" ContentType="application/vnd.openxmlformats-officedocument.presentationml.slide+xml"/>
  <Override PartName="/ppt/slides/slide216.xml" ContentType="application/vnd.openxmlformats-officedocument.presentationml.slide+xml"/>
  <Override PartName="/ppt/slides/slide217.xml" ContentType="application/vnd.openxmlformats-officedocument.presentationml.slide+xml"/>
  <Override PartName="/ppt/slides/slide218.xml" ContentType="application/vnd.openxmlformats-officedocument.presentationml.slide+xml"/>
  <Override PartName="/ppt/slides/slide219.xml" ContentType="application/vnd.openxmlformats-officedocument.presentationml.slide+xml"/>
  <Override PartName="/ppt/slides/slide220.xml" ContentType="application/vnd.openxmlformats-officedocument.presentationml.slide+xml"/>
  <Override PartName="/ppt/slides/slide221.xml" ContentType="application/vnd.openxmlformats-officedocument.presentationml.slide+xml"/>
  <Override PartName="/ppt/slides/slide222.xml" ContentType="application/vnd.openxmlformats-officedocument.presentationml.slide+xml"/>
  <Override PartName="/ppt/slides/slide223.xml" ContentType="application/vnd.openxmlformats-officedocument.presentationml.slide+xml"/>
  <Override PartName="/ppt/slides/slide224.xml" ContentType="application/vnd.openxmlformats-officedocument.presentationml.slide+xml"/>
  <Override PartName="/ppt/slides/slide225.xml" ContentType="application/vnd.openxmlformats-officedocument.presentationml.slide+xml"/>
  <Override PartName="/ppt/slides/slide226.xml" ContentType="application/vnd.openxmlformats-officedocument.presentationml.slide+xml"/>
  <Override PartName="/ppt/slides/slide227.xml" ContentType="application/vnd.openxmlformats-officedocument.presentationml.slide+xml"/>
  <Override PartName="/ppt/slides/slide228.xml" ContentType="application/vnd.openxmlformats-officedocument.presentationml.slide+xml"/>
  <Override PartName="/ppt/slides/slide229.xml" ContentType="application/vnd.openxmlformats-officedocument.presentationml.slide+xml"/>
  <Override PartName="/ppt/slides/slide230.xml" ContentType="application/vnd.openxmlformats-officedocument.presentationml.slide+xml"/>
  <Override PartName="/ppt/slides/slide231.xml" ContentType="application/vnd.openxmlformats-officedocument.presentationml.slide+xml"/>
  <Override PartName="/ppt/slides/slide232.xml" ContentType="application/vnd.openxmlformats-officedocument.presentationml.slide+xml"/>
  <Override PartName="/ppt/slides/slide233.xml" ContentType="application/vnd.openxmlformats-officedocument.presentationml.slide+xml"/>
  <Override PartName="/ppt/slides/slide234.xml" ContentType="application/vnd.openxmlformats-officedocument.presentationml.slide+xml"/>
  <Override PartName="/ppt/slides/slide235.xml" ContentType="application/vnd.openxmlformats-officedocument.presentationml.slide+xml"/>
  <Override PartName="/ppt/slides/slide236.xml" ContentType="application/vnd.openxmlformats-officedocument.presentationml.slide+xml"/>
  <Override PartName="/ppt/slides/slide237.xml" ContentType="application/vnd.openxmlformats-officedocument.presentationml.slide+xml"/>
  <Override PartName="/ppt/slides/slide238.xml" ContentType="application/vnd.openxmlformats-officedocument.presentationml.slide+xml"/>
  <Override PartName="/ppt/slides/slide239.xml" ContentType="application/vnd.openxmlformats-officedocument.presentationml.slide+xml"/>
  <Override PartName="/ppt/slides/slide240.xml" ContentType="application/vnd.openxmlformats-officedocument.presentationml.slide+xml"/>
  <Override PartName="/ppt/slides/slide241.xml" ContentType="application/vnd.openxmlformats-officedocument.presentationml.slide+xml"/>
  <Override PartName="/ppt/slides/slide242.xml" ContentType="application/vnd.openxmlformats-officedocument.presentationml.slide+xml"/>
  <Override PartName="/ppt/slides/slide243.xml" ContentType="application/vnd.openxmlformats-officedocument.presentationml.slide+xml"/>
  <Override PartName="/ppt/slides/slide244.xml" ContentType="application/vnd.openxmlformats-officedocument.presentationml.slide+xml"/>
  <Override PartName="/ppt/slides/slide245.xml" ContentType="application/vnd.openxmlformats-officedocument.presentationml.slide+xml"/>
  <Override PartName="/ppt/slides/slide246.xml" ContentType="application/vnd.openxmlformats-officedocument.presentationml.slide+xml"/>
  <Override PartName="/ppt/slides/slide247.xml" ContentType="application/vnd.openxmlformats-officedocument.presentationml.slide+xml"/>
  <Override PartName="/ppt/slides/slide248.xml" ContentType="application/vnd.openxmlformats-officedocument.presentationml.slide+xml"/>
  <Override PartName="/ppt/slides/slide249.xml" ContentType="application/vnd.openxmlformats-officedocument.presentationml.slide+xml"/>
  <Override PartName="/ppt/slides/slide250.xml" ContentType="application/vnd.openxmlformats-officedocument.presentationml.slide+xml"/>
  <Override PartName="/ppt/slides/slide251.xml" ContentType="application/vnd.openxmlformats-officedocument.presentationml.slide+xml"/>
  <Override PartName="/ppt/slides/slide252.xml" ContentType="application/vnd.openxmlformats-officedocument.presentationml.slide+xml"/>
  <Override PartName="/ppt/slides/slide253.xml" ContentType="application/vnd.openxmlformats-officedocument.presentationml.slide+xml"/>
  <Override PartName="/ppt/slides/slide254.xml" ContentType="application/vnd.openxmlformats-officedocument.presentationml.slide+xml"/>
  <Override PartName="/ppt/slides/slide255.xml" ContentType="application/vnd.openxmlformats-officedocument.presentationml.slide+xml"/>
  <Override PartName="/ppt/slides/slide256.xml" ContentType="application/vnd.openxmlformats-officedocument.presentationml.slide+xml"/>
  <Override PartName="/ppt/slides/slide257.xml" ContentType="application/vnd.openxmlformats-officedocument.presentationml.slide+xml"/>
  <Override PartName="/ppt/slides/slide258.xml" ContentType="application/vnd.openxmlformats-officedocument.presentationml.slide+xml"/>
  <Override PartName="/ppt/slides/slide259.xml" ContentType="application/vnd.openxmlformats-officedocument.presentationml.slide+xml"/>
  <Override PartName="/ppt/slides/slide260.xml" ContentType="application/vnd.openxmlformats-officedocument.presentationml.slide+xml"/>
  <Override PartName="/ppt/slides/slide261.xml" ContentType="application/vnd.openxmlformats-officedocument.presentationml.slide+xml"/>
  <Override PartName="/ppt/slides/slide262.xml" ContentType="application/vnd.openxmlformats-officedocument.presentationml.slide+xml"/>
  <Override PartName="/ppt/slides/slide263.xml" ContentType="application/vnd.openxmlformats-officedocument.presentationml.slide+xml"/>
  <Override PartName="/ppt/slides/slide264.xml" ContentType="application/vnd.openxmlformats-officedocument.presentationml.slide+xml"/>
  <Override PartName="/ppt/slides/slide265.xml" ContentType="application/vnd.openxmlformats-officedocument.presentationml.slide+xml"/>
  <Override PartName="/ppt/slides/slide266.xml" ContentType="application/vnd.openxmlformats-officedocument.presentationml.slide+xml"/>
  <Override PartName="/ppt/slides/slide267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theme/theme2.xml" ContentType="application/vnd.openxmlformats-officedocument.theme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theme/theme3.xml" ContentType="application/vnd.openxmlformats-officedocument.theme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theme/theme4.xml" ContentType="application/vnd.openxmlformats-officedocument.theme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theme/theme5.xml" ContentType="application/vnd.openxmlformats-officedocument.theme+xml"/>
  <Override PartName="/ppt/theme/theme6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theme/themeOverride1.xml" ContentType="application/vnd.openxmlformats-officedocument.themeOverr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  <Override PartName="/ppt/revisionInfo.xml" ContentType="application/vnd.ms-powerpoint.revisioninfo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Relationship Id="rId4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 bookmarkIdSeed="4">
  <p:sldMasterIdLst>
    <p:sldMasterId id="2147483749" r:id="rId4"/>
    <p:sldMasterId id="2147483800" r:id="rId5"/>
    <p:sldMasterId id="2147483853" r:id="rId6"/>
    <p:sldMasterId id="2147483865" r:id="rId7"/>
    <p:sldMasterId id="2147483878" r:id="rId8"/>
  </p:sldMasterIdLst>
  <p:notesMasterIdLst>
    <p:notesMasterId r:id="rId276"/>
  </p:notesMasterIdLst>
  <p:sldIdLst>
    <p:sldId id="2566" r:id="rId9"/>
    <p:sldId id="2568" r:id="rId10"/>
    <p:sldId id="2569" r:id="rId11"/>
    <p:sldId id="2570" r:id="rId12"/>
    <p:sldId id="2567" r:id="rId13"/>
    <p:sldId id="2551" r:id="rId14"/>
    <p:sldId id="748" r:id="rId15"/>
    <p:sldId id="2550" r:id="rId16"/>
    <p:sldId id="2204" r:id="rId17"/>
    <p:sldId id="2155" r:id="rId18"/>
    <p:sldId id="2223" r:id="rId19"/>
    <p:sldId id="2221" r:id="rId20"/>
    <p:sldId id="2222" r:id="rId21"/>
    <p:sldId id="2529" r:id="rId22"/>
    <p:sldId id="2228" r:id="rId23"/>
    <p:sldId id="2200" r:id="rId24"/>
    <p:sldId id="2201" r:id="rId25"/>
    <p:sldId id="2538" r:id="rId26"/>
    <p:sldId id="2531" r:id="rId27"/>
    <p:sldId id="2220" r:id="rId28"/>
    <p:sldId id="2210" r:id="rId29"/>
    <p:sldId id="2225" r:id="rId30"/>
    <p:sldId id="2229" r:id="rId31"/>
    <p:sldId id="2546" r:id="rId32"/>
    <p:sldId id="2547" r:id="rId33"/>
    <p:sldId id="2230" r:id="rId34"/>
    <p:sldId id="2216" r:id="rId35"/>
    <p:sldId id="2164" r:id="rId36"/>
    <p:sldId id="2231" r:id="rId37"/>
    <p:sldId id="2534" r:id="rId38"/>
    <p:sldId id="1801" r:id="rId39"/>
    <p:sldId id="1876" r:id="rId40"/>
    <p:sldId id="2535" r:id="rId41"/>
    <p:sldId id="1868" r:id="rId42"/>
    <p:sldId id="1877" r:id="rId43"/>
    <p:sldId id="2536" r:id="rId44"/>
    <p:sldId id="2537" r:id="rId45"/>
    <p:sldId id="2138" r:id="rId46"/>
    <p:sldId id="2139" r:id="rId47"/>
    <p:sldId id="2140" r:id="rId48"/>
    <p:sldId id="1870" r:id="rId49"/>
    <p:sldId id="1878" r:id="rId50"/>
    <p:sldId id="1874" r:id="rId51"/>
    <p:sldId id="1875" r:id="rId52"/>
    <p:sldId id="1880" r:id="rId53"/>
    <p:sldId id="1803" r:id="rId54"/>
    <p:sldId id="1887" r:id="rId55"/>
    <p:sldId id="2543" r:id="rId56"/>
    <p:sldId id="1816" r:id="rId57"/>
    <p:sldId id="1815" r:id="rId58"/>
    <p:sldId id="2173" r:id="rId59"/>
    <p:sldId id="2250" r:id="rId60"/>
    <p:sldId id="2236" r:id="rId61"/>
    <p:sldId id="1812" r:id="rId62"/>
    <p:sldId id="1819" r:id="rId63"/>
    <p:sldId id="1886" r:id="rId64"/>
    <p:sldId id="1996" r:id="rId65"/>
    <p:sldId id="1824" r:id="rId66"/>
    <p:sldId id="2553" r:id="rId67"/>
    <p:sldId id="2554" r:id="rId68"/>
    <p:sldId id="1881" r:id="rId69"/>
    <p:sldId id="1788" r:id="rId70"/>
    <p:sldId id="1826" r:id="rId71"/>
    <p:sldId id="2545" r:id="rId72"/>
    <p:sldId id="2249" r:id="rId73"/>
    <p:sldId id="2248" r:id="rId74"/>
    <p:sldId id="2251" r:id="rId75"/>
    <p:sldId id="1832" r:id="rId76"/>
    <p:sldId id="2245" r:id="rId77"/>
    <p:sldId id="2246" r:id="rId78"/>
    <p:sldId id="2247" r:id="rId79"/>
    <p:sldId id="2561" r:id="rId80"/>
    <p:sldId id="2565" r:id="rId81"/>
    <p:sldId id="2533" r:id="rId82"/>
    <p:sldId id="2532" r:id="rId83"/>
    <p:sldId id="2555" r:id="rId84"/>
    <p:sldId id="1853" r:id="rId85"/>
    <p:sldId id="1850" r:id="rId86"/>
    <p:sldId id="2253" r:id="rId87"/>
    <p:sldId id="1852" r:id="rId88"/>
    <p:sldId id="1854" r:id="rId89"/>
    <p:sldId id="2174" r:id="rId90"/>
    <p:sldId id="1849" r:id="rId91"/>
    <p:sldId id="1735" r:id="rId92"/>
    <p:sldId id="1736" r:id="rId93"/>
    <p:sldId id="1334" r:id="rId94"/>
    <p:sldId id="1890" r:id="rId95"/>
    <p:sldId id="2552" r:id="rId96"/>
    <p:sldId id="2095" r:id="rId97"/>
    <p:sldId id="2409" r:id="rId98"/>
    <p:sldId id="2410" r:id="rId99"/>
    <p:sldId id="2411" r:id="rId100"/>
    <p:sldId id="2414" r:id="rId101"/>
    <p:sldId id="2503" r:id="rId102"/>
    <p:sldId id="2096" r:id="rId103"/>
    <p:sldId id="2416" r:id="rId104"/>
    <p:sldId id="2424" r:id="rId105"/>
    <p:sldId id="2425" r:id="rId106"/>
    <p:sldId id="2417" r:id="rId107"/>
    <p:sldId id="2426" r:id="rId108"/>
    <p:sldId id="2427" r:id="rId109"/>
    <p:sldId id="2428" r:id="rId110"/>
    <p:sldId id="2429" r:id="rId111"/>
    <p:sldId id="2504" r:id="rId112"/>
    <p:sldId id="2433" r:id="rId113"/>
    <p:sldId id="2434" r:id="rId114"/>
    <p:sldId id="2435" r:id="rId115"/>
    <p:sldId id="2436" r:id="rId116"/>
    <p:sldId id="2438" r:id="rId117"/>
    <p:sldId id="2439" r:id="rId118"/>
    <p:sldId id="2445" r:id="rId119"/>
    <p:sldId id="2446" r:id="rId120"/>
    <p:sldId id="2447" r:id="rId121"/>
    <p:sldId id="2505" r:id="rId122"/>
    <p:sldId id="2506" r:id="rId123"/>
    <p:sldId id="2507" r:id="rId124"/>
    <p:sldId id="2508" r:id="rId125"/>
    <p:sldId id="2510" r:id="rId126"/>
    <p:sldId id="2511" r:id="rId127"/>
    <p:sldId id="2455" r:id="rId128"/>
    <p:sldId id="2456" r:id="rId129"/>
    <p:sldId id="2512" r:id="rId130"/>
    <p:sldId id="2513" r:id="rId131"/>
    <p:sldId id="2520" r:id="rId132"/>
    <p:sldId id="2523" r:id="rId133"/>
    <p:sldId id="2522" r:id="rId134"/>
    <p:sldId id="2524" r:id="rId135"/>
    <p:sldId id="2477" r:id="rId136"/>
    <p:sldId id="2476" r:id="rId137"/>
    <p:sldId id="2461" r:id="rId138"/>
    <p:sldId id="2480" r:id="rId139"/>
    <p:sldId id="2481" r:id="rId140"/>
    <p:sldId id="2525" r:id="rId141"/>
    <p:sldId id="2483" r:id="rId142"/>
    <p:sldId id="2486" r:id="rId143"/>
    <p:sldId id="2487" r:id="rId144"/>
    <p:sldId id="2488" r:id="rId145"/>
    <p:sldId id="2489" r:id="rId146"/>
    <p:sldId id="2495" r:id="rId147"/>
    <p:sldId id="2491" r:id="rId148"/>
    <p:sldId id="2557" r:id="rId149"/>
    <p:sldId id="2493" r:id="rId150"/>
    <p:sldId id="2494" r:id="rId151"/>
    <p:sldId id="2496" r:id="rId152"/>
    <p:sldId id="2498" r:id="rId153"/>
    <p:sldId id="2499" r:id="rId154"/>
    <p:sldId id="2500" r:id="rId155"/>
    <p:sldId id="2471" r:id="rId156"/>
    <p:sldId id="2472" r:id="rId157"/>
    <p:sldId id="2473" r:id="rId158"/>
    <p:sldId id="2474" r:id="rId159"/>
    <p:sldId id="2475" r:id="rId160"/>
    <p:sldId id="2526" r:id="rId161"/>
    <p:sldId id="2527" r:id="rId162"/>
    <p:sldId id="1335" r:id="rId163"/>
    <p:sldId id="1272" r:id="rId164"/>
    <p:sldId id="2408" r:id="rId165"/>
    <p:sldId id="2280" r:id="rId166"/>
    <p:sldId id="1273" r:id="rId167"/>
    <p:sldId id="2281" r:id="rId168"/>
    <p:sldId id="2282" r:id="rId169"/>
    <p:sldId id="2283" r:id="rId170"/>
    <p:sldId id="2284" r:id="rId171"/>
    <p:sldId id="2285" r:id="rId172"/>
    <p:sldId id="2286" r:id="rId173"/>
    <p:sldId id="2287" r:id="rId174"/>
    <p:sldId id="2548" r:id="rId175"/>
    <p:sldId id="1380" r:id="rId176"/>
    <p:sldId id="2006" r:id="rId177"/>
    <p:sldId id="1800" r:id="rId178"/>
    <p:sldId id="2007" r:id="rId179"/>
    <p:sldId id="1279" r:id="rId180"/>
    <p:sldId id="1768" r:id="rId181"/>
    <p:sldId id="1716" r:id="rId182"/>
    <p:sldId id="1278" r:id="rId183"/>
    <p:sldId id="2008" r:id="rId184"/>
    <p:sldId id="1281" r:id="rId185"/>
    <p:sldId id="1769" r:id="rId186"/>
    <p:sldId id="2009" r:id="rId187"/>
    <p:sldId id="1283" r:id="rId188"/>
    <p:sldId id="2012" r:id="rId189"/>
    <p:sldId id="1282" r:id="rId190"/>
    <p:sldId id="1771" r:id="rId191"/>
    <p:sldId id="2288" r:id="rId192"/>
    <p:sldId id="2291" r:id="rId193"/>
    <p:sldId id="1336" r:id="rId194"/>
    <p:sldId id="1285" r:id="rId195"/>
    <p:sldId id="2392" r:id="rId196"/>
    <p:sldId id="1284" r:id="rId197"/>
    <p:sldId id="1776" r:id="rId198"/>
    <p:sldId id="2311" r:id="rId199"/>
    <p:sldId id="2313" r:id="rId200"/>
    <p:sldId id="2378" r:id="rId201"/>
    <p:sldId id="2379" r:id="rId202"/>
    <p:sldId id="2380" r:id="rId203"/>
    <p:sldId id="2319" r:id="rId204"/>
    <p:sldId id="2338" r:id="rId205"/>
    <p:sldId id="2385" r:id="rId206"/>
    <p:sldId id="2340" r:id="rId207"/>
    <p:sldId id="2328" r:id="rId208"/>
    <p:sldId id="2381" r:id="rId209"/>
    <p:sldId id="2383" r:id="rId210"/>
    <p:sldId id="2571" r:id="rId211"/>
    <p:sldId id="2572" r:id="rId212"/>
    <p:sldId id="2386" r:id="rId213"/>
    <p:sldId id="2391" r:id="rId214"/>
    <p:sldId id="2388" r:id="rId215"/>
    <p:sldId id="2353" r:id="rId216"/>
    <p:sldId id="2345" r:id="rId217"/>
    <p:sldId id="2346" r:id="rId218"/>
    <p:sldId id="2355" r:id="rId219"/>
    <p:sldId id="2356" r:id="rId220"/>
    <p:sldId id="2359" r:id="rId221"/>
    <p:sldId id="2374" r:id="rId222"/>
    <p:sldId id="2373" r:id="rId223"/>
    <p:sldId id="2375" r:id="rId224"/>
    <p:sldId id="2362" r:id="rId225"/>
    <p:sldId id="2364" r:id="rId226"/>
    <p:sldId id="2365" r:id="rId227"/>
    <p:sldId id="2366" r:id="rId228"/>
    <p:sldId id="2368" r:id="rId229"/>
    <p:sldId id="2549" r:id="rId230"/>
    <p:sldId id="2389" r:id="rId231"/>
    <p:sldId id="2370" r:id="rId232"/>
    <p:sldId id="2372" r:id="rId233"/>
    <p:sldId id="1337" r:id="rId234"/>
    <p:sldId id="1308" r:id="rId235"/>
    <p:sldId id="2407" r:id="rId236"/>
    <p:sldId id="1358" r:id="rId237"/>
    <p:sldId id="2067" r:id="rId238"/>
    <p:sldId id="2068" r:id="rId239"/>
    <p:sldId id="2088" r:id="rId240"/>
    <p:sldId id="2393" r:id="rId241"/>
    <p:sldId id="2394" r:id="rId242"/>
    <p:sldId id="2395" r:id="rId243"/>
    <p:sldId id="2396" r:id="rId244"/>
    <p:sldId id="2404" r:id="rId245"/>
    <p:sldId id="1312" r:id="rId246"/>
    <p:sldId id="2398" r:id="rId247"/>
    <p:sldId id="1313" r:id="rId248"/>
    <p:sldId id="2082" r:id="rId249"/>
    <p:sldId id="2083" r:id="rId250"/>
    <p:sldId id="2072" r:id="rId251"/>
    <p:sldId id="1314" r:id="rId252"/>
    <p:sldId id="1798" r:id="rId253"/>
    <p:sldId id="1315" r:id="rId254"/>
    <p:sldId id="1796" r:id="rId255"/>
    <p:sldId id="1797" r:id="rId256"/>
    <p:sldId id="2400" r:id="rId257"/>
    <p:sldId id="2399" r:id="rId258"/>
    <p:sldId id="1317" r:id="rId259"/>
    <p:sldId id="1725" r:id="rId260"/>
    <p:sldId id="2401" r:id="rId261"/>
    <p:sldId id="2406" r:id="rId262"/>
    <p:sldId id="2558" r:id="rId263"/>
    <p:sldId id="2070" r:id="rId264"/>
    <p:sldId id="2403" r:id="rId265"/>
    <p:sldId id="2405" r:id="rId266"/>
    <p:sldId id="2134" r:id="rId267"/>
    <p:sldId id="2133" r:id="rId268"/>
    <p:sldId id="2131" r:id="rId269"/>
    <p:sldId id="2135" r:id="rId270"/>
    <p:sldId id="2136" r:id="rId271"/>
    <p:sldId id="2137" r:id="rId272"/>
    <p:sldId id="2172" r:id="rId273"/>
    <p:sldId id="2559" r:id="rId274"/>
    <p:sldId id="2560" r:id="rId275"/>
  </p:sldIdLst>
  <p:sldSz cx="9144000" cy="6858000" type="screen4x3"/>
  <p:notesSz cx="6797675" cy="9926638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521415D9-36F7-43E2-AB2F-B90AF26B5E84}">
      <p14:sectionLst xmlns:p14="http://schemas.microsoft.com/office/powerpoint/2010/main">
        <p14:section name="Default Section" id="{5C43B284-05C1-4ADE-B66F-498B437E93F5}">
          <p14:sldIdLst>
            <p14:sldId id="2566"/>
            <p14:sldId id="2568"/>
            <p14:sldId id="2569"/>
            <p14:sldId id="2570"/>
            <p14:sldId id="2567"/>
            <p14:sldId id="2551"/>
            <p14:sldId id="748"/>
            <p14:sldId id="2550"/>
            <p14:sldId id="2204"/>
            <p14:sldId id="2155"/>
            <p14:sldId id="2223"/>
            <p14:sldId id="2221"/>
            <p14:sldId id="2222"/>
            <p14:sldId id="2529"/>
            <p14:sldId id="2228"/>
            <p14:sldId id="2200"/>
            <p14:sldId id="2201"/>
            <p14:sldId id="2538"/>
            <p14:sldId id="2531"/>
            <p14:sldId id="2220"/>
            <p14:sldId id="2210"/>
            <p14:sldId id="2225"/>
            <p14:sldId id="2229"/>
            <p14:sldId id="2546"/>
            <p14:sldId id="2547"/>
            <p14:sldId id="2230"/>
            <p14:sldId id="2216"/>
            <p14:sldId id="2164"/>
            <p14:sldId id="2231"/>
            <p14:sldId id="2534"/>
            <p14:sldId id="1801"/>
            <p14:sldId id="1876"/>
            <p14:sldId id="2535"/>
            <p14:sldId id="1868"/>
            <p14:sldId id="1877"/>
            <p14:sldId id="2536"/>
            <p14:sldId id="2537"/>
            <p14:sldId id="2138"/>
            <p14:sldId id="2139"/>
            <p14:sldId id="2140"/>
            <p14:sldId id="1870"/>
            <p14:sldId id="1878"/>
            <p14:sldId id="1874"/>
            <p14:sldId id="1875"/>
            <p14:sldId id="1880"/>
            <p14:sldId id="1803"/>
            <p14:sldId id="1887"/>
            <p14:sldId id="2543"/>
            <p14:sldId id="1816"/>
            <p14:sldId id="1815"/>
            <p14:sldId id="2173"/>
            <p14:sldId id="2250"/>
            <p14:sldId id="2236"/>
            <p14:sldId id="1812"/>
            <p14:sldId id="1819"/>
            <p14:sldId id="1886"/>
            <p14:sldId id="1996"/>
            <p14:sldId id="1824"/>
            <p14:sldId id="2553"/>
            <p14:sldId id="2554"/>
            <p14:sldId id="1881"/>
            <p14:sldId id="1788"/>
            <p14:sldId id="1826"/>
            <p14:sldId id="2545"/>
            <p14:sldId id="2249"/>
            <p14:sldId id="2248"/>
            <p14:sldId id="2251"/>
            <p14:sldId id="1832"/>
            <p14:sldId id="2245"/>
            <p14:sldId id="2246"/>
            <p14:sldId id="2247"/>
            <p14:sldId id="2561"/>
            <p14:sldId id="2565"/>
            <p14:sldId id="2533"/>
            <p14:sldId id="2532"/>
            <p14:sldId id="2555"/>
            <p14:sldId id="1853"/>
            <p14:sldId id="1850"/>
            <p14:sldId id="2253"/>
            <p14:sldId id="1852"/>
            <p14:sldId id="1854"/>
            <p14:sldId id="2174"/>
            <p14:sldId id="1849"/>
          </p14:sldIdLst>
        </p14:section>
        <p14:section name="Untitled Section" id="{C502D39B-7B0F-408B-9318-C54260733FCA}">
          <p14:sldIdLst>
            <p14:sldId id="1735"/>
            <p14:sldId id="1736"/>
            <p14:sldId id="1334"/>
            <p14:sldId id="1890"/>
            <p14:sldId id="2552"/>
            <p14:sldId id="2095"/>
            <p14:sldId id="2409"/>
            <p14:sldId id="2410"/>
          </p14:sldIdLst>
        </p14:section>
        <p14:section name="Untitled Section" id="{402505C5-1170-4BAE-A3D3-44E776DEE982}">
          <p14:sldIdLst>
            <p14:sldId id="2411"/>
            <p14:sldId id="2414"/>
            <p14:sldId id="2503"/>
            <p14:sldId id="2096"/>
            <p14:sldId id="2416"/>
            <p14:sldId id="2424"/>
            <p14:sldId id="2425"/>
            <p14:sldId id="2417"/>
            <p14:sldId id="2426"/>
            <p14:sldId id="2427"/>
            <p14:sldId id="2428"/>
            <p14:sldId id="2429"/>
            <p14:sldId id="2504"/>
            <p14:sldId id="2433"/>
            <p14:sldId id="2434"/>
            <p14:sldId id="2435"/>
            <p14:sldId id="2436"/>
            <p14:sldId id="2438"/>
            <p14:sldId id="2439"/>
            <p14:sldId id="2445"/>
            <p14:sldId id="2446"/>
            <p14:sldId id="2447"/>
            <p14:sldId id="2505"/>
            <p14:sldId id="2506"/>
            <p14:sldId id="2507"/>
            <p14:sldId id="2508"/>
            <p14:sldId id="2510"/>
            <p14:sldId id="2511"/>
          </p14:sldIdLst>
        </p14:section>
        <p14:section name="Untitled Section" id="{2B0FD668-C260-4881-8080-AA85438AD9AC}">
          <p14:sldIdLst/>
        </p14:section>
        <p14:section name="Untitled Section" id="{311DC636-6545-4F01-A582-2B86B2BF3372}">
          <p14:sldIdLst/>
        </p14:section>
        <p14:section name="Untitled Section" id="{17608D7B-B5F8-4AD6-95F9-8880680503EF}">
          <p14:sldIdLst>
            <p14:sldId id="2455"/>
            <p14:sldId id="2456"/>
            <p14:sldId id="2512"/>
            <p14:sldId id="2513"/>
            <p14:sldId id="2520"/>
            <p14:sldId id="2523"/>
            <p14:sldId id="2522"/>
            <p14:sldId id="2524"/>
            <p14:sldId id="2477"/>
            <p14:sldId id="2476"/>
            <p14:sldId id="2461"/>
            <p14:sldId id="2480"/>
            <p14:sldId id="2481"/>
            <p14:sldId id="2525"/>
            <p14:sldId id="2483"/>
            <p14:sldId id="2486"/>
            <p14:sldId id="2487"/>
            <p14:sldId id="2488"/>
            <p14:sldId id="2489"/>
            <p14:sldId id="2495"/>
            <p14:sldId id="2491"/>
            <p14:sldId id="2557"/>
            <p14:sldId id="2493"/>
            <p14:sldId id="2494"/>
            <p14:sldId id="2496"/>
            <p14:sldId id="2498"/>
            <p14:sldId id="2499"/>
            <p14:sldId id="2500"/>
            <p14:sldId id="2471"/>
            <p14:sldId id="2472"/>
            <p14:sldId id="2473"/>
            <p14:sldId id="2474"/>
            <p14:sldId id="2475"/>
            <p14:sldId id="2526"/>
            <p14:sldId id="2527"/>
            <p14:sldId id="1335"/>
            <p14:sldId id="1272"/>
            <p14:sldId id="2408"/>
            <p14:sldId id="2280"/>
            <p14:sldId id="1273"/>
            <p14:sldId id="2281"/>
            <p14:sldId id="2282"/>
            <p14:sldId id="2283"/>
            <p14:sldId id="2284"/>
            <p14:sldId id="2285"/>
            <p14:sldId id="2286"/>
            <p14:sldId id="2287"/>
            <p14:sldId id="2548"/>
            <p14:sldId id="1380"/>
            <p14:sldId id="2006"/>
            <p14:sldId id="1800"/>
            <p14:sldId id="2007"/>
            <p14:sldId id="1279"/>
            <p14:sldId id="1768"/>
            <p14:sldId id="1716"/>
            <p14:sldId id="1278"/>
            <p14:sldId id="2008"/>
            <p14:sldId id="1281"/>
            <p14:sldId id="1769"/>
            <p14:sldId id="2009"/>
            <p14:sldId id="1283"/>
            <p14:sldId id="2012"/>
            <p14:sldId id="1282"/>
            <p14:sldId id="1771"/>
            <p14:sldId id="2288"/>
            <p14:sldId id="2291"/>
            <p14:sldId id="1336"/>
            <p14:sldId id="1285"/>
            <p14:sldId id="2392"/>
          </p14:sldIdLst>
        </p14:section>
        <p14:section name="Untitled Section" id="{69A1DE1D-872F-4618-AE8C-A8292215EE3B}">
          <p14:sldIdLst>
            <p14:sldId id="1284"/>
            <p14:sldId id="1776"/>
            <p14:sldId id="2311"/>
            <p14:sldId id="2313"/>
            <p14:sldId id="2378"/>
            <p14:sldId id="2379"/>
            <p14:sldId id="2380"/>
            <p14:sldId id="2319"/>
            <p14:sldId id="2338"/>
            <p14:sldId id="2385"/>
            <p14:sldId id="2340"/>
            <p14:sldId id="2328"/>
            <p14:sldId id="2381"/>
            <p14:sldId id="2383"/>
            <p14:sldId id="2571"/>
            <p14:sldId id="2572"/>
            <p14:sldId id="2386"/>
            <p14:sldId id="2391"/>
            <p14:sldId id="2388"/>
            <p14:sldId id="2353"/>
            <p14:sldId id="2345"/>
            <p14:sldId id="2346"/>
            <p14:sldId id="2355"/>
            <p14:sldId id="2356"/>
            <p14:sldId id="2359"/>
            <p14:sldId id="2374"/>
            <p14:sldId id="2373"/>
            <p14:sldId id="2375"/>
            <p14:sldId id="2362"/>
            <p14:sldId id="2364"/>
            <p14:sldId id="2365"/>
            <p14:sldId id="2366"/>
            <p14:sldId id="2368"/>
            <p14:sldId id="2549"/>
            <p14:sldId id="2389"/>
            <p14:sldId id="2370"/>
            <p14:sldId id="2372"/>
            <p14:sldId id="1337"/>
            <p14:sldId id="1308"/>
            <p14:sldId id="2407"/>
            <p14:sldId id="1358"/>
            <p14:sldId id="2067"/>
            <p14:sldId id="2068"/>
            <p14:sldId id="2088"/>
            <p14:sldId id="2393"/>
            <p14:sldId id="2394"/>
            <p14:sldId id="2395"/>
            <p14:sldId id="2396"/>
            <p14:sldId id="2404"/>
            <p14:sldId id="1312"/>
            <p14:sldId id="2398"/>
            <p14:sldId id="1313"/>
            <p14:sldId id="2082"/>
            <p14:sldId id="2083"/>
            <p14:sldId id="2072"/>
            <p14:sldId id="1314"/>
            <p14:sldId id="1798"/>
            <p14:sldId id="1315"/>
            <p14:sldId id="1796"/>
            <p14:sldId id="1797"/>
            <p14:sldId id="2400"/>
            <p14:sldId id="2399"/>
            <p14:sldId id="1317"/>
            <p14:sldId id="1725"/>
            <p14:sldId id="2401"/>
            <p14:sldId id="2406"/>
            <p14:sldId id="2558"/>
            <p14:sldId id="2070"/>
            <p14:sldId id="2403"/>
            <p14:sldId id="2405"/>
            <p14:sldId id="2134"/>
            <p14:sldId id="2133"/>
            <p14:sldId id="2131"/>
            <p14:sldId id="2135"/>
            <p14:sldId id="2136"/>
            <p14:sldId id="2137"/>
            <p14:sldId id="2172"/>
            <p14:sldId id="2559"/>
            <p14:sldId id="2560"/>
          </p14:sldIdLst>
        </p14:section>
      </p14:sectionLst>
    </p:ext>
    <p:ext uri="{EFAFB233-063F-42B5-8137-9DF3F51BA10A}">
      <p15:sldGuideLst xmlns:p15="http://schemas.microsoft.com/office/powerpoint/2012/main">
        <p15:guide id="3" orient="horz" pos="317" userDrawn="1">
          <p15:clr>
            <a:srgbClr val="A4A3A4"/>
          </p15:clr>
        </p15:guide>
        <p15:guide id="4" pos="5205" userDrawn="1">
          <p15:clr>
            <a:srgbClr val="A4A3A4"/>
          </p15:clr>
        </p15:guide>
        <p15:guide id="6" pos="4723" userDrawn="1">
          <p15:clr>
            <a:srgbClr val="A4A3A4"/>
          </p15:clr>
        </p15:guide>
        <p15:guide id="7" pos="612" userDrawn="1">
          <p15:clr>
            <a:srgbClr val="A4A3A4"/>
          </p15:clr>
        </p15:guide>
        <p15:guide id="8" pos="215" userDrawn="1">
          <p15:clr>
            <a:srgbClr val="A4A3A4"/>
          </p15:clr>
        </p15:guide>
        <p15:guide id="9" orient="horz" pos="743" userDrawn="1">
          <p15:clr>
            <a:srgbClr val="A4A3A4"/>
          </p15:clr>
        </p15:guide>
        <p15:guide id="10" orient="horz" pos="1763" userDrawn="1">
          <p15:clr>
            <a:srgbClr val="A4A3A4"/>
          </p15:clr>
        </p15:guide>
        <p15:guide id="12" pos="17" userDrawn="1">
          <p15:clr>
            <a:srgbClr val="A4A3A4"/>
          </p15:clr>
        </p15:guide>
        <p15:guide id="14" pos="782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CCECFF"/>
    <a:srgbClr val="89A4A7"/>
    <a:srgbClr val="2D2D8A"/>
    <a:srgbClr val="E5F2FF"/>
    <a:srgbClr val="6BEAFB"/>
    <a:srgbClr val="66CCFF"/>
    <a:srgbClr val="33CCFF"/>
    <a:srgbClr val="004AEB"/>
    <a:srgbClr val="FFFFFF"/>
    <a:srgbClr val="FFFBEF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revisionInfo.xml><?xml version="1.0" encoding="utf-8"?>
<p1510:revInfo xmlns:a="http://schemas.openxmlformats.org/drawingml/2006/main" xmlns:r="http://schemas.openxmlformats.org/officeDocument/2006/relationships" xmlns:p1510="http://schemas.microsoft.com/office/powerpoint/2015/10/main">
  <p1510:revLst>
    <p1510:client id="{7F9F5F9D-7A10-4F53-A1E3-37BDFF583DE9}" v="1657" dt="2023-12-02T19:48:35.804"/>
  </p1510:revLst>
</p1510:revInfo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20421" autoAdjust="0"/>
    <p:restoredTop sz="96395" autoAdjust="0"/>
  </p:normalViewPr>
  <p:slideViewPr>
    <p:cSldViewPr snapToObjects="1" showGuides="1">
      <p:cViewPr varScale="1">
        <p:scale>
          <a:sx n="107" d="100"/>
          <a:sy n="107" d="100"/>
        </p:scale>
        <p:origin x="1686" y="114"/>
      </p:cViewPr>
      <p:guideLst>
        <p:guide orient="horz" pos="317"/>
        <p:guide pos="5205"/>
        <p:guide pos="4723"/>
        <p:guide pos="612"/>
        <p:guide pos="215"/>
        <p:guide orient="horz" pos="743"/>
        <p:guide orient="horz" pos="1763"/>
        <p:guide pos="17"/>
        <p:guide pos="782"/>
      </p:guideLst>
    </p:cSldViewPr>
  </p:slideViewPr>
  <p:outlineViewPr>
    <p:cViewPr>
      <p:scale>
        <a:sx n="33" d="100"/>
        <a:sy n="33" d="100"/>
      </p:scale>
      <p:origin x="0" y="-38838"/>
    </p:cViewPr>
  </p:outlineViewPr>
  <p:notesTextViewPr>
    <p:cViewPr>
      <p:scale>
        <a:sx n="1" d="1"/>
        <a:sy n="1" d="1"/>
      </p:scale>
      <p:origin x="0" y="0"/>
    </p:cViewPr>
  </p:notesTextViewPr>
  <p:sorterViewPr>
    <p:cViewPr>
      <p:scale>
        <a:sx n="100" d="100"/>
        <a:sy n="100" d="100"/>
      </p:scale>
      <p:origin x="0" y="0"/>
    </p:cViewPr>
  </p:sorterViewPr>
  <p:gridSpacing cx="45005" cy="45005"/>
</p:viewPr>
</file>

<file path=ppt/_rels/presentation.xml.rels><?xml version="1.0" encoding="UTF-8" standalone="yes"?>
<Relationships xmlns="http://schemas.openxmlformats.org/package/2006/relationships"><Relationship Id="rId117" Type="http://schemas.openxmlformats.org/officeDocument/2006/relationships/slide" Target="slides/slide109.xml"/><Relationship Id="rId21" Type="http://schemas.openxmlformats.org/officeDocument/2006/relationships/slide" Target="slides/slide13.xml"/><Relationship Id="rId63" Type="http://schemas.openxmlformats.org/officeDocument/2006/relationships/slide" Target="slides/slide55.xml"/><Relationship Id="rId159" Type="http://schemas.openxmlformats.org/officeDocument/2006/relationships/slide" Target="slides/slide151.xml"/><Relationship Id="rId170" Type="http://schemas.openxmlformats.org/officeDocument/2006/relationships/slide" Target="slides/slide162.xml"/><Relationship Id="rId226" Type="http://schemas.openxmlformats.org/officeDocument/2006/relationships/slide" Target="slides/slide218.xml"/><Relationship Id="rId268" Type="http://schemas.openxmlformats.org/officeDocument/2006/relationships/slide" Target="slides/slide260.xml"/><Relationship Id="rId32" Type="http://schemas.openxmlformats.org/officeDocument/2006/relationships/slide" Target="slides/slide24.xml"/><Relationship Id="rId74" Type="http://schemas.openxmlformats.org/officeDocument/2006/relationships/slide" Target="slides/slide66.xml"/><Relationship Id="rId128" Type="http://schemas.openxmlformats.org/officeDocument/2006/relationships/slide" Target="slides/slide120.xml"/><Relationship Id="rId5" Type="http://schemas.openxmlformats.org/officeDocument/2006/relationships/slideMaster" Target="slideMasters/slideMaster2.xml"/><Relationship Id="rId181" Type="http://schemas.openxmlformats.org/officeDocument/2006/relationships/slide" Target="slides/slide173.xml"/><Relationship Id="rId237" Type="http://schemas.openxmlformats.org/officeDocument/2006/relationships/slide" Target="slides/slide229.xml"/><Relationship Id="rId279" Type="http://schemas.openxmlformats.org/officeDocument/2006/relationships/theme" Target="theme/theme1.xml"/><Relationship Id="rId22" Type="http://schemas.openxmlformats.org/officeDocument/2006/relationships/slide" Target="slides/slide14.xml"/><Relationship Id="rId43" Type="http://schemas.openxmlformats.org/officeDocument/2006/relationships/slide" Target="slides/slide35.xml"/><Relationship Id="rId64" Type="http://schemas.openxmlformats.org/officeDocument/2006/relationships/slide" Target="slides/slide56.xml"/><Relationship Id="rId118" Type="http://schemas.openxmlformats.org/officeDocument/2006/relationships/slide" Target="slides/slide110.xml"/><Relationship Id="rId139" Type="http://schemas.openxmlformats.org/officeDocument/2006/relationships/slide" Target="slides/slide131.xml"/><Relationship Id="rId85" Type="http://schemas.openxmlformats.org/officeDocument/2006/relationships/slide" Target="slides/slide77.xml"/><Relationship Id="rId150" Type="http://schemas.openxmlformats.org/officeDocument/2006/relationships/slide" Target="slides/slide142.xml"/><Relationship Id="rId171" Type="http://schemas.openxmlformats.org/officeDocument/2006/relationships/slide" Target="slides/slide163.xml"/><Relationship Id="rId192" Type="http://schemas.openxmlformats.org/officeDocument/2006/relationships/slide" Target="slides/slide184.xml"/><Relationship Id="rId206" Type="http://schemas.openxmlformats.org/officeDocument/2006/relationships/slide" Target="slides/slide198.xml"/><Relationship Id="rId227" Type="http://schemas.openxmlformats.org/officeDocument/2006/relationships/slide" Target="slides/slide219.xml"/><Relationship Id="rId248" Type="http://schemas.openxmlformats.org/officeDocument/2006/relationships/slide" Target="slides/slide240.xml"/><Relationship Id="rId269" Type="http://schemas.openxmlformats.org/officeDocument/2006/relationships/slide" Target="slides/slide261.xml"/><Relationship Id="rId12" Type="http://schemas.openxmlformats.org/officeDocument/2006/relationships/slide" Target="slides/slide4.xml"/><Relationship Id="rId33" Type="http://schemas.openxmlformats.org/officeDocument/2006/relationships/slide" Target="slides/slide25.xml"/><Relationship Id="rId108" Type="http://schemas.openxmlformats.org/officeDocument/2006/relationships/slide" Target="slides/slide100.xml"/><Relationship Id="rId129" Type="http://schemas.openxmlformats.org/officeDocument/2006/relationships/slide" Target="slides/slide121.xml"/><Relationship Id="rId280" Type="http://schemas.openxmlformats.org/officeDocument/2006/relationships/tableStyles" Target="tableStyles.xml"/><Relationship Id="rId54" Type="http://schemas.openxmlformats.org/officeDocument/2006/relationships/slide" Target="slides/slide46.xml"/><Relationship Id="rId75" Type="http://schemas.openxmlformats.org/officeDocument/2006/relationships/slide" Target="slides/slide67.xml"/><Relationship Id="rId96" Type="http://schemas.openxmlformats.org/officeDocument/2006/relationships/slide" Target="slides/slide88.xml"/><Relationship Id="rId140" Type="http://schemas.openxmlformats.org/officeDocument/2006/relationships/slide" Target="slides/slide132.xml"/><Relationship Id="rId161" Type="http://schemas.openxmlformats.org/officeDocument/2006/relationships/slide" Target="slides/slide153.xml"/><Relationship Id="rId182" Type="http://schemas.openxmlformats.org/officeDocument/2006/relationships/slide" Target="slides/slide174.xml"/><Relationship Id="rId217" Type="http://schemas.openxmlformats.org/officeDocument/2006/relationships/slide" Target="slides/slide209.xml"/><Relationship Id="rId6" Type="http://schemas.openxmlformats.org/officeDocument/2006/relationships/slideMaster" Target="slideMasters/slideMaster3.xml"/><Relationship Id="rId238" Type="http://schemas.openxmlformats.org/officeDocument/2006/relationships/slide" Target="slides/slide230.xml"/><Relationship Id="rId259" Type="http://schemas.openxmlformats.org/officeDocument/2006/relationships/slide" Target="slides/slide251.xml"/><Relationship Id="rId23" Type="http://schemas.openxmlformats.org/officeDocument/2006/relationships/slide" Target="slides/slide15.xml"/><Relationship Id="rId119" Type="http://schemas.openxmlformats.org/officeDocument/2006/relationships/slide" Target="slides/slide111.xml"/><Relationship Id="rId270" Type="http://schemas.openxmlformats.org/officeDocument/2006/relationships/slide" Target="slides/slide262.xml"/><Relationship Id="rId44" Type="http://schemas.openxmlformats.org/officeDocument/2006/relationships/slide" Target="slides/slide36.xml"/><Relationship Id="rId65" Type="http://schemas.openxmlformats.org/officeDocument/2006/relationships/slide" Target="slides/slide57.xml"/><Relationship Id="rId86" Type="http://schemas.openxmlformats.org/officeDocument/2006/relationships/slide" Target="slides/slide78.xml"/><Relationship Id="rId130" Type="http://schemas.openxmlformats.org/officeDocument/2006/relationships/slide" Target="slides/slide122.xml"/><Relationship Id="rId151" Type="http://schemas.openxmlformats.org/officeDocument/2006/relationships/slide" Target="slides/slide143.xml"/><Relationship Id="rId172" Type="http://schemas.openxmlformats.org/officeDocument/2006/relationships/slide" Target="slides/slide164.xml"/><Relationship Id="rId193" Type="http://schemas.openxmlformats.org/officeDocument/2006/relationships/slide" Target="slides/slide185.xml"/><Relationship Id="rId207" Type="http://schemas.openxmlformats.org/officeDocument/2006/relationships/slide" Target="slides/slide199.xml"/><Relationship Id="rId228" Type="http://schemas.openxmlformats.org/officeDocument/2006/relationships/slide" Target="slides/slide220.xml"/><Relationship Id="rId249" Type="http://schemas.openxmlformats.org/officeDocument/2006/relationships/slide" Target="slides/slide241.xml"/><Relationship Id="rId13" Type="http://schemas.openxmlformats.org/officeDocument/2006/relationships/slide" Target="slides/slide5.xml"/><Relationship Id="rId109" Type="http://schemas.openxmlformats.org/officeDocument/2006/relationships/slide" Target="slides/slide101.xml"/><Relationship Id="rId260" Type="http://schemas.openxmlformats.org/officeDocument/2006/relationships/slide" Target="slides/slide252.xml"/><Relationship Id="rId281" Type="http://schemas.microsoft.com/office/2015/10/relationships/revisionInfo" Target="revisionInfo.xml"/><Relationship Id="rId34" Type="http://schemas.openxmlformats.org/officeDocument/2006/relationships/slide" Target="slides/slide26.xml"/><Relationship Id="rId55" Type="http://schemas.openxmlformats.org/officeDocument/2006/relationships/slide" Target="slides/slide47.xml"/><Relationship Id="rId76" Type="http://schemas.openxmlformats.org/officeDocument/2006/relationships/slide" Target="slides/slide68.xml"/><Relationship Id="rId97" Type="http://schemas.openxmlformats.org/officeDocument/2006/relationships/slide" Target="slides/slide89.xml"/><Relationship Id="rId120" Type="http://schemas.openxmlformats.org/officeDocument/2006/relationships/slide" Target="slides/slide112.xml"/><Relationship Id="rId141" Type="http://schemas.openxmlformats.org/officeDocument/2006/relationships/slide" Target="slides/slide133.xml"/><Relationship Id="rId7" Type="http://schemas.openxmlformats.org/officeDocument/2006/relationships/slideMaster" Target="slideMasters/slideMaster4.xml"/><Relationship Id="rId162" Type="http://schemas.openxmlformats.org/officeDocument/2006/relationships/slide" Target="slides/slide154.xml"/><Relationship Id="rId183" Type="http://schemas.openxmlformats.org/officeDocument/2006/relationships/slide" Target="slides/slide175.xml"/><Relationship Id="rId218" Type="http://schemas.openxmlformats.org/officeDocument/2006/relationships/slide" Target="slides/slide210.xml"/><Relationship Id="rId239" Type="http://schemas.openxmlformats.org/officeDocument/2006/relationships/slide" Target="slides/slide231.xml"/><Relationship Id="rId250" Type="http://schemas.openxmlformats.org/officeDocument/2006/relationships/slide" Target="slides/slide242.xml"/><Relationship Id="rId271" Type="http://schemas.openxmlformats.org/officeDocument/2006/relationships/slide" Target="slides/slide263.xml"/><Relationship Id="rId24" Type="http://schemas.openxmlformats.org/officeDocument/2006/relationships/slide" Target="slides/slide16.xml"/><Relationship Id="rId45" Type="http://schemas.openxmlformats.org/officeDocument/2006/relationships/slide" Target="slides/slide37.xml"/><Relationship Id="rId66" Type="http://schemas.openxmlformats.org/officeDocument/2006/relationships/slide" Target="slides/slide58.xml"/><Relationship Id="rId87" Type="http://schemas.openxmlformats.org/officeDocument/2006/relationships/slide" Target="slides/slide79.xml"/><Relationship Id="rId110" Type="http://schemas.openxmlformats.org/officeDocument/2006/relationships/slide" Target="slides/slide102.xml"/><Relationship Id="rId131" Type="http://schemas.openxmlformats.org/officeDocument/2006/relationships/slide" Target="slides/slide123.xml"/><Relationship Id="rId152" Type="http://schemas.openxmlformats.org/officeDocument/2006/relationships/slide" Target="slides/slide144.xml"/><Relationship Id="rId173" Type="http://schemas.openxmlformats.org/officeDocument/2006/relationships/slide" Target="slides/slide165.xml"/><Relationship Id="rId194" Type="http://schemas.openxmlformats.org/officeDocument/2006/relationships/slide" Target="slides/slide186.xml"/><Relationship Id="rId208" Type="http://schemas.openxmlformats.org/officeDocument/2006/relationships/slide" Target="slides/slide200.xml"/><Relationship Id="rId229" Type="http://schemas.openxmlformats.org/officeDocument/2006/relationships/slide" Target="slides/slide221.xml"/><Relationship Id="rId240" Type="http://schemas.openxmlformats.org/officeDocument/2006/relationships/slide" Target="slides/slide232.xml"/><Relationship Id="rId261" Type="http://schemas.openxmlformats.org/officeDocument/2006/relationships/slide" Target="slides/slide253.xml"/><Relationship Id="rId14" Type="http://schemas.openxmlformats.org/officeDocument/2006/relationships/slide" Target="slides/slide6.xml"/><Relationship Id="rId35" Type="http://schemas.openxmlformats.org/officeDocument/2006/relationships/slide" Target="slides/slide27.xml"/><Relationship Id="rId56" Type="http://schemas.openxmlformats.org/officeDocument/2006/relationships/slide" Target="slides/slide48.xml"/><Relationship Id="rId77" Type="http://schemas.openxmlformats.org/officeDocument/2006/relationships/slide" Target="slides/slide69.xml"/><Relationship Id="rId100" Type="http://schemas.openxmlformats.org/officeDocument/2006/relationships/slide" Target="slides/slide92.xml"/><Relationship Id="rId8" Type="http://schemas.openxmlformats.org/officeDocument/2006/relationships/slideMaster" Target="slideMasters/slideMaster5.xml"/><Relationship Id="rId98" Type="http://schemas.openxmlformats.org/officeDocument/2006/relationships/slide" Target="slides/slide90.xml"/><Relationship Id="rId121" Type="http://schemas.openxmlformats.org/officeDocument/2006/relationships/slide" Target="slides/slide113.xml"/><Relationship Id="rId142" Type="http://schemas.openxmlformats.org/officeDocument/2006/relationships/slide" Target="slides/slide134.xml"/><Relationship Id="rId163" Type="http://schemas.openxmlformats.org/officeDocument/2006/relationships/slide" Target="slides/slide155.xml"/><Relationship Id="rId184" Type="http://schemas.openxmlformats.org/officeDocument/2006/relationships/slide" Target="slides/slide176.xml"/><Relationship Id="rId219" Type="http://schemas.openxmlformats.org/officeDocument/2006/relationships/slide" Target="slides/slide211.xml"/><Relationship Id="rId230" Type="http://schemas.openxmlformats.org/officeDocument/2006/relationships/slide" Target="slides/slide222.xml"/><Relationship Id="rId251" Type="http://schemas.openxmlformats.org/officeDocument/2006/relationships/slide" Target="slides/slide243.xml"/><Relationship Id="rId25" Type="http://schemas.openxmlformats.org/officeDocument/2006/relationships/slide" Target="slides/slide17.xml"/><Relationship Id="rId46" Type="http://schemas.openxmlformats.org/officeDocument/2006/relationships/slide" Target="slides/slide38.xml"/><Relationship Id="rId67" Type="http://schemas.openxmlformats.org/officeDocument/2006/relationships/slide" Target="slides/slide59.xml"/><Relationship Id="rId272" Type="http://schemas.openxmlformats.org/officeDocument/2006/relationships/slide" Target="slides/slide264.xml"/><Relationship Id="rId88" Type="http://schemas.openxmlformats.org/officeDocument/2006/relationships/slide" Target="slides/slide80.xml"/><Relationship Id="rId111" Type="http://schemas.openxmlformats.org/officeDocument/2006/relationships/slide" Target="slides/slide103.xml"/><Relationship Id="rId132" Type="http://schemas.openxmlformats.org/officeDocument/2006/relationships/slide" Target="slides/slide124.xml"/><Relationship Id="rId153" Type="http://schemas.openxmlformats.org/officeDocument/2006/relationships/slide" Target="slides/slide145.xml"/><Relationship Id="rId174" Type="http://schemas.openxmlformats.org/officeDocument/2006/relationships/slide" Target="slides/slide166.xml"/><Relationship Id="rId195" Type="http://schemas.openxmlformats.org/officeDocument/2006/relationships/slide" Target="slides/slide187.xml"/><Relationship Id="rId209" Type="http://schemas.openxmlformats.org/officeDocument/2006/relationships/slide" Target="slides/slide201.xml"/><Relationship Id="rId220" Type="http://schemas.openxmlformats.org/officeDocument/2006/relationships/slide" Target="slides/slide212.xml"/><Relationship Id="rId241" Type="http://schemas.openxmlformats.org/officeDocument/2006/relationships/slide" Target="slides/slide233.xml"/><Relationship Id="rId15" Type="http://schemas.openxmlformats.org/officeDocument/2006/relationships/slide" Target="slides/slide7.xml"/><Relationship Id="rId36" Type="http://schemas.openxmlformats.org/officeDocument/2006/relationships/slide" Target="slides/slide28.xml"/><Relationship Id="rId57" Type="http://schemas.openxmlformats.org/officeDocument/2006/relationships/slide" Target="slides/slide49.xml"/><Relationship Id="rId262" Type="http://schemas.openxmlformats.org/officeDocument/2006/relationships/slide" Target="slides/slide254.xml"/><Relationship Id="rId78" Type="http://schemas.openxmlformats.org/officeDocument/2006/relationships/slide" Target="slides/slide70.xml"/><Relationship Id="rId99" Type="http://schemas.openxmlformats.org/officeDocument/2006/relationships/slide" Target="slides/slide91.xml"/><Relationship Id="rId101" Type="http://schemas.openxmlformats.org/officeDocument/2006/relationships/slide" Target="slides/slide93.xml"/><Relationship Id="rId122" Type="http://schemas.openxmlformats.org/officeDocument/2006/relationships/slide" Target="slides/slide114.xml"/><Relationship Id="rId143" Type="http://schemas.openxmlformats.org/officeDocument/2006/relationships/slide" Target="slides/slide135.xml"/><Relationship Id="rId164" Type="http://schemas.openxmlformats.org/officeDocument/2006/relationships/slide" Target="slides/slide156.xml"/><Relationship Id="rId185" Type="http://schemas.openxmlformats.org/officeDocument/2006/relationships/slide" Target="slides/slide177.xml"/><Relationship Id="rId9" Type="http://schemas.openxmlformats.org/officeDocument/2006/relationships/slide" Target="slides/slide1.xml"/><Relationship Id="rId210" Type="http://schemas.openxmlformats.org/officeDocument/2006/relationships/slide" Target="slides/slide202.xml"/><Relationship Id="rId26" Type="http://schemas.openxmlformats.org/officeDocument/2006/relationships/slide" Target="slides/slide18.xml"/><Relationship Id="rId231" Type="http://schemas.openxmlformats.org/officeDocument/2006/relationships/slide" Target="slides/slide223.xml"/><Relationship Id="rId252" Type="http://schemas.openxmlformats.org/officeDocument/2006/relationships/slide" Target="slides/slide244.xml"/><Relationship Id="rId273" Type="http://schemas.openxmlformats.org/officeDocument/2006/relationships/slide" Target="slides/slide265.xml"/><Relationship Id="rId47" Type="http://schemas.openxmlformats.org/officeDocument/2006/relationships/slide" Target="slides/slide39.xml"/><Relationship Id="rId68" Type="http://schemas.openxmlformats.org/officeDocument/2006/relationships/slide" Target="slides/slide60.xml"/><Relationship Id="rId89" Type="http://schemas.openxmlformats.org/officeDocument/2006/relationships/slide" Target="slides/slide81.xml"/><Relationship Id="rId112" Type="http://schemas.openxmlformats.org/officeDocument/2006/relationships/slide" Target="slides/slide104.xml"/><Relationship Id="rId133" Type="http://schemas.openxmlformats.org/officeDocument/2006/relationships/slide" Target="slides/slide125.xml"/><Relationship Id="rId154" Type="http://schemas.openxmlformats.org/officeDocument/2006/relationships/slide" Target="slides/slide146.xml"/><Relationship Id="rId175" Type="http://schemas.openxmlformats.org/officeDocument/2006/relationships/slide" Target="slides/slide167.xml"/><Relationship Id="rId196" Type="http://schemas.openxmlformats.org/officeDocument/2006/relationships/slide" Target="slides/slide188.xml"/><Relationship Id="rId200" Type="http://schemas.openxmlformats.org/officeDocument/2006/relationships/slide" Target="slides/slide192.xml"/><Relationship Id="rId16" Type="http://schemas.openxmlformats.org/officeDocument/2006/relationships/slide" Target="slides/slide8.xml"/><Relationship Id="rId221" Type="http://schemas.openxmlformats.org/officeDocument/2006/relationships/slide" Target="slides/slide213.xml"/><Relationship Id="rId242" Type="http://schemas.openxmlformats.org/officeDocument/2006/relationships/slide" Target="slides/slide234.xml"/><Relationship Id="rId263" Type="http://schemas.openxmlformats.org/officeDocument/2006/relationships/slide" Target="slides/slide255.xml"/><Relationship Id="rId37" Type="http://schemas.openxmlformats.org/officeDocument/2006/relationships/slide" Target="slides/slide29.xml"/><Relationship Id="rId58" Type="http://schemas.openxmlformats.org/officeDocument/2006/relationships/slide" Target="slides/slide50.xml"/><Relationship Id="rId79" Type="http://schemas.openxmlformats.org/officeDocument/2006/relationships/slide" Target="slides/slide71.xml"/><Relationship Id="rId102" Type="http://schemas.openxmlformats.org/officeDocument/2006/relationships/slide" Target="slides/slide94.xml"/><Relationship Id="rId123" Type="http://schemas.openxmlformats.org/officeDocument/2006/relationships/slide" Target="slides/slide115.xml"/><Relationship Id="rId144" Type="http://schemas.openxmlformats.org/officeDocument/2006/relationships/slide" Target="slides/slide136.xml"/><Relationship Id="rId90" Type="http://schemas.openxmlformats.org/officeDocument/2006/relationships/slide" Target="slides/slide82.xml"/><Relationship Id="rId165" Type="http://schemas.openxmlformats.org/officeDocument/2006/relationships/slide" Target="slides/slide157.xml"/><Relationship Id="rId186" Type="http://schemas.openxmlformats.org/officeDocument/2006/relationships/slide" Target="slides/slide178.xml"/><Relationship Id="rId211" Type="http://schemas.openxmlformats.org/officeDocument/2006/relationships/slide" Target="slides/slide203.xml"/><Relationship Id="rId232" Type="http://schemas.openxmlformats.org/officeDocument/2006/relationships/slide" Target="slides/slide224.xml"/><Relationship Id="rId253" Type="http://schemas.openxmlformats.org/officeDocument/2006/relationships/slide" Target="slides/slide245.xml"/><Relationship Id="rId274" Type="http://schemas.openxmlformats.org/officeDocument/2006/relationships/slide" Target="slides/slide266.xml"/><Relationship Id="rId27" Type="http://schemas.openxmlformats.org/officeDocument/2006/relationships/slide" Target="slides/slide19.xml"/><Relationship Id="rId48" Type="http://schemas.openxmlformats.org/officeDocument/2006/relationships/slide" Target="slides/slide40.xml"/><Relationship Id="rId69" Type="http://schemas.openxmlformats.org/officeDocument/2006/relationships/slide" Target="slides/slide61.xml"/><Relationship Id="rId113" Type="http://schemas.openxmlformats.org/officeDocument/2006/relationships/slide" Target="slides/slide105.xml"/><Relationship Id="rId134" Type="http://schemas.openxmlformats.org/officeDocument/2006/relationships/slide" Target="slides/slide126.xml"/><Relationship Id="rId80" Type="http://schemas.openxmlformats.org/officeDocument/2006/relationships/slide" Target="slides/slide72.xml"/><Relationship Id="rId155" Type="http://schemas.openxmlformats.org/officeDocument/2006/relationships/slide" Target="slides/slide147.xml"/><Relationship Id="rId176" Type="http://schemas.openxmlformats.org/officeDocument/2006/relationships/slide" Target="slides/slide168.xml"/><Relationship Id="rId197" Type="http://schemas.openxmlformats.org/officeDocument/2006/relationships/slide" Target="slides/slide189.xml"/><Relationship Id="rId201" Type="http://schemas.openxmlformats.org/officeDocument/2006/relationships/slide" Target="slides/slide193.xml"/><Relationship Id="rId222" Type="http://schemas.openxmlformats.org/officeDocument/2006/relationships/slide" Target="slides/slide214.xml"/><Relationship Id="rId243" Type="http://schemas.openxmlformats.org/officeDocument/2006/relationships/slide" Target="slides/slide235.xml"/><Relationship Id="rId264" Type="http://schemas.openxmlformats.org/officeDocument/2006/relationships/slide" Target="slides/slide256.xml"/><Relationship Id="rId17" Type="http://schemas.openxmlformats.org/officeDocument/2006/relationships/slide" Target="slides/slide9.xml"/><Relationship Id="rId38" Type="http://schemas.openxmlformats.org/officeDocument/2006/relationships/slide" Target="slides/slide30.xml"/><Relationship Id="rId59" Type="http://schemas.openxmlformats.org/officeDocument/2006/relationships/slide" Target="slides/slide51.xml"/><Relationship Id="rId103" Type="http://schemas.openxmlformats.org/officeDocument/2006/relationships/slide" Target="slides/slide95.xml"/><Relationship Id="rId124" Type="http://schemas.openxmlformats.org/officeDocument/2006/relationships/slide" Target="slides/slide116.xml"/><Relationship Id="rId70" Type="http://schemas.openxmlformats.org/officeDocument/2006/relationships/slide" Target="slides/slide62.xml"/><Relationship Id="rId91" Type="http://schemas.openxmlformats.org/officeDocument/2006/relationships/slide" Target="slides/slide83.xml"/><Relationship Id="rId145" Type="http://schemas.openxmlformats.org/officeDocument/2006/relationships/slide" Target="slides/slide137.xml"/><Relationship Id="rId166" Type="http://schemas.openxmlformats.org/officeDocument/2006/relationships/slide" Target="slides/slide158.xml"/><Relationship Id="rId187" Type="http://schemas.openxmlformats.org/officeDocument/2006/relationships/slide" Target="slides/slide179.xml"/><Relationship Id="rId1" Type="http://schemas.openxmlformats.org/officeDocument/2006/relationships/customXml" Target="../customXml/item1.xml"/><Relationship Id="rId212" Type="http://schemas.openxmlformats.org/officeDocument/2006/relationships/slide" Target="slides/slide204.xml"/><Relationship Id="rId233" Type="http://schemas.openxmlformats.org/officeDocument/2006/relationships/slide" Target="slides/slide225.xml"/><Relationship Id="rId254" Type="http://schemas.openxmlformats.org/officeDocument/2006/relationships/slide" Target="slides/slide246.xml"/><Relationship Id="rId28" Type="http://schemas.openxmlformats.org/officeDocument/2006/relationships/slide" Target="slides/slide20.xml"/><Relationship Id="rId49" Type="http://schemas.openxmlformats.org/officeDocument/2006/relationships/slide" Target="slides/slide41.xml"/><Relationship Id="rId114" Type="http://schemas.openxmlformats.org/officeDocument/2006/relationships/slide" Target="slides/slide106.xml"/><Relationship Id="rId275" Type="http://schemas.openxmlformats.org/officeDocument/2006/relationships/slide" Target="slides/slide267.xml"/><Relationship Id="rId60" Type="http://schemas.openxmlformats.org/officeDocument/2006/relationships/slide" Target="slides/slide52.xml"/><Relationship Id="rId81" Type="http://schemas.openxmlformats.org/officeDocument/2006/relationships/slide" Target="slides/slide73.xml"/><Relationship Id="rId135" Type="http://schemas.openxmlformats.org/officeDocument/2006/relationships/slide" Target="slides/slide127.xml"/><Relationship Id="rId156" Type="http://schemas.openxmlformats.org/officeDocument/2006/relationships/slide" Target="slides/slide148.xml"/><Relationship Id="rId177" Type="http://schemas.openxmlformats.org/officeDocument/2006/relationships/slide" Target="slides/slide169.xml"/><Relationship Id="rId198" Type="http://schemas.openxmlformats.org/officeDocument/2006/relationships/slide" Target="slides/slide190.xml"/><Relationship Id="rId202" Type="http://schemas.openxmlformats.org/officeDocument/2006/relationships/slide" Target="slides/slide194.xml"/><Relationship Id="rId223" Type="http://schemas.openxmlformats.org/officeDocument/2006/relationships/slide" Target="slides/slide215.xml"/><Relationship Id="rId244" Type="http://schemas.openxmlformats.org/officeDocument/2006/relationships/slide" Target="slides/slide236.xml"/><Relationship Id="rId18" Type="http://schemas.openxmlformats.org/officeDocument/2006/relationships/slide" Target="slides/slide10.xml"/><Relationship Id="rId39" Type="http://schemas.openxmlformats.org/officeDocument/2006/relationships/slide" Target="slides/slide31.xml"/><Relationship Id="rId265" Type="http://schemas.openxmlformats.org/officeDocument/2006/relationships/slide" Target="slides/slide257.xml"/><Relationship Id="rId50" Type="http://schemas.openxmlformats.org/officeDocument/2006/relationships/slide" Target="slides/slide42.xml"/><Relationship Id="rId104" Type="http://schemas.openxmlformats.org/officeDocument/2006/relationships/slide" Target="slides/slide96.xml"/><Relationship Id="rId125" Type="http://schemas.openxmlformats.org/officeDocument/2006/relationships/slide" Target="slides/slide117.xml"/><Relationship Id="rId146" Type="http://schemas.openxmlformats.org/officeDocument/2006/relationships/slide" Target="slides/slide138.xml"/><Relationship Id="rId167" Type="http://schemas.openxmlformats.org/officeDocument/2006/relationships/slide" Target="slides/slide159.xml"/><Relationship Id="rId188" Type="http://schemas.openxmlformats.org/officeDocument/2006/relationships/slide" Target="slides/slide180.xml"/><Relationship Id="rId71" Type="http://schemas.openxmlformats.org/officeDocument/2006/relationships/slide" Target="slides/slide63.xml"/><Relationship Id="rId92" Type="http://schemas.openxmlformats.org/officeDocument/2006/relationships/slide" Target="slides/slide84.xml"/><Relationship Id="rId213" Type="http://schemas.openxmlformats.org/officeDocument/2006/relationships/slide" Target="slides/slide205.xml"/><Relationship Id="rId234" Type="http://schemas.openxmlformats.org/officeDocument/2006/relationships/slide" Target="slides/slide226.xml"/><Relationship Id="rId2" Type="http://schemas.openxmlformats.org/officeDocument/2006/relationships/customXml" Target="../customXml/item2.xml"/><Relationship Id="rId29" Type="http://schemas.openxmlformats.org/officeDocument/2006/relationships/slide" Target="slides/slide21.xml"/><Relationship Id="rId255" Type="http://schemas.openxmlformats.org/officeDocument/2006/relationships/slide" Target="slides/slide247.xml"/><Relationship Id="rId276" Type="http://schemas.openxmlformats.org/officeDocument/2006/relationships/notesMaster" Target="notesMasters/notesMaster1.xml"/><Relationship Id="rId40" Type="http://schemas.openxmlformats.org/officeDocument/2006/relationships/slide" Target="slides/slide32.xml"/><Relationship Id="rId115" Type="http://schemas.openxmlformats.org/officeDocument/2006/relationships/slide" Target="slides/slide107.xml"/><Relationship Id="rId136" Type="http://schemas.openxmlformats.org/officeDocument/2006/relationships/slide" Target="slides/slide128.xml"/><Relationship Id="rId157" Type="http://schemas.openxmlformats.org/officeDocument/2006/relationships/slide" Target="slides/slide149.xml"/><Relationship Id="rId178" Type="http://schemas.openxmlformats.org/officeDocument/2006/relationships/slide" Target="slides/slide170.xml"/><Relationship Id="rId61" Type="http://schemas.openxmlformats.org/officeDocument/2006/relationships/slide" Target="slides/slide53.xml"/><Relationship Id="rId82" Type="http://schemas.openxmlformats.org/officeDocument/2006/relationships/slide" Target="slides/slide74.xml"/><Relationship Id="rId199" Type="http://schemas.openxmlformats.org/officeDocument/2006/relationships/slide" Target="slides/slide191.xml"/><Relationship Id="rId203" Type="http://schemas.openxmlformats.org/officeDocument/2006/relationships/slide" Target="slides/slide195.xml"/><Relationship Id="rId19" Type="http://schemas.openxmlformats.org/officeDocument/2006/relationships/slide" Target="slides/slide11.xml"/><Relationship Id="rId224" Type="http://schemas.openxmlformats.org/officeDocument/2006/relationships/slide" Target="slides/slide216.xml"/><Relationship Id="rId245" Type="http://schemas.openxmlformats.org/officeDocument/2006/relationships/slide" Target="slides/slide237.xml"/><Relationship Id="rId266" Type="http://schemas.openxmlformats.org/officeDocument/2006/relationships/slide" Target="slides/slide258.xml"/><Relationship Id="rId30" Type="http://schemas.openxmlformats.org/officeDocument/2006/relationships/slide" Target="slides/slide22.xml"/><Relationship Id="rId105" Type="http://schemas.openxmlformats.org/officeDocument/2006/relationships/slide" Target="slides/slide97.xml"/><Relationship Id="rId126" Type="http://schemas.openxmlformats.org/officeDocument/2006/relationships/slide" Target="slides/slide118.xml"/><Relationship Id="rId147" Type="http://schemas.openxmlformats.org/officeDocument/2006/relationships/slide" Target="slides/slide139.xml"/><Relationship Id="rId168" Type="http://schemas.openxmlformats.org/officeDocument/2006/relationships/slide" Target="slides/slide160.xml"/><Relationship Id="rId51" Type="http://schemas.openxmlformats.org/officeDocument/2006/relationships/slide" Target="slides/slide43.xml"/><Relationship Id="rId72" Type="http://schemas.openxmlformats.org/officeDocument/2006/relationships/slide" Target="slides/slide64.xml"/><Relationship Id="rId93" Type="http://schemas.openxmlformats.org/officeDocument/2006/relationships/slide" Target="slides/slide85.xml"/><Relationship Id="rId189" Type="http://schemas.openxmlformats.org/officeDocument/2006/relationships/slide" Target="slides/slide181.xml"/><Relationship Id="rId3" Type="http://schemas.openxmlformats.org/officeDocument/2006/relationships/customXml" Target="../customXml/item3.xml"/><Relationship Id="rId214" Type="http://schemas.openxmlformats.org/officeDocument/2006/relationships/slide" Target="slides/slide206.xml"/><Relationship Id="rId235" Type="http://schemas.openxmlformats.org/officeDocument/2006/relationships/slide" Target="slides/slide227.xml"/><Relationship Id="rId256" Type="http://schemas.openxmlformats.org/officeDocument/2006/relationships/slide" Target="slides/slide248.xml"/><Relationship Id="rId277" Type="http://schemas.openxmlformats.org/officeDocument/2006/relationships/presProps" Target="presProps.xml"/><Relationship Id="rId116" Type="http://schemas.openxmlformats.org/officeDocument/2006/relationships/slide" Target="slides/slide108.xml"/><Relationship Id="rId137" Type="http://schemas.openxmlformats.org/officeDocument/2006/relationships/slide" Target="slides/slide129.xml"/><Relationship Id="rId158" Type="http://schemas.openxmlformats.org/officeDocument/2006/relationships/slide" Target="slides/slide150.xml"/><Relationship Id="rId20" Type="http://schemas.openxmlformats.org/officeDocument/2006/relationships/slide" Target="slides/slide12.xml"/><Relationship Id="rId41" Type="http://schemas.openxmlformats.org/officeDocument/2006/relationships/slide" Target="slides/slide33.xml"/><Relationship Id="rId62" Type="http://schemas.openxmlformats.org/officeDocument/2006/relationships/slide" Target="slides/slide54.xml"/><Relationship Id="rId83" Type="http://schemas.openxmlformats.org/officeDocument/2006/relationships/slide" Target="slides/slide75.xml"/><Relationship Id="rId179" Type="http://schemas.openxmlformats.org/officeDocument/2006/relationships/slide" Target="slides/slide171.xml"/><Relationship Id="rId190" Type="http://schemas.openxmlformats.org/officeDocument/2006/relationships/slide" Target="slides/slide182.xml"/><Relationship Id="rId204" Type="http://schemas.openxmlformats.org/officeDocument/2006/relationships/slide" Target="slides/slide196.xml"/><Relationship Id="rId225" Type="http://schemas.openxmlformats.org/officeDocument/2006/relationships/slide" Target="slides/slide217.xml"/><Relationship Id="rId246" Type="http://schemas.openxmlformats.org/officeDocument/2006/relationships/slide" Target="slides/slide238.xml"/><Relationship Id="rId267" Type="http://schemas.openxmlformats.org/officeDocument/2006/relationships/slide" Target="slides/slide259.xml"/><Relationship Id="rId106" Type="http://schemas.openxmlformats.org/officeDocument/2006/relationships/slide" Target="slides/slide98.xml"/><Relationship Id="rId127" Type="http://schemas.openxmlformats.org/officeDocument/2006/relationships/slide" Target="slides/slide119.xml"/><Relationship Id="rId10" Type="http://schemas.openxmlformats.org/officeDocument/2006/relationships/slide" Target="slides/slide2.xml"/><Relationship Id="rId31" Type="http://schemas.openxmlformats.org/officeDocument/2006/relationships/slide" Target="slides/slide23.xml"/><Relationship Id="rId52" Type="http://schemas.openxmlformats.org/officeDocument/2006/relationships/slide" Target="slides/slide44.xml"/><Relationship Id="rId73" Type="http://schemas.openxmlformats.org/officeDocument/2006/relationships/slide" Target="slides/slide65.xml"/><Relationship Id="rId94" Type="http://schemas.openxmlformats.org/officeDocument/2006/relationships/slide" Target="slides/slide86.xml"/><Relationship Id="rId148" Type="http://schemas.openxmlformats.org/officeDocument/2006/relationships/slide" Target="slides/slide140.xml"/><Relationship Id="rId169" Type="http://schemas.openxmlformats.org/officeDocument/2006/relationships/slide" Target="slides/slide161.xml"/><Relationship Id="rId4" Type="http://schemas.openxmlformats.org/officeDocument/2006/relationships/slideMaster" Target="slideMasters/slideMaster1.xml"/><Relationship Id="rId180" Type="http://schemas.openxmlformats.org/officeDocument/2006/relationships/slide" Target="slides/slide172.xml"/><Relationship Id="rId215" Type="http://schemas.openxmlformats.org/officeDocument/2006/relationships/slide" Target="slides/slide207.xml"/><Relationship Id="rId236" Type="http://schemas.openxmlformats.org/officeDocument/2006/relationships/slide" Target="slides/slide228.xml"/><Relationship Id="rId257" Type="http://schemas.openxmlformats.org/officeDocument/2006/relationships/slide" Target="slides/slide249.xml"/><Relationship Id="rId278" Type="http://schemas.openxmlformats.org/officeDocument/2006/relationships/viewProps" Target="viewProps.xml"/><Relationship Id="rId42" Type="http://schemas.openxmlformats.org/officeDocument/2006/relationships/slide" Target="slides/slide34.xml"/><Relationship Id="rId84" Type="http://schemas.openxmlformats.org/officeDocument/2006/relationships/slide" Target="slides/slide76.xml"/><Relationship Id="rId138" Type="http://schemas.openxmlformats.org/officeDocument/2006/relationships/slide" Target="slides/slide130.xml"/><Relationship Id="rId191" Type="http://schemas.openxmlformats.org/officeDocument/2006/relationships/slide" Target="slides/slide183.xml"/><Relationship Id="rId205" Type="http://schemas.openxmlformats.org/officeDocument/2006/relationships/slide" Target="slides/slide197.xml"/><Relationship Id="rId247" Type="http://schemas.openxmlformats.org/officeDocument/2006/relationships/slide" Target="slides/slide239.xml"/><Relationship Id="rId107" Type="http://schemas.openxmlformats.org/officeDocument/2006/relationships/slide" Target="slides/slide99.xml"/><Relationship Id="rId11" Type="http://schemas.openxmlformats.org/officeDocument/2006/relationships/slide" Target="slides/slide3.xml"/><Relationship Id="rId53" Type="http://schemas.openxmlformats.org/officeDocument/2006/relationships/slide" Target="slides/slide45.xml"/><Relationship Id="rId149" Type="http://schemas.openxmlformats.org/officeDocument/2006/relationships/slide" Target="slides/slide141.xml"/><Relationship Id="rId95" Type="http://schemas.openxmlformats.org/officeDocument/2006/relationships/slide" Target="slides/slide87.xml"/><Relationship Id="rId160" Type="http://schemas.openxmlformats.org/officeDocument/2006/relationships/slide" Target="slides/slide152.xml"/><Relationship Id="rId216" Type="http://schemas.openxmlformats.org/officeDocument/2006/relationships/slide" Target="slides/slide208.xml"/><Relationship Id="rId258" Type="http://schemas.openxmlformats.org/officeDocument/2006/relationships/slide" Target="slides/slide250.xml"/></Relationships>
</file>

<file path=ppt/drawings/_rels/vmlDrawing1.vml.rels><?xml version="1.0" encoding="UTF-8" standalone="yes"?>
<Relationships xmlns="http://schemas.openxmlformats.org/package/2006/relationships"><Relationship Id="rId1" Type="http://schemas.openxmlformats.org/officeDocument/2006/relationships/image" Target="../media/image21.wmf"/></Relationships>
</file>

<file path=ppt/drawings/_rels/vmlDrawing2.vml.rels><?xml version="1.0" encoding="UTF-8" standalone="yes"?>
<Relationships xmlns="http://schemas.openxmlformats.org/package/2006/relationships"><Relationship Id="rId1" Type="http://schemas.openxmlformats.org/officeDocument/2006/relationships/image" Target="../media/image21.wmf"/></Relationships>
</file>

<file path=ppt/drawings/_rels/vmlDrawing3.vml.rels><?xml version="1.0" encoding="UTF-8" standalone="yes"?>
<Relationships xmlns="http://schemas.openxmlformats.org/package/2006/relationships"><Relationship Id="rId1" Type="http://schemas.openxmlformats.org/officeDocument/2006/relationships/image" Target="../media/image21.wmf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6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4" y="0"/>
            <a:ext cx="2945659" cy="496333"/>
          </a:xfrm>
          <a:prstGeom prst="rect">
            <a:avLst/>
          </a:prstGeom>
        </p:spPr>
        <p:txBody>
          <a:bodyPr vert="horz" lIns="90452" tIns="45226" rIns="90452" bIns="45226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50447" y="0"/>
            <a:ext cx="2945659" cy="496333"/>
          </a:xfrm>
          <a:prstGeom prst="rect">
            <a:avLst/>
          </a:prstGeom>
        </p:spPr>
        <p:txBody>
          <a:bodyPr vert="horz" lIns="90452" tIns="45226" rIns="90452" bIns="45226" rtlCol="0"/>
          <a:lstStyle>
            <a:lvl1pPr algn="r">
              <a:defRPr sz="1200"/>
            </a:lvl1pPr>
          </a:lstStyle>
          <a:p>
            <a:fld id="{6CD8F015-447F-47A2-9CB4-05A2ED03C3A9}" type="datetimeFigureOut">
              <a:rPr lang="en-US" smtClean="0"/>
              <a:t>12/4/2023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919163" y="746125"/>
            <a:ext cx="4959350" cy="3721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0452" tIns="45226" rIns="90452" bIns="45226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79768" y="4715156"/>
            <a:ext cx="5438140" cy="4466988"/>
          </a:xfrm>
          <a:prstGeom prst="rect">
            <a:avLst/>
          </a:prstGeom>
        </p:spPr>
        <p:txBody>
          <a:bodyPr vert="horz" lIns="90452" tIns="45226" rIns="90452" bIns="45226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4" y="9428584"/>
            <a:ext cx="2945659" cy="496333"/>
          </a:xfrm>
          <a:prstGeom prst="rect">
            <a:avLst/>
          </a:prstGeom>
        </p:spPr>
        <p:txBody>
          <a:bodyPr vert="horz" lIns="90452" tIns="45226" rIns="90452" bIns="45226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50447" y="9428584"/>
            <a:ext cx="2945659" cy="496333"/>
          </a:xfrm>
          <a:prstGeom prst="rect">
            <a:avLst/>
          </a:prstGeom>
        </p:spPr>
        <p:txBody>
          <a:bodyPr vert="horz" lIns="90452" tIns="45226" rIns="90452" bIns="45226" rtlCol="0" anchor="b"/>
          <a:lstStyle>
            <a:lvl1pPr algn="r">
              <a:defRPr sz="1200"/>
            </a:lvl1pPr>
          </a:lstStyle>
          <a:p>
            <a:fld id="{9CBE5971-2EA0-420F-8461-EEE5968F5B86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52641973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4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4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5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6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9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9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0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1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6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8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3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1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8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5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6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6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6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3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9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6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3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CBE5971-2EA0-420F-8461-EEE5968F5B86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512777442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2738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 defTabSz="923369">
              <a:defRPr>
                <a:solidFill>
                  <a:schemeClr val="tx1"/>
                </a:solidFill>
                <a:latin typeface="Arial" charset="0"/>
              </a:defRPr>
            </a:lvl1pPr>
            <a:lvl2pPr marL="749060" indent="-285805" defTabSz="923369">
              <a:defRPr>
                <a:solidFill>
                  <a:schemeClr val="tx1"/>
                </a:solidFill>
                <a:latin typeface="Arial" charset="0"/>
              </a:defRPr>
            </a:lvl2pPr>
            <a:lvl3pPr marL="1152641" indent="-229272" defTabSz="923369">
              <a:defRPr>
                <a:solidFill>
                  <a:schemeClr val="tx1"/>
                </a:solidFill>
                <a:latin typeface="Arial" charset="0"/>
              </a:defRPr>
            </a:lvl3pPr>
            <a:lvl4pPr marL="1614325" indent="-229272" defTabSz="923369">
              <a:defRPr>
                <a:solidFill>
                  <a:schemeClr val="tx1"/>
                </a:solidFill>
                <a:latin typeface="Arial" charset="0"/>
              </a:defRPr>
            </a:lvl4pPr>
            <a:lvl5pPr marL="2077580" indent="-229272" defTabSz="923369">
              <a:defRPr>
                <a:solidFill>
                  <a:schemeClr val="tx1"/>
                </a:solidFill>
                <a:latin typeface="Arial" charset="0"/>
              </a:defRPr>
            </a:lvl5pPr>
            <a:lvl6pPr marL="2529842" indent="-229272" defTabSz="923369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82105" indent="-229272" defTabSz="923369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34367" indent="-229272" defTabSz="923369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629" indent="-229272" defTabSz="923369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r" defTabSz="92336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4BFD9A7-FAC6-4B51-A12F-D29D77A0AC1E}" type="slidenum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rPr>
              <a:pPr marL="0" marR="0" lvl="0" indent="0" algn="r" defTabSz="92336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64</a:t>
            </a:fld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+mn-cs"/>
            </a:endParaRPr>
          </a:p>
        </p:txBody>
      </p:sp>
      <p:sp>
        <p:nvSpPr>
          <p:cNvPr id="284675" name="Rectangle 7"/>
          <p:cNvSpPr txBox="1">
            <a:spLocks noGrp="1" noChangeArrowheads="1"/>
          </p:cNvSpPr>
          <p:nvPr/>
        </p:nvSpPr>
        <p:spPr bwMode="auto">
          <a:xfrm>
            <a:off x="3849689" y="9430310"/>
            <a:ext cx="2946400" cy="49473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362" tIns="46181" rIns="92362" bIns="46181" anchor="b"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1pPr>
            <a:lvl2pPr marL="735013" indent="-28257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2pPr>
            <a:lvl3pPr marL="1131888" indent="-22701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3pPr>
            <a:lvl4pPr marL="1584325" indent="-22701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4pPr>
            <a:lvl5pPr marL="2036763" indent="-22701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5pPr>
            <a:lvl6pPr marL="24939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6pPr>
            <a:lvl7pPr marL="29511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7pPr>
            <a:lvl8pPr marL="34083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8pPr>
            <a:lvl9pPr marL="38655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FBA6813A-948D-418C-8852-D24B0D7AD728}" type="slidenum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64</a:t>
            </a:fld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Arial" charset="0"/>
            </a:endParaRPr>
          </a:p>
        </p:txBody>
      </p:sp>
      <p:sp>
        <p:nvSpPr>
          <p:cNvPr id="284676" name="Rectangle 2"/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xfrm>
            <a:off x="920750" y="744538"/>
            <a:ext cx="4960938" cy="3722687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8467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79454" y="4714357"/>
            <a:ext cx="5438775" cy="4466988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2362" tIns="46181" rIns="92362" bIns="46181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hu-HU" altLang="en-US"/>
          </a:p>
        </p:txBody>
      </p:sp>
    </p:spTree>
    <p:extLst>
      <p:ext uri="{BB962C8B-B14F-4D97-AF65-F5344CB8AC3E}">
        <p14:creationId xmlns:p14="http://schemas.microsoft.com/office/powerpoint/2010/main" val="1494890890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iakép hely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Jegyzetek helye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hu-HU" dirty="0"/>
          </a:p>
        </p:txBody>
      </p:sp>
      <p:sp>
        <p:nvSpPr>
          <p:cNvPr id="4" name="Dia számának hely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CBE5971-2EA0-420F-8461-EEE5968F5B86}" type="slidenum">
              <a:rPr lang="en-US" smtClean="0"/>
              <a:t>74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46342454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2738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 defTabSz="923369">
              <a:defRPr>
                <a:solidFill>
                  <a:schemeClr val="tx1"/>
                </a:solidFill>
                <a:latin typeface="Arial" charset="0"/>
              </a:defRPr>
            </a:lvl1pPr>
            <a:lvl2pPr marL="749060" indent="-285805" defTabSz="923369">
              <a:defRPr>
                <a:solidFill>
                  <a:schemeClr val="tx1"/>
                </a:solidFill>
                <a:latin typeface="Arial" charset="0"/>
              </a:defRPr>
            </a:lvl2pPr>
            <a:lvl3pPr marL="1152641" indent="-229272" defTabSz="923369">
              <a:defRPr>
                <a:solidFill>
                  <a:schemeClr val="tx1"/>
                </a:solidFill>
                <a:latin typeface="Arial" charset="0"/>
              </a:defRPr>
            </a:lvl3pPr>
            <a:lvl4pPr marL="1614325" indent="-229272" defTabSz="923369">
              <a:defRPr>
                <a:solidFill>
                  <a:schemeClr val="tx1"/>
                </a:solidFill>
                <a:latin typeface="Arial" charset="0"/>
              </a:defRPr>
            </a:lvl4pPr>
            <a:lvl5pPr marL="2077580" indent="-229272" defTabSz="923369">
              <a:defRPr>
                <a:solidFill>
                  <a:schemeClr val="tx1"/>
                </a:solidFill>
                <a:latin typeface="Arial" charset="0"/>
              </a:defRPr>
            </a:lvl5pPr>
            <a:lvl6pPr marL="2529842" indent="-229272" defTabSz="923369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82105" indent="-229272" defTabSz="923369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34367" indent="-229272" defTabSz="923369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629" indent="-229272" defTabSz="923369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r" defTabSz="92336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4BFD9A7-FAC6-4B51-A12F-D29D77A0AC1E}" type="slidenum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rPr>
              <a:pPr marL="0" marR="0" lvl="0" indent="0" algn="r" defTabSz="92336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75</a:t>
            </a:fld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+mn-cs"/>
            </a:endParaRPr>
          </a:p>
        </p:txBody>
      </p:sp>
      <p:sp>
        <p:nvSpPr>
          <p:cNvPr id="284675" name="Rectangle 7"/>
          <p:cNvSpPr txBox="1">
            <a:spLocks noGrp="1" noChangeArrowheads="1"/>
          </p:cNvSpPr>
          <p:nvPr/>
        </p:nvSpPr>
        <p:spPr bwMode="auto">
          <a:xfrm>
            <a:off x="3849689" y="9430310"/>
            <a:ext cx="2946400" cy="49473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362" tIns="46181" rIns="92362" bIns="46181" anchor="b"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1pPr>
            <a:lvl2pPr marL="735013" indent="-28257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2pPr>
            <a:lvl3pPr marL="1131888" indent="-22701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3pPr>
            <a:lvl4pPr marL="1584325" indent="-22701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4pPr>
            <a:lvl5pPr marL="2036763" indent="-22701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5pPr>
            <a:lvl6pPr marL="24939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6pPr>
            <a:lvl7pPr marL="29511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7pPr>
            <a:lvl8pPr marL="34083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8pPr>
            <a:lvl9pPr marL="38655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FBA6813A-948D-418C-8852-D24B0D7AD728}" type="slidenum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75</a:t>
            </a:fld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Arial" charset="0"/>
            </a:endParaRPr>
          </a:p>
        </p:txBody>
      </p:sp>
      <p:sp>
        <p:nvSpPr>
          <p:cNvPr id="284676" name="Rectangle 2"/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xfrm>
            <a:off x="920750" y="744538"/>
            <a:ext cx="4960938" cy="3722687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8467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79454" y="4714357"/>
            <a:ext cx="5438775" cy="4466988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2362" tIns="46181" rIns="92362" bIns="46181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hu-HU" altLang="en-US"/>
          </a:p>
        </p:txBody>
      </p:sp>
    </p:spTree>
    <p:extLst>
      <p:ext uri="{BB962C8B-B14F-4D97-AF65-F5344CB8AC3E}">
        <p14:creationId xmlns:p14="http://schemas.microsoft.com/office/powerpoint/2010/main" val="3770587382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2738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 defTabSz="923369">
              <a:defRPr>
                <a:solidFill>
                  <a:schemeClr val="tx1"/>
                </a:solidFill>
                <a:latin typeface="Arial" charset="0"/>
              </a:defRPr>
            </a:lvl1pPr>
            <a:lvl2pPr marL="749060" indent="-285805" defTabSz="923369">
              <a:defRPr>
                <a:solidFill>
                  <a:schemeClr val="tx1"/>
                </a:solidFill>
                <a:latin typeface="Arial" charset="0"/>
              </a:defRPr>
            </a:lvl2pPr>
            <a:lvl3pPr marL="1152641" indent="-229272" defTabSz="923369">
              <a:defRPr>
                <a:solidFill>
                  <a:schemeClr val="tx1"/>
                </a:solidFill>
                <a:latin typeface="Arial" charset="0"/>
              </a:defRPr>
            </a:lvl3pPr>
            <a:lvl4pPr marL="1614325" indent="-229272" defTabSz="923369">
              <a:defRPr>
                <a:solidFill>
                  <a:schemeClr val="tx1"/>
                </a:solidFill>
                <a:latin typeface="Arial" charset="0"/>
              </a:defRPr>
            </a:lvl4pPr>
            <a:lvl5pPr marL="2077580" indent="-229272" defTabSz="923369">
              <a:defRPr>
                <a:solidFill>
                  <a:schemeClr val="tx1"/>
                </a:solidFill>
                <a:latin typeface="Arial" charset="0"/>
              </a:defRPr>
            </a:lvl5pPr>
            <a:lvl6pPr marL="2529842" indent="-229272" defTabSz="923369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82105" indent="-229272" defTabSz="923369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34367" indent="-229272" defTabSz="923369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629" indent="-229272" defTabSz="923369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defRPr/>
            </a:pPr>
            <a:fld id="{64BFD9A7-FAC6-4B51-A12F-D29D77A0AC1E}" type="slidenum">
              <a:rPr lang="en-US" altLang="en-US" smtClean="0">
                <a:solidFill>
                  <a:srgbClr val="000000"/>
                </a:solidFill>
              </a:rPr>
              <a:pPr>
                <a:defRPr/>
              </a:pPr>
              <a:t>86</a:t>
            </a:fld>
            <a:endParaRPr lang="en-US" altLang="en-US" dirty="0">
              <a:solidFill>
                <a:srgbClr val="000000"/>
              </a:solidFill>
            </a:endParaRPr>
          </a:p>
        </p:txBody>
      </p:sp>
      <p:sp>
        <p:nvSpPr>
          <p:cNvPr id="284675" name="Rectangle 7"/>
          <p:cNvSpPr txBox="1">
            <a:spLocks noGrp="1" noChangeArrowheads="1"/>
          </p:cNvSpPr>
          <p:nvPr/>
        </p:nvSpPr>
        <p:spPr bwMode="auto">
          <a:xfrm>
            <a:off x="3849689" y="9430310"/>
            <a:ext cx="2946400" cy="49473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362" tIns="46181" rIns="92362" bIns="46181" anchor="b"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1pPr>
            <a:lvl2pPr marL="735013" indent="-28257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2pPr>
            <a:lvl3pPr marL="1131888" indent="-22701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3pPr>
            <a:lvl4pPr marL="1584325" indent="-22701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4pPr>
            <a:lvl5pPr marL="2036763" indent="-22701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5pPr>
            <a:lvl6pPr marL="24939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6pPr>
            <a:lvl7pPr marL="29511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7pPr>
            <a:lvl8pPr marL="34083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8pPr>
            <a:lvl9pPr marL="38655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r" eaLnBrk="1" fontAlgn="base" hangingPunct="1">
              <a:spcBef>
                <a:spcPct val="0"/>
              </a:spcBef>
              <a:spcAft>
                <a:spcPct val="0"/>
              </a:spcAft>
            </a:pPr>
            <a:fld id="{FBA6813A-948D-418C-8852-D24B0D7AD728}" type="slidenum">
              <a:rPr lang="en-US" altLang="en-US" smtClean="0">
                <a:solidFill>
                  <a:srgbClr val="000000"/>
                </a:solidFill>
                <a:latin typeface="Arial" charset="0"/>
                <a:cs typeface="Arial" charset="0"/>
              </a:rPr>
              <a:pPr algn="r" eaLnBrk="1" fontAlgn="base" hangingPunct="1">
                <a:spcBef>
                  <a:spcPct val="0"/>
                </a:spcBef>
                <a:spcAft>
                  <a:spcPct val="0"/>
                </a:spcAft>
              </a:pPr>
              <a:t>86</a:t>
            </a:fld>
            <a:endParaRPr lang="en-US" altLang="en-US" dirty="0">
              <a:solidFill>
                <a:srgbClr val="000000"/>
              </a:solidFill>
              <a:latin typeface="Arial" charset="0"/>
              <a:cs typeface="Arial" charset="0"/>
            </a:endParaRPr>
          </a:p>
        </p:txBody>
      </p:sp>
      <p:sp>
        <p:nvSpPr>
          <p:cNvPr id="284676" name="Rectangle 2"/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xfrm>
            <a:off x="920750" y="744538"/>
            <a:ext cx="4960938" cy="3722687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8467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79454" y="4714357"/>
            <a:ext cx="5438775" cy="4466988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2362" tIns="46181" rIns="92362" bIns="46181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hu-HU" altLang="en-US" dirty="0"/>
          </a:p>
        </p:txBody>
      </p:sp>
    </p:spTree>
    <p:extLst>
      <p:ext uri="{BB962C8B-B14F-4D97-AF65-F5344CB8AC3E}">
        <p14:creationId xmlns:p14="http://schemas.microsoft.com/office/powerpoint/2010/main" val="673735676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2738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 defTabSz="923369">
              <a:defRPr>
                <a:solidFill>
                  <a:schemeClr val="tx1"/>
                </a:solidFill>
                <a:latin typeface="Arial" charset="0"/>
              </a:defRPr>
            </a:lvl1pPr>
            <a:lvl2pPr marL="749060" indent="-285805" defTabSz="923369">
              <a:defRPr>
                <a:solidFill>
                  <a:schemeClr val="tx1"/>
                </a:solidFill>
                <a:latin typeface="Arial" charset="0"/>
              </a:defRPr>
            </a:lvl2pPr>
            <a:lvl3pPr marL="1152641" indent="-229272" defTabSz="923369">
              <a:defRPr>
                <a:solidFill>
                  <a:schemeClr val="tx1"/>
                </a:solidFill>
                <a:latin typeface="Arial" charset="0"/>
              </a:defRPr>
            </a:lvl3pPr>
            <a:lvl4pPr marL="1614325" indent="-229272" defTabSz="923369">
              <a:defRPr>
                <a:solidFill>
                  <a:schemeClr val="tx1"/>
                </a:solidFill>
                <a:latin typeface="Arial" charset="0"/>
              </a:defRPr>
            </a:lvl4pPr>
            <a:lvl5pPr marL="2077580" indent="-229272" defTabSz="923369">
              <a:defRPr>
                <a:solidFill>
                  <a:schemeClr val="tx1"/>
                </a:solidFill>
                <a:latin typeface="Arial" charset="0"/>
              </a:defRPr>
            </a:lvl5pPr>
            <a:lvl6pPr marL="2529842" indent="-229272" defTabSz="923369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82105" indent="-229272" defTabSz="923369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34367" indent="-229272" defTabSz="923369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629" indent="-229272" defTabSz="923369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r" defTabSz="92336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4BFD9A7-FAC6-4B51-A12F-D29D77A0AC1E}" type="slidenum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rPr>
              <a:pPr marL="0" marR="0" lvl="0" indent="0" algn="r" defTabSz="92336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89</a:t>
            </a:fld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+mn-cs"/>
            </a:endParaRPr>
          </a:p>
        </p:txBody>
      </p:sp>
      <p:sp>
        <p:nvSpPr>
          <p:cNvPr id="284675" name="Rectangle 7"/>
          <p:cNvSpPr txBox="1">
            <a:spLocks noGrp="1" noChangeArrowheads="1"/>
          </p:cNvSpPr>
          <p:nvPr/>
        </p:nvSpPr>
        <p:spPr bwMode="auto">
          <a:xfrm>
            <a:off x="3849689" y="9430310"/>
            <a:ext cx="2946400" cy="49473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362" tIns="46181" rIns="92362" bIns="46181" anchor="b"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1pPr>
            <a:lvl2pPr marL="735013" indent="-28257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2pPr>
            <a:lvl3pPr marL="1131888" indent="-22701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3pPr>
            <a:lvl4pPr marL="1584325" indent="-22701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4pPr>
            <a:lvl5pPr marL="2036763" indent="-22701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5pPr>
            <a:lvl6pPr marL="24939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6pPr>
            <a:lvl7pPr marL="29511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7pPr>
            <a:lvl8pPr marL="34083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8pPr>
            <a:lvl9pPr marL="38655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FBA6813A-948D-418C-8852-D24B0D7AD728}" type="slidenum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89</a:t>
            </a:fld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Arial" charset="0"/>
            </a:endParaRPr>
          </a:p>
        </p:txBody>
      </p:sp>
      <p:sp>
        <p:nvSpPr>
          <p:cNvPr id="284676" name="Rectangle 2"/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xfrm>
            <a:off x="920750" y="744538"/>
            <a:ext cx="4960938" cy="3722687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8467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79454" y="4714357"/>
            <a:ext cx="5438775" cy="4466988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2362" tIns="46181" rIns="92362" bIns="46181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hu-HU" altLang="en-US"/>
          </a:p>
        </p:txBody>
      </p:sp>
    </p:spTree>
    <p:extLst>
      <p:ext uri="{BB962C8B-B14F-4D97-AF65-F5344CB8AC3E}">
        <p14:creationId xmlns:p14="http://schemas.microsoft.com/office/powerpoint/2010/main" val="459568280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2738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 defTabSz="923369">
              <a:defRPr>
                <a:solidFill>
                  <a:schemeClr val="tx1"/>
                </a:solidFill>
                <a:latin typeface="Arial" charset="0"/>
              </a:defRPr>
            </a:lvl1pPr>
            <a:lvl2pPr marL="749060" indent="-285805" defTabSz="923369">
              <a:defRPr>
                <a:solidFill>
                  <a:schemeClr val="tx1"/>
                </a:solidFill>
                <a:latin typeface="Arial" charset="0"/>
              </a:defRPr>
            </a:lvl2pPr>
            <a:lvl3pPr marL="1152641" indent="-229272" defTabSz="923369">
              <a:defRPr>
                <a:solidFill>
                  <a:schemeClr val="tx1"/>
                </a:solidFill>
                <a:latin typeface="Arial" charset="0"/>
              </a:defRPr>
            </a:lvl3pPr>
            <a:lvl4pPr marL="1614325" indent="-229272" defTabSz="923369">
              <a:defRPr>
                <a:solidFill>
                  <a:schemeClr val="tx1"/>
                </a:solidFill>
                <a:latin typeface="Arial" charset="0"/>
              </a:defRPr>
            </a:lvl4pPr>
            <a:lvl5pPr marL="2077580" indent="-229272" defTabSz="923369">
              <a:defRPr>
                <a:solidFill>
                  <a:schemeClr val="tx1"/>
                </a:solidFill>
                <a:latin typeface="Arial" charset="0"/>
              </a:defRPr>
            </a:lvl5pPr>
            <a:lvl6pPr marL="2529842" indent="-229272" defTabSz="923369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82105" indent="-229272" defTabSz="923369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34367" indent="-229272" defTabSz="923369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629" indent="-229272" defTabSz="923369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r" defTabSz="92336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4BFD9A7-FAC6-4B51-A12F-D29D77A0AC1E}" type="slidenum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rPr>
              <a:pPr marL="0" marR="0" lvl="0" indent="0" algn="r" defTabSz="92336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95</a:t>
            </a:fld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+mn-cs"/>
            </a:endParaRPr>
          </a:p>
        </p:txBody>
      </p:sp>
      <p:sp>
        <p:nvSpPr>
          <p:cNvPr id="284675" name="Rectangle 7"/>
          <p:cNvSpPr txBox="1">
            <a:spLocks noGrp="1" noChangeArrowheads="1"/>
          </p:cNvSpPr>
          <p:nvPr/>
        </p:nvSpPr>
        <p:spPr bwMode="auto">
          <a:xfrm>
            <a:off x="3849689" y="9430310"/>
            <a:ext cx="2946400" cy="49473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362" tIns="46181" rIns="92362" bIns="46181" anchor="b"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1pPr>
            <a:lvl2pPr marL="735013" indent="-28257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2pPr>
            <a:lvl3pPr marL="1131888" indent="-22701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3pPr>
            <a:lvl4pPr marL="1584325" indent="-22701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4pPr>
            <a:lvl5pPr marL="2036763" indent="-22701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5pPr>
            <a:lvl6pPr marL="24939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6pPr>
            <a:lvl7pPr marL="29511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7pPr>
            <a:lvl8pPr marL="34083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8pPr>
            <a:lvl9pPr marL="38655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FBA6813A-948D-418C-8852-D24B0D7AD728}" type="slidenum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95</a:t>
            </a:fld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Arial" charset="0"/>
            </a:endParaRPr>
          </a:p>
        </p:txBody>
      </p:sp>
      <p:sp>
        <p:nvSpPr>
          <p:cNvPr id="284676" name="Rectangle 2"/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xfrm>
            <a:off x="920750" y="744538"/>
            <a:ext cx="4960938" cy="3722687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8467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79454" y="4714357"/>
            <a:ext cx="5438775" cy="4466988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2362" tIns="46181" rIns="92362" bIns="46181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hu-HU" altLang="en-US"/>
          </a:p>
        </p:txBody>
      </p:sp>
    </p:spTree>
    <p:extLst>
      <p:ext uri="{BB962C8B-B14F-4D97-AF65-F5344CB8AC3E}">
        <p14:creationId xmlns:p14="http://schemas.microsoft.com/office/powerpoint/2010/main" val="72578663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CBE5971-2EA0-420F-8461-EEE5968F5B86}" type="slidenum">
              <a:rPr lang="en-US" smtClean="0"/>
              <a:t>119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51176840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2738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 defTabSz="923369">
              <a:defRPr>
                <a:solidFill>
                  <a:schemeClr val="tx1"/>
                </a:solidFill>
                <a:latin typeface="Arial" charset="0"/>
              </a:defRPr>
            </a:lvl1pPr>
            <a:lvl2pPr marL="749060" indent="-285805" defTabSz="923369">
              <a:defRPr>
                <a:solidFill>
                  <a:schemeClr val="tx1"/>
                </a:solidFill>
                <a:latin typeface="Arial" charset="0"/>
              </a:defRPr>
            </a:lvl2pPr>
            <a:lvl3pPr marL="1152641" indent="-229272" defTabSz="923369">
              <a:defRPr>
                <a:solidFill>
                  <a:schemeClr val="tx1"/>
                </a:solidFill>
                <a:latin typeface="Arial" charset="0"/>
              </a:defRPr>
            </a:lvl3pPr>
            <a:lvl4pPr marL="1614325" indent="-229272" defTabSz="923369">
              <a:defRPr>
                <a:solidFill>
                  <a:schemeClr val="tx1"/>
                </a:solidFill>
                <a:latin typeface="Arial" charset="0"/>
              </a:defRPr>
            </a:lvl4pPr>
            <a:lvl5pPr marL="2077580" indent="-229272" defTabSz="923369">
              <a:defRPr>
                <a:solidFill>
                  <a:schemeClr val="tx1"/>
                </a:solidFill>
                <a:latin typeface="Arial" charset="0"/>
              </a:defRPr>
            </a:lvl5pPr>
            <a:lvl6pPr marL="2529842" indent="-229272" defTabSz="923369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82105" indent="-229272" defTabSz="923369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34367" indent="-229272" defTabSz="923369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629" indent="-229272" defTabSz="923369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r" defTabSz="92336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4BFD9A7-FAC6-4B51-A12F-D29D77A0AC1E}" type="slidenum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rPr>
              <a:pPr marL="0" marR="0" lvl="0" indent="0" algn="r" defTabSz="92336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120</a:t>
            </a:fld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+mn-cs"/>
            </a:endParaRPr>
          </a:p>
        </p:txBody>
      </p:sp>
      <p:sp>
        <p:nvSpPr>
          <p:cNvPr id="284675" name="Rectangle 7"/>
          <p:cNvSpPr txBox="1">
            <a:spLocks noGrp="1" noChangeArrowheads="1"/>
          </p:cNvSpPr>
          <p:nvPr/>
        </p:nvSpPr>
        <p:spPr bwMode="auto">
          <a:xfrm>
            <a:off x="3849689" y="9430310"/>
            <a:ext cx="2946400" cy="49473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362" tIns="46181" rIns="92362" bIns="46181" anchor="b"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1pPr>
            <a:lvl2pPr marL="735013" indent="-28257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2pPr>
            <a:lvl3pPr marL="1131888" indent="-22701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3pPr>
            <a:lvl4pPr marL="1584325" indent="-22701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4pPr>
            <a:lvl5pPr marL="2036763" indent="-22701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5pPr>
            <a:lvl6pPr marL="24939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6pPr>
            <a:lvl7pPr marL="29511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7pPr>
            <a:lvl8pPr marL="34083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8pPr>
            <a:lvl9pPr marL="38655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FBA6813A-948D-418C-8852-D24B0D7AD728}" type="slidenum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120</a:t>
            </a:fld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Arial" charset="0"/>
            </a:endParaRPr>
          </a:p>
        </p:txBody>
      </p:sp>
      <p:sp>
        <p:nvSpPr>
          <p:cNvPr id="284676" name="Rectangle 2"/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xfrm>
            <a:off x="920750" y="744538"/>
            <a:ext cx="4960938" cy="3722687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8467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79454" y="4714357"/>
            <a:ext cx="5438775" cy="4466988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2362" tIns="46181" rIns="92362" bIns="46181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hu-HU" altLang="en-US"/>
          </a:p>
        </p:txBody>
      </p:sp>
    </p:spTree>
    <p:extLst>
      <p:ext uri="{BB962C8B-B14F-4D97-AF65-F5344CB8AC3E}">
        <p14:creationId xmlns:p14="http://schemas.microsoft.com/office/powerpoint/2010/main" val="4183217908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2738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 defTabSz="923369">
              <a:defRPr>
                <a:solidFill>
                  <a:schemeClr val="tx1"/>
                </a:solidFill>
                <a:latin typeface="Arial" charset="0"/>
              </a:defRPr>
            </a:lvl1pPr>
            <a:lvl2pPr marL="749060" indent="-285805" defTabSz="923369">
              <a:defRPr>
                <a:solidFill>
                  <a:schemeClr val="tx1"/>
                </a:solidFill>
                <a:latin typeface="Arial" charset="0"/>
              </a:defRPr>
            </a:lvl2pPr>
            <a:lvl3pPr marL="1152641" indent="-229272" defTabSz="923369">
              <a:defRPr>
                <a:solidFill>
                  <a:schemeClr val="tx1"/>
                </a:solidFill>
                <a:latin typeface="Arial" charset="0"/>
              </a:defRPr>
            </a:lvl3pPr>
            <a:lvl4pPr marL="1614325" indent="-229272" defTabSz="923369">
              <a:defRPr>
                <a:solidFill>
                  <a:schemeClr val="tx1"/>
                </a:solidFill>
                <a:latin typeface="Arial" charset="0"/>
              </a:defRPr>
            </a:lvl4pPr>
            <a:lvl5pPr marL="2077580" indent="-229272" defTabSz="923369">
              <a:defRPr>
                <a:solidFill>
                  <a:schemeClr val="tx1"/>
                </a:solidFill>
                <a:latin typeface="Arial" charset="0"/>
              </a:defRPr>
            </a:lvl5pPr>
            <a:lvl6pPr marL="2529842" indent="-229272" defTabSz="923369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82105" indent="-229272" defTabSz="923369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34367" indent="-229272" defTabSz="923369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629" indent="-229272" defTabSz="923369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r" defTabSz="92336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4BFD9A7-FAC6-4B51-A12F-D29D77A0AC1E}" type="slidenum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rPr>
              <a:pPr marL="0" marR="0" lvl="0" indent="0" algn="r" defTabSz="92336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121</a:t>
            </a:fld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+mn-cs"/>
            </a:endParaRPr>
          </a:p>
        </p:txBody>
      </p:sp>
      <p:sp>
        <p:nvSpPr>
          <p:cNvPr id="284675" name="Rectangle 7"/>
          <p:cNvSpPr txBox="1">
            <a:spLocks noGrp="1" noChangeArrowheads="1"/>
          </p:cNvSpPr>
          <p:nvPr/>
        </p:nvSpPr>
        <p:spPr bwMode="auto">
          <a:xfrm>
            <a:off x="3849689" y="9430310"/>
            <a:ext cx="2946400" cy="49473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362" tIns="46181" rIns="92362" bIns="46181" anchor="b"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1pPr>
            <a:lvl2pPr marL="735013" indent="-28257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2pPr>
            <a:lvl3pPr marL="1131888" indent="-22701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3pPr>
            <a:lvl4pPr marL="1584325" indent="-22701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4pPr>
            <a:lvl5pPr marL="2036763" indent="-22701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5pPr>
            <a:lvl6pPr marL="24939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6pPr>
            <a:lvl7pPr marL="29511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7pPr>
            <a:lvl8pPr marL="34083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8pPr>
            <a:lvl9pPr marL="38655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FBA6813A-948D-418C-8852-D24B0D7AD728}" type="slidenum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121</a:t>
            </a:fld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Arial" charset="0"/>
            </a:endParaRPr>
          </a:p>
        </p:txBody>
      </p:sp>
      <p:sp>
        <p:nvSpPr>
          <p:cNvPr id="284676" name="Rectangle 2"/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xfrm>
            <a:off x="920750" y="744538"/>
            <a:ext cx="4960938" cy="3722687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8467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79454" y="4714357"/>
            <a:ext cx="5438775" cy="4466988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2362" tIns="46181" rIns="92362" bIns="46181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hu-HU" altLang="en-US"/>
          </a:p>
        </p:txBody>
      </p:sp>
    </p:spTree>
    <p:extLst>
      <p:ext uri="{BB962C8B-B14F-4D97-AF65-F5344CB8AC3E}">
        <p14:creationId xmlns:p14="http://schemas.microsoft.com/office/powerpoint/2010/main" val="1335195416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CBE5971-2EA0-420F-8461-EEE5968F5B86}" type="slidenum">
              <a:rPr lang="en-US" smtClean="0"/>
              <a:t>126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45104636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2738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 defTabSz="923369">
              <a:defRPr>
                <a:solidFill>
                  <a:schemeClr val="tx1"/>
                </a:solidFill>
                <a:latin typeface="Arial" charset="0"/>
              </a:defRPr>
            </a:lvl1pPr>
            <a:lvl2pPr marL="749060" indent="-285805" defTabSz="923369">
              <a:defRPr>
                <a:solidFill>
                  <a:schemeClr val="tx1"/>
                </a:solidFill>
                <a:latin typeface="Arial" charset="0"/>
              </a:defRPr>
            </a:lvl2pPr>
            <a:lvl3pPr marL="1152641" indent="-229272" defTabSz="923369">
              <a:defRPr>
                <a:solidFill>
                  <a:schemeClr val="tx1"/>
                </a:solidFill>
                <a:latin typeface="Arial" charset="0"/>
              </a:defRPr>
            </a:lvl3pPr>
            <a:lvl4pPr marL="1614325" indent="-229272" defTabSz="923369">
              <a:defRPr>
                <a:solidFill>
                  <a:schemeClr val="tx1"/>
                </a:solidFill>
                <a:latin typeface="Arial" charset="0"/>
              </a:defRPr>
            </a:lvl4pPr>
            <a:lvl5pPr marL="2077580" indent="-229272" defTabSz="923369">
              <a:defRPr>
                <a:solidFill>
                  <a:schemeClr val="tx1"/>
                </a:solidFill>
                <a:latin typeface="Arial" charset="0"/>
              </a:defRPr>
            </a:lvl5pPr>
            <a:lvl6pPr marL="2529842" indent="-229272" defTabSz="923369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82105" indent="-229272" defTabSz="923369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34367" indent="-229272" defTabSz="923369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629" indent="-229272" defTabSz="923369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defRPr/>
            </a:pPr>
            <a:fld id="{64BFD9A7-FAC6-4B51-A12F-D29D77A0AC1E}" type="slidenum">
              <a:rPr lang="en-US" altLang="en-US" smtClean="0">
                <a:solidFill>
                  <a:srgbClr val="000000"/>
                </a:solidFill>
              </a:rPr>
              <a:pPr>
                <a:defRPr/>
              </a:pPr>
              <a:t>7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284675" name="Rectangle 7"/>
          <p:cNvSpPr txBox="1">
            <a:spLocks noGrp="1" noChangeArrowheads="1"/>
          </p:cNvSpPr>
          <p:nvPr/>
        </p:nvSpPr>
        <p:spPr bwMode="auto">
          <a:xfrm>
            <a:off x="3849689" y="9430310"/>
            <a:ext cx="2946400" cy="49473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362" tIns="46181" rIns="92362" bIns="46181" anchor="b"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1pPr>
            <a:lvl2pPr marL="735013" indent="-28257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2pPr>
            <a:lvl3pPr marL="1131888" indent="-22701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3pPr>
            <a:lvl4pPr marL="1584325" indent="-22701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4pPr>
            <a:lvl5pPr marL="2036763" indent="-22701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5pPr>
            <a:lvl6pPr marL="24939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6pPr>
            <a:lvl7pPr marL="29511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7pPr>
            <a:lvl8pPr marL="34083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8pPr>
            <a:lvl9pPr marL="38655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r" eaLnBrk="1" fontAlgn="base" hangingPunct="1">
              <a:spcBef>
                <a:spcPct val="0"/>
              </a:spcBef>
              <a:spcAft>
                <a:spcPct val="0"/>
              </a:spcAft>
            </a:pPr>
            <a:fld id="{FBA6813A-948D-418C-8852-D24B0D7AD728}" type="slidenum">
              <a:rPr lang="en-US" altLang="en-US" smtClean="0">
                <a:solidFill>
                  <a:srgbClr val="000000"/>
                </a:solidFill>
                <a:latin typeface="Arial" charset="0"/>
                <a:cs typeface="Arial" charset="0"/>
              </a:rPr>
              <a:pPr algn="r" eaLnBrk="1" fontAlgn="base" hangingPunct="1">
                <a:spcBef>
                  <a:spcPct val="0"/>
                </a:spcBef>
                <a:spcAft>
                  <a:spcPct val="0"/>
                </a:spcAft>
              </a:pPr>
              <a:t>7</a:t>
            </a:fld>
            <a:endParaRPr lang="en-US" altLang="en-US">
              <a:solidFill>
                <a:srgbClr val="000000"/>
              </a:solidFill>
              <a:latin typeface="Arial" charset="0"/>
              <a:cs typeface="Arial" charset="0"/>
            </a:endParaRPr>
          </a:p>
        </p:txBody>
      </p:sp>
      <p:sp>
        <p:nvSpPr>
          <p:cNvPr id="284676" name="Rectangle 2"/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xfrm>
            <a:off x="920750" y="744538"/>
            <a:ext cx="4960938" cy="3722687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8467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79454" y="4714357"/>
            <a:ext cx="5438775" cy="4466988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2362" tIns="46181" rIns="92362" bIns="46181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hu-HU" altLang="en-US"/>
          </a:p>
        </p:txBody>
      </p:sp>
    </p:spTree>
    <p:extLst>
      <p:ext uri="{BB962C8B-B14F-4D97-AF65-F5344CB8AC3E}">
        <p14:creationId xmlns:p14="http://schemas.microsoft.com/office/powerpoint/2010/main" val="1902379613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hu-HU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9CBE5971-2EA0-420F-8461-EEE5968F5B86}" type="slidenum">
              <a:rPr lang="en-US" smtClean="0"/>
              <a:t>128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81862080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2738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 defTabSz="923369">
              <a:defRPr>
                <a:solidFill>
                  <a:schemeClr val="tx1"/>
                </a:solidFill>
                <a:latin typeface="Arial" charset="0"/>
              </a:defRPr>
            </a:lvl1pPr>
            <a:lvl2pPr marL="749060" indent="-285805" defTabSz="923369">
              <a:defRPr>
                <a:solidFill>
                  <a:schemeClr val="tx1"/>
                </a:solidFill>
                <a:latin typeface="Arial" charset="0"/>
              </a:defRPr>
            </a:lvl2pPr>
            <a:lvl3pPr marL="1152641" indent="-229272" defTabSz="923369">
              <a:defRPr>
                <a:solidFill>
                  <a:schemeClr val="tx1"/>
                </a:solidFill>
                <a:latin typeface="Arial" charset="0"/>
              </a:defRPr>
            </a:lvl3pPr>
            <a:lvl4pPr marL="1614325" indent="-229272" defTabSz="923369">
              <a:defRPr>
                <a:solidFill>
                  <a:schemeClr val="tx1"/>
                </a:solidFill>
                <a:latin typeface="Arial" charset="0"/>
              </a:defRPr>
            </a:lvl4pPr>
            <a:lvl5pPr marL="2077580" indent="-229272" defTabSz="923369">
              <a:defRPr>
                <a:solidFill>
                  <a:schemeClr val="tx1"/>
                </a:solidFill>
                <a:latin typeface="Arial" charset="0"/>
              </a:defRPr>
            </a:lvl5pPr>
            <a:lvl6pPr marL="2529842" indent="-229272" defTabSz="923369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82105" indent="-229272" defTabSz="923369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34367" indent="-229272" defTabSz="923369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629" indent="-229272" defTabSz="923369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r" defTabSz="92336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4BFD9A7-FAC6-4B51-A12F-D29D77A0AC1E}" type="slidenum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rPr>
              <a:pPr marL="0" marR="0" lvl="0" indent="0" algn="r" defTabSz="92336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133</a:t>
            </a:fld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+mn-cs"/>
            </a:endParaRPr>
          </a:p>
        </p:txBody>
      </p:sp>
      <p:sp>
        <p:nvSpPr>
          <p:cNvPr id="284675" name="Rectangle 7"/>
          <p:cNvSpPr txBox="1">
            <a:spLocks noGrp="1" noChangeArrowheads="1"/>
          </p:cNvSpPr>
          <p:nvPr/>
        </p:nvSpPr>
        <p:spPr bwMode="auto">
          <a:xfrm>
            <a:off x="3849689" y="9430310"/>
            <a:ext cx="2946400" cy="49473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362" tIns="46181" rIns="92362" bIns="46181" anchor="b"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1pPr>
            <a:lvl2pPr marL="735013" indent="-28257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2pPr>
            <a:lvl3pPr marL="1131888" indent="-22701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3pPr>
            <a:lvl4pPr marL="1584325" indent="-22701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4pPr>
            <a:lvl5pPr marL="2036763" indent="-22701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5pPr>
            <a:lvl6pPr marL="24939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6pPr>
            <a:lvl7pPr marL="29511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7pPr>
            <a:lvl8pPr marL="34083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8pPr>
            <a:lvl9pPr marL="38655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FBA6813A-948D-418C-8852-D24B0D7AD728}" type="slidenum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133</a:t>
            </a:fld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Arial" charset="0"/>
            </a:endParaRPr>
          </a:p>
        </p:txBody>
      </p:sp>
      <p:sp>
        <p:nvSpPr>
          <p:cNvPr id="284676" name="Rectangle 2"/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xfrm>
            <a:off x="920750" y="744538"/>
            <a:ext cx="4960938" cy="3722687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8467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79454" y="4714357"/>
            <a:ext cx="5438775" cy="4466988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2362" tIns="46181" rIns="92362" bIns="46181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hu-HU" altLang="en-US"/>
          </a:p>
        </p:txBody>
      </p:sp>
    </p:spTree>
    <p:extLst>
      <p:ext uri="{BB962C8B-B14F-4D97-AF65-F5344CB8AC3E}">
        <p14:creationId xmlns:p14="http://schemas.microsoft.com/office/powerpoint/2010/main" val="2222616366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hu-HU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9CBE5971-2EA0-420F-8461-EEE5968F5B86}" type="slidenum">
              <a:rPr lang="en-US" smtClean="0"/>
              <a:t>141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01672246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2738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 defTabSz="923369">
              <a:defRPr>
                <a:solidFill>
                  <a:schemeClr val="tx1"/>
                </a:solidFill>
                <a:latin typeface="Arial" charset="0"/>
              </a:defRPr>
            </a:lvl1pPr>
            <a:lvl2pPr marL="749060" indent="-285805" defTabSz="923369">
              <a:defRPr>
                <a:solidFill>
                  <a:schemeClr val="tx1"/>
                </a:solidFill>
                <a:latin typeface="Arial" charset="0"/>
              </a:defRPr>
            </a:lvl2pPr>
            <a:lvl3pPr marL="1152641" indent="-229272" defTabSz="923369">
              <a:defRPr>
                <a:solidFill>
                  <a:schemeClr val="tx1"/>
                </a:solidFill>
                <a:latin typeface="Arial" charset="0"/>
              </a:defRPr>
            </a:lvl3pPr>
            <a:lvl4pPr marL="1614325" indent="-229272" defTabSz="923369">
              <a:defRPr>
                <a:solidFill>
                  <a:schemeClr val="tx1"/>
                </a:solidFill>
                <a:latin typeface="Arial" charset="0"/>
              </a:defRPr>
            </a:lvl4pPr>
            <a:lvl5pPr marL="2077580" indent="-229272" defTabSz="923369">
              <a:defRPr>
                <a:solidFill>
                  <a:schemeClr val="tx1"/>
                </a:solidFill>
                <a:latin typeface="Arial" charset="0"/>
              </a:defRPr>
            </a:lvl5pPr>
            <a:lvl6pPr marL="2529842" indent="-229272" defTabSz="923369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82105" indent="-229272" defTabSz="923369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34367" indent="-229272" defTabSz="923369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629" indent="-229272" defTabSz="923369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r" defTabSz="92336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4BFD9A7-FAC6-4B51-A12F-D29D77A0AC1E}" type="slidenum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rPr>
              <a:pPr marL="0" marR="0" lvl="0" indent="0" algn="r" defTabSz="92336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148</a:t>
            </a:fld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+mn-cs"/>
            </a:endParaRPr>
          </a:p>
        </p:txBody>
      </p:sp>
      <p:sp>
        <p:nvSpPr>
          <p:cNvPr id="284675" name="Rectangle 7"/>
          <p:cNvSpPr txBox="1">
            <a:spLocks noGrp="1" noChangeArrowheads="1"/>
          </p:cNvSpPr>
          <p:nvPr/>
        </p:nvSpPr>
        <p:spPr bwMode="auto">
          <a:xfrm>
            <a:off x="3849689" y="9430310"/>
            <a:ext cx="2946400" cy="49473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362" tIns="46181" rIns="92362" bIns="46181" anchor="b"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1pPr>
            <a:lvl2pPr marL="735013" indent="-28257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2pPr>
            <a:lvl3pPr marL="1131888" indent="-22701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3pPr>
            <a:lvl4pPr marL="1584325" indent="-22701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4pPr>
            <a:lvl5pPr marL="2036763" indent="-22701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5pPr>
            <a:lvl6pPr marL="24939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6pPr>
            <a:lvl7pPr marL="29511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7pPr>
            <a:lvl8pPr marL="34083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8pPr>
            <a:lvl9pPr marL="38655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FBA6813A-948D-418C-8852-D24B0D7AD728}" type="slidenum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148</a:t>
            </a:fld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Arial" charset="0"/>
            </a:endParaRPr>
          </a:p>
        </p:txBody>
      </p:sp>
      <p:sp>
        <p:nvSpPr>
          <p:cNvPr id="284676" name="Rectangle 2"/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xfrm>
            <a:off x="920750" y="744538"/>
            <a:ext cx="4960938" cy="3722687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8467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79454" y="4714357"/>
            <a:ext cx="5438775" cy="4466988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2362" tIns="46181" rIns="92362" bIns="46181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hu-HU" altLang="en-US"/>
          </a:p>
        </p:txBody>
      </p:sp>
    </p:spTree>
    <p:extLst>
      <p:ext uri="{BB962C8B-B14F-4D97-AF65-F5344CB8AC3E}">
        <p14:creationId xmlns:p14="http://schemas.microsoft.com/office/powerpoint/2010/main" val="1158268442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2738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 defTabSz="923369">
              <a:defRPr>
                <a:solidFill>
                  <a:schemeClr val="tx1"/>
                </a:solidFill>
                <a:latin typeface="Arial" charset="0"/>
              </a:defRPr>
            </a:lvl1pPr>
            <a:lvl2pPr marL="749060" indent="-285805" defTabSz="923369">
              <a:defRPr>
                <a:solidFill>
                  <a:schemeClr val="tx1"/>
                </a:solidFill>
                <a:latin typeface="Arial" charset="0"/>
              </a:defRPr>
            </a:lvl2pPr>
            <a:lvl3pPr marL="1152641" indent="-229272" defTabSz="923369">
              <a:defRPr>
                <a:solidFill>
                  <a:schemeClr val="tx1"/>
                </a:solidFill>
                <a:latin typeface="Arial" charset="0"/>
              </a:defRPr>
            </a:lvl3pPr>
            <a:lvl4pPr marL="1614325" indent="-229272" defTabSz="923369">
              <a:defRPr>
                <a:solidFill>
                  <a:schemeClr val="tx1"/>
                </a:solidFill>
                <a:latin typeface="Arial" charset="0"/>
              </a:defRPr>
            </a:lvl4pPr>
            <a:lvl5pPr marL="2077580" indent="-229272" defTabSz="923369">
              <a:defRPr>
                <a:solidFill>
                  <a:schemeClr val="tx1"/>
                </a:solidFill>
                <a:latin typeface="Arial" charset="0"/>
              </a:defRPr>
            </a:lvl5pPr>
            <a:lvl6pPr marL="2529842" indent="-229272" defTabSz="923369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82105" indent="-229272" defTabSz="923369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34367" indent="-229272" defTabSz="923369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629" indent="-229272" defTabSz="923369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defRPr/>
            </a:pPr>
            <a:fld id="{64BFD9A7-FAC6-4B51-A12F-D29D77A0AC1E}" type="slidenum">
              <a:rPr lang="en-US" altLang="en-US" smtClean="0">
                <a:solidFill>
                  <a:srgbClr val="000000"/>
                </a:solidFill>
              </a:rPr>
              <a:pPr>
                <a:defRPr/>
              </a:pPr>
              <a:t>155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284675" name="Rectangle 7"/>
          <p:cNvSpPr txBox="1">
            <a:spLocks noGrp="1" noChangeArrowheads="1"/>
          </p:cNvSpPr>
          <p:nvPr/>
        </p:nvSpPr>
        <p:spPr bwMode="auto">
          <a:xfrm>
            <a:off x="3849689" y="9430310"/>
            <a:ext cx="2946400" cy="49473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362" tIns="46181" rIns="92362" bIns="46181" anchor="b"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1pPr>
            <a:lvl2pPr marL="735013" indent="-28257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2pPr>
            <a:lvl3pPr marL="1131888" indent="-22701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3pPr>
            <a:lvl4pPr marL="1584325" indent="-22701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4pPr>
            <a:lvl5pPr marL="2036763" indent="-22701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5pPr>
            <a:lvl6pPr marL="24939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6pPr>
            <a:lvl7pPr marL="29511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7pPr>
            <a:lvl8pPr marL="34083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8pPr>
            <a:lvl9pPr marL="38655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r" eaLnBrk="1" fontAlgn="base" hangingPunct="1">
              <a:spcBef>
                <a:spcPct val="0"/>
              </a:spcBef>
              <a:spcAft>
                <a:spcPct val="0"/>
              </a:spcAft>
            </a:pPr>
            <a:fld id="{FBA6813A-948D-418C-8852-D24B0D7AD728}" type="slidenum">
              <a:rPr lang="en-US" altLang="en-US" smtClean="0">
                <a:solidFill>
                  <a:srgbClr val="000000"/>
                </a:solidFill>
                <a:latin typeface="Arial" charset="0"/>
                <a:cs typeface="Arial" charset="0"/>
              </a:rPr>
              <a:pPr algn="r" eaLnBrk="1" fontAlgn="base" hangingPunct="1">
                <a:spcBef>
                  <a:spcPct val="0"/>
                </a:spcBef>
                <a:spcAft>
                  <a:spcPct val="0"/>
                </a:spcAft>
              </a:pPr>
              <a:t>155</a:t>
            </a:fld>
            <a:endParaRPr lang="en-US" altLang="en-US">
              <a:solidFill>
                <a:srgbClr val="000000"/>
              </a:solidFill>
              <a:latin typeface="Arial" charset="0"/>
              <a:cs typeface="Arial" charset="0"/>
            </a:endParaRPr>
          </a:p>
        </p:txBody>
      </p:sp>
      <p:sp>
        <p:nvSpPr>
          <p:cNvPr id="284676" name="Rectangle 2"/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xfrm>
            <a:off x="920750" y="744538"/>
            <a:ext cx="4960938" cy="3722687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8467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79454" y="4714357"/>
            <a:ext cx="5438775" cy="4466988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2362" tIns="46181" rIns="92362" bIns="46181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hu-HU" altLang="en-US"/>
          </a:p>
        </p:txBody>
      </p:sp>
    </p:spTree>
    <p:extLst>
      <p:ext uri="{BB962C8B-B14F-4D97-AF65-F5344CB8AC3E}">
        <p14:creationId xmlns:p14="http://schemas.microsoft.com/office/powerpoint/2010/main" val="4057600081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2738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 defTabSz="923369">
              <a:defRPr>
                <a:solidFill>
                  <a:schemeClr val="tx1"/>
                </a:solidFill>
                <a:latin typeface="Arial" charset="0"/>
              </a:defRPr>
            </a:lvl1pPr>
            <a:lvl2pPr marL="749060" indent="-285805" defTabSz="923369">
              <a:defRPr>
                <a:solidFill>
                  <a:schemeClr val="tx1"/>
                </a:solidFill>
                <a:latin typeface="Arial" charset="0"/>
              </a:defRPr>
            </a:lvl2pPr>
            <a:lvl3pPr marL="1152641" indent="-229272" defTabSz="923369">
              <a:defRPr>
                <a:solidFill>
                  <a:schemeClr val="tx1"/>
                </a:solidFill>
                <a:latin typeface="Arial" charset="0"/>
              </a:defRPr>
            </a:lvl3pPr>
            <a:lvl4pPr marL="1614325" indent="-229272" defTabSz="923369">
              <a:defRPr>
                <a:solidFill>
                  <a:schemeClr val="tx1"/>
                </a:solidFill>
                <a:latin typeface="Arial" charset="0"/>
              </a:defRPr>
            </a:lvl4pPr>
            <a:lvl5pPr marL="2077580" indent="-229272" defTabSz="923369">
              <a:defRPr>
                <a:solidFill>
                  <a:schemeClr val="tx1"/>
                </a:solidFill>
                <a:latin typeface="Arial" charset="0"/>
              </a:defRPr>
            </a:lvl5pPr>
            <a:lvl6pPr marL="2529842" indent="-229272" defTabSz="923369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82105" indent="-229272" defTabSz="923369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34367" indent="-229272" defTabSz="923369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629" indent="-229272" defTabSz="923369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defRPr/>
            </a:pPr>
            <a:fld id="{64BFD9A7-FAC6-4B51-A12F-D29D77A0AC1E}" type="slidenum">
              <a:rPr lang="en-US" altLang="en-US" smtClean="0">
                <a:solidFill>
                  <a:srgbClr val="000000"/>
                </a:solidFill>
              </a:rPr>
              <a:pPr>
                <a:defRPr/>
              </a:pPr>
              <a:t>186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284675" name="Rectangle 7"/>
          <p:cNvSpPr txBox="1">
            <a:spLocks noGrp="1" noChangeArrowheads="1"/>
          </p:cNvSpPr>
          <p:nvPr/>
        </p:nvSpPr>
        <p:spPr bwMode="auto">
          <a:xfrm>
            <a:off x="3849689" y="9430310"/>
            <a:ext cx="2946400" cy="49473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362" tIns="46181" rIns="92362" bIns="46181" anchor="b"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1pPr>
            <a:lvl2pPr marL="735013" indent="-28257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2pPr>
            <a:lvl3pPr marL="1131888" indent="-22701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3pPr>
            <a:lvl4pPr marL="1584325" indent="-22701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4pPr>
            <a:lvl5pPr marL="2036763" indent="-22701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5pPr>
            <a:lvl6pPr marL="24939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6pPr>
            <a:lvl7pPr marL="29511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7pPr>
            <a:lvl8pPr marL="34083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8pPr>
            <a:lvl9pPr marL="38655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r" eaLnBrk="1" fontAlgn="base" hangingPunct="1">
              <a:spcBef>
                <a:spcPct val="0"/>
              </a:spcBef>
              <a:spcAft>
                <a:spcPct val="0"/>
              </a:spcAft>
            </a:pPr>
            <a:fld id="{FBA6813A-948D-418C-8852-D24B0D7AD728}" type="slidenum">
              <a:rPr lang="en-US" altLang="en-US" smtClean="0">
                <a:solidFill>
                  <a:srgbClr val="000000"/>
                </a:solidFill>
                <a:latin typeface="Arial" charset="0"/>
                <a:cs typeface="Arial" charset="0"/>
              </a:rPr>
              <a:pPr algn="r" eaLnBrk="1" fontAlgn="base" hangingPunct="1">
                <a:spcBef>
                  <a:spcPct val="0"/>
                </a:spcBef>
                <a:spcAft>
                  <a:spcPct val="0"/>
                </a:spcAft>
              </a:pPr>
              <a:t>186</a:t>
            </a:fld>
            <a:endParaRPr lang="en-US" altLang="en-US">
              <a:solidFill>
                <a:srgbClr val="000000"/>
              </a:solidFill>
              <a:latin typeface="Arial" charset="0"/>
              <a:cs typeface="Arial" charset="0"/>
            </a:endParaRPr>
          </a:p>
        </p:txBody>
      </p:sp>
      <p:sp>
        <p:nvSpPr>
          <p:cNvPr id="284676" name="Rectangle 2"/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xfrm>
            <a:off x="920750" y="744538"/>
            <a:ext cx="4960938" cy="3722687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8467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79454" y="4714357"/>
            <a:ext cx="5438775" cy="4466988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2362" tIns="46181" rIns="92362" bIns="46181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hu-HU" altLang="en-US"/>
          </a:p>
        </p:txBody>
      </p:sp>
    </p:spTree>
    <p:extLst>
      <p:ext uri="{BB962C8B-B14F-4D97-AF65-F5344CB8AC3E}">
        <p14:creationId xmlns:p14="http://schemas.microsoft.com/office/powerpoint/2010/main" val="2030824284"/>
      </p:ext>
    </p:extLst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hu-HU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9CBE5971-2EA0-420F-8461-EEE5968F5B86}" type="slidenum">
              <a:rPr lang="en-US" smtClean="0"/>
              <a:t>216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67889832"/>
      </p:ext>
    </p:extLst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2738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 defTabSz="923369">
              <a:defRPr>
                <a:solidFill>
                  <a:schemeClr val="tx1"/>
                </a:solidFill>
                <a:latin typeface="Arial" charset="0"/>
              </a:defRPr>
            </a:lvl1pPr>
            <a:lvl2pPr marL="749060" indent="-285805" defTabSz="923369">
              <a:defRPr>
                <a:solidFill>
                  <a:schemeClr val="tx1"/>
                </a:solidFill>
                <a:latin typeface="Arial" charset="0"/>
              </a:defRPr>
            </a:lvl2pPr>
            <a:lvl3pPr marL="1152641" indent="-229272" defTabSz="923369">
              <a:defRPr>
                <a:solidFill>
                  <a:schemeClr val="tx1"/>
                </a:solidFill>
                <a:latin typeface="Arial" charset="0"/>
              </a:defRPr>
            </a:lvl3pPr>
            <a:lvl4pPr marL="1614325" indent="-229272" defTabSz="923369">
              <a:defRPr>
                <a:solidFill>
                  <a:schemeClr val="tx1"/>
                </a:solidFill>
                <a:latin typeface="Arial" charset="0"/>
              </a:defRPr>
            </a:lvl4pPr>
            <a:lvl5pPr marL="2077580" indent="-229272" defTabSz="923369">
              <a:defRPr>
                <a:solidFill>
                  <a:schemeClr val="tx1"/>
                </a:solidFill>
                <a:latin typeface="Arial" charset="0"/>
              </a:defRPr>
            </a:lvl5pPr>
            <a:lvl6pPr marL="2529842" indent="-229272" defTabSz="923369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82105" indent="-229272" defTabSz="923369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34367" indent="-229272" defTabSz="923369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629" indent="-229272" defTabSz="923369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defRPr/>
            </a:pPr>
            <a:fld id="{64BFD9A7-FAC6-4B51-A12F-D29D77A0AC1E}" type="slidenum">
              <a:rPr lang="en-US" altLang="en-US" smtClean="0">
                <a:solidFill>
                  <a:srgbClr val="000000"/>
                </a:solidFill>
              </a:rPr>
              <a:pPr>
                <a:defRPr/>
              </a:pPr>
              <a:t>226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284675" name="Rectangle 7"/>
          <p:cNvSpPr txBox="1">
            <a:spLocks noGrp="1" noChangeArrowheads="1"/>
          </p:cNvSpPr>
          <p:nvPr/>
        </p:nvSpPr>
        <p:spPr bwMode="auto">
          <a:xfrm>
            <a:off x="3849689" y="9430310"/>
            <a:ext cx="2946400" cy="49473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362" tIns="46181" rIns="92362" bIns="46181" anchor="b"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1pPr>
            <a:lvl2pPr marL="735013" indent="-28257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2pPr>
            <a:lvl3pPr marL="1131888" indent="-22701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3pPr>
            <a:lvl4pPr marL="1584325" indent="-22701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4pPr>
            <a:lvl5pPr marL="2036763" indent="-22701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5pPr>
            <a:lvl6pPr marL="24939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6pPr>
            <a:lvl7pPr marL="29511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7pPr>
            <a:lvl8pPr marL="34083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8pPr>
            <a:lvl9pPr marL="38655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r" eaLnBrk="1" fontAlgn="base" hangingPunct="1">
              <a:spcBef>
                <a:spcPct val="0"/>
              </a:spcBef>
              <a:spcAft>
                <a:spcPct val="0"/>
              </a:spcAft>
            </a:pPr>
            <a:fld id="{FBA6813A-948D-418C-8852-D24B0D7AD728}" type="slidenum">
              <a:rPr lang="en-US" altLang="en-US" smtClean="0">
                <a:solidFill>
                  <a:srgbClr val="000000"/>
                </a:solidFill>
                <a:latin typeface="Arial" charset="0"/>
                <a:cs typeface="Arial" charset="0"/>
              </a:rPr>
              <a:pPr algn="r" eaLnBrk="1" fontAlgn="base" hangingPunct="1">
                <a:spcBef>
                  <a:spcPct val="0"/>
                </a:spcBef>
                <a:spcAft>
                  <a:spcPct val="0"/>
                </a:spcAft>
              </a:pPr>
              <a:t>226</a:t>
            </a:fld>
            <a:endParaRPr lang="en-US" altLang="en-US">
              <a:solidFill>
                <a:srgbClr val="000000"/>
              </a:solidFill>
              <a:latin typeface="Arial" charset="0"/>
              <a:cs typeface="Arial" charset="0"/>
            </a:endParaRPr>
          </a:p>
        </p:txBody>
      </p:sp>
      <p:sp>
        <p:nvSpPr>
          <p:cNvPr id="284676" name="Rectangle 2"/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xfrm>
            <a:off x="920750" y="744538"/>
            <a:ext cx="4960938" cy="3722687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8467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79454" y="4714357"/>
            <a:ext cx="5438775" cy="4466988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2362" tIns="46181" rIns="92362" bIns="46181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hu-HU" altLang="en-US"/>
          </a:p>
        </p:txBody>
      </p:sp>
    </p:spTree>
    <p:extLst>
      <p:ext uri="{BB962C8B-B14F-4D97-AF65-F5344CB8AC3E}">
        <p14:creationId xmlns:p14="http://schemas.microsoft.com/office/powerpoint/2010/main" val="2758287800"/>
      </p:ext>
    </p:extLst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97B784C-0CE6-4D47-8F52-8DBE4E85EE7A}" type="slidenum">
              <a:rPr lang="en-US" smtClean="0">
                <a:solidFill>
                  <a:prstClr val="black"/>
                </a:solidFill>
              </a:rPr>
              <a:pPr/>
              <a:t>243</a:t>
            </a:fld>
            <a:endParaRPr 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98803122"/>
      </p:ext>
    </p:extLst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4242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 defTabSz="923369">
              <a:defRPr>
                <a:solidFill>
                  <a:schemeClr val="tx1"/>
                </a:solidFill>
                <a:latin typeface="Arial" charset="0"/>
              </a:defRPr>
            </a:lvl1pPr>
            <a:lvl2pPr marL="749060" indent="-285805" defTabSz="923369">
              <a:defRPr>
                <a:solidFill>
                  <a:schemeClr val="tx1"/>
                </a:solidFill>
                <a:latin typeface="Arial" charset="0"/>
              </a:defRPr>
            </a:lvl2pPr>
            <a:lvl3pPr marL="1152641" indent="-229272" defTabSz="923369">
              <a:defRPr>
                <a:solidFill>
                  <a:schemeClr val="tx1"/>
                </a:solidFill>
                <a:latin typeface="Arial" charset="0"/>
              </a:defRPr>
            </a:lvl3pPr>
            <a:lvl4pPr marL="1614325" indent="-229272" defTabSz="923369">
              <a:defRPr>
                <a:solidFill>
                  <a:schemeClr val="tx1"/>
                </a:solidFill>
                <a:latin typeface="Arial" charset="0"/>
              </a:defRPr>
            </a:lvl4pPr>
            <a:lvl5pPr marL="2077580" indent="-229272" defTabSz="923369">
              <a:defRPr>
                <a:solidFill>
                  <a:schemeClr val="tx1"/>
                </a:solidFill>
                <a:latin typeface="Arial" charset="0"/>
              </a:defRPr>
            </a:lvl5pPr>
            <a:lvl6pPr marL="2529842" indent="-229272" defTabSz="923369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82105" indent="-229272" defTabSz="923369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34367" indent="-229272" defTabSz="923369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629" indent="-229272" defTabSz="923369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r" defTabSz="92336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21F2210-353C-4EEE-AD5D-835DD038648E}" type="slidenum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rPr>
              <a:pPr marL="0" marR="0" lvl="0" indent="0" algn="r" defTabSz="92336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259</a:t>
            </a:fld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+mn-cs"/>
            </a:endParaRPr>
          </a:p>
        </p:txBody>
      </p:sp>
      <p:sp>
        <p:nvSpPr>
          <p:cNvPr id="351235" name="Rectangle 7"/>
          <p:cNvSpPr txBox="1">
            <a:spLocks noGrp="1" noChangeArrowheads="1"/>
          </p:cNvSpPr>
          <p:nvPr/>
        </p:nvSpPr>
        <p:spPr bwMode="auto">
          <a:xfrm>
            <a:off x="3849690" y="9380542"/>
            <a:ext cx="2946400" cy="492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362" tIns="46181" rIns="92362" bIns="46181" anchor="b"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1pPr>
            <a:lvl2pPr marL="735013" indent="-28257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2pPr>
            <a:lvl3pPr marL="1131888" indent="-22701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3pPr>
            <a:lvl4pPr marL="1584325" indent="-22701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4pPr>
            <a:lvl5pPr marL="2036763" indent="-22701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5pPr>
            <a:lvl6pPr marL="24939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6pPr>
            <a:lvl7pPr marL="29511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7pPr>
            <a:lvl8pPr marL="34083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8pPr>
            <a:lvl9pPr marL="38655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B87EF002-9472-48C1-84BF-37DCB1342D2A}" type="slidenum">
              <a:rPr kumimoji="0" lang="en-US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259</a:t>
            </a:fld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Arial" charset="0"/>
            </a:endParaRPr>
          </a:p>
        </p:txBody>
      </p:sp>
      <p:sp>
        <p:nvSpPr>
          <p:cNvPr id="351236" name="Rectangle 2"/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xfrm>
            <a:off x="933450" y="742950"/>
            <a:ext cx="4935538" cy="3700463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5123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79455" y="4689478"/>
            <a:ext cx="5438775" cy="4443413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2362" tIns="46181" rIns="92362" bIns="46181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hu-HU" altLang="en-US"/>
          </a:p>
        </p:txBody>
      </p:sp>
    </p:spTree>
    <p:extLst>
      <p:ext uri="{BB962C8B-B14F-4D97-AF65-F5344CB8AC3E}">
        <p14:creationId xmlns:p14="http://schemas.microsoft.com/office/powerpoint/2010/main" val="2008272536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2738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 defTabSz="923369">
              <a:defRPr>
                <a:solidFill>
                  <a:schemeClr val="tx1"/>
                </a:solidFill>
                <a:latin typeface="Arial" charset="0"/>
              </a:defRPr>
            </a:lvl1pPr>
            <a:lvl2pPr marL="749060" indent="-285805" defTabSz="923369">
              <a:defRPr>
                <a:solidFill>
                  <a:schemeClr val="tx1"/>
                </a:solidFill>
                <a:latin typeface="Arial" charset="0"/>
              </a:defRPr>
            </a:lvl2pPr>
            <a:lvl3pPr marL="1152641" indent="-229272" defTabSz="923369">
              <a:defRPr>
                <a:solidFill>
                  <a:schemeClr val="tx1"/>
                </a:solidFill>
                <a:latin typeface="Arial" charset="0"/>
              </a:defRPr>
            </a:lvl3pPr>
            <a:lvl4pPr marL="1614325" indent="-229272" defTabSz="923369">
              <a:defRPr>
                <a:solidFill>
                  <a:schemeClr val="tx1"/>
                </a:solidFill>
                <a:latin typeface="Arial" charset="0"/>
              </a:defRPr>
            </a:lvl4pPr>
            <a:lvl5pPr marL="2077580" indent="-229272" defTabSz="923369">
              <a:defRPr>
                <a:solidFill>
                  <a:schemeClr val="tx1"/>
                </a:solidFill>
                <a:latin typeface="Arial" charset="0"/>
              </a:defRPr>
            </a:lvl5pPr>
            <a:lvl6pPr marL="2529842" indent="-229272" defTabSz="923369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82105" indent="-229272" defTabSz="923369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34367" indent="-229272" defTabSz="923369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629" indent="-229272" defTabSz="923369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r" defTabSz="92336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4BFD9A7-FAC6-4B51-A12F-D29D77A0AC1E}" type="slidenum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rPr>
              <a:pPr marL="0" marR="0" lvl="0" indent="0" algn="r" defTabSz="92336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8</a:t>
            </a:fld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+mn-cs"/>
            </a:endParaRPr>
          </a:p>
        </p:txBody>
      </p:sp>
      <p:sp>
        <p:nvSpPr>
          <p:cNvPr id="284675" name="Rectangle 7"/>
          <p:cNvSpPr txBox="1">
            <a:spLocks noGrp="1" noChangeArrowheads="1"/>
          </p:cNvSpPr>
          <p:nvPr/>
        </p:nvSpPr>
        <p:spPr bwMode="auto">
          <a:xfrm>
            <a:off x="3849689" y="9430310"/>
            <a:ext cx="2946400" cy="49473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362" tIns="46181" rIns="92362" bIns="46181" anchor="b"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1pPr>
            <a:lvl2pPr marL="735013" indent="-28257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2pPr>
            <a:lvl3pPr marL="1131888" indent="-22701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3pPr>
            <a:lvl4pPr marL="1584325" indent="-22701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4pPr>
            <a:lvl5pPr marL="2036763" indent="-22701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5pPr>
            <a:lvl6pPr marL="24939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6pPr>
            <a:lvl7pPr marL="29511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7pPr>
            <a:lvl8pPr marL="34083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8pPr>
            <a:lvl9pPr marL="38655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FBA6813A-948D-418C-8852-D24B0D7AD728}" type="slidenum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8</a:t>
            </a:fld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Arial" charset="0"/>
            </a:endParaRPr>
          </a:p>
        </p:txBody>
      </p:sp>
      <p:sp>
        <p:nvSpPr>
          <p:cNvPr id="284676" name="Rectangle 2"/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xfrm>
            <a:off x="920750" y="744538"/>
            <a:ext cx="4960938" cy="3722687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8467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79454" y="4714357"/>
            <a:ext cx="5438775" cy="4466988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2362" tIns="46181" rIns="92362" bIns="46181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hu-HU" altLang="en-US"/>
          </a:p>
        </p:txBody>
      </p:sp>
    </p:spTree>
    <p:extLst>
      <p:ext uri="{BB962C8B-B14F-4D97-AF65-F5344CB8AC3E}">
        <p14:creationId xmlns:p14="http://schemas.microsoft.com/office/powerpoint/2010/main" val="3407178568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CBE5971-2EA0-420F-8461-EEE5968F5B86}" type="slidenum">
              <a:rPr lang="en-US" smtClean="0"/>
              <a:t>16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78356439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2738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 defTabSz="923369">
              <a:defRPr>
                <a:solidFill>
                  <a:schemeClr val="tx1"/>
                </a:solidFill>
                <a:latin typeface="Arial" charset="0"/>
              </a:defRPr>
            </a:lvl1pPr>
            <a:lvl2pPr marL="749060" indent="-285805" defTabSz="923369">
              <a:defRPr>
                <a:solidFill>
                  <a:schemeClr val="tx1"/>
                </a:solidFill>
                <a:latin typeface="Arial" charset="0"/>
              </a:defRPr>
            </a:lvl2pPr>
            <a:lvl3pPr marL="1152641" indent="-229272" defTabSz="923369">
              <a:defRPr>
                <a:solidFill>
                  <a:schemeClr val="tx1"/>
                </a:solidFill>
                <a:latin typeface="Arial" charset="0"/>
              </a:defRPr>
            </a:lvl3pPr>
            <a:lvl4pPr marL="1614325" indent="-229272" defTabSz="923369">
              <a:defRPr>
                <a:solidFill>
                  <a:schemeClr val="tx1"/>
                </a:solidFill>
                <a:latin typeface="Arial" charset="0"/>
              </a:defRPr>
            </a:lvl4pPr>
            <a:lvl5pPr marL="2077580" indent="-229272" defTabSz="923369">
              <a:defRPr>
                <a:solidFill>
                  <a:schemeClr val="tx1"/>
                </a:solidFill>
                <a:latin typeface="Arial" charset="0"/>
              </a:defRPr>
            </a:lvl5pPr>
            <a:lvl6pPr marL="2529842" indent="-229272" defTabSz="923369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82105" indent="-229272" defTabSz="923369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34367" indent="-229272" defTabSz="923369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629" indent="-229272" defTabSz="923369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r" defTabSz="92336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4BFD9A7-FAC6-4B51-A12F-D29D77A0AC1E}" type="slidenum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rPr>
              <a:pPr marL="0" marR="0" lvl="0" indent="0" algn="r" defTabSz="92336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30</a:t>
            </a:fld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+mn-cs"/>
            </a:endParaRPr>
          </a:p>
        </p:txBody>
      </p:sp>
      <p:sp>
        <p:nvSpPr>
          <p:cNvPr id="284675" name="Rectangle 7"/>
          <p:cNvSpPr txBox="1">
            <a:spLocks noGrp="1" noChangeArrowheads="1"/>
          </p:cNvSpPr>
          <p:nvPr/>
        </p:nvSpPr>
        <p:spPr bwMode="auto">
          <a:xfrm>
            <a:off x="3849689" y="9430310"/>
            <a:ext cx="2946400" cy="49473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362" tIns="46181" rIns="92362" bIns="46181" anchor="b"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1pPr>
            <a:lvl2pPr marL="735013" indent="-28257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2pPr>
            <a:lvl3pPr marL="1131888" indent="-22701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3pPr>
            <a:lvl4pPr marL="1584325" indent="-22701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4pPr>
            <a:lvl5pPr marL="2036763" indent="-22701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5pPr>
            <a:lvl6pPr marL="24939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6pPr>
            <a:lvl7pPr marL="29511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7pPr>
            <a:lvl8pPr marL="34083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8pPr>
            <a:lvl9pPr marL="38655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FBA6813A-948D-418C-8852-D24B0D7AD728}" type="slidenum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30</a:t>
            </a:fld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Arial" charset="0"/>
            </a:endParaRPr>
          </a:p>
        </p:txBody>
      </p:sp>
      <p:sp>
        <p:nvSpPr>
          <p:cNvPr id="284676" name="Rectangle 2"/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xfrm>
            <a:off x="920750" y="744538"/>
            <a:ext cx="4960938" cy="3722687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8467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79454" y="4714357"/>
            <a:ext cx="5438775" cy="4466988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2362" tIns="46181" rIns="92362" bIns="46181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hu-HU" altLang="en-US"/>
          </a:p>
        </p:txBody>
      </p:sp>
    </p:spTree>
    <p:extLst>
      <p:ext uri="{BB962C8B-B14F-4D97-AF65-F5344CB8AC3E}">
        <p14:creationId xmlns:p14="http://schemas.microsoft.com/office/powerpoint/2010/main" val="4080486063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2738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 defTabSz="923369">
              <a:defRPr>
                <a:solidFill>
                  <a:schemeClr val="tx1"/>
                </a:solidFill>
                <a:latin typeface="Arial" charset="0"/>
              </a:defRPr>
            </a:lvl1pPr>
            <a:lvl2pPr marL="749060" indent="-285805" defTabSz="923369">
              <a:defRPr>
                <a:solidFill>
                  <a:schemeClr val="tx1"/>
                </a:solidFill>
                <a:latin typeface="Arial" charset="0"/>
              </a:defRPr>
            </a:lvl2pPr>
            <a:lvl3pPr marL="1152641" indent="-229272" defTabSz="923369">
              <a:defRPr>
                <a:solidFill>
                  <a:schemeClr val="tx1"/>
                </a:solidFill>
                <a:latin typeface="Arial" charset="0"/>
              </a:defRPr>
            </a:lvl3pPr>
            <a:lvl4pPr marL="1614325" indent="-229272" defTabSz="923369">
              <a:defRPr>
                <a:solidFill>
                  <a:schemeClr val="tx1"/>
                </a:solidFill>
                <a:latin typeface="Arial" charset="0"/>
              </a:defRPr>
            </a:lvl4pPr>
            <a:lvl5pPr marL="2077580" indent="-229272" defTabSz="923369">
              <a:defRPr>
                <a:solidFill>
                  <a:schemeClr val="tx1"/>
                </a:solidFill>
                <a:latin typeface="Arial" charset="0"/>
              </a:defRPr>
            </a:lvl5pPr>
            <a:lvl6pPr marL="2529842" indent="-229272" defTabSz="923369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82105" indent="-229272" defTabSz="923369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34367" indent="-229272" defTabSz="923369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629" indent="-229272" defTabSz="923369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r" defTabSz="92336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4BFD9A7-FAC6-4B51-A12F-D29D77A0AC1E}" type="slidenum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rPr>
              <a:pPr marL="0" marR="0" lvl="0" indent="0" algn="r" defTabSz="92336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31</a:t>
            </a:fld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+mn-cs"/>
            </a:endParaRPr>
          </a:p>
        </p:txBody>
      </p:sp>
      <p:sp>
        <p:nvSpPr>
          <p:cNvPr id="284675" name="Rectangle 7"/>
          <p:cNvSpPr txBox="1">
            <a:spLocks noGrp="1" noChangeArrowheads="1"/>
          </p:cNvSpPr>
          <p:nvPr/>
        </p:nvSpPr>
        <p:spPr bwMode="auto">
          <a:xfrm>
            <a:off x="3849689" y="9430310"/>
            <a:ext cx="2946400" cy="49473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362" tIns="46181" rIns="92362" bIns="46181" anchor="b"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1pPr>
            <a:lvl2pPr marL="735013" indent="-28257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2pPr>
            <a:lvl3pPr marL="1131888" indent="-22701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3pPr>
            <a:lvl4pPr marL="1584325" indent="-22701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4pPr>
            <a:lvl5pPr marL="2036763" indent="-22701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5pPr>
            <a:lvl6pPr marL="24939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6pPr>
            <a:lvl7pPr marL="29511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7pPr>
            <a:lvl8pPr marL="34083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8pPr>
            <a:lvl9pPr marL="38655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FBA6813A-948D-418C-8852-D24B0D7AD728}" type="slidenum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31</a:t>
            </a:fld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Arial" charset="0"/>
            </a:endParaRPr>
          </a:p>
        </p:txBody>
      </p:sp>
      <p:sp>
        <p:nvSpPr>
          <p:cNvPr id="284676" name="Rectangle 2"/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xfrm>
            <a:off x="920750" y="744538"/>
            <a:ext cx="4960938" cy="3722687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8467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79454" y="4714357"/>
            <a:ext cx="5438775" cy="4466988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2362" tIns="46181" rIns="92362" bIns="46181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hu-HU" altLang="en-US"/>
          </a:p>
        </p:txBody>
      </p:sp>
    </p:spTree>
    <p:extLst>
      <p:ext uri="{BB962C8B-B14F-4D97-AF65-F5344CB8AC3E}">
        <p14:creationId xmlns:p14="http://schemas.microsoft.com/office/powerpoint/2010/main" val="3040455447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2738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 defTabSz="923369">
              <a:defRPr>
                <a:solidFill>
                  <a:schemeClr val="tx1"/>
                </a:solidFill>
                <a:latin typeface="Arial" charset="0"/>
              </a:defRPr>
            </a:lvl1pPr>
            <a:lvl2pPr marL="749060" indent="-285805" defTabSz="923369">
              <a:defRPr>
                <a:solidFill>
                  <a:schemeClr val="tx1"/>
                </a:solidFill>
                <a:latin typeface="Arial" charset="0"/>
              </a:defRPr>
            </a:lvl2pPr>
            <a:lvl3pPr marL="1152641" indent="-229272" defTabSz="923369">
              <a:defRPr>
                <a:solidFill>
                  <a:schemeClr val="tx1"/>
                </a:solidFill>
                <a:latin typeface="Arial" charset="0"/>
              </a:defRPr>
            </a:lvl3pPr>
            <a:lvl4pPr marL="1614325" indent="-229272" defTabSz="923369">
              <a:defRPr>
                <a:solidFill>
                  <a:schemeClr val="tx1"/>
                </a:solidFill>
                <a:latin typeface="Arial" charset="0"/>
              </a:defRPr>
            </a:lvl4pPr>
            <a:lvl5pPr marL="2077580" indent="-229272" defTabSz="923369">
              <a:defRPr>
                <a:solidFill>
                  <a:schemeClr val="tx1"/>
                </a:solidFill>
                <a:latin typeface="Arial" charset="0"/>
              </a:defRPr>
            </a:lvl5pPr>
            <a:lvl6pPr marL="2529842" indent="-229272" defTabSz="923369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82105" indent="-229272" defTabSz="923369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34367" indent="-229272" defTabSz="923369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629" indent="-229272" defTabSz="923369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r" defTabSz="92336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4BFD9A7-FAC6-4B51-A12F-D29D77A0AC1E}" type="slidenum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rPr>
              <a:pPr marL="0" marR="0" lvl="0" indent="0" algn="r" defTabSz="92336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46</a:t>
            </a:fld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+mn-cs"/>
            </a:endParaRPr>
          </a:p>
        </p:txBody>
      </p:sp>
      <p:sp>
        <p:nvSpPr>
          <p:cNvPr id="284675" name="Rectangle 7"/>
          <p:cNvSpPr txBox="1">
            <a:spLocks noGrp="1" noChangeArrowheads="1"/>
          </p:cNvSpPr>
          <p:nvPr/>
        </p:nvSpPr>
        <p:spPr bwMode="auto">
          <a:xfrm>
            <a:off x="3849689" y="9430310"/>
            <a:ext cx="2946400" cy="49473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362" tIns="46181" rIns="92362" bIns="46181" anchor="b"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1pPr>
            <a:lvl2pPr marL="735013" indent="-28257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2pPr>
            <a:lvl3pPr marL="1131888" indent="-22701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3pPr>
            <a:lvl4pPr marL="1584325" indent="-22701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4pPr>
            <a:lvl5pPr marL="2036763" indent="-22701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5pPr>
            <a:lvl6pPr marL="24939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6pPr>
            <a:lvl7pPr marL="29511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7pPr>
            <a:lvl8pPr marL="34083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8pPr>
            <a:lvl9pPr marL="38655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FBA6813A-948D-418C-8852-D24B0D7AD728}" type="slidenum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46</a:t>
            </a:fld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Arial" charset="0"/>
            </a:endParaRPr>
          </a:p>
        </p:txBody>
      </p:sp>
      <p:sp>
        <p:nvSpPr>
          <p:cNvPr id="284676" name="Rectangle 2"/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xfrm>
            <a:off x="920750" y="744538"/>
            <a:ext cx="4960938" cy="3722687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8467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79454" y="4714357"/>
            <a:ext cx="5438775" cy="4466988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2362" tIns="46181" rIns="92362" bIns="46181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hu-HU" altLang="en-US"/>
          </a:p>
        </p:txBody>
      </p:sp>
    </p:spTree>
    <p:extLst>
      <p:ext uri="{BB962C8B-B14F-4D97-AF65-F5344CB8AC3E}">
        <p14:creationId xmlns:p14="http://schemas.microsoft.com/office/powerpoint/2010/main" val="3100749615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2738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 defTabSz="923369">
              <a:defRPr>
                <a:solidFill>
                  <a:schemeClr val="tx1"/>
                </a:solidFill>
                <a:latin typeface="Arial" charset="0"/>
              </a:defRPr>
            </a:lvl1pPr>
            <a:lvl2pPr marL="749060" indent="-285805" defTabSz="923369">
              <a:defRPr>
                <a:solidFill>
                  <a:schemeClr val="tx1"/>
                </a:solidFill>
                <a:latin typeface="Arial" charset="0"/>
              </a:defRPr>
            </a:lvl2pPr>
            <a:lvl3pPr marL="1152641" indent="-229272" defTabSz="923369">
              <a:defRPr>
                <a:solidFill>
                  <a:schemeClr val="tx1"/>
                </a:solidFill>
                <a:latin typeface="Arial" charset="0"/>
              </a:defRPr>
            </a:lvl3pPr>
            <a:lvl4pPr marL="1614325" indent="-229272" defTabSz="923369">
              <a:defRPr>
                <a:solidFill>
                  <a:schemeClr val="tx1"/>
                </a:solidFill>
                <a:latin typeface="Arial" charset="0"/>
              </a:defRPr>
            </a:lvl4pPr>
            <a:lvl5pPr marL="2077580" indent="-229272" defTabSz="923369">
              <a:defRPr>
                <a:solidFill>
                  <a:schemeClr val="tx1"/>
                </a:solidFill>
                <a:latin typeface="Arial" charset="0"/>
              </a:defRPr>
            </a:lvl5pPr>
            <a:lvl6pPr marL="2529842" indent="-229272" defTabSz="923369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82105" indent="-229272" defTabSz="923369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34367" indent="-229272" defTabSz="923369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629" indent="-229272" defTabSz="923369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r" defTabSz="92336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4BFD9A7-FAC6-4B51-A12F-D29D77A0AC1E}" type="slidenum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rPr>
              <a:pPr marL="0" marR="0" lvl="0" indent="0" algn="r" defTabSz="92336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48</a:t>
            </a:fld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+mn-cs"/>
            </a:endParaRPr>
          </a:p>
        </p:txBody>
      </p:sp>
      <p:sp>
        <p:nvSpPr>
          <p:cNvPr id="284675" name="Rectangle 7"/>
          <p:cNvSpPr txBox="1">
            <a:spLocks noGrp="1" noChangeArrowheads="1"/>
          </p:cNvSpPr>
          <p:nvPr/>
        </p:nvSpPr>
        <p:spPr bwMode="auto">
          <a:xfrm>
            <a:off x="3849689" y="9430310"/>
            <a:ext cx="2946400" cy="49473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362" tIns="46181" rIns="92362" bIns="46181" anchor="b"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1pPr>
            <a:lvl2pPr marL="735013" indent="-28257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2pPr>
            <a:lvl3pPr marL="1131888" indent="-22701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3pPr>
            <a:lvl4pPr marL="1584325" indent="-22701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4pPr>
            <a:lvl5pPr marL="2036763" indent="-22701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5pPr>
            <a:lvl6pPr marL="24939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6pPr>
            <a:lvl7pPr marL="29511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7pPr>
            <a:lvl8pPr marL="34083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8pPr>
            <a:lvl9pPr marL="38655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FBA6813A-948D-418C-8852-D24B0D7AD728}" type="slidenum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48</a:t>
            </a:fld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Arial" charset="0"/>
            </a:endParaRPr>
          </a:p>
        </p:txBody>
      </p:sp>
      <p:sp>
        <p:nvSpPr>
          <p:cNvPr id="284676" name="Rectangle 2"/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xfrm>
            <a:off x="920750" y="744538"/>
            <a:ext cx="4960938" cy="3722687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8467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79454" y="4714357"/>
            <a:ext cx="5438775" cy="4466988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2362" tIns="46181" rIns="92362" bIns="46181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hu-HU" altLang="en-US"/>
          </a:p>
        </p:txBody>
      </p:sp>
    </p:spTree>
    <p:extLst>
      <p:ext uri="{BB962C8B-B14F-4D97-AF65-F5344CB8AC3E}">
        <p14:creationId xmlns:p14="http://schemas.microsoft.com/office/powerpoint/2010/main" val="577651030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CBE5971-2EA0-420F-8461-EEE5968F5B86}" type="slidenum">
              <a:rPr lang="en-US" smtClean="0"/>
              <a:t>53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86957169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fld id="{05479473-8215-4985-8111-8BEE71B303BC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76440061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fld id="{B577B294-925D-4849-9BDE-85320CFFEB7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55685106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858000" y="0"/>
            <a:ext cx="2286000" cy="6126163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0" y="0"/>
            <a:ext cx="6705600" cy="6126163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fld id="{DF3CEFE1-B23A-46C3-A672-F6D67FB175E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84554830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bl" preserve="1">
  <p:cSld name="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able Placeholder 2"/>
          <p:cNvSpPr>
            <a:spLocks noGrp="1"/>
          </p:cNvSpPr>
          <p:nvPr>
            <p:ph type="tbl" idx="1"/>
          </p:nvPr>
        </p:nvSpPr>
        <p:spPr>
          <a:xfrm>
            <a:off x="457200" y="1600200"/>
            <a:ext cx="8229600" cy="4525963"/>
          </a:xfrm>
        </p:spPr>
        <p:txBody>
          <a:bodyPr/>
          <a:lstStyle/>
          <a:p>
            <a:pPr lvl="0"/>
            <a:endParaRPr lang="en-US" noProof="0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fld id="{68E7ECD5-31C2-4432-9F1A-D64ECF8A50F1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05475921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Cím és tartalo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ím 1"/>
          <p:cNvSpPr>
            <a:spLocks noGrp="1"/>
          </p:cNvSpPr>
          <p:nvPr>
            <p:ph type="title"/>
          </p:nvPr>
        </p:nvSpPr>
        <p:spPr>
          <a:xfrm>
            <a:off x="0" y="-28281"/>
            <a:ext cx="9144000" cy="393700"/>
          </a:xfrm>
          <a:solidFill>
            <a:srgbClr val="0066FF"/>
          </a:solidFill>
        </p:spPr>
        <p:txBody>
          <a:bodyPr/>
          <a:lstStyle/>
          <a:p>
            <a:r>
              <a:rPr lang="hu-HU"/>
              <a:t>Mintacím szerkesztése</a:t>
            </a: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5D7BC5F-438A-474D-82A8-B9A55BA94F03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14318761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2F62071-DB06-4AA1-83C1-2DED61C5B4CA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86781681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fld id="{05479473-8215-4985-8111-8BEE71B303BC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24176889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fld id="{663F1D34-3435-4166-8B62-80A355883606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4466545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fld id="{228E53DB-AF73-4FAF-90CE-EF114DDF4E9D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17307817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fld id="{9FA3079A-56D9-45BC-ACBD-F2A3987F1F01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12597324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fld id="{E2DEC180-0ED8-4B19-A619-B805FE124B55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49286046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fld id="{663F1D34-3435-4166-8B62-80A355883606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04230397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fld id="{B62BD231-4A8C-44C8-B87F-1D66C7F76C2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93536323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fld id="{EF0C3108-C885-47A0-8B34-6B73C225AB8D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52192896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fld id="{C99C743E-EAA4-4EFE-932C-7CB42145840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9688082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fld id="{BDEED530-72C3-4610-88DF-9A139D0D87B1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71720156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fld id="{B577B294-925D-4849-9BDE-85320CFFEB7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94790489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858000" y="0"/>
            <a:ext cx="2286000" cy="6126163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0" y="0"/>
            <a:ext cx="6705600" cy="6126163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fld id="{DF3CEFE1-B23A-46C3-A672-F6D67FB175E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70490958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type="tbl" preserve="1">
  <p:cSld name="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able Placeholder 2"/>
          <p:cNvSpPr>
            <a:spLocks noGrp="1"/>
          </p:cNvSpPr>
          <p:nvPr>
            <p:ph type="tbl" idx="1"/>
          </p:nvPr>
        </p:nvSpPr>
        <p:spPr>
          <a:xfrm>
            <a:off x="457200" y="1600200"/>
            <a:ext cx="8229600" cy="4525963"/>
          </a:xfrm>
        </p:spPr>
        <p:txBody>
          <a:bodyPr/>
          <a:lstStyle/>
          <a:p>
            <a:pPr lvl="0"/>
            <a:endParaRPr lang="en-US" noProof="0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fld id="{68E7ECD5-31C2-4432-9F1A-D64ECF8A50F1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5041171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28465EF-CBAB-4A18-A239-993B68240D85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92913564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6496F52-205A-4042-B85D-3D5648D3123B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43875946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D28E821-C7A2-4578-A682-F7A1AEB5FEC5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22098944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fld id="{228E53DB-AF73-4FAF-90CE-EF114DDF4E9D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54557807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AA2D6BD-8426-4E55-9B0F-76BFBEA3BFB7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12183564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A595DB4-43A7-4DC6-A213-2F6D3F92109C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96219377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2357F94-F0C1-43CE-A15D-ED3F35F10E36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68668109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D5E4176-95EE-40F1-822C-21D6F3EB394F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79046071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F175A3E-D9E2-4737-B719-1E71B4A81072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68630853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3E33233-5455-4312-9894-3036B28C2023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66866539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16DF01E-987C-42D0-9BD5-F458AB8D6177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12603259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858000" y="0"/>
            <a:ext cx="2286000" cy="6126163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0" y="0"/>
            <a:ext cx="6705600" cy="6126163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FA3AE49-CCE7-4107-943E-433C092CBE2A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0460581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fld id="{05479473-8215-4985-8111-8BEE71B303BC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45524448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fld id="{663F1D34-3435-4166-8B62-80A355883606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19519363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fld id="{9FA3079A-56D9-45BC-ACBD-F2A3987F1F01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81397782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fld id="{228E53DB-AF73-4FAF-90CE-EF114DDF4E9D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00415806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fld id="{9FA3079A-56D9-45BC-ACBD-F2A3987F1F01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12659744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fld id="{E2DEC180-0ED8-4B19-A619-B805FE124B55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60550801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fld id="{B62BD231-4A8C-44C8-B87F-1D66C7F76C2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44044388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fld id="{EF0C3108-C885-47A0-8B34-6B73C225AB8D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90894277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fld id="{C99C743E-EAA4-4EFE-932C-7CB42145840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42935616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fld id="{BDEED530-72C3-4610-88DF-9A139D0D87B1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56521924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fld id="{B577B294-925D-4849-9BDE-85320CFFEB7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42508159"/>
      </p:ext>
    </p:extLst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858000" y="0"/>
            <a:ext cx="2286000" cy="6126163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0" y="0"/>
            <a:ext cx="6705600" cy="6126163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fld id="{DF3CEFE1-B23A-46C3-A672-F6D67FB175E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78713144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type="tbl" preserve="1">
  <p:cSld name="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able Placeholder 2"/>
          <p:cNvSpPr>
            <a:spLocks noGrp="1"/>
          </p:cNvSpPr>
          <p:nvPr>
            <p:ph type="tbl" idx="1"/>
          </p:nvPr>
        </p:nvSpPr>
        <p:spPr>
          <a:xfrm>
            <a:off x="457200" y="1600200"/>
            <a:ext cx="8229600" cy="4525963"/>
          </a:xfrm>
        </p:spPr>
        <p:txBody>
          <a:bodyPr/>
          <a:lstStyle/>
          <a:p>
            <a:pPr lvl="0"/>
            <a:endParaRPr lang="en-US" noProof="0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fld id="{68E7ECD5-31C2-4432-9F1A-D64ECF8A50F1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08167844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fld id="{E2DEC180-0ED8-4B19-A619-B805FE124B55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66589192"/>
      </p:ext>
    </p:extLst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Címd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ím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hu-HU"/>
              <a:t>Mintacím szerkesztése</a:t>
            </a:r>
          </a:p>
        </p:txBody>
      </p:sp>
      <p:sp>
        <p:nvSpPr>
          <p:cNvPr id="3" name="Alcím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hu-HU"/>
              <a:t>Alcím mintájának szerkesztése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D52EE73-6B0F-4225-82C8-464F91A1366B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37060711"/>
      </p:ext>
    </p:extLst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Cím és tartalo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ím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/>
              <a:t>Mintacím szerkesztése</a:t>
            </a:r>
          </a:p>
        </p:txBody>
      </p:sp>
      <p:sp>
        <p:nvSpPr>
          <p:cNvPr id="3" name="Tartalom helye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hu-HU"/>
              <a:t>Mintaszöveg szerkesztése</a:t>
            </a:r>
          </a:p>
          <a:p>
            <a:pPr lvl="1"/>
            <a:r>
              <a:rPr lang="hu-HU"/>
              <a:t>Második szint</a:t>
            </a:r>
          </a:p>
          <a:p>
            <a:pPr lvl="2"/>
            <a:r>
              <a:rPr lang="hu-HU"/>
              <a:t>Harmadik szint</a:t>
            </a:r>
          </a:p>
          <a:p>
            <a:pPr lvl="3"/>
            <a:r>
              <a:rPr lang="hu-HU"/>
              <a:t>Negyedik szint</a:t>
            </a:r>
          </a:p>
          <a:p>
            <a:pPr lvl="4"/>
            <a:r>
              <a:rPr lang="hu-HU"/>
              <a:t>Ötödik szint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6E097AB-1DEF-48F5-AC45-D54F75CDA8E6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37784962"/>
      </p:ext>
    </p:extLst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zakaszfejléc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ím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hu-HU"/>
              <a:t>Mintacím szerkesztése</a:t>
            </a:r>
          </a:p>
        </p:txBody>
      </p:sp>
      <p:sp>
        <p:nvSpPr>
          <p:cNvPr id="3" name="Szöveg helye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hu-HU"/>
              <a:t>Mintaszöveg szerkesztése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AA51CE4-BFFF-42B7-B663-F06425AFBBF8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04527233"/>
      </p:ext>
    </p:extLst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2 tartalomrész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ím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/>
              <a:t>Mintacím szerkesztése</a:t>
            </a:r>
          </a:p>
        </p:txBody>
      </p:sp>
      <p:sp>
        <p:nvSpPr>
          <p:cNvPr id="3" name="Tartalom helye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hu-HU"/>
              <a:t>Mintaszöveg szerkesztése</a:t>
            </a:r>
          </a:p>
          <a:p>
            <a:pPr lvl="1"/>
            <a:r>
              <a:rPr lang="hu-HU"/>
              <a:t>Második szint</a:t>
            </a:r>
          </a:p>
          <a:p>
            <a:pPr lvl="2"/>
            <a:r>
              <a:rPr lang="hu-HU"/>
              <a:t>Harmadik szint</a:t>
            </a:r>
          </a:p>
          <a:p>
            <a:pPr lvl="3"/>
            <a:r>
              <a:rPr lang="hu-HU"/>
              <a:t>Negyedik szint</a:t>
            </a:r>
          </a:p>
          <a:p>
            <a:pPr lvl="4"/>
            <a:r>
              <a:rPr lang="hu-HU"/>
              <a:t>Ötödik szint</a:t>
            </a:r>
          </a:p>
        </p:txBody>
      </p:sp>
      <p:sp>
        <p:nvSpPr>
          <p:cNvPr id="4" name="Tartalom helye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hu-HU"/>
              <a:t>Mintaszöveg szerkesztése</a:t>
            </a:r>
          </a:p>
          <a:p>
            <a:pPr lvl="1"/>
            <a:r>
              <a:rPr lang="hu-HU"/>
              <a:t>Második szint</a:t>
            </a:r>
          </a:p>
          <a:p>
            <a:pPr lvl="2"/>
            <a:r>
              <a:rPr lang="hu-HU"/>
              <a:t>Harmadik szint</a:t>
            </a:r>
          </a:p>
          <a:p>
            <a:pPr lvl="3"/>
            <a:r>
              <a:rPr lang="hu-HU"/>
              <a:t>Negyedik szint</a:t>
            </a:r>
          </a:p>
          <a:p>
            <a:pPr lvl="4"/>
            <a:r>
              <a:rPr lang="hu-HU"/>
              <a:t>Ötödik szint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1E5BAC3-EC67-499B-872E-3ED6C77E0B84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3503990"/>
      </p:ext>
    </p:extLst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Összehasonlítá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ím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hu-HU"/>
              <a:t>Mintacím szerkesztése</a:t>
            </a:r>
          </a:p>
        </p:txBody>
      </p:sp>
      <p:sp>
        <p:nvSpPr>
          <p:cNvPr id="3" name="Szöveg helye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hu-HU"/>
              <a:t>Mintaszöveg szerkesztése</a:t>
            </a:r>
          </a:p>
        </p:txBody>
      </p:sp>
      <p:sp>
        <p:nvSpPr>
          <p:cNvPr id="4" name="Tartalom helye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hu-HU"/>
              <a:t>Mintaszöveg szerkesztése</a:t>
            </a:r>
          </a:p>
          <a:p>
            <a:pPr lvl="1"/>
            <a:r>
              <a:rPr lang="hu-HU"/>
              <a:t>Második szint</a:t>
            </a:r>
          </a:p>
          <a:p>
            <a:pPr lvl="2"/>
            <a:r>
              <a:rPr lang="hu-HU"/>
              <a:t>Harmadik szint</a:t>
            </a:r>
          </a:p>
          <a:p>
            <a:pPr lvl="3"/>
            <a:r>
              <a:rPr lang="hu-HU"/>
              <a:t>Negyedik szint</a:t>
            </a:r>
          </a:p>
          <a:p>
            <a:pPr lvl="4"/>
            <a:r>
              <a:rPr lang="hu-HU"/>
              <a:t>Ötödik szint</a:t>
            </a:r>
          </a:p>
        </p:txBody>
      </p:sp>
      <p:sp>
        <p:nvSpPr>
          <p:cNvPr id="5" name="Szöveg helye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hu-HU"/>
              <a:t>Mintaszöveg szerkesztése</a:t>
            </a:r>
          </a:p>
        </p:txBody>
      </p:sp>
      <p:sp>
        <p:nvSpPr>
          <p:cNvPr id="6" name="Tartalom helye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hu-HU"/>
              <a:t>Mintaszöveg szerkesztése</a:t>
            </a:r>
          </a:p>
          <a:p>
            <a:pPr lvl="1"/>
            <a:r>
              <a:rPr lang="hu-HU"/>
              <a:t>Második szint</a:t>
            </a:r>
          </a:p>
          <a:p>
            <a:pPr lvl="2"/>
            <a:r>
              <a:rPr lang="hu-HU"/>
              <a:t>Harmadik szint</a:t>
            </a:r>
          </a:p>
          <a:p>
            <a:pPr lvl="3"/>
            <a:r>
              <a:rPr lang="hu-HU"/>
              <a:t>Negyedik szint</a:t>
            </a:r>
          </a:p>
          <a:p>
            <a:pPr lvl="4"/>
            <a:r>
              <a:rPr lang="hu-HU"/>
              <a:t>Ötödik szint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ADECEAA-182B-4303-A161-3F0F53160AEF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75794311"/>
      </p:ext>
    </p:extLst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Csak cí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ím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/>
              <a:t>Mintacím szerkesztése</a:t>
            </a:r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1DAD779-7EC6-4B4C-A1F1-C43267703626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82373610"/>
      </p:ext>
    </p:extLst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Ür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0BA7525-0755-4540-BF96-3F453D3F3463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87490827"/>
      </p:ext>
    </p:extLst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Tartalomrész képaláíráss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ím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hu-HU"/>
              <a:t>Mintacím szerkesztése</a:t>
            </a:r>
          </a:p>
        </p:txBody>
      </p:sp>
      <p:sp>
        <p:nvSpPr>
          <p:cNvPr id="3" name="Tartalom helye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hu-HU"/>
              <a:t>Mintaszöveg szerkesztése</a:t>
            </a:r>
          </a:p>
          <a:p>
            <a:pPr lvl="1"/>
            <a:r>
              <a:rPr lang="hu-HU"/>
              <a:t>Második szint</a:t>
            </a:r>
          </a:p>
          <a:p>
            <a:pPr lvl="2"/>
            <a:r>
              <a:rPr lang="hu-HU"/>
              <a:t>Harmadik szint</a:t>
            </a:r>
          </a:p>
          <a:p>
            <a:pPr lvl="3"/>
            <a:r>
              <a:rPr lang="hu-HU"/>
              <a:t>Negyedik szint</a:t>
            </a:r>
          </a:p>
          <a:p>
            <a:pPr lvl="4"/>
            <a:r>
              <a:rPr lang="hu-HU"/>
              <a:t>Ötödik szint</a:t>
            </a:r>
          </a:p>
        </p:txBody>
      </p:sp>
      <p:sp>
        <p:nvSpPr>
          <p:cNvPr id="4" name="Szöveg helye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hu-HU"/>
              <a:t>Mintaszöveg szerkesztése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60B3A59-910E-40DE-9F01-B0DC8C1A94D2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14679653"/>
      </p:ext>
    </p:extLst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Kép képaláíráss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ím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hu-HU"/>
              <a:t>Mintacím szerkesztése</a:t>
            </a:r>
          </a:p>
        </p:txBody>
      </p:sp>
      <p:sp>
        <p:nvSpPr>
          <p:cNvPr id="3" name="Kép helye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hu-HU" noProof="0"/>
          </a:p>
        </p:txBody>
      </p:sp>
      <p:sp>
        <p:nvSpPr>
          <p:cNvPr id="4" name="Szöveg helye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hu-HU"/>
              <a:t>Mintaszöveg szerkesztése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832B85E-5BD5-46EF-813E-29E3ED96A1C1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00988057"/>
      </p:ext>
    </p:extLst>
  </p:cSld>
  <p:clrMapOvr>
    <a:masterClrMapping/>
  </p:clrMapOvr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Cím és függőlege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ím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/>
              <a:t>Mintacím szerkesztése</a:t>
            </a:r>
          </a:p>
        </p:txBody>
      </p:sp>
      <p:sp>
        <p:nvSpPr>
          <p:cNvPr id="3" name="Függőleges szöveg helye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hu-HU"/>
              <a:t>Mintaszöveg szerkesztése</a:t>
            </a:r>
          </a:p>
          <a:p>
            <a:pPr lvl="1"/>
            <a:r>
              <a:rPr lang="hu-HU"/>
              <a:t>Második szint</a:t>
            </a:r>
          </a:p>
          <a:p>
            <a:pPr lvl="2"/>
            <a:r>
              <a:rPr lang="hu-HU"/>
              <a:t>Harmadik szint</a:t>
            </a:r>
          </a:p>
          <a:p>
            <a:pPr lvl="3"/>
            <a:r>
              <a:rPr lang="hu-HU"/>
              <a:t>Negyedik szint</a:t>
            </a:r>
          </a:p>
          <a:p>
            <a:pPr lvl="4"/>
            <a:r>
              <a:rPr lang="hu-HU"/>
              <a:t>Ötödik szint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CC84ED7-2490-4B60-B1AD-5BAFD5A2313D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24356664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 sz="1700"/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fld id="{B62BD231-4A8C-44C8-B87F-1D66C7F76C2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06180468"/>
      </p:ext>
    </p:extLst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Függőleges cím é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üggőleges cím 1"/>
          <p:cNvSpPr>
            <a:spLocks noGrp="1"/>
          </p:cNvSpPr>
          <p:nvPr>
            <p:ph type="title" orient="vert"/>
          </p:nvPr>
        </p:nvSpPr>
        <p:spPr>
          <a:xfrm>
            <a:off x="6858000" y="0"/>
            <a:ext cx="2286000" cy="6126163"/>
          </a:xfrm>
        </p:spPr>
        <p:txBody>
          <a:bodyPr vert="eaVert"/>
          <a:lstStyle/>
          <a:p>
            <a:r>
              <a:rPr lang="hu-HU"/>
              <a:t>Mintacím szerkesztése</a:t>
            </a:r>
          </a:p>
        </p:txBody>
      </p:sp>
      <p:sp>
        <p:nvSpPr>
          <p:cNvPr id="3" name="Függőleges szöveg helye 2"/>
          <p:cNvSpPr>
            <a:spLocks noGrp="1"/>
          </p:cNvSpPr>
          <p:nvPr>
            <p:ph type="body" orient="vert" idx="1"/>
          </p:nvPr>
        </p:nvSpPr>
        <p:spPr>
          <a:xfrm>
            <a:off x="0" y="0"/>
            <a:ext cx="6705600" cy="6126163"/>
          </a:xfrm>
        </p:spPr>
        <p:txBody>
          <a:bodyPr vert="eaVert"/>
          <a:lstStyle/>
          <a:p>
            <a:pPr lvl="0"/>
            <a:r>
              <a:rPr lang="hu-HU"/>
              <a:t>Mintaszöveg szerkesztése</a:t>
            </a:r>
          </a:p>
          <a:p>
            <a:pPr lvl="1"/>
            <a:r>
              <a:rPr lang="hu-HU"/>
              <a:t>Második szint</a:t>
            </a:r>
          </a:p>
          <a:p>
            <a:pPr lvl="2"/>
            <a:r>
              <a:rPr lang="hu-HU"/>
              <a:t>Harmadik szint</a:t>
            </a:r>
          </a:p>
          <a:p>
            <a:pPr lvl="3"/>
            <a:r>
              <a:rPr lang="hu-HU"/>
              <a:t>Negyedik szint</a:t>
            </a:r>
          </a:p>
          <a:p>
            <a:pPr lvl="4"/>
            <a:r>
              <a:rPr lang="hu-HU"/>
              <a:t>Ötödik szint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4AEFE42-6361-4A3C-A017-7BEDCCFE0F30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4245727"/>
      </p:ext>
    </p:extLst>
  </p:cSld>
  <p:clrMapOvr>
    <a:masterClrMapping/>
  </p:clrMapOvr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type="tbl" preserve="1">
  <p:cSld name="Cím és tábláza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ím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r>
              <a:rPr lang="hu-HU"/>
              <a:t>Mintacím szerkesztése</a:t>
            </a:r>
          </a:p>
        </p:txBody>
      </p:sp>
      <p:sp>
        <p:nvSpPr>
          <p:cNvPr id="3" name="Táblázat helye 2"/>
          <p:cNvSpPr>
            <a:spLocks noGrp="1"/>
          </p:cNvSpPr>
          <p:nvPr>
            <p:ph type="tbl" idx="1"/>
          </p:nvPr>
        </p:nvSpPr>
        <p:spPr>
          <a:xfrm>
            <a:off x="457200" y="1600200"/>
            <a:ext cx="8229600" cy="4525963"/>
          </a:xfrm>
        </p:spPr>
        <p:txBody>
          <a:bodyPr/>
          <a:lstStyle/>
          <a:p>
            <a:pPr lvl="0"/>
            <a:endParaRPr lang="hu-HU" noProof="0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C9E6854-08D2-4E9D-A79D-366FE56782E4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01184467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fld id="{EF0C3108-C885-47A0-8B34-6B73C225AB8D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00144107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fld id="{C99C743E-EAA4-4EFE-932C-7CB42145840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68290744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fld id="{BDEED530-72C3-4610-88DF-9A139D0D87B1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27588787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theme" Target="../theme/theme1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2.xml"/><Relationship Id="rId13" Type="http://schemas.openxmlformats.org/officeDocument/2006/relationships/theme" Target="../theme/theme2.xml"/><Relationship Id="rId3" Type="http://schemas.openxmlformats.org/officeDocument/2006/relationships/slideLayout" Target="../slideLayouts/slideLayout17.xml"/><Relationship Id="rId7" Type="http://schemas.openxmlformats.org/officeDocument/2006/relationships/slideLayout" Target="../slideLayouts/slideLayout21.xml"/><Relationship Id="rId12" Type="http://schemas.openxmlformats.org/officeDocument/2006/relationships/slideLayout" Target="../slideLayouts/slideLayout26.xml"/><Relationship Id="rId2" Type="http://schemas.openxmlformats.org/officeDocument/2006/relationships/slideLayout" Target="../slideLayouts/slideLayout16.xml"/><Relationship Id="rId1" Type="http://schemas.openxmlformats.org/officeDocument/2006/relationships/slideLayout" Target="../slideLayouts/slideLayout15.xml"/><Relationship Id="rId6" Type="http://schemas.openxmlformats.org/officeDocument/2006/relationships/slideLayout" Target="../slideLayouts/slideLayout20.xml"/><Relationship Id="rId11" Type="http://schemas.openxmlformats.org/officeDocument/2006/relationships/slideLayout" Target="../slideLayouts/slideLayout25.xml"/><Relationship Id="rId5" Type="http://schemas.openxmlformats.org/officeDocument/2006/relationships/slideLayout" Target="../slideLayouts/slideLayout19.xml"/><Relationship Id="rId10" Type="http://schemas.openxmlformats.org/officeDocument/2006/relationships/slideLayout" Target="../slideLayouts/slideLayout24.xml"/><Relationship Id="rId4" Type="http://schemas.openxmlformats.org/officeDocument/2006/relationships/slideLayout" Target="../slideLayouts/slideLayout18.xml"/><Relationship Id="rId9" Type="http://schemas.openxmlformats.org/officeDocument/2006/relationships/slideLayout" Target="../slideLayouts/slideLayout23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4.xml"/><Relationship Id="rId3" Type="http://schemas.openxmlformats.org/officeDocument/2006/relationships/slideLayout" Target="../slideLayouts/slideLayout29.xml"/><Relationship Id="rId7" Type="http://schemas.openxmlformats.org/officeDocument/2006/relationships/slideLayout" Target="../slideLayouts/slideLayout33.xml"/><Relationship Id="rId12" Type="http://schemas.openxmlformats.org/officeDocument/2006/relationships/theme" Target="../theme/theme3.xml"/><Relationship Id="rId2" Type="http://schemas.openxmlformats.org/officeDocument/2006/relationships/slideLayout" Target="../slideLayouts/slideLayout28.xml"/><Relationship Id="rId1" Type="http://schemas.openxmlformats.org/officeDocument/2006/relationships/slideLayout" Target="../slideLayouts/slideLayout27.xml"/><Relationship Id="rId6" Type="http://schemas.openxmlformats.org/officeDocument/2006/relationships/slideLayout" Target="../slideLayouts/slideLayout32.xml"/><Relationship Id="rId11" Type="http://schemas.openxmlformats.org/officeDocument/2006/relationships/slideLayout" Target="../slideLayouts/slideLayout37.xml"/><Relationship Id="rId5" Type="http://schemas.openxmlformats.org/officeDocument/2006/relationships/slideLayout" Target="../slideLayouts/slideLayout31.xml"/><Relationship Id="rId10" Type="http://schemas.openxmlformats.org/officeDocument/2006/relationships/slideLayout" Target="../slideLayouts/slideLayout36.xml"/><Relationship Id="rId4" Type="http://schemas.openxmlformats.org/officeDocument/2006/relationships/slideLayout" Target="../slideLayouts/slideLayout30.xml"/><Relationship Id="rId9" Type="http://schemas.openxmlformats.org/officeDocument/2006/relationships/slideLayout" Target="../slideLayouts/slideLayout35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5.xml"/><Relationship Id="rId13" Type="http://schemas.openxmlformats.org/officeDocument/2006/relationships/theme" Target="../theme/theme4.xml"/><Relationship Id="rId3" Type="http://schemas.openxmlformats.org/officeDocument/2006/relationships/slideLayout" Target="../slideLayouts/slideLayout40.xml"/><Relationship Id="rId7" Type="http://schemas.openxmlformats.org/officeDocument/2006/relationships/slideLayout" Target="../slideLayouts/slideLayout44.xml"/><Relationship Id="rId12" Type="http://schemas.openxmlformats.org/officeDocument/2006/relationships/slideLayout" Target="../slideLayouts/slideLayout49.xml"/><Relationship Id="rId2" Type="http://schemas.openxmlformats.org/officeDocument/2006/relationships/slideLayout" Target="../slideLayouts/slideLayout39.xml"/><Relationship Id="rId1" Type="http://schemas.openxmlformats.org/officeDocument/2006/relationships/slideLayout" Target="../slideLayouts/slideLayout38.xml"/><Relationship Id="rId6" Type="http://schemas.openxmlformats.org/officeDocument/2006/relationships/slideLayout" Target="../slideLayouts/slideLayout43.xml"/><Relationship Id="rId11" Type="http://schemas.openxmlformats.org/officeDocument/2006/relationships/slideLayout" Target="../slideLayouts/slideLayout48.xml"/><Relationship Id="rId5" Type="http://schemas.openxmlformats.org/officeDocument/2006/relationships/slideLayout" Target="../slideLayouts/slideLayout42.xml"/><Relationship Id="rId10" Type="http://schemas.openxmlformats.org/officeDocument/2006/relationships/slideLayout" Target="../slideLayouts/slideLayout47.xml"/><Relationship Id="rId4" Type="http://schemas.openxmlformats.org/officeDocument/2006/relationships/slideLayout" Target="../slideLayouts/slideLayout41.xml"/><Relationship Id="rId9" Type="http://schemas.openxmlformats.org/officeDocument/2006/relationships/slideLayout" Target="../slideLayouts/slideLayout46.xml"/></Relationships>
</file>

<file path=ppt/slideMasters/_rels/slideMaster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7.xml"/><Relationship Id="rId13" Type="http://schemas.openxmlformats.org/officeDocument/2006/relationships/theme" Target="../theme/theme5.xml"/><Relationship Id="rId3" Type="http://schemas.openxmlformats.org/officeDocument/2006/relationships/slideLayout" Target="../slideLayouts/slideLayout52.xml"/><Relationship Id="rId7" Type="http://schemas.openxmlformats.org/officeDocument/2006/relationships/slideLayout" Target="../slideLayouts/slideLayout56.xml"/><Relationship Id="rId12" Type="http://schemas.openxmlformats.org/officeDocument/2006/relationships/slideLayout" Target="../slideLayouts/slideLayout61.xml"/><Relationship Id="rId2" Type="http://schemas.openxmlformats.org/officeDocument/2006/relationships/slideLayout" Target="../slideLayouts/slideLayout51.xml"/><Relationship Id="rId1" Type="http://schemas.openxmlformats.org/officeDocument/2006/relationships/slideLayout" Target="../slideLayouts/slideLayout50.xml"/><Relationship Id="rId6" Type="http://schemas.openxmlformats.org/officeDocument/2006/relationships/slideLayout" Target="../slideLayouts/slideLayout55.xml"/><Relationship Id="rId11" Type="http://schemas.openxmlformats.org/officeDocument/2006/relationships/slideLayout" Target="../slideLayouts/slideLayout60.xml"/><Relationship Id="rId5" Type="http://schemas.openxmlformats.org/officeDocument/2006/relationships/slideLayout" Target="../slideLayouts/slideLayout54.xml"/><Relationship Id="rId10" Type="http://schemas.openxmlformats.org/officeDocument/2006/relationships/slideLayout" Target="../slideLayouts/slideLayout59.xml"/><Relationship Id="rId4" Type="http://schemas.openxmlformats.org/officeDocument/2006/relationships/slideLayout" Target="../slideLayouts/slideLayout53.xml"/><Relationship Id="rId9" Type="http://schemas.openxmlformats.org/officeDocument/2006/relationships/slideLayout" Target="../slideLayouts/slideLayout58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0" y="0"/>
            <a:ext cx="9144000" cy="393700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3075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5124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 b="0">
                <a:solidFill>
                  <a:srgbClr val="000000"/>
                </a:solidFill>
                <a:latin typeface="+mn-lt"/>
                <a:cs typeface="+mn-cs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/>
          </a:p>
        </p:txBody>
      </p:sp>
      <p:sp>
        <p:nvSpPr>
          <p:cNvPr id="5125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400" b="0">
                <a:solidFill>
                  <a:srgbClr val="000000"/>
                </a:solidFill>
                <a:latin typeface="+mn-lt"/>
                <a:cs typeface="+mn-cs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/>
          </a:p>
        </p:txBody>
      </p:sp>
      <p:sp>
        <p:nvSpPr>
          <p:cNvPr id="5126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356600" y="25400"/>
            <a:ext cx="762000" cy="2730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 b="0">
                <a:solidFill>
                  <a:srgbClr val="FFFFFF"/>
                </a:solidFill>
                <a:latin typeface="+mn-lt"/>
                <a:cs typeface="+mn-cs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2C5ABEFA-7CE2-451C-AAD3-7A2CC969DB36}" type="slidenum">
              <a:rPr lang="en-US"/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7863493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50" r:id="rId1"/>
    <p:sldLayoutId id="2147483751" r:id="rId2"/>
    <p:sldLayoutId id="2147483752" r:id="rId3"/>
    <p:sldLayoutId id="2147483753" r:id="rId4"/>
    <p:sldLayoutId id="2147483754" r:id="rId5"/>
    <p:sldLayoutId id="2147483755" r:id="rId6"/>
    <p:sldLayoutId id="2147483756" r:id="rId7"/>
    <p:sldLayoutId id="2147483757" r:id="rId8"/>
    <p:sldLayoutId id="2147483758" r:id="rId9"/>
    <p:sldLayoutId id="2147483759" r:id="rId10"/>
    <p:sldLayoutId id="2147483760" r:id="rId11"/>
    <p:sldLayoutId id="2147483761" r:id="rId12"/>
    <p:sldLayoutId id="2147483852" r:id="rId13"/>
    <p:sldLayoutId id="2147483769" r:id="rId14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5pPr>
      <a:lvl6pPr marL="457200" algn="ctr" rtl="0" fontAlgn="base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6pPr>
      <a:lvl7pPr marL="914400" algn="ctr" rtl="0" fontAlgn="base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7pPr>
      <a:lvl8pPr marL="1371600" algn="ctr" rtl="0" fontAlgn="base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8pPr>
      <a:lvl9pPr marL="1828800" algn="ctr" rtl="0" fontAlgn="base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0" y="0"/>
            <a:ext cx="9144000" cy="393700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3075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5124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 b="0">
                <a:solidFill>
                  <a:srgbClr val="000000"/>
                </a:solidFill>
                <a:latin typeface="+mn-lt"/>
                <a:cs typeface="+mn-cs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/>
          </a:p>
        </p:txBody>
      </p:sp>
      <p:sp>
        <p:nvSpPr>
          <p:cNvPr id="5125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400" b="0">
                <a:solidFill>
                  <a:srgbClr val="000000"/>
                </a:solidFill>
                <a:latin typeface="+mn-lt"/>
                <a:cs typeface="+mn-cs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/>
          </a:p>
        </p:txBody>
      </p:sp>
      <p:sp>
        <p:nvSpPr>
          <p:cNvPr id="5126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356600" y="25400"/>
            <a:ext cx="762000" cy="2730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 b="0">
                <a:solidFill>
                  <a:srgbClr val="FFFFFF"/>
                </a:solidFill>
                <a:latin typeface="+mn-lt"/>
                <a:cs typeface="+mn-cs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2C5ABEFA-7CE2-451C-AAD3-7A2CC969DB36}" type="slidenum">
              <a:rPr lang="en-US"/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7609518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01" r:id="rId1"/>
    <p:sldLayoutId id="2147483802" r:id="rId2"/>
    <p:sldLayoutId id="2147483803" r:id="rId3"/>
    <p:sldLayoutId id="2147483804" r:id="rId4"/>
    <p:sldLayoutId id="2147483805" r:id="rId5"/>
    <p:sldLayoutId id="2147483806" r:id="rId6"/>
    <p:sldLayoutId id="2147483807" r:id="rId7"/>
    <p:sldLayoutId id="2147483808" r:id="rId8"/>
    <p:sldLayoutId id="2147483809" r:id="rId9"/>
    <p:sldLayoutId id="2147483810" r:id="rId10"/>
    <p:sldLayoutId id="2147483811" r:id="rId11"/>
    <p:sldLayoutId id="2147483812" r:id="rId12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5pPr>
      <a:lvl6pPr marL="457200" algn="ctr" rtl="0" fontAlgn="base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6pPr>
      <a:lvl7pPr marL="914400" algn="ctr" rtl="0" fontAlgn="base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7pPr>
      <a:lvl8pPr marL="1371600" algn="ctr" rtl="0" fontAlgn="base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8pPr>
      <a:lvl9pPr marL="1828800" algn="ctr" rtl="0" fontAlgn="base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9874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0" y="0"/>
            <a:ext cx="9144000" cy="393700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1359875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5124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mtClean="0">
                <a:solidFill>
                  <a:schemeClr val="tx1"/>
                </a:solidFill>
                <a:latin typeface="+mn-lt"/>
                <a:cs typeface="+mn-cs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1400">
              <a:solidFill>
                <a:srgbClr val="000000"/>
              </a:solidFill>
            </a:endParaRPr>
          </a:p>
        </p:txBody>
      </p:sp>
      <p:sp>
        <p:nvSpPr>
          <p:cNvPr id="5125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mtClean="0">
                <a:solidFill>
                  <a:schemeClr val="tx1"/>
                </a:solidFill>
                <a:latin typeface="+mn-lt"/>
                <a:cs typeface="+mn-cs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1400">
              <a:solidFill>
                <a:srgbClr val="000000"/>
              </a:solidFill>
            </a:endParaRPr>
          </a:p>
        </p:txBody>
      </p:sp>
      <p:sp>
        <p:nvSpPr>
          <p:cNvPr id="5126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356600" y="25400"/>
            <a:ext cx="762000" cy="2730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mtClean="0">
                <a:solidFill>
                  <a:schemeClr val="bg1"/>
                </a:solidFill>
                <a:latin typeface="+mn-lt"/>
                <a:cs typeface="+mn-cs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4FBD708D-CF58-4B6D-B96E-3D374CC0C5E4}" type="slidenum">
              <a:rPr lang="en-US" sz="1400">
                <a:solidFill>
                  <a:srgbClr val="FFFFFF"/>
                </a:solidFill>
              </a:rPr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‹#›</a:t>
            </a:fld>
            <a:endParaRPr lang="en-US" sz="1400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6957084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54" r:id="rId1"/>
    <p:sldLayoutId id="2147483855" r:id="rId2"/>
    <p:sldLayoutId id="2147483856" r:id="rId3"/>
    <p:sldLayoutId id="2147483857" r:id="rId4"/>
    <p:sldLayoutId id="2147483858" r:id="rId5"/>
    <p:sldLayoutId id="2147483859" r:id="rId6"/>
    <p:sldLayoutId id="2147483860" r:id="rId7"/>
    <p:sldLayoutId id="2147483861" r:id="rId8"/>
    <p:sldLayoutId id="2147483862" r:id="rId9"/>
    <p:sldLayoutId id="2147483863" r:id="rId10"/>
    <p:sldLayoutId id="2147483864" r:id="rId11"/>
  </p:sldLayoutIdLst>
  <p:txStyles>
    <p:titleStyle>
      <a:lvl1pPr algn="ctr" rtl="0" fontAlgn="base">
        <a:spcBef>
          <a:spcPct val="0"/>
        </a:spcBef>
        <a:spcAft>
          <a:spcPct val="0"/>
        </a:spcAft>
        <a:defRPr>
          <a:solidFill>
            <a:schemeClr val="bg1"/>
          </a:solidFill>
          <a:latin typeface="+mj-lt"/>
          <a:ea typeface="+mj-ea"/>
          <a:cs typeface="+mj-cs"/>
        </a:defRPr>
      </a:lvl1pPr>
      <a:lvl2pPr algn="ctr" rtl="0" fontAlgn="base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2pPr>
      <a:lvl3pPr algn="ctr" rtl="0" fontAlgn="base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3pPr>
      <a:lvl4pPr algn="ctr" rtl="0" fontAlgn="base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4pPr>
      <a:lvl5pPr algn="ctr" rtl="0" fontAlgn="base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5pPr>
      <a:lvl6pPr marL="457200" algn="ctr" rtl="0" fontAlgn="base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6pPr>
      <a:lvl7pPr marL="914400" algn="ctr" rtl="0" fontAlgn="base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7pPr>
      <a:lvl8pPr marL="1371600" algn="ctr" rtl="0" fontAlgn="base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8pPr>
      <a:lvl9pPr marL="1828800" algn="ctr" rtl="0" fontAlgn="base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9pPr>
    </p:titleStyle>
    <p:bodyStyle>
      <a:lvl1pPr marL="342900" indent="-342900" algn="l" rtl="0" fontAlgn="base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fontAlgn="base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fontAlgn="base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fontAlgn="base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0" y="0"/>
            <a:ext cx="9144000" cy="393700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3075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5124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 b="0">
                <a:solidFill>
                  <a:srgbClr val="000000"/>
                </a:solidFill>
                <a:latin typeface="+mn-lt"/>
                <a:cs typeface="+mn-cs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/>
          </a:p>
        </p:txBody>
      </p:sp>
      <p:sp>
        <p:nvSpPr>
          <p:cNvPr id="5125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400" b="0">
                <a:solidFill>
                  <a:srgbClr val="000000"/>
                </a:solidFill>
                <a:latin typeface="+mn-lt"/>
                <a:cs typeface="+mn-cs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/>
          </a:p>
        </p:txBody>
      </p:sp>
      <p:sp>
        <p:nvSpPr>
          <p:cNvPr id="5126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356600" y="25400"/>
            <a:ext cx="762000" cy="2730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 b="0">
                <a:solidFill>
                  <a:srgbClr val="FFFFFF"/>
                </a:solidFill>
                <a:latin typeface="+mn-lt"/>
                <a:cs typeface="+mn-cs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2C5ABEFA-7CE2-451C-AAD3-7A2CC969DB36}" type="slidenum">
              <a:rPr lang="en-US"/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5451438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66" r:id="rId1"/>
    <p:sldLayoutId id="2147483867" r:id="rId2"/>
    <p:sldLayoutId id="2147483868" r:id="rId3"/>
    <p:sldLayoutId id="2147483869" r:id="rId4"/>
    <p:sldLayoutId id="2147483870" r:id="rId5"/>
    <p:sldLayoutId id="2147483871" r:id="rId6"/>
    <p:sldLayoutId id="2147483872" r:id="rId7"/>
    <p:sldLayoutId id="2147483873" r:id="rId8"/>
    <p:sldLayoutId id="2147483874" r:id="rId9"/>
    <p:sldLayoutId id="2147483875" r:id="rId10"/>
    <p:sldLayoutId id="2147483876" r:id="rId11"/>
    <p:sldLayoutId id="2147483877" r:id="rId12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5pPr>
      <a:lvl6pPr marL="457200" algn="ctr" rtl="0" fontAlgn="base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6pPr>
      <a:lvl7pPr marL="914400" algn="ctr" rtl="0" fontAlgn="base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7pPr>
      <a:lvl8pPr marL="1371600" algn="ctr" rtl="0" fontAlgn="base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8pPr>
      <a:lvl9pPr marL="1828800" algn="ctr" rtl="0" fontAlgn="base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0" y="0"/>
            <a:ext cx="9144000" cy="393700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3075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14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>
                <a:latin typeface="+mn-lt"/>
              </a:defRPr>
            </a:lvl1pPr>
          </a:lstStyle>
          <a:p>
            <a:pPr defTabSz="457200"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1400">
              <a:solidFill>
                <a:srgbClr val="000000"/>
              </a:solidFill>
            </a:endParaRPr>
          </a:p>
        </p:txBody>
      </p:sp>
      <p:sp>
        <p:nvSpPr>
          <p:cNvPr id="614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>
                <a:latin typeface="+mn-lt"/>
              </a:defRPr>
            </a:lvl1pPr>
          </a:lstStyle>
          <a:p>
            <a:pPr defTabSz="457200"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1400">
              <a:solidFill>
                <a:srgbClr val="000000"/>
              </a:solidFill>
            </a:endParaRPr>
          </a:p>
        </p:txBody>
      </p:sp>
      <p:sp>
        <p:nvSpPr>
          <p:cNvPr id="615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356600" y="25400"/>
            <a:ext cx="762000" cy="2730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>
                <a:solidFill>
                  <a:schemeClr val="bg1"/>
                </a:solidFill>
                <a:latin typeface="+mn-lt"/>
              </a:defRPr>
            </a:lvl1pPr>
          </a:lstStyle>
          <a:p>
            <a:pPr defTabSz="457200" fontAlgn="base">
              <a:spcBef>
                <a:spcPct val="0"/>
              </a:spcBef>
              <a:spcAft>
                <a:spcPct val="0"/>
              </a:spcAft>
              <a:defRPr/>
            </a:pPr>
            <a:fld id="{611BEC47-064F-4632-86F2-276B2FD78C93}" type="slidenum">
              <a:rPr lang="en-US" sz="1400">
                <a:solidFill>
                  <a:srgbClr val="FFFFFF"/>
                </a:solidFill>
              </a:rPr>
              <a:pPr defTabSz="457200" fontAlgn="base">
                <a:spcBef>
                  <a:spcPct val="0"/>
                </a:spcBef>
                <a:spcAft>
                  <a:spcPct val="0"/>
                </a:spcAft>
                <a:defRPr/>
              </a:pPr>
              <a:t>‹#›</a:t>
            </a:fld>
            <a:endParaRPr lang="en-US" sz="1400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8406327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79" r:id="rId1"/>
    <p:sldLayoutId id="2147483880" r:id="rId2"/>
    <p:sldLayoutId id="2147483881" r:id="rId3"/>
    <p:sldLayoutId id="2147483882" r:id="rId4"/>
    <p:sldLayoutId id="2147483883" r:id="rId5"/>
    <p:sldLayoutId id="2147483884" r:id="rId6"/>
    <p:sldLayoutId id="2147483885" r:id="rId7"/>
    <p:sldLayoutId id="2147483886" r:id="rId8"/>
    <p:sldLayoutId id="2147483887" r:id="rId9"/>
    <p:sldLayoutId id="2147483888" r:id="rId10"/>
    <p:sldLayoutId id="2147483889" r:id="rId11"/>
    <p:sldLayoutId id="2147483890" r:id="rId12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bg1"/>
          </a:solidFill>
          <a:latin typeface="Verdana" pitchFamily="34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bg1"/>
          </a:solidFill>
          <a:latin typeface="Verdana" pitchFamily="34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bg1"/>
          </a:solidFill>
          <a:latin typeface="Verdana" pitchFamily="34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bg1"/>
          </a:solidFill>
          <a:latin typeface="Verdana" pitchFamily="34" charset="0"/>
        </a:defRPr>
      </a:lvl5pPr>
      <a:lvl6pPr marL="457200" algn="ctr" rtl="0" fontAlgn="base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6pPr>
      <a:lvl7pPr marL="914400" algn="ctr" rtl="0" fontAlgn="base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7pPr>
      <a:lvl8pPr marL="1371600" algn="ctr" rtl="0" fontAlgn="base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8pPr>
      <a:lvl9pPr marL="1828800" algn="ctr" rtl="0" fontAlgn="base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hu-HU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emf"/><Relationship Id="rId1" Type="http://schemas.openxmlformats.org/officeDocument/2006/relationships/slideLayout" Target="../slideLayouts/slideLayout2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2.xml"/></Relationships>
</file>

<file path=ppt/slides/_rels/slide10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6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Layout" Target="../slideLayouts/slideLayout2.xml"/></Relationships>
</file>

<file path=ppt/slides/_rels/slide12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7.xml"/></Relationships>
</file>

<file path=ppt/slides/_rels/slide12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7.xml"/></Relationships>
</file>

<file path=ppt/slides/_rels/slide1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5.xml"/></Relationships>
</file>

<file path=ppt/slides/_rels/slide1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.png"/><Relationship Id="rId1" Type="http://schemas.openxmlformats.org/officeDocument/2006/relationships/slideLayout" Target="../slideLayouts/slideLayout55.xml"/></Relationships>
</file>

<file path=ppt/slides/_rels/slide1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8.png"/><Relationship Id="rId1" Type="http://schemas.openxmlformats.org/officeDocument/2006/relationships/slideLayout" Target="../slideLayouts/slideLayout55.xml"/></Relationships>
</file>

<file path=ppt/slides/_rels/slide1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5.xml"/></Relationships>
</file>

<file path=ppt/slides/_rels/slide12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55.xml"/></Relationships>
</file>

<file path=ppt/slides/_rels/slide1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5.xml"/></Relationships>
</file>

<file path=ppt/slides/_rels/slide12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2.xml"/></Relationships>
</file>

<file path=ppt/slides/_rels/slide1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7.xml"/></Relationships>
</file>

<file path=ppt/slides/_rels/slide1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6.xml"/></Relationships>
</file>

<file path=ppt/slides/_rels/slide1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2.xml"/></Relationships>
</file>

<file path=ppt/slides/_rels/slide1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9.png"/><Relationship Id="rId1" Type="http://schemas.openxmlformats.org/officeDocument/2006/relationships/slideLayout" Target="../slideLayouts/slideLayout2.xml"/></Relationships>
</file>

<file path=ppt/slides/_rels/slide1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0.png"/><Relationship Id="rId1" Type="http://schemas.openxmlformats.org/officeDocument/2006/relationships/slideLayout" Target="../slideLayouts/slideLayout2.xml"/></Relationships>
</file>

<file path=ppt/slides/_rels/slide1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1.png"/><Relationship Id="rId1" Type="http://schemas.openxmlformats.org/officeDocument/2006/relationships/slideLayout" Target="../slideLayouts/slideLayout2.xml"/></Relationships>
</file>

<file path=ppt/slides/_rels/slide1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0.png"/><Relationship Id="rId2" Type="http://schemas.openxmlformats.org/officeDocument/2006/relationships/hyperlink" Target="https://en.wikipedia.org/wiki/Game_programming" TargetMode="External"/><Relationship Id="rId1" Type="http://schemas.openxmlformats.org/officeDocument/2006/relationships/slideLayout" Target="../slideLayouts/slideLayout2.xml"/></Relationships>
</file>

<file path=ppt/slides/_rels/slide1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0.png"/><Relationship Id="rId1" Type="http://schemas.openxmlformats.org/officeDocument/2006/relationships/slideLayout" Target="../slideLayouts/slideLayout2.xml"/></Relationships>
</file>

<file path=ppt/slides/_rels/slide1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0.png"/><Relationship Id="rId1" Type="http://schemas.openxmlformats.org/officeDocument/2006/relationships/slideLayout" Target="../slideLayouts/slideLayout2.xml"/></Relationships>
</file>

<file path=ppt/slides/_rels/slide14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7.xml"/></Relationships>
</file>

<file path=ppt/slides/_rels/slide1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2.jpeg"/><Relationship Id="rId1" Type="http://schemas.openxmlformats.org/officeDocument/2006/relationships/slideLayout" Target="../slideLayouts/slideLayout2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g"/><Relationship Id="rId1" Type="http://schemas.openxmlformats.org/officeDocument/2006/relationships/slideLayout" Target="../slideLayouts/slideLayout6.xml"/></Relationships>
</file>

<file path=ppt/slides/_rels/slide1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3.jpeg"/><Relationship Id="rId1" Type="http://schemas.openxmlformats.org/officeDocument/2006/relationships/slideLayout" Target="../slideLayouts/slideLayout2.xml"/></Relationships>
</file>

<file path=ppt/slides/_rels/slide1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4.jpg"/><Relationship Id="rId1" Type="http://schemas.openxmlformats.org/officeDocument/2006/relationships/slideLayout" Target="../slideLayouts/slideLayout2.xml"/></Relationships>
</file>

<file path=ppt/slides/_rels/slide1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5.jpeg"/><Relationship Id="rId1" Type="http://schemas.openxmlformats.org/officeDocument/2006/relationships/slideLayout" Target="../slideLayouts/slideLayout2.xml"/></Relationships>
</file>

<file path=ppt/slides/_rels/slide1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5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7.xml"/></Relationships>
</file>

<file path=ppt/slides/_rels/slide1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jpe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6.xml"/><Relationship Id="rId4" Type="http://schemas.openxmlformats.org/officeDocument/2006/relationships/image" Target="../media/image8.jpeg"/></Relationships>
</file>

<file path=ppt/slides/_rels/slide1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6.png"/><Relationship Id="rId1" Type="http://schemas.openxmlformats.org/officeDocument/2006/relationships/slideLayout" Target="../slideLayouts/slideLayout6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6.xml"/></Relationships>
</file>

<file path=ppt/slides/_rels/slide16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61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.bin"/><Relationship Id="rId2" Type="http://schemas.openxmlformats.org/officeDocument/2006/relationships/slideLayout" Target="../slideLayouts/slideLayout6.xml"/><Relationship Id="rId1" Type="http://schemas.openxmlformats.org/officeDocument/2006/relationships/vmlDrawing" Target="../drawings/vmlDrawing3.vml"/><Relationship Id="rId4" Type="http://schemas.openxmlformats.org/officeDocument/2006/relationships/image" Target="../media/image21.wmf"/></Relationships>
</file>

<file path=ppt/slides/_rels/slide16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6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6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6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6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6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6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jpeg"/><Relationship Id="rId2" Type="http://schemas.openxmlformats.org/officeDocument/2006/relationships/image" Target="../media/image14.jpg"/><Relationship Id="rId1" Type="http://schemas.openxmlformats.org/officeDocument/2006/relationships/slideLayout" Target="../slideLayouts/slideLayout6.xml"/></Relationships>
</file>

<file path=ppt/slides/_rels/slide17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7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7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7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7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7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8.jpeg"/><Relationship Id="rId2" Type="http://schemas.openxmlformats.org/officeDocument/2006/relationships/image" Target="../media/image47.png"/><Relationship Id="rId1" Type="http://schemas.openxmlformats.org/officeDocument/2006/relationships/slideLayout" Target="../slideLayouts/slideLayout6.xml"/><Relationship Id="rId4" Type="http://schemas.openxmlformats.org/officeDocument/2006/relationships/image" Target="../media/image49.png"/></Relationships>
</file>

<file path=ppt/slides/_rels/slide17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7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7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7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Layout" Target="../slideLayouts/slideLayout2.xml"/></Relationships>
</file>

<file path=ppt/slides/_rels/slide18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8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8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8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8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85.xml.rels><?xml version="1.0" encoding="UTF-8" standalone="yes"?>
<Relationships xmlns="http://schemas.openxmlformats.org/package/2006/relationships"><Relationship Id="rId2" Type="http://schemas.openxmlformats.org/officeDocument/2006/relationships/image" Target="../media/image50.png"/><Relationship Id="rId1" Type="http://schemas.openxmlformats.org/officeDocument/2006/relationships/slideLayout" Target="../slideLayouts/slideLayout6.xml"/></Relationships>
</file>

<file path=ppt/slides/_rels/slide18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7.xml"/></Relationships>
</file>

<file path=ppt/slides/_rels/slide187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jpe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6.xml"/><Relationship Id="rId4" Type="http://schemas.openxmlformats.org/officeDocument/2006/relationships/image" Target="../media/image8.jpeg"/></Relationships>
</file>

<file path=ppt/slides/_rels/slide18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8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90.xml.rels><?xml version="1.0" encoding="UTF-8" standalone="yes"?>
<Relationships xmlns="http://schemas.openxmlformats.org/package/2006/relationships"><Relationship Id="rId2" Type="http://schemas.openxmlformats.org/officeDocument/2006/relationships/image" Target="../media/image51.png"/><Relationship Id="rId1" Type="http://schemas.openxmlformats.org/officeDocument/2006/relationships/slideLayout" Target="../slideLayouts/slideLayout2.xml"/></Relationships>
</file>

<file path=ppt/slides/_rels/slide19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9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9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9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3.jpeg"/><Relationship Id="rId2" Type="http://schemas.openxmlformats.org/officeDocument/2006/relationships/image" Target="../media/image52.png"/><Relationship Id="rId1" Type="http://schemas.openxmlformats.org/officeDocument/2006/relationships/slideLayout" Target="../slideLayouts/slideLayout6.xml"/></Relationships>
</file>

<file path=ppt/slides/_rels/slide195.xml.rels><?xml version="1.0" encoding="UTF-8" standalone="yes"?>
<Relationships xmlns="http://schemas.openxmlformats.org/package/2006/relationships"><Relationship Id="rId2" Type="http://schemas.openxmlformats.org/officeDocument/2006/relationships/image" Target="../media/image54.jpg"/><Relationship Id="rId1" Type="http://schemas.openxmlformats.org/officeDocument/2006/relationships/slideLayout" Target="../slideLayouts/slideLayout6.xml"/></Relationships>
</file>

<file path=ppt/slides/_rels/slide196.xml.rels><?xml version="1.0" encoding="UTF-8" standalone="yes"?>
<Relationships xmlns="http://schemas.openxmlformats.org/package/2006/relationships"><Relationship Id="rId2" Type="http://schemas.openxmlformats.org/officeDocument/2006/relationships/image" Target="../media/image55.png"/><Relationship Id="rId1" Type="http://schemas.openxmlformats.org/officeDocument/2006/relationships/slideLayout" Target="../slideLayouts/slideLayout6.xml"/></Relationships>
</file>

<file path=ppt/slides/_rels/slide197.xml.rels><?xml version="1.0" encoding="UTF-8" standalone="yes"?>
<Relationships xmlns="http://schemas.openxmlformats.org/package/2006/relationships"><Relationship Id="rId2" Type="http://schemas.openxmlformats.org/officeDocument/2006/relationships/image" Target="../media/image56.png"/><Relationship Id="rId1" Type="http://schemas.openxmlformats.org/officeDocument/2006/relationships/slideLayout" Target="../slideLayouts/slideLayout6.xml"/></Relationships>
</file>

<file path=ppt/slides/_rels/slide198.xml.rels><?xml version="1.0" encoding="UTF-8" standalone="yes"?>
<Relationships xmlns="http://schemas.openxmlformats.org/package/2006/relationships"><Relationship Id="rId2" Type="http://schemas.openxmlformats.org/officeDocument/2006/relationships/image" Target="../media/image57.png"/><Relationship Id="rId1" Type="http://schemas.openxmlformats.org/officeDocument/2006/relationships/slideLayout" Target="../slideLayouts/slideLayout6.xml"/></Relationships>
</file>

<file path=ppt/slides/_rels/slide199.xml.rels><?xml version="1.0" encoding="UTF-8" standalone="yes"?>
<Relationships xmlns="http://schemas.openxmlformats.org/package/2006/relationships"><Relationship Id="rId2" Type="http://schemas.openxmlformats.org/officeDocument/2006/relationships/image" Target="../media/image58.png"/><Relationship Id="rId1" Type="http://schemas.openxmlformats.org/officeDocument/2006/relationships/slideLayout" Target="../slideLayouts/slideLayout6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6.xml"/></Relationships>
</file>

<file path=ppt/slides/_rels/slide20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01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6.xml"/><Relationship Id="rId1" Type="http://schemas.openxmlformats.org/officeDocument/2006/relationships/themeOverride" Target="../theme/themeOverride1.xml"/></Relationships>
</file>

<file path=ppt/slides/_rels/slide20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0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0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0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0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0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0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0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jpeg"/><Relationship Id="rId1" Type="http://schemas.openxmlformats.org/officeDocument/2006/relationships/slideLayout" Target="../slideLayouts/slideLayout6.xml"/></Relationships>
</file>

<file path=ppt/slides/_rels/slide2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6.xml"/></Relationships>
</file>

<file path=ppt/slides/_rels/slide2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2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7.xml"/></Relationships>
</file>

<file path=ppt/slides/_rels/slide2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jpe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32.xml"/><Relationship Id="rId4" Type="http://schemas.openxmlformats.org/officeDocument/2006/relationships/image" Target="../media/image8.jpeg"/></Relationships>
</file>

<file path=ppt/slides/_rels/slide2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2.xml"/></Relationships>
</file>

<file path=ppt/slides/_rels/slide2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59.jpg"/><Relationship Id="rId1" Type="http://schemas.openxmlformats.org/officeDocument/2006/relationships/slideLayout" Target="../slideLayouts/slideLayout6.xml"/></Relationships>
</file>

<file path=ppt/slides/_rels/slide2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60.jpeg"/><Relationship Id="rId1" Type="http://schemas.openxmlformats.org/officeDocument/2006/relationships/slideLayout" Target="../slideLayouts/slideLayout6.xml"/></Relationships>
</file>

<file path=ppt/slides/_rels/slide2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61.jpg"/><Relationship Id="rId1" Type="http://schemas.openxmlformats.org/officeDocument/2006/relationships/slideLayout" Target="../slideLayouts/slideLayout6.xml"/></Relationships>
</file>

<file path=ppt/slides/_rels/slide2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63.jpg"/><Relationship Id="rId2" Type="http://schemas.openxmlformats.org/officeDocument/2006/relationships/image" Target="../media/image62.jpg"/><Relationship Id="rId1" Type="http://schemas.openxmlformats.org/officeDocument/2006/relationships/slideLayout" Target="../slideLayouts/slideLayout6.xml"/></Relationships>
</file>

<file path=ppt/slides/_rels/slide2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64.png"/><Relationship Id="rId1" Type="http://schemas.openxmlformats.org/officeDocument/2006/relationships/slideLayout" Target="../slideLayouts/slideLayout6.xml"/></Relationships>
</file>

<file path=ppt/slides/_rels/slide2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5.png"/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6.xml"/></Relationships>
</file>

<file path=ppt/slides/_rels/slide2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66.png"/><Relationship Id="rId1" Type="http://schemas.openxmlformats.org/officeDocument/2006/relationships/slideLayout" Target="../slideLayouts/slideLayout6.xml"/></Relationships>
</file>

<file path=ppt/slides/_rels/slide2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64.png"/><Relationship Id="rId1" Type="http://schemas.openxmlformats.org/officeDocument/2006/relationships/slideLayout" Target="../slideLayouts/slideLayout6.xml"/></Relationships>
</file>

<file path=ppt/slides/_rels/slide2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Layout" Target="../slideLayouts/slideLayout2.xml"/></Relationships>
</file>

<file path=ppt/slides/_rels/slide2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67.jpg"/><Relationship Id="rId1" Type="http://schemas.openxmlformats.org/officeDocument/2006/relationships/slideLayout" Target="../slideLayouts/slideLayout6.xml"/></Relationships>
</file>

<file path=ppt/slides/_rels/slide2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68.png"/><Relationship Id="rId1" Type="http://schemas.openxmlformats.org/officeDocument/2006/relationships/slideLayout" Target="../slideLayouts/slideLayout6.xml"/></Relationships>
</file>

<file path=ppt/slides/_rels/slide2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5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44.xml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6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6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6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6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64.xml.rels><?xml version="1.0" encoding="UTF-8" standalone="yes"?>
<Relationships xmlns="http://schemas.openxmlformats.org/package/2006/relationships"><Relationship Id="rId2" Type="http://schemas.openxmlformats.org/officeDocument/2006/relationships/hyperlink" Target="http://www.anandtech.com/show/10288/intel-broxton-sofia-smartphone-socs-cancelled" TargetMode="External"/><Relationship Id="rId1" Type="http://schemas.openxmlformats.org/officeDocument/2006/relationships/slideLayout" Target="../slideLayouts/slideLayout6.xml"/></Relationships>
</file>

<file path=ppt/slides/_rels/slide26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66.xml.rels><?xml version="1.0" encoding="UTF-8" standalone="yes"?>
<Relationships xmlns="http://schemas.openxmlformats.org/package/2006/relationships"><Relationship Id="rId3" Type="http://schemas.openxmlformats.org/officeDocument/2006/relationships/hyperlink" Target="https://wccftech.com/" TargetMode="External"/><Relationship Id="rId2" Type="http://schemas.openxmlformats.org/officeDocument/2006/relationships/hyperlink" Target="https://www.pugetsystems.com/blog/2022/05/09/what-happened-to-high-end-" TargetMode="External"/><Relationship Id="rId1" Type="http://schemas.openxmlformats.org/officeDocument/2006/relationships/slideLayout" Target="../slideLayouts/slideLayout6.xml"/></Relationships>
</file>

<file path=ppt/slides/_rels/slide26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Layout" Target="../slideLayouts/slideLayout2.xml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.xml"/></Relationships>
</file>

<file path=ppt/slides/_rels/slide3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7.xml"/></Relationships>
</file>

<file path=ppt/slides/_rels/slide3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7.xml"/></Relationships>
</file>

<file path=ppt/slides/_rels/slide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6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.bin"/><Relationship Id="rId2" Type="http://schemas.openxmlformats.org/officeDocument/2006/relationships/slideLayout" Target="../slideLayouts/slideLayout6.xml"/><Relationship Id="rId1" Type="http://schemas.openxmlformats.org/officeDocument/2006/relationships/vmlDrawing" Target="../drawings/vmlDrawing1.vml"/><Relationship Id="rId4" Type="http://schemas.openxmlformats.org/officeDocument/2006/relationships/image" Target="../media/image21.wmf"/></Relationships>
</file>

<file path=ppt/slides/_rels/slide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png"/><Relationship Id="rId1" Type="http://schemas.openxmlformats.org/officeDocument/2006/relationships/slideLayout" Target="../slideLayouts/slideLayout6.xml"/></Relationships>
</file>

<file path=ppt/slides/_rels/slide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2.xml"/></Relationships>
</file>

<file path=ppt/slides/_rels/slide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jpeg"/><Relationship Id="rId1" Type="http://schemas.openxmlformats.org/officeDocument/2006/relationships/slideLayout" Target="../slideLayouts/slideLayout2.xml"/></Relationships>
</file>

<file path=ppt/slides/_rels/slide41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.bin"/><Relationship Id="rId2" Type="http://schemas.openxmlformats.org/officeDocument/2006/relationships/slideLayout" Target="../slideLayouts/slideLayout6.xml"/><Relationship Id="rId1" Type="http://schemas.openxmlformats.org/officeDocument/2006/relationships/vmlDrawing" Target="../drawings/vmlDrawing2.vml"/><Relationship Id="rId4" Type="http://schemas.openxmlformats.org/officeDocument/2006/relationships/image" Target="../media/image21.wmf"/></Relationships>
</file>

<file path=ppt/slides/_rels/slide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jpeg"/><Relationship Id="rId1" Type="http://schemas.openxmlformats.org/officeDocument/2006/relationships/slideLayout" Target="../slideLayouts/slideLayout2.xml"/></Relationships>
</file>

<file path=ppt/slides/_rels/slide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7.xml"/></Relationships>
</file>

<file path=ppt/slides/_rels/slide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7.xml"/></Relationships>
</file>

<file path=ppt/slides/_rels/slide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eg"/><Relationship Id="rId1" Type="http://schemas.openxmlformats.org/officeDocument/2006/relationships/slideLayout" Target="../slideLayouts/slideLayout6.xml"/></Relationships>
</file>

<file path=ppt/slides/_rels/slide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jpeg"/><Relationship Id="rId1" Type="http://schemas.openxmlformats.org/officeDocument/2006/relationships/slideLayout" Target="../slideLayouts/slideLayout6.xml"/></Relationships>
</file>

<file path=ppt/slides/_rels/slide5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6.xml"/></Relationships>
</file>

<file path=ppt/slides/_rels/slide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.png"/><Relationship Id="rId1" Type="http://schemas.openxmlformats.org/officeDocument/2006/relationships/slideLayout" Target="../slideLayouts/slideLayout6.xml"/></Relationships>
</file>

<file path=ppt/slides/_rels/slide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7.jpeg"/><Relationship Id="rId1" Type="http://schemas.openxmlformats.org/officeDocument/2006/relationships/slideLayout" Target="../slideLayouts/slideLayout6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6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7.xml"/></Relationships>
</file>

<file path=ppt/slides/_rels/slide65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jpe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6.xml"/><Relationship Id="rId4" Type="http://schemas.openxmlformats.org/officeDocument/2006/relationships/image" Target="../media/image8.jpeg"/></Relationships>
</file>

<file path=ppt/slides/_rels/slide6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png"/><Relationship Id="rId1" Type="http://schemas.openxmlformats.org/officeDocument/2006/relationships/slideLayout" Target="../slideLayouts/slideLayout6.xml"/></Relationships>
</file>

<file path=ppt/slides/_rels/slide6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7.xml"/></Relationships>
</file>

<file path=ppt/slides/_rels/slide7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png"/><Relationship Id="rId1" Type="http://schemas.openxmlformats.org/officeDocument/2006/relationships/slideLayout" Target="../slideLayouts/slideLayout6.xml"/></Relationships>
</file>

<file path=ppt/slides/_rels/slide7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9.jpeg"/><Relationship Id="rId1" Type="http://schemas.openxmlformats.org/officeDocument/2006/relationships/slideLayout" Target="../slideLayouts/slideLayout6.xml"/></Relationships>
</file>

<file path=ppt/slides/_rels/slide7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.pn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6.xml"/><Relationship Id="rId5" Type="http://schemas.openxmlformats.org/officeDocument/2006/relationships/image" Target="../media/image32.jpeg"/><Relationship Id="rId4" Type="http://schemas.openxmlformats.org/officeDocument/2006/relationships/image" Target="../media/image31.png"/></Relationships>
</file>

<file path=ppt/slides/_rels/slide7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7.xml"/></Relationships>
</file>

<file path=ppt/slides/_rels/slide7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3.png"/><Relationship Id="rId1" Type="http://schemas.openxmlformats.org/officeDocument/2006/relationships/slideLayout" Target="../slideLayouts/slideLayout6.xml"/></Relationships>
</file>

<file path=ppt/slides/_rels/slide7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Layout" Target="../slideLayouts/slideLayout4.xml"/></Relationships>
</file>

<file path=ppt/slides/_rels/slide7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7.xml"/></Relationships>
</file>

<file path=ppt/slides/_rels/slide8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.png"/><Relationship Id="rId2" Type="http://schemas.openxmlformats.org/officeDocument/2006/relationships/image" Target="../media/image35.png"/><Relationship Id="rId1" Type="http://schemas.openxmlformats.org/officeDocument/2006/relationships/slideLayout" Target="../slideLayouts/slideLayout2.xml"/></Relationships>
</file>

<file path=ppt/slides/_rels/slide8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6.xml"/></Relationships>
</file>

<file path=ppt/slides/_rels/slide8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.png"/><Relationship Id="rId2" Type="http://schemas.openxmlformats.org/officeDocument/2006/relationships/image" Target="../media/image35.png"/><Relationship Id="rId1" Type="http://schemas.openxmlformats.org/officeDocument/2006/relationships/slideLayout" Target="../slideLayouts/slideLayout16.xml"/></Relationships>
</file>

<file path=ppt/slides/_rels/slide8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7.xml"/></Relationships>
</file>

<file path=ppt/slides/_rels/slide87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jpe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6.xml"/><Relationship Id="rId4" Type="http://schemas.openxmlformats.org/officeDocument/2006/relationships/image" Target="../media/image8.jpeg"/></Relationships>
</file>

<file path=ppt/slides/_rels/slide8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7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jpe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6.xml"/><Relationship Id="rId4" Type="http://schemas.openxmlformats.org/officeDocument/2006/relationships/image" Target="../media/image8.jpeg"/></Relationships>
</file>

<file path=ppt/slides/_rels/slide9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7.xml"/></Relationships>
</file>

<file path=ppt/slides/_rels/slide9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6C24007-5339-92C2-2339-B6D221A089A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hu-HU" dirty="0"/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id="{0BFC5A1C-951B-2887-4F6A-BD290E368E4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85127" y="1133745"/>
            <a:ext cx="8237323" cy="49991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8300860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sz="17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1. Introduction - Main battlefields of the processor war (2)</a:t>
            </a:r>
            <a:endParaRPr lang="en-US" sz="1700" dirty="0"/>
          </a:p>
        </p:txBody>
      </p:sp>
      <p:pic>
        <p:nvPicPr>
          <p:cNvPr id="4" name="Picture 3"/>
          <p:cNvPicPr>
            <a:picLocks noChangeAspect="1"/>
          </p:cNvPicPr>
          <p:nvPr/>
        </p:nvPicPr>
        <p:blipFill rotWithShape="1">
          <a:blip r:embed="rId2"/>
          <a:srcRect l="10133" t="16750" r="10626" b="11938"/>
          <a:stretch/>
        </p:blipFill>
        <p:spPr>
          <a:xfrm>
            <a:off x="116505" y="1223755"/>
            <a:ext cx="8890558" cy="4500500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6495" y="455374"/>
            <a:ext cx="603723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accent6"/>
                </a:solidFill>
              </a:rPr>
              <a:t>Who has recently faster processors Intel or AMD?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5112060" y="5949280"/>
            <a:ext cx="3105345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dirty="0"/>
              <a:t>Image source: [43]</a:t>
            </a:r>
          </a:p>
        </p:txBody>
      </p:sp>
    </p:spTree>
    <p:extLst>
      <p:ext uri="{BB962C8B-B14F-4D97-AF65-F5344CB8AC3E}">
        <p14:creationId xmlns:p14="http://schemas.microsoft.com/office/powerpoint/2010/main" val="3121052394"/>
      </p:ext>
    </p:extLst>
  </p:cSld>
  <p:clrMapOvr>
    <a:masterClrMapping/>
  </p:clrMapOvr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Box 4"/>
          <p:cNvSpPr txBox="1"/>
          <p:nvPr/>
        </p:nvSpPr>
        <p:spPr>
          <a:xfrm>
            <a:off x="26495" y="458670"/>
            <a:ext cx="870334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Raising</a:t>
            </a:r>
            <a:r>
              <a:rPr kumimoji="0" lang="en-US" sz="1800" b="0" i="0" u="none" strike="noStrike" kern="1200" cap="none" normalizeH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max. core counts from 2 to 4 in</a:t>
            </a:r>
            <a:r>
              <a:rPr kumimoji="0" lang="en-US" sz="1800" b="0" i="0" u="none" strike="noStrike" kern="1200" cap="none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Core 2-based client processors </a:t>
            </a:r>
          </a:p>
        </p:txBody>
      </p:sp>
      <p:sp>
        <p:nvSpPr>
          <p:cNvPr id="6" name="Rectangle 22"/>
          <p:cNvSpPr>
            <a:spLocks noChangeArrowheads="1"/>
          </p:cNvSpPr>
          <p:nvPr/>
        </p:nvSpPr>
        <p:spPr bwMode="auto">
          <a:xfrm>
            <a:off x="0" y="0"/>
            <a:ext cx="9144000" cy="393700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lvl="0" algn="ctr" eaLnBrk="1" fontAlgn="base" hangingPunct="1">
              <a:spcBef>
                <a:spcPct val="0"/>
              </a:spcBef>
              <a:spcAft>
                <a:spcPct val="0"/>
              </a:spcAft>
              <a:buNone/>
              <a:defRPr/>
            </a:pPr>
            <a:r>
              <a:rPr lang="en-US" altLang="en-US" sz="1700" kern="0" dirty="0">
                <a:solidFill>
                  <a:srgbClr val="FFFFFF"/>
                </a:solidFill>
                <a:latin typeface="Verdana" pitchFamily="34" charset="0"/>
                <a:ea typeface="+mj-ea"/>
                <a:cs typeface="Arial" charset="0"/>
              </a:rPr>
              <a:t>3.2 How have Intel’s Core 2-based client lines evolved until now? (5)</a:t>
            </a:r>
            <a:endParaRPr kumimoji="0" lang="hu-HU" altLang="en-US" sz="1700" b="0" i="0" u="none" strike="noStrike" kern="1200" cap="none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cs typeface="Arial" charset="0"/>
            </a:endParaRPr>
          </a:p>
        </p:txBody>
      </p:sp>
      <p:graphicFrame>
        <p:nvGraphicFramePr>
          <p:cNvPr id="7" name="Table 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20649041"/>
              </p:ext>
            </p:extLst>
          </p:nvPr>
        </p:nvGraphicFramePr>
        <p:xfrm>
          <a:off x="84359" y="1043736"/>
          <a:ext cx="8975854" cy="5662342"/>
        </p:xfrm>
        <a:graphic>
          <a:graphicData uri="http://schemas.openxmlformats.org/drawingml/2006/table">
            <a:tbl>
              <a:tblPr firstRow="1" firstCol="1" bandRow="1"/>
              <a:tblGrid>
                <a:gridCol w="39957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37622">
                  <a:extLst>
                    <a:ext uri="{9D8B030D-6E8A-4147-A177-3AD203B41FA5}">
                      <a16:colId xmlns:a16="http://schemas.microsoft.com/office/drawing/2014/main" val="406275548"/>
                    </a:ext>
                  </a:extLst>
                </a:gridCol>
                <a:gridCol w="81861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17013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7507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81009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81009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1035115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90010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1035115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784328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</a:tblGrid>
              <a:tr h="435450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b="1" spc="-150" baseline="0" dirty="0">
                          <a:solidFill>
                            <a:schemeClr val="bg1"/>
                          </a:solidFill>
                          <a:effectLst/>
                          <a:latin typeface="+mj-lt"/>
                          <a:ea typeface="Calibri"/>
                          <a:cs typeface="Times New Roman"/>
                        </a:rPr>
                        <a:t>Gen.</a:t>
                      </a:r>
                      <a:endParaRPr lang="en-US" sz="1100" spc="-150" baseline="0" dirty="0">
                        <a:solidFill>
                          <a:schemeClr val="bg1"/>
                        </a:solidFill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b="1" dirty="0" err="1">
                          <a:solidFill>
                            <a:schemeClr val="bg1"/>
                          </a:solidFill>
                          <a:effectLst/>
                          <a:latin typeface="+mj-lt"/>
                          <a:ea typeface="MS Mincho"/>
                          <a:cs typeface="Times New Roman"/>
                        </a:rPr>
                        <a:t>Seg-ment</a:t>
                      </a:r>
                      <a:endParaRPr lang="en-US" sz="1100" b="1" dirty="0">
                        <a:solidFill>
                          <a:schemeClr val="bg1"/>
                        </a:solidFill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b="1" dirty="0">
                          <a:solidFill>
                            <a:schemeClr val="bg1"/>
                          </a:solidFill>
                          <a:effectLst/>
                          <a:latin typeface="+mj-lt"/>
                          <a:ea typeface="Calibri"/>
                          <a:cs typeface="Times New Roman"/>
                        </a:rPr>
                        <a:t>At</a:t>
                      </a:r>
                      <a:r>
                        <a:rPr lang="en-US" sz="1100" b="1" spc="-70" baseline="0" dirty="0">
                          <a:solidFill>
                            <a:schemeClr val="bg1"/>
                          </a:solidFill>
                          <a:effectLst/>
                          <a:latin typeface="+mj-lt"/>
                          <a:ea typeface="Calibri"/>
                          <a:cs typeface="Times New Roman"/>
                        </a:rPr>
                        <a:t>taching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b="1" dirty="0">
                          <a:solidFill>
                            <a:schemeClr val="bg1"/>
                          </a:solidFill>
                          <a:effectLst/>
                          <a:latin typeface="+mj-lt"/>
                          <a:ea typeface="MS Mincho"/>
                          <a:cs typeface="Times New Roman"/>
                        </a:rPr>
                        <a:t>memory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b="1" dirty="0">
                          <a:solidFill>
                            <a:schemeClr val="bg1"/>
                          </a:solidFill>
                          <a:effectLst/>
                          <a:latin typeface="+mj-lt"/>
                          <a:ea typeface="Calibri"/>
                          <a:cs typeface="Times New Roman"/>
                        </a:rPr>
                        <a:t>Processor</a:t>
                      </a:r>
                      <a:endParaRPr lang="en-US" sz="1100" dirty="0">
                        <a:solidFill>
                          <a:schemeClr val="bg1"/>
                        </a:solidFill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b="1" spc="-100" baseline="0" dirty="0">
                          <a:solidFill>
                            <a:schemeClr val="bg1"/>
                          </a:solidFill>
                          <a:effectLst/>
                          <a:latin typeface="+mj-lt"/>
                          <a:ea typeface="MS Mincho"/>
                          <a:cs typeface="Times New Roman"/>
                        </a:rPr>
                        <a:t>Techno-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b="1" spc="-50" baseline="0" dirty="0">
                          <a:solidFill>
                            <a:schemeClr val="bg1"/>
                          </a:solidFill>
                          <a:effectLst/>
                          <a:latin typeface="+mj-lt"/>
                          <a:ea typeface="MS Mincho"/>
                          <a:cs typeface="Times New Roman"/>
                        </a:rPr>
                        <a:t>logy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b="1" spc="-50" baseline="0" dirty="0">
                          <a:solidFill>
                            <a:schemeClr val="bg1"/>
                          </a:solidFill>
                          <a:effectLst/>
                          <a:latin typeface="+mj-lt"/>
                          <a:ea typeface="Calibri"/>
                          <a:cs typeface="Times New Roman"/>
                        </a:rPr>
                        <a:t>Max core </a:t>
                      </a:r>
                      <a:r>
                        <a:rPr lang="en-US" sz="1100" b="1" dirty="0">
                          <a:solidFill>
                            <a:schemeClr val="bg1"/>
                          </a:solidFill>
                          <a:effectLst/>
                          <a:latin typeface="+mj-lt"/>
                          <a:ea typeface="Calibri"/>
                          <a:cs typeface="Times New Roman"/>
                        </a:rPr>
                        <a:t>count </a:t>
                      </a:r>
                      <a:endParaRPr lang="en-US" sz="1100" dirty="0">
                        <a:solidFill>
                          <a:schemeClr val="bg1"/>
                        </a:solidFill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b="1" dirty="0">
                          <a:solidFill>
                            <a:schemeClr val="bg1"/>
                          </a:solidFill>
                          <a:effectLst/>
                          <a:latin typeface="+mj-lt"/>
                          <a:ea typeface="Calibri"/>
                          <a:cs typeface="Times New Roman"/>
                        </a:rPr>
                        <a:t>Date of 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b="1" dirty="0">
                          <a:solidFill>
                            <a:schemeClr val="bg1"/>
                          </a:solidFill>
                          <a:effectLst/>
                          <a:latin typeface="+mj-lt"/>
                          <a:ea typeface="Calibri"/>
                          <a:cs typeface="Times New Roman"/>
                        </a:rPr>
                        <a:t>intro.</a:t>
                      </a:r>
                      <a:endParaRPr lang="en-US" sz="1100" dirty="0">
                        <a:solidFill>
                          <a:schemeClr val="bg1"/>
                        </a:solidFill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b="1" dirty="0">
                          <a:solidFill>
                            <a:schemeClr val="bg1"/>
                          </a:solidFill>
                          <a:effectLst/>
                          <a:latin typeface="+mj-lt"/>
                          <a:ea typeface="MS Mincho"/>
                          <a:cs typeface="Times New Roman"/>
                        </a:rPr>
                        <a:t>Socket 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b="1" dirty="0">
                          <a:solidFill>
                            <a:schemeClr val="bg1"/>
                          </a:solidFill>
                          <a:effectLst/>
                          <a:latin typeface="+mj-lt"/>
                          <a:ea typeface="MS Mincho"/>
                          <a:cs typeface="Times New Roman"/>
                        </a:rPr>
                        <a:t>MCH/PCH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b="1" dirty="0">
                          <a:solidFill>
                            <a:schemeClr val="bg1"/>
                          </a:solidFill>
                          <a:effectLst/>
                          <a:latin typeface="+mj-lt"/>
                          <a:ea typeface="Calibri"/>
                          <a:cs typeface="Times New Roman"/>
                        </a:rPr>
                        <a:t>Mem. </a:t>
                      </a:r>
                      <a:r>
                        <a:rPr lang="en-US" sz="1100" b="1" spc="-60" baseline="0" dirty="0">
                          <a:solidFill>
                            <a:schemeClr val="bg1"/>
                          </a:solidFill>
                          <a:effectLst/>
                          <a:latin typeface="+mj-lt"/>
                          <a:ea typeface="Calibri"/>
                          <a:cs typeface="Times New Roman"/>
                        </a:rPr>
                        <a:t>speed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b="1" spc="-60" baseline="0" dirty="0">
                          <a:solidFill>
                            <a:schemeClr val="bg1"/>
                          </a:solidFill>
                          <a:effectLst/>
                          <a:latin typeface="+mj-lt"/>
                          <a:ea typeface="Calibri"/>
                          <a:cs typeface="Times New Roman"/>
                        </a:rPr>
                        <a:t>(up to) </a:t>
                      </a:r>
                      <a:endParaRPr lang="en-US" sz="1100" spc="-60" baseline="0" dirty="0">
                        <a:solidFill>
                          <a:schemeClr val="bg1"/>
                        </a:solidFill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b="1" dirty="0">
                          <a:solidFill>
                            <a:schemeClr val="bg1"/>
                          </a:solidFill>
                          <a:effectLst/>
                          <a:latin typeface="+mj-lt"/>
                          <a:ea typeface="Calibri"/>
                          <a:cs typeface="Times New Roman"/>
                        </a:rPr>
                        <a:t>Mem. </a:t>
                      </a:r>
                      <a:r>
                        <a:rPr lang="en-US" sz="1100" b="1" spc="-70" baseline="0" dirty="0">
                          <a:solidFill>
                            <a:schemeClr val="bg1"/>
                          </a:solidFill>
                          <a:effectLst/>
                          <a:latin typeface="+mj-lt"/>
                          <a:ea typeface="Calibri"/>
                          <a:cs typeface="Times New Roman"/>
                        </a:rPr>
                        <a:t>channels </a:t>
                      </a:r>
                      <a:endParaRPr lang="en-US" sz="1100" spc="-70" baseline="0" dirty="0">
                        <a:solidFill>
                          <a:schemeClr val="bg1"/>
                        </a:solidFill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08601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1. 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M D 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Attaching memory 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to the NB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Core 2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65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2C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6/2006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LGA 775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945-975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DDR2-800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2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2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30293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D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Core 2 Quad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65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2x2C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6/2007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LGA 775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3 Series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DDR3-1067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05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30293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D 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Penryn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45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2x2C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6/2008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LGA 775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4 Series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DDR3-1067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05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73107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D 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18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Attaching memory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 to the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processor die</a:t>
                      </a: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 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 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 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 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 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 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2. G. Nehalem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(Lynnfield)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45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4C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9/2009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LGA 1156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5 Series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DDR3-1333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05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409660">
                <a:tc>
                  <a:txBody>
                    <a:bodyPr/>
                    <a:lstStyle/>
                    <a:p>
                      <a:endParaRPr lang="en-US" sz="1100" dirty="0">
                        <a:latin typeface="+mj-lt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latin typeface="+mj-lt"/>
                        </a:rPr>
                        <a:t>M D 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err="1">
                          <a:effectLst/>
                          <a:latin typeface="+mj-lt"/>
                          <a:ea typeface="Calibri"/>
                          <a:cs typeface="Times New Roman"/>
                        </a:rPr>
                        <a:t>Westmere</a:t>
                      </a:r>
                      <a:endParaRPr lang="en-US" sz="1100" dirty="0">
                        <a:effectLst/>
                        <a:latin typeface="+mj-lt"/>
                        <a:ea typeface="Calibri"/>
                        <a:cs typeface="Times New Roman"/>
                      </a:endParaRP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(</a:t>
                      </a: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Calibri"/>
                          <a:cs typeface="Times New Roman"/>
                        </a:rPr>
                        <a:t>M: </a:t>
                      </a:r>
                      <a:r>
                        <a:rPr lang="en-US" sz="1100" kern="1200" dirty="0" err="1">
                          <a:solidFill>
                            <a:schemeClr val="tx1"/>
                          </a:solidFill>
                          <a:effectLst/>
                          <a:latin typeface="+mn-lt"/>
                          <a:ea typeface="Calibri"/>
                          <a:cs typeface="Times New Roman"/>
                        </a:rPr>
                        <a:t>Arrandale</a:t>
                      </a: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Calibri"/>
                          <a:cs typeface="Times New Roman"/>
                        </a:rPr>
                        <a:t>)</a:t>
                      </a:r>
                      <a:endParaRPr lang="en-US" sz="1100" dirty="0">
                        <a:effectLst/>
                        <a:latin typeface="+mj-lt"/>
                        <a:ea typeface="Calibri"/>
                        <a:cs typeface="Times New Roman"/>
                      </a:endParaRP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D: Clarkdale/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32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2C+G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1/2010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M:BGA 1288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D:LGA 1156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5 Series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73107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2.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M D 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Sandy Bridge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32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2C/4C+G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1/2011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M: PGA 988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D: LGA 1155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6 series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DDR3-1333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05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45440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3.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M D 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Ivy Bridge 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22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4C +G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4/2012 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5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7 series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DDR3-1600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05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73107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4.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M D 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err="1">
                          <a:effectLst/>
                          <a:latin typeface="+mj-lt"/>
                          <a:ea typeface="Calibri"/>
                          <a:cs typeface="Times New Roman"/>
                        </a:rPr>
                        <a:t>Haswell</a:t>
                      </a: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 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22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4C+G 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6/2013 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3"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M: BGA 1168</a:t>
                      </a:r>
                    </a:p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D: LGA 1150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8 Series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DDR3-1600 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05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230293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latin typeface="+mj-lt"/>
                        </a:rPr>
                        <a:t>4.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latin typeface="+mj-lt"/>
                        </a:rPr>
                        <a:t>D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Haswell</a:t>
                      </a: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 </a:t>
                      </a:r>
                      <a:r>
                        <a:rPr lang="en-US" sz="110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Refr</a:t>
                      </a: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.  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22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 err="1">
                          <a:effectLst/>
                          <a:latin typeface="+mj-lt"/>
                          <a:ea typeface="Calibri"/>
                          <a:cs typeface="Times New Roman"/>
                        </a:rPr>
                        <a:t>4C+G</a:t>
                      </a: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 </a:t>
                      </a:r>
                      <a:endParaRPr lang="en-US" sz="1100" dirty="0">
                        <a:latin typeface="+mj-lt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5/2014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5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9 Series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DDR3-1666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234092"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latin typeface="+mj-lt"/>
                        </a:rPr>
                        <a:t>5.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M D</a:t>
                      </a:r>
                      <a:endParaRPr lang="en-US" sz="1100" dirty="0">
                        <a:latin typeface="+mj-lt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Broadwell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14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 err="1">
                          <a:effectLst/>
                          <a:latin typeface="+mj-lt"/>
                          <a:ea typeface="Calibri"/>
                          <a:cs typeface="Times New Roman"/>
                        </a:rPr>
                        <a:t>4C+G</a:t>
                      </a:r>
                      <a:endParaRPr lang="en-US" sz="1100" dirty="0">
                        <a:latin typeface="+mj-lt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6/2015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5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9 Series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DDR3-1866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err="1">
                          <a:effectLst/>
                          <a:latin typeface="+mj-lt"/>
                          <a:ea typeface="Calibri"/>
                          <a:cs typeface="Times New Roman"/>
                        </a:rPr>
                        <a:t>Skylake</a:t>
                      </a: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 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14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4C+G 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10/2015 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3"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M: BGA 1356 </a:t>
                      </a:r>
                    </a:p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D: LGA 1151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228600" indent="-228600" algn="ctr">
                        <a:spcAft>
                          <a:spcPts val="0"/>
                        </a:spcAft>
                        <a:buAutoNum type="arabicPlain" startAt="100"/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 Series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DDR4-2133 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05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136553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latin typeface="+mj-lt"/>
                        </a:rPr>
                        <a:t>6.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M D </a:t>
                      </a:r>
                      <a:endParaRPr lang="en-US" sz="1100" dirty="0">
                        <a:latin typeface="+mj-lt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139167456"/>
                  </a:ext>
                </a:extLst>
              </a:tr>
              <a:tr h="25417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latin typeface="+mj-lt"/>
                        </a:rPr>
                        <a:t>7.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M D </a:t>
                      </a:r>
                      <a:endParaRPr lang="en-US" sz="1100" dirty="0">
                        <a:latin typeface="+mj-lt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Kaby</a:t>
                      </a: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 Lake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14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4C</a:t>
                      </a: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 + G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8/2016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5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>
                        <a:spcAft>
                          <a:spcPts val="0"/>
                        </a:spcAft>
                        <a:buNone/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200 Series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DDR4</a:t>
                      </a: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-2400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114741346"/>
                  </a:ext>
                </a:extLst>
              </a:tr>
              <a:tr h="293456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8.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M D </a:t>
                      </a:r>
                      <a:endParaRPr lang="en-US" sz="1100" dirty="0">
                        <a:latin typeface="+mj-lt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Coffee Lake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14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6C +G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10/2017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M: BGA 1440 D: LGA 1151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>
                        <a:spcAft>
                          <a:spcPts val="0"/>
                        </a:spcAft>
                        <a:buNone/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300 Series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DDR4-2666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05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273107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latin typeface="+mj-lt"/>
                        </a:rPr>
                        <a:t>8.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latin typeface="+mj-lt"/>
                        </a:rPr>
                        <a:t>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Amber</a:t>
                      </a:r>
                      <a:r>
                        <a:rPr lang="en-US" sz="1100" baseline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 </a:t>
                      </a: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Lake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14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2C+G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8/2018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BGA 1515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>
                        <a:spcAft>
                          <a:spcPts val="0"/>
                        </a:spcAft>
                        <a:buNone/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300 Series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LPDDR3-2133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05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93471966"/>
                  </a:ext>
                </a:extLst>
              </a:tr>
              <a:tr h="238444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latin typeface="+mj-lt"/>
                        </a:rPr>
                        <a:t>8.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latin typeface="+mj-lt"/>
                        </a:rPr>
                        <a:t>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Whiskey Lake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14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4C+G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8/2018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BGA 1528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indent="0" algn="ctr">
                        <a:spcAft>
                          <a:spcPts val="0"/>
                        </a:spcAft>
                        <a:buNone/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300 Series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DDR4-2400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05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70295955"/>
                  </a:ext>
                </a:extLst>
              </a:tr>
              <a:tr h="0">
                <a:tc rowSpan="3"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latin typeface="+mj-lt"/>
                        </a:rPr>
                        <a:t>9.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latin typeface="+mj-lt"/>
                        </a:rPr>
                        <a:t>D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22217439"/>
                  </a:ext>
                </a:extLst>
              </a:tr>
              <a:tr h="184778">
                <a:tc vMerge="1">
                  <a:txBody>
                    <a:bodyPr/>
                    <a:lstStyle/>
                    <a:p>
                      <a:endParaRPr lang="en-US" dirty="0"/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Coffee Lake R.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14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8C +G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10/2018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LGA</a:t>
                      </a: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 1151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>
                        <a:spcAft>
                          <a:spcPts val="0"/>
                        </a:spcAft>
                        <a:buNone/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300 Series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DDR4-2666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05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44188724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endParaRPr lang="en-US" dirty="0"/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Comet Lake 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14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10C +G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8/2019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b="0" i="0" kern="1200" dirty="0">
                          <a:solidFill>
                            <a:schemeClr val="tx1"/>
                          </a:solidFill>
                          <a:effectLst/>
                          <a:latin typeface="+mj-lt"/>
                          <a:ea typeface="+mn-ea"/>
                          <a:cs typeface="+mn-cs"/>
                        </a:rPr>
                        <a:t>BGA 1528</a:t>
                      </a:r>
                    </a:p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b="0" i="0" kern="1200" dirty="0">
                          <a:solidFill>
                            <a:schemeClr val="tx1"/>
                          </a:solidFill>
                          <a:effectLst/>
                          <a:latin typeface="+mj-lt"/>
                          <a:ea typeface="+mn-ea"/>
                          <a:cs typeface="+mn-cs"/>
                        </a:rPr>
                        <a:t>LGA</a:t>
                      </a:r>
                      <a:r>
                        <a:rPr lang="en-US" sz="1100" b="0" i="0" kern="1200" baseline="0" dirty="0">
                          <a:solidFill>
                            <a:schemeClr val="tx1"/>
                          </a:solidFill>
                          <a:effectLst/>
                          <a:latin typeface="+mj-lt"/>
                          <a:ea typeface="+mn-ea"/>
                          <a:cs typeface="+mn-cs"/>
                        </a:rPr>
                        <a:t> 1</a:t>
                      </a:r>
                      <a:r>
                        <a:rPr lang="en-US" sz="1100" b="0" i="0" kern="1200" dirty="0">
                          <a:solidFill>
                            <a:schemeClr val="tx1"/>
                          </a:solidFill>
                          <a:effectLst/>
                          <a:latin typeface="+mj-lt"/>
                          <a:ea typeface="+mn-ea"/>
                          <a:cs typeface="+mn-cs"/>
                        </a:rPr>
                        <a:t>200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indent="0" algn="ctr">
                        <a:spcAft>
                          <a:spcPts val="0"/>
                        </a:spcAft>
                        <a:buNone/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400</a:t>
                      </a:r>
                      <a:r>
                        <a:rPr lang="en-US" sz="1100" baseline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 Series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DDR4-2666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05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49901180"/>
                  </a:ext>
                </a:extLst>
              </a:tr>
              <a:tr h="238444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latin typeface="+mj-lt"/>
                        </a:rPr>
                        <a:t>10.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latin typeface="+mj-lt"/>
                        </a:rPr>
                        <a:t>M D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278554978"/>
                  </a:ext>
                </a:extLst>
              </a:tr>
              <a:tr h="238444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latin typeface="+mj-lt"/>
                        </a:rPr>
                        <a:t>11.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latin typeface="+mj-lt"/>
                        </a:rPr>
                        <a:t>D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Rocket Lake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14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8C +G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3/2021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LGA 1200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>
                        <a:spcAft>
                          <a:spcPts val="0"/>
                        </a:spcAft>
                        <a:buNone/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400 Series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DDR4-3200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05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41042593"/>
                  </a:ext>
                </a:extLst>
              </a:tr>
            </a:tbl>
          </a:graphicData>
        </a:graphic>
      </p:graphicFrame>
      <p:sp>
        <p:nvSpPr>
          <p:cNvPr id="8" name="Rectangle 7"/>
          <p:cNvSpPr/>
          <p:nvPr/>
        </p:nvSpPr>
        <p:spPr bwMode="auto">
          <a:xfrm>
            <a:off x="3671900" y="1043734"/>
            <a:ext cx="828000" cy="3780000"/>
          </a:xfrm>
          <a:prstGeom prst="rect">
            <a:avLst/>
          </a:prstGeom>
          <a:noFill/>
          <a:ln w="2857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3333CC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962166077"/>
      </p:ext>
    </p:extLst>
  </p:cSld>
  <p:clrMapOvr>
    <a:masterClrMapping/>
  </p:clrMapOvr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3.2 How have Intel’s Core 2-based client lines evolved until now? (6)</a:t>
            </a:r>
          </a:p>
        </p:txBody>
      </p:sp>
      <p:sp>
        <p:nvSpPr>
          <p:cNvPr id="7" name="Rounded Rectangle 6"/>
          <p:cNvSpPr/>
          <p:nvPr/>
        </p:nvSpPr>
        <p:spPr bwMode="auto">
          <a:xfrm>
            <a:off x="0" y="935935"/>
            <a:ext cx="9144000" cy="1800000"/>
          </a:xfrm>
          <a:prstGeom prst="roundRect">
            <a:avLst/>
          </a:prstGeom>
          <a:solidFill>
            <a:srgbClr val="DDEEFF"/>
          </a:solidFill>
          <a:ln w="19050" cap="flat" cmpd="sng" algn="ctr">
            <a:solidFill>
              <a:srgbClr val="89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151000" y="974917"/>
            <a:ext cx="10046625" cy="172354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lvl="0" indent="-285750">
              <a:buFont typeface="Arial" panose="020B0604020202020204" pitchFamily="34" charset="0"/>
              <a:buChar char="•"/>
              <a:defRPr/>
            </a:pPr>
            <a:r>
              <a:rPr lang="en-US" sz="1600" dirty="0">
                <a:solidFill>
                  <a:srgbClr val="0070C0"/>
                </a:solidFill>
              </a:rPr>
              <a:t>After AMD introduced Zen-based 8-core and 16-core </a:t>
            </a:r>
            <a:r>
              <a:rPr lang="en-US" sz="1600" dirty="0">
                <a:solidFill>
                  <a:srgbClr val="000000"/>
                </a:solidFill>
              </a:rPr>
              <a:t>(GPU-less) </a:t>
            </a:r>
            <a:r>
              <a:rPr lang="en-US" sz="1600" dirty="0">
                <a:solidFill>
                  <a:srgbClr val="0070C0"/>
                </a:solidFill>
              </a:rPr>
              <a:t>client processors</a:t>
            </a:r>
          </a:p>
          <a:p>
            <a:pPr lvl="0">
              <a:spcAft>
                <a:spcPts val="600"/>
              </a:spcAft>
              <a:defRPr/>
            </a:pPr>
            <a:r>
              <a:rPr lang="en-US" sz="1600" dirty="0">
                <a:solidFill>
                  <a:srgbClr val="000000"/>
                </a:solidFill>
              </a:rPr>
              <a:t>      in 2017 and 2020, respectively, the </a:t>
            </a:r>
            <a:r>
              <a:rPr lang="en-US" sz="1600" dirty="0">
                <a:solidFill>
                  <a:srgbClr val="0070C0"/>
                </a:solidFill>
              </a:rPr>
              <a:t>processor market became competitive</a:t>
            </a:r>
            <a:r>
              <a:rPr lang="en-US" sz="1600" dirty="0">
                <a:solidFill>
                  <a:srgbClr val="000000"/>
                </a:solidFill>
              </a:rPr>
              <a:t>.</a:t>
            </a:r>
          </a:p>
          <a:p>
            <a:pPr marL="285750" lvl="0" indent="-285750">
              <a:spcAft>
                <a:spcPts val="600"/>
              </a:spcAft>
              <a:buFont typeface="Arial" panose="020B0604020202020204" pitchFamily="34" charset="0"/>
              <a:buChar char="•"/>
              <a:defRPr/>
            </a:pPr>
            <a:r>
              <a:rPr lang="en-US" sz="1600" dirty="0">
                <a:solidFill>
                  <a:srgbClr val="000000"/>
                </a:solidFill>
              </a:rPr>
              <a:t>To encounter this challenge, </a:t>
            </a:r>
            <a:r>
              <a:rPr lang="en-US" sz="1600" dirty="0">
                <a:solidFill>
                  <a:srgbClr val="0070C0"/>
                </a:solidFill>
              </a:rPr>
              <a:t>Intel was forced to raise its core counts </a:t>
            </a:r>
            <a:r>
              <a:rPr lang="en-US" sz="1600" dirty="0">
                <a:solidFill>
                  <a:srgbClr val="000000"/>
                </a:solidFill>
              </a:rPr>
              <a:t>as well.</a:t>
            </a:r>
          </a:p>
          <a:p>
            <a:pPr lvl="0">
              <a:defRPr/>
            </a:pPr>
            <a:r>
              <a:rPr lang="en-US" sz="1600" dirty="0">
                <a:solidFill>
                  <a:srgbClr val="000000"/>
                </a:solidFill>
              </a:rPr>
              <a:t>    Accordingly, Intel launched </a:t>
            </a:r>
            <a:r>
              <a:rPr lang="en-US" sz="1600" dirty="0">
                <a:solidFill>
                  <a:srgbClr val="0070C0"/>
                </a:solidFill>
              </a:rPr>
              <a:t>first 6, then 8, and next 10-core client processors</a:t>
            </a:r>
            <a:r>
              <a:rPr lang="en-US" sz="1600" dirty="0">
                <a:solidFill>
                  <a:srgbClr val="000000"/>
                </a:solidFill>
              </a:rPr>
              <a:t>,</a:t>
            </a:r>
          </a:p>
          <a:p>
            <a:pPr lvl="0">
              <a:defRPr/>
            </a:pPr>
            <a:r>
              <a:rPr lang="en-US" sz="1600" dirty="0">
                <a:solidFill>
                  <a:srgbClr val="000000"/>
                </a:solidFill>
              </a:rPr>
              <a:t>      </a:t>
            </a:r>
            <a:r>
              <a:rPr lang="en-US" sz="1600" spc="-40" dirty="0">
                <a:solidFill>
                  <a:srgbClr val="000000"/>
                </a:solidFill>
              </a:rPr>
              <a:t>followed by even </a:t>
            </a:r>
            <a:r>
              <a:rPr lang="en-US" sz="1600" spc="-40" dirty="0">
                <a:solidFill>
                  <a:srgbClr val="0070C0"/>
                </a:solidFill>
              </a:rPr>
              <a:t>16 and 24-core </a:t>
            </a:r>
            <a:r>
              <a:rPr lang="en-US" sz="1600" spc="-40" dirty="0">
                <a:solidFill>
                  <a:srgbClr val="000000"/>
                </a:solidFill>
              </a:rPr>
              <a:t>implementations in their </a:t>
            </a:r>
            <a:r>
              <a:rPr lang="en-US" sz="1600" spc="-40" dirty="0" err="1">
                <a:solidFill>
                  <a:srgbClr val="0070C0"/>
                </a:solidFill>
              </a:rPr>
              <a:t>big.little</a:t>
            </a:r>
            <a:r>
              <a:rPr lang="en-US" sz="1600" spc="-40" dirty="0">
                <a:solidFill>
                  <a:srgbClr val="000000"/>
                </a:solidFill>
              </a:rPr>
              <a:t> Alder Lake (2021)</a:t>
            </a:r>
          </a:p>
          <a:p>
            <a:pPr lvl="0">
              <a:defRPr/>
            </a:pPr>
            <a:r>
              <a:rPr lang="en-US" sz="1600" dirty="0">
                <a:solidFill>
                  <a:srgbClr val="000000"/>
                </a:solidFill>
              </a:rPr>
              <a:t>      and Raptor Lake (2022) families, as the following Tables show.</a:t>
            </a:r>
          </a:p>
        </p:txBody>
      </p:sp>
      <p:sp>
        <p:nvSpPr>
          <p:cNvPr id="9" name="TextBox 8"/>
          <p:cNvSpPr txBox="1"/>
          <p:nvPr/>
        </p:nvSpPr>
        <p:spPr>
          <a:xfrm>
            <a:off x="26495" y="458670"/>
            <a:ext cx="8294130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rgbClr val="2D2D8A"/>
                </a:solidFill>
              </a:rPr>
              <a:t>Raising max. core counts beyond 4 in Core 2-based client processors </a:t>
            </a:r>
          </a:p>
          <a:p>
            <a:endParaRPr lang="en-US" dirty="0">
              <a:solidFill>
                <a:schemeClr val="accent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62014195"/>
      </p:ext>
    </p:extLst>
  </p:cSld>
  <p:clrMapOvr>
    <a:masterClrMapping/>
  </p:clrMapOvr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Box 4"/>
          <p:cNvSpPr txBox="1"/>
          <p:nvPr/>
        </p:nvSpPr>
        <p:spPr>
          <a:xfrm>
            <a:off x="26495" y="458670"/>
            <a:ext cx="866602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Raising</a:t>
            </a:r>
            <a:r>
              <a:rPr kumimoji="0" lang="en-US" sz="1800" b="0" i="0" u="none" strike="noStrike" kern="1200" cap="none" spc="0" normalizeH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max. core counts beyond 4 in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Core 2-based client processors -2</a:t>
            </a:r>
          </a:p>
        </p:txBody>
      </p:sp>
      <p:sp>
        <p:nvSpPr>
          <p:cNvPr id="6" name="Rectangle 22"/>
          <p:cNvSpPr>
            <a:spLocks noChangeArrowheads="1"/>
          </p:cNvSpPr>
          <p:nvPr/>
        </p:nvSpPr>
        <p:spPr bwMode="auto">
          <a:xfrm>
            <a:off x="0" y="0"/>
            <a:ext cx="9144000" cy="393700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lvl="0" algn="ctr" eaLnBrk="1" fontAlgn="base" hangingPunct="1">
              <a:spcBef>
                <a:spcPct val="0"/>
              </a:spcBef>
              <a:spcAft>
                <a:spcPct val="0"/>
              </a:spcAft>
              <a:buNone/>
              <a:defRPr/>
            </a:pPr>
            <a:r>
              <a:rPr lang="en-US" altLang="en-US" sz="1700" kern="0" dirty="0">
                <a:solidFill>
                  <a:srgbClr val="FFFFFF"/>
                </a:solidFill>
                <a:latin typeface="Verdana" pitchFamily="34" charset="0"/>
                <a:ea typeface="+mj-ea"/>
                <a:cs typeface="Arial" charset="0"/>
              </a:rPr>
              <a:t>3.2 How have Intel’s Core 2-based client lines evolved until now? (7)</a:t>
            </a:r>
            <a:endParaRPr kumimoji="0" lang="hu-HU" altLang="en-US" sz="1700" b="0" i="0" u="none" strike="noStrike" kern="1200" cap="none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cs typeface="Arial" charset="0"/>
            </a:endParaRPr>
          </a:p>
        </p:txBody>
      </p:sp>
      <p:graphicFrame>
        <p:nvGraphicFramePr>
          <p:cNvPr id="8" name="Table 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260006001"/>
              </p:ext>
            </p:extLst>
          </p:nvPr>
        </p:nvGraphicFramePr>
        <p:xfrm>
          <a:off x="84359" y="1043735"/>
          <a:ext cx="8975854" cy="5662342"/>
        </p:xfrm>
        <a:graphic>
          <a:graphicData uri="http://schemas.openxmlformats.org/drawingml/2006/table">
            <a:tbl>
              <a:tblPr firstRow="1" firstCol="1" bandRow="1"/>
              <a:tblGrid>
                <a:gridCol w="39957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37622">
                  <a:extLst>
                    <a:ext uri="{9D8B030D-6E8A-4147-A177-3AD203B41FA5}">
                      <a16:colId xmlns:a16="http://schemas.microsoft.com/office/drawing/2014/main" val="406275548"/>
                    </a:ext>
                  </a:extLst>
                </a:gridCol>
                <a:gridCol w="81861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17013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7507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81009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81009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1035115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90010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1035115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784328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</a:tblGrid>
              <a:tr h="435450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b="1" spc="-150" baseline="0" dirty="0">
                          <a:solidFill>
                            <a:schemeClr val="bg1"/>
                          </a:solidFill>
                          <a:effectLst/>
                          <a:latin typeface="+mj-lt"/>
                          <a:ea typeface="Calibri"/>
                          <a:cs typeface="Times New Roman"/>
                        </a:rPr>
                        <a:t>Gen.</a:t>
                      </a:r>
                      <a:endParaRPr lang="en-US" sz="1100" spc="-150" baseline="0" dirty="0">
                        <a:solidFill>
                          <a:schemeClr val="bg1"/>
                        </a:solidFill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b="1" dirty="0" err="1">
                          <a:solidFill>
                            <a:schemeClr val="bg1"/>
                          </a:solidFill>
                          <a:effectLst/>
                          <a:latin typeface="+mj-lt"/>
                          <a:ea typeface="MS Mincho"/>
                          <a:cs typeface="Times New Roman"/>
                        </a:rPr>
                        <a:t>Seg-ment</a:t>
                      </a:r>
                      <a:endParaRPr lang="en-US" sz="1100" b="1" dirty="0">
                        <a:solidFill>
                          <a:schemeClr val="bg1"/>
                        </a:solidFill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b="1" dirty="0">
                          <a:solidFill>
                            <a:schemeClr val="bg1"/>
                          </a:solidFill>
                          <a:effectLst/>
                          <a:latin typeface="+mj-lt"/>
                          <a:ea typeface="Calibri"/>
                          <a:cs typeface="Times New Roman"/>
                        </a:rPr>
                        <a:t>At</a:t>
                      </a:r>
                      <a:r>
                        <a:rPr lang="en-US" sz="1100" b="1" spc="-70" baseline="0" dirty="0">
                          <a:solidFill>
                            <a:schemeClr val="bg1"/>
                          </a:solidFill>
                          <a:effectLst/>
                          <a:latin typeface="+mj-lt"/>
                          <a:ea typeface="Calibri"/>
                          <a:cs typeface="Times New Roman"/>
                        </a:rPr>
                        <a:t>taching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b="1" dirty="0">
                          <a:solidFill>
                            <a:schemeClr val="bg1"/>
                          </a:solidFill>
                          <a:effectLst/>
                          <a:latin typeface="+mj-lt"/>
                          <a:ea typeface="MS Mincho"/>
                          <a:cs typeface="Times New Roman"/>
                        </a:rPr>
                        <a:t>memory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b="1" dirty="0">
                          <a:solidFill>
                            <a:schemeClr val="bg1"/>
                          </a:solidFill>
                          <a:effectLst/>
                          <a:latin typeface="+mj-lt"/>
                          <a:ea typeface="Calibri"/>
                          <a:cs typeface="Times New Roman"/>
                        </a:rPr>
                        <a:t>Processor</a:t>
                      </a:r>
                      <a:endParaRPr lang="en-US" sz="1100" dirty="0">
                        <a:solidFill>
                          <a:schemeClr val="bg1"/>
                        </a:solidFill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b="1" spc="-100" baseline="0" dirty="0">
                          <a:solidFill>
                            <a:schemeClr val="bg1"/>
                          </a:solidFill>
                          <a:effectLst/>
                          <a:latin typeface="+mj-lt"/>
                          <a:ea typeface="MS Mincho"/>
                          <a:cs typeface="Times New Roman"/>
                        </a:rPr>
                        <a:t>Techno-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b="1" spc="-50" baseline="0" dirty="0">
                          <a:solidFill>
                            <a:schemeClr val="bg1"/>
                          </a:solidFill>
                          <a:effectLst/>
                          <a:latin typeface="+mj-lt"/>
                          <a:ea typeface="MS Mincho"/>
                          <a:cs typeface="Times New Roman"/>
                        </a:rPr>
                        <a:t>logy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b="1" spc="-50" baseline="0" dirty="0">
                          <a:solidFill>
                            <a:schemeClr val="bg1"/>
                          </a:solidFill>
                          <a:effectLst/>
                          <a:latin typeface="+mj-lt"/>
                          <a:ea typeface="Calibri"/>
                          <a:cs typeface="Times New Roman"/>
                        </a:rPr>
                        <a:t>Max core </a:t>
                      </a:r>
                      <a:r>
                        <a:rPr lang="en-US" sz="1100" b="1" dirty="0">
                          <a:solidFill>
                            <a:schemeClr val="bg1"/>
                          </a:solidFill>
                          <a:effectLst/>
                          <a:latin typeface="+mj-lt"/>
                          <a:ea typeface="Calibri"/>
                          <a:cs typeface="Times New Roman"/>
                        </a:rPr>
                        <a:t>count </a:t>
                      </a:r>
                      <a:endParaRPr lang="en-US" sz="1100" dirty="0">
                        <a:solidFill>
                          <a:schemeClr val="bg1"/>
                        </a:solidFill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b="1" dirty="0">
                          <a:solidFill>
                            <a:schemeClr val="bg1"/>
                          </a:solidFill>
                          <a:effectLst/>
                          <a:latin typeface="+mj-lt"/>
                          <a:ea typeface="Calibri"/>
                          <a:cs typeface="Times New Roman"/>
                        </a:rPr>
                        <a:t>Date of 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b="1" dirty="0">
                          <a:solidFill>
                            <a:schemeClr val="bg1"/>
                          </a:solidFill>
                          <a:effectLst/>
                          <a:latin typeface="+mj-lt"/>
                          <a:ea typeface="Calibri"/>
                          <a:cs typeface="Times New Roman"/>
                        </a:rPr>
                        <a:t>intro.</a:t>
                      </a:r>
                      <a:endParaRPr lang="en-US" sz="1100" dirty="0">
                        <a:solidFill>
                          <a:schemeClr val="bg1"/>
                        </a:solidFill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b="1" dirty="0">
                          <a:solidFill>
                            <a:schemeClr val="bg1"/>
                          </a:solidFill>
                          <a:effectLst/>
                          <a:latin typeface="+mj-lt"/>
                          <a:ea typeface="MS Mincho"/>
                          <a:cs typeface="Times New Roman"/>
                        </a:rPr>
                        <a:t>Socket 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b="1" dirty="0">
                          <a:solidFill>
                            <a:schemeClr val="bg1"/>
                          </a:solidFill>
                          <a:effectLst/>
                          <a:latin typeface="+mj-lt"/>
                          <a:ea typeface="MS Mincho"/>
                          <a:cs typeface="Times New Roman"/>
                        </a:rPr>
                        <a:t>MCH/PCH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b="1" dirty="0">
                          <a:solidFill>
                            <a:schemeClr val="bg1"/>
                          </a:solidFill>
                          <a:effectLst/>
                          <a:latin typeface="+mj-lt"/>
                          <a:ea typeface="Calibri"/>
                          <a:cs typeface="Times New Roman"/>
                        </a:rPr>
                        <a:t>Mem. </a:t>
                      </a:r>
                      <a:r>
                        <a:rPr lang="en-US" sz="1100" b="1" spc="-60" baseline="0" dirty="0">
                          <a:solidFill>
                            <a:schemeClr val="bg1"/>
                          </a:solidFill>
                          <a:effectLst/>
                          <a:latin typeface="+mj-lt"/>
                          <a:ea typeface="Calibri"/>
                          <a:cs typeface="Times New Roman"/>
                        </a:rPr>
                        <a:t>speed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b="1" spc="-60" baseline="0" dirty="0">
                          <a:solidFill>
                            <a:schemeClr val="bg1"/>
                          </a:solidFill>
                          <a:effectLst/>
                          <a:latin typeface="+mj-lt"/>
                          <a:ea typeface="Calibri"/>
                          <a:cs typeface="Times New Roman"/>
                        </a:rPr>
                        <a:t>(up to) </a:t>
                      </a:r>
                      <a:endParaRPr lang="en-US" sz="1100" spc="-60" baseline="0" dirty="0">
                        <a:solidFill>
                          <a:schemeClr val="bg1"/>
                        </a:solidFill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b="1" dirty="0">
                          <a:solidFill>
                            <a:schemeClr val="bg1"/>
                          </a:solidFill>
                          <a:effectLst/>
                          <a:latin typeface="+mj-lt"/>
                          <a:ea typeface="Calibri"/>
                          <a:cs typeface="Times New Roman"/>
                        </a:rPr>
                        <a:t>Mem. </a:t>
                      </a:r>
                      <a:r>
                        <a:rPr lang="en-US" sz="1100" b="1" spc="-70" baseline="0" dirty="0">
                          <a:solidFill>
                            <a:schemeClr val="bg1"/>
                          </a:solidFill>
                          <a:effectLst/>
                          <a:latin typeface="+mj-lt"/>
                          <a:ea typeface="Calibri"/>
                          <a:cs typeface="Times New Roman"/>
                        </a:rPr>
                        <a:t>channels </a:t>
                      </a:r>
                      <a:endParaRPr lang="en-US" sz="1100" spc="-70" baseline="0" dirty="0">
                        <a:solidFill>
                          <a:schemeClr val="bg1"/>
                        </a:solidFill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08601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1. 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M D 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Attaching memory 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to the NB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Core 2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65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2C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6/2006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LGA 775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945-975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DDR2-800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2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2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30293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D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Core 2 Quad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65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2x2C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6/2007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LGA 775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3 Series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DDR3-1067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05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30293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D 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Penryn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45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2x2C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6/2008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LGA 775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4 Series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DDR3-1067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05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73107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D 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18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Attaching memory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 to the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processor die</a:t>
                      </a: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 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 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 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 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 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 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2. G. Nehalem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(Lynnfield)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45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4C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9/2009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LGA 1156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5 Series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DDR3-1333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05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409660">
                <a:tc>
                  <a:txBody>
                    <a:bodyPr/>
                    <a:lstStyle/>
                    <a:p>
                      <a:endParaRPr lang="en-US" sz="1100" dirty="0">
                        <a:latin typeface="+mj-lt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latin typeface="+mj-lt"/>
                        </a:rPr>
                        <a:t>M D 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err="1">
                          <a:effectLst/>
                          <a:latin typeface="+mj-lt"/>
                          <a:ea typeface="Calibri"/>
                          <a:cs typeface="Times New Roman"/>
                        </a:rPr>
                        <a:t>Westmere</a:t>
                      </a:r>
                      <a:endParaRPr lang="en-US" sz="1100" dirty="0">
                        <a:effectLst/>
                        <a:latin typeface="+mj-lt"/>
                        <a:ea typeface="Calibri"/>
                        <a:cs typeface="Times New Roman"/>
                      </a:endParaRP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(</a:t>
                      </a: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Calibri"/>
                          <a:cs typeface="Times New Roman"/>
                        </a:rPr>
                        <a:t>M: </a:t>
                      </a:r>
                      <a:r>
                        <a:rPr lang="en-US" sz="1100" kern="1200" dirty="0" err="1">
                          <a:solidFill>
                            <a:schemeClr val="tx1"/>
                          </a:solidFill>
                          <a:effectLst/>
                          <a:latin typeface="+mn-lt"/>
                          <a:ea typeface="Calibri"/>
                          <a:cs typeface="Times New Roman"/>
                        </a:rPr>
                        <a:t>Arrandale</a:t>
                      </a: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Calibri"/>
                          <a:cs typeface="Times New Roman"/>
                        </a:rPr>
                        <a:t>)</a:t>
                      </a:r>
                      <a:endParaRPr lang="en-US" sz="1100" dirty="0">
                        <a:effectLst/>
                        <a:latin typeface="+mj-lt"/>
                        <a:ea typeface="Calibri"/>
                        <a:cs typeface="Times New Roman"/>
                      </a:endParaRP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D: Clarkdale/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32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2C+G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1/2010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M:BGA 1288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D:LGA 1156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5 Series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73107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2.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M D 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Sandy Bridge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32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2C/4C+G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1/2011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M: PGA 988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D: LGA 1155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6 series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DDR3-1333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05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45440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3.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M D 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Ivy Bridge 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22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4C +G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4/2012 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5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7 series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DDR3-1600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05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73107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4.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M D 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err="1">
                          <a:effectLst/>
                          <a:latin typeface="+mj-lt"/>
                          <a:ea typeface="Calibri"/>
                          <a:cs typeface="Times New Roman"/>
                        </a:rPr>
                        <a:t>Haswell</a:t>
                      </a: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 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22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4C+G 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6/2013 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3"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M: BGA 1168</a:t>
                      </a:r>
                    </a:p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D: LGA 1150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8 Series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DDR3-1600 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05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230293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latin typeface="+mj-lt"/>
                        </a:rPr>
                        <a:t>4.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latin typeface="+mj-lt"/>
                        </a:rPr>
                        <a:t>D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Haswell</a:t>
                      </a: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 </a:t>
                      </a:r>
                      <a:r>
                        <a:rPr lang="en-US" sz="110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Refr</a:t>
                      </a: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.  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22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 err="1">
                          <a:effectLst/>
                          <a:latin typeface="+mj-lt"/>
                          <a:ea typeface="Calibri"/>
                          <a:cs typeface="Times New Roman"/>
                        </a:rPr>
                        <a:t>4C+G</a:t>
                      </a: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 </a:t>
                      </a:r>
                      <a:endParaRPr lang="en-US" sz="1100" dirty="0">
                        <a:latin typeface="+mj-lt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5/2014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5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9 Series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DDR3-1666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234092"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latin typeface="+mj-lt"/>
                        </a:rPr>
                        <a:t>5.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M D</a:t>
                      </a:r>
                      <a:endParaRPr lang="en-US" sz="1100" dirty="0">
                        <a:latin typeface="+mj-lt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Broadwell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14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 err="1">
                          <a:effectLst/>
                          <a:latin typeface="+mj-lt"/>
                          <a:ea typeface="Calibri"/>
                          <a:cs typeface="Times New Roman"/>
                        </a:rPr>
                        <a:t>4C+G</a:t>
                      </a:r>
                      <a:endParaRPr lang="en-US" sz="1100" dirty="0">
                        <a:latin typeface="+mj-lt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6/2015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5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9 Series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DDR3-1866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err="1">
                          <a:effectLst/>
                          <a:latin typeface="+mj-lt"/>
                          <a:ea typeface="Calibri"/>
                          <a:cs typeface="Times New Roman"/>
                        </a:rPr>
                        <a:t>Skylake</a:t>
                      </a: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 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14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4C+G 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10/2015 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3"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M: BGA 1356 </a:t>
                      </a:r>
                    </a:p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D: LGA 1151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228600" indent="-228600" algn="ctr">
                        <a:spcAft>
                          <a:spcPts val="0"/>
                        </a:spcAft>
                        <a:buAutoNum type="arabicPlain" startAt="100"/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 Series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DDR4-2133 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05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136553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latin typeface="+mj-lt"/>
                        </a:rPr>
                        <a:t>6.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M D </a:t>
                      </a:r>
                      <a:endParaRPr lang="en-US" sz="1100" dirty="0">
                        <a:latin typeface="+mj-lt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139167456"/>
                  </a:ext>
                </a:extLst>
              </a:tr>
              <a:tr h="25417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latin typeface="+mj-lt"/>
                        </a:rPr>
                        <a:t>7.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M D </a:t>
                      </a:r>
                      <a:endParaRPr lang="en-US" sz="1100" dirty="0">
                        <a:latin typeface="+mj-lt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Kaby</a:t>
                      </a: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 Lake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14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4C</a:t>
                      </a: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 + G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8/2016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5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>
                        <a:spcAft>
                          <a:spcPts val="0"/>
                        </a:spcAft>
                        <a:buNone/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200 Series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DDR4</a:t>
                      </a: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-2400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114741346"/>
                  </a:ext>
                </a:extLst>
              </a:tr>
              <a:tr h="293456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8.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M D </a:t>
                      </a:r>
                      <a:endParaRPr lang="en-US" sz="1100" dirty="0">
                        <a:latin typeface="+mj-lt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Coffee Lake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14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6C +G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10/2017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M: BGA 1440 D: LGA 1151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>
                        <a:spcAft>
                          <a:spcPts val="0"/>
                        </a:spcAft>
                        <a:buNone/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300 Series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DDR4-2666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05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273107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latin typeface="+mj-lt"/>
                        </a:rPr>
                        <a:t>8.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latin typeface="+mj-lt"/>
                        </a:rPr>
                        <a:t>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Amber</a:t>
                      </a:r>
                      <a:r>
                        <a:rPr lang="en-US" sz="1100" baseline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 </a:t>
                      </a: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Lake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14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2C+G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8/2018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BGA 1515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>
                        <a:spcAft>
                          <a:spcPts val="0"/>
                        </a:spcAft>
                        <a:buNone/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300 Series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LPDDR3-2133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05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93471966"/>
                  </a:ext>
                </a:extLst>
              </a:tr>
              <a:tr h="238444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latin typeface="+mj-lt"/>
                        </a:rPr>
                        <a:t>8.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latin typeface="+mj-lt"/>
                        </a:rPr>
                        <a:t>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Whiskey Lake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14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4C+G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8/2018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BGA 1528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indent="0" algn="ctr">
                        <a:spcAft>
                          <a:spcPts val="0"/>
                        </a:spcAft>
                        <a:buNone/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300 Series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DDR4-2400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05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70295955"/>
                  </a:ext>
                </a:extLst>
              </a:tr>
              <a:tr h="0">
                <a:tc rowSpan="3"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latin typeface="+mj-lt"/>
                        </a:rPr>
                        <a:t>9.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latin typeface="+mj-lt"/>
                        </a:rPr>
                        <a:t>D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22217439"/>
                  </a:ext>
                </a:extLst>
              </a:tr>
              <a:tr h="184778">
                <a:tc vMerge="1">
                  <a:txBody>
                    <a:bodyPr/>
                    <a:lstStyle/>
                    <a:p>
                      <a:endParaRPr lang="en-US" dirty="0"/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Coffee Lake R.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14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8C +G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10/2018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LGA</a:t>
                      </a: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 1151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>
                        <a:spcAft>
                          <a:spcPts val="0"/>
                        </a:spcAft>
                        <a:buNone/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300 Series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DDR4-2666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05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44188724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endParaRPr lang="en-US" dirty="0"/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Comet Lake 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14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10C +G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8/2019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b="0" i="0" kern="1200" dirty="0">
                          <a:solidFill>
                            <a:schemeClr val="tx1"/>
                          </a:solidFill>
                          <a:effectLst/>
                          <a:latin typeface="+mj-lt"/>
                          <a:ea typeface="+mn-ea"/>
                          <a:cs typeface="+mn-cs"/>
                        </a:rPr>
                        <a:t>BGA 1528</a:t>
                      </a:r>
                    </a:p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b="0" i="0" kern="1200" dirty="0">
                          <a:solidFill>
                            <a:schemeClr val="tx1"/>
                          </a:solidFill>
                          <a:effectLst/>
                          <a:latin typeface="+mj-lt"/>
                          <a:ea typeface="+mn-ea"/>
                          <a:cs typeface="+mn-cs"/>
                        </a:rPr>
                        <a:t>LGA</a:t>
                      </a:r>
                      <a:r>
                        <a:rPr lang="en-US" sz="1100" b="0" i="0" kern="1200" baseline="0" dirty="0">
                          <a:solidFill>
                            <a:schemeClr val="tx1"/>
                          </a:solidFill>
                          <a:effectLst/>
                          <a:latin typeface="+mj-lt"/>
                          <a:ea typeface="+mn-ea"/>
                          <a:cs typeface="+mn-cs"/>
                        </a:rPr>
                        <a:t> 1</a:t>
                      </a:r>
                      <a:r>
                        <a:rPr lang="en-US" sz="1100" b="0" i="0" kern="1200" dirty="0">
                          <a:solidFill>
                            <a:schemeClr val="tx1"/>
                          </a:solidFill>
                          <a:effectLst/>
                          <a:latin typeface="+mj-lt"/>
                          <a:ea typeface="+mn-ea"/>
                          <a:cs typeface="+mn-cs"/>
                        </a:rPr>
                        <a:t>200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indent="0" algn="ctr">
                        <a:spcAft>
                          <a:spcPts val="0"/>
                        </a:spcAft>
                        <a:buNone/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400</a:t>
                      </a:r>
                      <a:r>
                        <a:rPr lang="en-US" sz="1100" baseline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 Series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DDR4-2666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05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49901180"/>
                  </a:ext>
                </a:extLst>
              </a:tr>
              <a:tr h="238444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latin typeface="+mj-lt"/>
                        </a:rPr>
                        <a:t>10.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latin typeface="+mj-lt"/>
                        </a:rPr>
                        <a:t>M D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278554978"/>
                  </a:ext>
                </a:extLst>
              </a:tr>
              <a:tr h="238444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latin typeface="+mj-lt"/>
                        </a:rPr>
                        <a:t>11.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latin typeface="+mj-lt"/>
                        </a:rPr>
                        <a:t>D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Rocket Lake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14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8C +G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3/2021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LGA 1200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>
                        <a:spcAft>
                          <a:spcPts val="0"/>
                        </a:spcAft>
                        <a:buNone/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400 Series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DDR4-3200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05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41042593"/>
                  </a:ext>
                </a:extLst>
              </a:tr>
            </a:tbl>
          </a:graphicData>
        </a:graphic>
      </p:graphicFrame>
      <p:sp>
        <p:nvSpPr>
          <p:cNvPr id="9" name="Rectangle 8"/>
          <p:cNvSpPr/>
          <p:nvPr/>
        </p:nvSpPr>
        <p:spPr bwMode="auto">
          <a:xfrm>
            <a:off x="3671900" y="4867359"/>
            <a:ext cx="828000" cy="1838718"/>
          </a:xfrm>
          <a:prstGeom prst="rect">
            <a:avLst/>
          </a:prstGeom>
          <a:noFill/>
          <a:ln w="2857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3333CC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612112141"/>
      </p:ext>
    </p:extLst>
  </p:cSld>
  <p:clrMapOvr>
    <a:masterClrMapping/>
  </p:clrMapOvr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lvl="0" eaLnBrk="1" hangingPunct="1">
              <a:defRPr/>
            </a:pPr>
            <a:r>
              <a:rPr lang="en-US" dirty="0"/>
              <a:t>3.2 How have Intel’s Core 2-based client lines evolved until now? (8)</a:t>
            </a:r>
            <a:endParaRPr lang="hu-HU" altLang="en-US" kern="1200" dirty="0">
              <a:solidFill>
                <a:srgbClr val="FFFFFF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26495" y="458670"/>
            <a:ext cx="866602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Raising</a:t>
            </a:r>
            <a:r>
              <a:rPr kumimoji="0" lang="en-US" sz="1800" b="0" i="0" u="none" strike="noStrike" kern="1200" cap="none" spc="0" normalizeH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max. core counts beyond 4 in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Core 2-based client processors -2</a:t>
            </a:r>
          </a:p>
        </p:txBody>
      </p:sp>
      <p:graphicFrame>
        <p:nvGraphicFramePr>
          <p:cNvPr id="8" name="Table 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932076069"/>
              </p:ext>
            </p:extLst>
          </p:nvPr>
        </p:nvGraphicFramePr>
        <p:xfrm>
          <a:off x="10512" y="1043735"/>
          <a:ext cx="9072001" cy="2340260"/>
        </p:xfrm>
        <a:graphic>
          <a:graphicData uri="http://schemas.openxmlformats.org/drawingml/2006/table">
            <a:tbl>
              <a:tblPr firstRow="1" firstCol="1" bandRow="1"/>
              <a:tblGrid>
                <a:gridCol w="52375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23753">
                  <a:extLst>
                    <a:ext uri="{9D8B030D-6E8A-4147-A177-3AD203B41FA5}">
                      <a16:colId xmlns:a16="http://schemas.microsoft.com/office/drawing/2014/main" val="3366545648"/>
                    </a:ext>
                  </a:extLst>
                </a:gridCol>
                <a:gridCol w="73973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97888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2363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825022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757919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1221126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904538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1143545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730093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</a:tblGrid>
              <a:tr h="480359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b="1" dirty="0" err="1">
                          <a:solidFill>
                            <a:schemeClr val="bg1"/>
                          </a:solidFill>
                          <a:effectLst/>
                          <a:latin typeface="Verdana"/>
                          <a:ea typeface="Calibri"/>
                          <a:cs typeface="Times New Roman"/>
                        </a:rPr>
                        <a:t>Gen.C</a:t>
                      </a:r>
                      <a:endParaRPr lang="en-US" sz="2400" dirty="0">
                        <a:solidFill>
                          <a:schemeClr val="bg1"/>
                        </a:solidFill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b="1" dirty="0" err="1">
                          <a:solidFill>
                            <a:schemeClr val="bg1"/>
                          </a:solidFill>
                          <a:effectLst/>
                          <a:latin typeface="Verdana"/>
                          <a:ea typeface="MS Mincho"/>
                          <a:cs typeface="Times New Roman"/>
                        </a:rPr>
                        <a:t>Seg-ment</a:t>
                      </a:r>
                      <a:endParaRPr lang="en-US" sz="1100" b="1" dirty="0">
                        <a:solidFill>
                          <a:schemeClr val="bg1"/>
                        </a:solidFill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b="1" spc="-140" baseline="0" dirty="0">
                          <a:solidFill>
                            <a:schemeClr val="bg1"/>
                          </a:solidFill>
                          <a:effectLst/>
                          <a:latin typeface="+mn-lt"/>
                          <a:ea typeface="Calibri"/>
                          <a:cs typeface="Times New Roman"/>
                        </a:rPr>
                        <a:t>Attaching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b="1" spc="-140" dirty="0">
                          <a:solidFill>
                            <a:schemeClr val="bg1"/>
                          </a:solidFill>
                          <a:effectLst/>
                          <a:latin typeface="+mn-lt"/>
                          <a:ea typeface="MS Mincho"/>
                          <a:cs typeface="Times New Roman"/>
                        </a:rPr>
                        <a:t>memory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b="1" dirty="0">
                          <a:solidFill>
                            <a:schemeClr val="bg1"/>
                          </a:solidFill>
                          <a:effectLst/>
                          <a:latin typeface="Verdana"/>
                          <a:ea typeface="Calibri"/>
                          <a:cs typeface="Times New Roman"/>
                        </a:rPr>
                        <a:t>Processor</a:t>
                      </a:r>
                      <a:endParaRPr lang="en-US" sz="2400" dirty="0">
                        <a:solidFill>
                          <a:schemeClr val="bg1"/>
                        </a:solidFill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b="1" spc="-50" baseline="0" dirty="0">
                          <a:solidFill>
                            <a:schemeClr val="bg1"/>
                          </a:solidFill>
                          <a:effectLst/>
                          <a:latin typeface="Verdana"/>
                          <a:ea typeface="MS Mincho"/>
                          <a:cs typeface="Times New Roman"/>
                        </a:rPr>
                        <a:t>Techno-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b="1" spc="-50" baseline="0" dirty="0">
                          <a:solidFill>
                            <a:schemeClr val="bg1"/>
                          </a:solidFill>
                          <a:effectLst/>
                          <a:latin typeface="Verdana"/>
                          <a:ea typeface="MS Mincho"/>
                          <a:cs typeface="Times New Roman"/>
                        </a:rPr>
                        <a:t>logy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b="1" spc="-60" baseline="0" dirty="0">
                          <a:solidFill>
                            <a:schemeClr val="bg1"/>
                          </a:solidFill>
                          <a:effectLst/>
                          <a:latin typeface="Verdana"/>
                          <a:ea typeface="Calibri"/>
                          <a:cs typeface="Times New Roman"/>
                        </a:rPr>
                        <a:t>Max. core </a:t>
                      </a:r>
                      <a:r>
                        <a:rPr lang="en-US" sz="1100" b="1" dirty="0">
                          <a:solidFill>
                            <a:schemeClr val="bg1"/>
                          </a:solidFill>
                          <a:effectLst/>
                          <a:latin typeface="Verdana"/>
                          <a:ea typeface="Calibri"/>
                          <a:cs typeface="Times New Roman"/>
                        </a:rPr>
                        <a:t>count</a:t>
                      </a:r>
                      <a:endParaRPr lang="en-US" sz="2400" dirty="0">
                        <a:solidFill>
                          <a:schemeClr val="bg1"/>
                        </a:solidFill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b="1" dirty="0">
                          <a:solidFill>
                            <a:schemeClr val="bg1"/>
                          </a:solidFill>
                          <a:effectLst/>
                          <a:latin typeface="Verdana"/>
                          <a:ea typeface="Calibri"/>
                          <a:cs typeface="Times New Roman"/>
                        </a:rPr>
                        <a:t>Date of intro.</a:t>
                      </a:r>
                      <a:endParaRPr lang="en-US" sz="2400" dirty="0">
                        <a:solidFill>
                          <a:schemeClr val="bg1"/>
                        </a:solidFill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b="1" dirty="0">
                          <a:solidFill>
                            <a:schemeClr val="bg1"/>
                          </a:solidFill>
                          <a:effectLst/>
                          <a:latin typeface="Verdana"/>
                          <a:ea typeface="MS Mincho"/>
                          <a:cs typeface="Times New Roman"/>
                        </a:rPr>
                        <a:t>Socket 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b="1" dirty="0">
                          <a:solidFill>
                            <a:schemeClr val="bg1"/>
                          </a:solidFill>
                          <a:effectLst/>
                          <a:latin typeface="Verdana"/>
                          <a:ea typeface="MS Mincho"/>
                          <a:cs typeface="Times New Roman"/>
                        </a:rPr>
                        <a:t>PCH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b="1" dirty="0">
                          <a:solidFill>
                            <a:schemeClr val="bg1"/>
                          </a:solidFill>
                          <a:effectLst/>
                          <a:latin typeface="Verdana"/>
                          <a:ea typeface="Calibri"/>
                          <a:cs typeface="Times New Roman"/>
                        </a:rPr>
                        <a:t>Mem. speed (up to)</a:t>
                      </a:r>
                      <a:endParaRPr lang="en-US" sz="2400" dirty="0">
                        <a:solidFill>
                          <a:schemeClr val="bg1"/>
                        </a:solidFill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b="1" spc="-100" dirty="0">
                          <a:solidFill>
                            <a:schemeClr val="bg1"/>
                          </a:solidFill>
                          <a:effectLst/>
                          <a:latin typeface="Verdana"/>
                          <a:ea typeface="Calibri"/>
                          <a:cs typeface="Times New Roman"/>
                        </a:rPr>
                        <a:t>Mem. </a:t>
                      </a:r>
                      <a:r>
                        <a:rPr lang="en-US" sz="1100" b="1" spc="-100" baseline="0" dirty="0">
                          <a:solidFill>
                            <a:schemeClr val="bg1"/>
                          </a:solidFill>
                          <a:effectLst/>
                          <a:latin typeface="Verdana"/>
                          <a:ea typeface="Calibri"/>
                          <a:cs typeface="Times New Roman"/>
                        </a:rPr>
                        <a:t>channels </a:t>
                      </a:r>
                      <a:endParaRPr lang="en-US" sz="2400" spc="-100" baseline="0" dirty="0">
                        <a:solidFill>
                          <a:schemeClr val="bg1"/>
                        </a:solidFill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38164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8.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5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spc="-50" baseline="0" dirty="0">
                          <a:effectLst/>
                          <a:latin typeface="+mn-lt"/>
                          <a:ea typeface="MS Mincho"/>
                          <a:cs typeface="Times New Roman"/>
                        </a:rPr>
                        <a:t>Attaching </a:t>
                      </a:r>
                      <a:r>
                        <a:rPr lang="en-US" sz="1100" dirty="0">
                          <a:effectLst/>
                          <a:latin typeface="+mn-lt"/>
                          <a:ea typeface="MS Mincho"/>
                          <a:cs typeface="Times New Roman"/>
                        </a:rPr>
                        <a:t>memory to the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spc="-70" baseline="0" dirty="0">
                          <a:effectLst/>
                          <a:latin typeface="+mn-lt"/>
                          <a:ea typeface="MS Mincho"/>
                          <a:cs typeface="Times New Roman"/>
                        </a:rPr>
                        <a:t>processor die</a:t>
                      </a:r>
                      <a:endParaRPr lang="en-US" sz="1100" spc="-70" baseline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Cannon Lake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10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2C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5/2018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BGA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err="1">
                          <a:effectLst/>
                          <a:latin typeface="Verdana"/>
                          <a:ea typeface="MS Mincho"/>
                          <a:cs typeface="Times New Roman"/>
                        </a:rPr>
                        <a:t>n.a</a:t>
                      </a:r>
                      <a:r>
                        <a:rPr lang="en-US" sz="110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.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DDR4-2400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spc="-40" baseline="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2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38164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10.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Ice Lake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10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4C+G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7/2019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Y: BGA 1377 U: BGA 1526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300-series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DDR4-3733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1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07245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11.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M D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Tiger Lake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10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8C+G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09/2020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UP3: BGA 1449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UP4: BGA 1598 B/H: BGA 1787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400-series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spc="-50" baseline="0" dirty="0">
                          <a:effectLst/>
                          <a:latin typeface="+mn-lt"/>
                          <a:ea typeface="MS Mincho"/>
                          <a:cs typeface="Times New Roman"/>
                        </a:rPr>
                        <a:t>LPDDR4x-4267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spc="-50" baseline="0" dirty="0">
                          <a:effectLst/>
                          <a:latin typeface="+mn-lt"/>
                          <a:ea typeface="MS Mincho"/>
                          <a:cs typeface="Times New Roman"/>
                        </a:rPr>
                        <a:t>LPDDR5x-5400</a:t>
                      </a:r>
                      <a:endParaRPr lang="en-US" sz="1100" spc="-50" baseline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1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45982719"/>
                  </a:ext>
                </a:extLst>
              </a:tr>
              <a:tr h="338164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12.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M D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Alder Lake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10</a:t>
                      </a:r>
                      <a:r>
                        <a:rPr lang="en-US" sz="1100" baseline="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 nm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baseline="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(Intel 7)</a:t>
                      </a:r>
                      <a:endParaRPr lang="en-US" sz="11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8C+8C+G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11/2021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>
                          <a:effectLst/>
                          <a:latin typeface="+mn-lt"/>
                          <a:ea typeface="MS Mincho"/>
                          <a:cs typeface="Times New Roman"/>
                        </a:rPr>
                        <a:t>M: BGA 1744</a:t>
                      </a:r>
                      <a:endParaRPr lang="en-US" sz="11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D: LGA 1700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600-series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DDR5-4800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n-lt"/>
                          <a:ea typeface="MS Mincho"/>
                          <a:cs typeface="Times New Roman"/>
                        </a:rPr>
                        <a:t>4x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n-lt"/>
                          <a:ea typeface="MS Mincho"/>
                          <a:cs typeface="Times New Roman"/>
                        </a:rPr>
                        <a:t>32-bit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259885145"/>
                  </a:ext>
                </a:extLst>
              </a:tr>
              <a:tr h="338164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13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M D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0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Raptor Lake 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10 nm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(Intel 7)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8C+16C+G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09/2022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>
                          <a:effectLst/>
                          <a:latin typeface="+mn-lt"/>
                          <a:ea typeface="MS Mincho"/>
                          <a:cs typeface="Times New Roman"/>
                        </a:rPr>
                        <a:t>LGA 1700</a:t>
                      </a:r>
                      <a:endParaRPr lang="en-US" sz="11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n-lt"/>
                          <a:ea typeface="MS Mincho"/>
                          <a:cs typeface="Times New Roman"/>
                        </a:rPr>
                        <a:t>700-series 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n-lt"/>
                          <a:ea typeface="MS Mincho"/>
                          <a:cs typeface="Times New Roman"/>
                        </a:rPr>
                        <a:t>DDR5-5600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100" dirty="0">
                        <a:effectLst/>
                        <a:latin typeface="+mn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4213431"/>
                  </a:ext>
                </a:extLst>
              </a:tr>
            </a:tbl>
          </a:graphicData>
        </a:graphic>
      </p:graphicFrame>
      <p:sp>
        <p:nvSpPr>
          <p:cNvPr id="9" name="Rectangle 8"/>
          <p:cNvSpPr/>
          <p:nvPr/>
        </p:nvSpPr>
        <p:spPr bwMode="auto">
          <a:xfrm>
            <a:off x="3500063" y="1037495"/>
            <a:ext cx="828000" cy="2340000"/>
          </a:xfrm>
          <a:prstGeom prst="rect">
            <a:avLst/>
          </a:prstGeom>
          <a:noFill/>
          <a:ln w="2857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3333CC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305551957"/>
      </p:ext>
    </p:extLst>
  </p:cSld>
  <p:clrMapOvr>
    <a:masterClrMapping/>
  </p:clrMapOvr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Box 5"/>
          <p:cNvSpPr txBox="1">
            <a:spLocks noChangeArrowheads="1"/>
          </p:cNvSpPr>
          <p:nvPr/>
        </p:nvSpPr>
        <p:spPr bwMode="auto">
          <a:xfrm>
            <a:off x="2532489" y="1928514"/>
            <a:ext cx="780983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3-wide</a:t>
            </a:r>
          </a:p>
        </p:txBody>
      </p:sp>
      <p:sp>
        <p:nvSpPr>
          <p:cNvPr id="4" name="Text Box 5"/>
          <p:cNvSpPr txBox="1">
            <a:spLocks noChangeArrowheads="1"/>
          </p:cNvSpPr>
          <p:nvPr/>
        </p:nvSpPr>
        <p:spPr bwMode="auto">
          <a:xfrm>
            <a:off x="755576" y="1926421"/>
            <a:ext cx="780983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2-wide</a:t>
            </a:r>
          </a:p>
        </p:txBody>
      </p:sp>
      <p:sp>
        <p:nvSpPr>
          <p:cNvPr id="5" name="Oval 13"/>
          <p:cNvSpPr>
            <a:spLocks noChangeArrowheads="1"/>
          </p:cNvSpPr>
          <p:nvPr/>
        </p:nvSpPr>
        <p:spPr bwMode="auto">
          <a:xfrm>
            <a:off x="6822340" y="1847234"/>
            <a:ext cx="65087" cy="61913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hu-HU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sp>
        <p:nvSpPr>
          <p:cNvPr id="6" name="Text Box 5"/>
          <p:cNvSpPr txBox="1">
            <a:spLocks noChangeArrowheads="1"/>
          </p:cNvSpPr>
          <p:nvPr/>
        </p:nvSpPr>
        <p:spPr bwMode="auto">
          <a:xfrm>
            <a:off x="4170699" y="1925077"/>
            <a:ext cx="187877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4-wide</a:t>
            </a:r>
          </a:p>
        </p:txBody>
      </p:sp>
      <p:cxnSp>
        <p:nvCxnSpPr>
          <p:cNvPr id="14" name="Straight Connector 13"/>
          <p:cNvCxnSpPr/>
          <p:nvPr/>
        </p:nvCxnSpPr>
        <p:spPr bwMode="auto">
          <a:xfrm flipH="1">
            <a:off x="1125929" y="1642818"/>
            <a:ext cx="2900460" cy="237397"/>
          </a:xfrm>
          <a:prstGeom prst="line">
            <a:avLst/>
          </a:prstGeom>
          <a:noFill/>
          <a:ln w="63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CC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15" name="Straight Connector 14"/>
          <p:cNvCxnSpPr>
            <a:endCxn id="5" idx="2"/>
          </p:cNvCxnSpPr>
          <p:nvPr/>
        </p:nvCxnSpPr>
        <p:spPr bwMode="auto">
          <a:xfrm>
            <a:off x="3863970" y="1637180"/>
            <a:ext cx="2958370" cy="241011"/>
          </a:xfrm>
          <a:prstGeom prst="line">
            <a:avLst/>
          </a:prstGeom>
          <a:noFill/>
          <a:ln w="63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CC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17" name="Text Box 4"/>
          <p:cNvSpPr txBox="1">
            <a:spLocks noChangeArrowheads="1"/>
          </p:cNvSpPr>
          <p:nvPr/>
        </p:nvSpPr>
        <p:spPr bwMode="auto">
          <a:xfrm>
            <a:off x="1495948" y="1313765"/>
            <a:ext cx="4749662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SzPct val="75000"/>
              <a:buFont typeface="Wingdings" pitchFamily="2" charset="2"/>
              <a:buChar char="p"/>
              <a:defRPr sz="28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tx2"/>
              </a:buClr>
              <a:buSzPct val="75000"/>
              <a:buFont typeface="Wingdings" pitchFamily="2" charset="2"/>
              <a:buChar char="n"/>
              <a:defRPr sz="24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65000"/>
              <a:buFont typeface="Wingdings" pitchFamily="2" charset="2"/>
              <a:buChar char="p"/>
              <a:defRPr sz="20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bg2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tx2"/>
              </a:buClr>
              <a:buSzPct val="80000"/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tx2"/>
              </a:buClr>
              <a:buSzPct val="80000"/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tx2"/>
              </a:buClr>
              <a:buSzPct val="80000"/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tx2"/>
              </a:buClr>
              <a:buSzPct val="80000"/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tx2"/>
              </a:buClr>
              <a:buSzPct val="80000"/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pPr>
            <a:r>
              <a: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Width of Intel’s and AMD’s basic microarchitectures</a:t>
            </a:r>
          </a:p>
        </p:txBody>
      </p:sp>
      <p:sp>
        <p:nvSpPr>
          <p:cNvPr id="19" name="Text Box 6"/>
          <p:cNvSpPr txBox="1">
            <a:spLocks noChangeArrowheads="1"/>
          </p:cNvSpPr>
          <p:nvPr/>
        </p:nvSpPr>
        <p:spPr bwMode="auto">
          <a:xfrm>
            <a:off x="6372200" y="1927131"/>
            <a:ext cx="780983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5-wide</a:t>
            </a:r>
          </a:p>
        </p:txBody>
      </p:sp>
      <p:sp>
        <p:nvSpPr>
          <p:cNvPr id="21" name="Oval 20"/>
          <p:cNvSpPr>
            <a:spLocks noChangeArrowheads="1"/>
          </p:cNvSpPr>
          <p:nvPr/>
        </p:nvSpPr>
        <p:spPr bwMode="auto">
          <a:xfrm>
            <a:off x="1079540" y="1855221"/>
            <a:ext cx="65088" cy="60325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hu-HU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cxnSp>
        <p:nvCxnSpPr>
          <p:cNvPr id="29" name="Straight Connector 28"/>
          <p:cNvCxnSpPr/>
          <p:nvPr/>
        </p:nvCxnSpPr>
        <p:spPr bwMode="auto">
          <a:xfrm flipH="1">
            <a:off x="2945436" y="1633129"/>
            <a:ext cx="1080953" cy="258225"/>
          </a:xfrm>
          <a:prstGeom prst="line">
            <a:avLst/>
          </a:prstGeom>
          <a:noFill/>
          <a:ln w="63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31" name="Straight Connector 30"/>
          <p:cNvCxnSpPr/>
          <p:nvPr/>
        </p:nvCxnSpPr>
        <p:spPr bwMode="auto">
          <a:xfrm>
            <a:off x="4032697" y="1633129"/>
            <a:ext cx="1061116" cy="234867"/>
          </a:xfrm>
          <a:prstGeom prst="line">
            <a:avLst/>
          </a:prstGeom>
          <a:noFill/>
          <a:ln w="63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44" name="Oval 13"/>
          <p:cNvSpPr>
            <a:spLocks noChangeArrowheads="1"/>
          </p:cNvSpPr>
          <p:nvPr/>
        </p:nvSpPr>
        <p:spPr bwMode="auto">
          <a:xfrm>
            <a:off x="2912891" y="1858861"/>
            <a:ext cx="65088" cy="60325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hu-HU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sp>
        <p:nvSpPr>
          <p:cNvPr id="46" name="Oval 45"/>
          <p:cNvSpPr>
            <a:spLocks noChangeArrowheads="1"/>
          </p:cNvSpPr>
          <p:nvPr/>
        </p:nvSpPr>
        <p:spPr bwMode="auto">
          <a:xfrm>
            <a:off x="5072872" y="1850927"/>
            <a:ext cx="65088" cy="60325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hu-HU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sp>
        <p:nvSpPr>
          <p:cNvPr id="49" name="TextBox 48"/>
          <p:cNvSpPr txBox="1"/>
          <p:nvPr/>
        </p:nvSpPr>
        <p:spPr>
          <a:xfrm>
            <a:off x="6358" y="2197832"/>
            <a:ext cx="749218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Intel</a:t>
            </a:r>
          </a:p>
        </p:txBody>
      </p:sp>
      <p:sp>
        <p:nvSpPr>
          <p:cNvPr id="51" name="TextBox 50"/>
          <p:cNvSpPr txBox="1"/>
          <p:nvPr/>
        </p:nvSpPr>
        <p:spPr>
          <a:xfrm>
            <a:off x="575556" y="2195107"/>
            <a:ext cx="1054036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Pentium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(1993)</a:t>
            </a:r>
          </a:p>
        </p:txBody>
      </p:sp>
      <p:sp>
        <p:nvSpPr>
          <p:cNvPr id="52" name="TextBox 51"/>
          <p:cNvSpPr txBox="1"/>
          <p:nvPr/>
        </p:nvSpPr>
        <p:spPr>
          <a:xfrm>
            <a:off x="1870352" y="2195107"/>
            <a:ext cx="2137614" cy="9079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Pentium II (Pentium Pro) 1996)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Pentium III (1999)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Pentium 4 (2000)</a:t>
            </a:r>
          </a:p>
        </p:txBody>
      </p:sp>
      <p:sp>
        <p:nvSpPr>
          <p:cNvPr id="55" name="TextBox 54"/>
          <p:cNvSpPr txBox="1"/>
          <p:nvPr/>
        </p:nvSpPr>
        <p:spPr>
          <a:xfrm>
            <a:off x="1686" y="3095208"/>
            <a:ext cx="731737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AMD</a:t>
            </a:r>
          </a:p>
        </p:txBody>
      </p:sp>
      <p:sp>
        <p:nvSpPr>
          <p:cNvPr id="8" name="Right Arrow 7"/>
          <p:cNvSpPr/>
          <p:nvPr/>
        </p:nvSpPr>
        <p:spPr bwMode="auto">
          <a:xfrm>
            <a:off x="1596264" y="2268725"/>
            <a:ext cx="274320" cy="90010"/>
          </a:xfrm>
          <a:prstGeom prst="rightArrow">
            <a:avLst/>
          </a:prstGeom>
          <a:solidFill>
            <a:srgbClr val="FF0000"/>
          </a:solidFill>
          <a:ln w="1905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sp>
        <p:nvSpPr>
          <p:cNvPr id="37" name="Right Arrow 36"/>
          <p:cNvSpPr/>
          <p:nvPr/>
        </p:nvSpPr>
        <p:spPr bwMode="auto">
          <a:xfrm>
            <a:off x="4081656" y="2285117"/>
            <a:ext cx="274320" cy="90010"/>
          </a:xfrm>
          <a:prstGeom prst="rightArrow">
            <a:avLst/>
          </a:prstGeom>
          <a:solidFill>
            <a:srgbClr val="FF0000"/>
          </a:solidFill>
          <a:ln w="1905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sp>
        <p:nvSpPr>
          <p:cNvPr id="45" name="TextBox 44"/>
          <p:cNvSpPr txBox="1"/>
          <p:nvPr/>
        </p:nvSpPr>
        <p:spPr>
          <a:xfrm>
            <a:off x="4139952" y="2204760"/>
            <a:ext cx="175589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Core 2 (2006)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until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Broadwell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(2014)</a:t>
            </a:r>
          </a:p>
        </p:txBody>
      </p:sp>
      <p:sp>
        <p:nvSpPr>
          <p:cNvPr id="47" name="TextBox 46"/>
          <p:cNvSpPr txBox="1"/>
          <p:nvPr/>
        </p:nvSpPr>
        <p:spPr>
          <a:xfrm>
            <a:off x="5940152" y="2205759"/>
            <a:ext cx="1638948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Skylake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(2015)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and subsequent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symmetrical multicores</a:t>
            </a:r>
          </a:p>
        </p:txBody>
      </p:sp>
      <p:sp>
        <p:nvSpPr>
          <p:cNvPr id="48" name="Right Arrow 47"/>
          <p:cNvSpPr/>
          <p:nvPr/>
        </p:nvSpPr>
        <p:spPr bwMode="auto">
          <a:xfrm>
            <a:off x="5724128" y="2285117"/>
            <a:ext cx="274320" cy="90010"/>
          </a:xfrm>
          <a:prstGeom prst="rightArrow">
            <a:avLst/>
          </a:prstGeom>
          <a:solidFill>
            <a:srgbClr val="FF0000"/>
          </a:solidFill>
          <a:ln w="1905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sp>
        <p:nvSpPr>
          <p:cNvPr id="50" name="TextBox 49"/>
          <p:cNvSpPr txBox="1"/>
          <p:nvPr/>
        </p:nvSpPr>
        <p:spPr>
          <a:xfrm>
            <a:off x="1853210" y="3394996"/>
            <a:ext cx="2173324" cy="150041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K7 Athlon (1998)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K8 (Hammer)-based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designs (2003)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K10 (Barcelona/Phenom) based lines (2007)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K10.5 (Shanghai etc.)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based lines (2008)</a:t>
            </a:r>
          </a:p>
        </p:txBody>
      </p:sp>
      <p:sp>
        <p:nvSpPr>
          <p:cNvPr id="68" name="TextBox 67"/>
          <p:cNvSpPr txBox="1"/>
          <p:nvPr/>
        </p:nvSpPr>
        <p:spPr>
          <a:xfrm>
            <a:off x="3955386" y="3435355"/>
            <a:ext cx="228381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K15 Bulldozer-based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lines  (2011)</a:t>
            </a:r>
          </a:p>
        </p:txBody>
      </p:sp>
      <p:sp>
        <p:nvSpPr>
          <p:cNvPr id="70" name="Right Arrow 69"/>
          <p:cNvSpPr/>
          <p:nvPr/>
        </p:nvSpPr>
        <p:spPr bwMode="auto">
          <a:xfrm>
            <a:off x="3900841" y="3203147"/>
            <a:ext cx="274320" cy="90010"/>
          </a:xfrm>
          <a:prstGeom prst="rightArrow">
            <a:avLst/>
          </a:prstGeom>
          <a:solidFill>
            <a:srgbClr val="FF0000"/>
          </a:solidFill>
          <a:ln w="1905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sp>
        <p:nvSpPr>
          <p:cNvPr id="71" name="TextBox 70"/>
          <p:cNvSpPr txBox="1"/>
          <p:nvPr/>
        </p:nvSpPr>
        <p:spPr>
          <a:xfrm>
            <a:off x="3966038" y="3887350"/>
            <a:ext cx="228381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Zen-based lines (2017)</a:t>
            </a:r>
          </a:p>
        </p:txBody>
      </p:sp>
      <p:sp>
        <p:nvSpPr>
          <p:cNvPr id="72" name="TextBox 71"/>
          <p:cNvSpPr txBox="1"/>
          <p:nvPr/>
        </p:nvSpPr>
        <p:spPr>
          <a:xfrm>
            <a:off x="2070167" y="3095207"/>
            <a:ext cx="1732793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K5 (1996)</a:t>
            </a:r>
          </a:p>
        </p:txBody>
      </p:sp>
      <p:sp>
        <p:nvSpPr>
          <p:cNvPr id="73" name="TextBox 72"/>
          <p:cNvSpPr txBox="1"/>
          <p:nvPr/>
        </p:nvSpPr>
        <p:spPr>
          <a:xfrm>
            <a:off x="4226666" y="3095207"/>
            <a:ext cx="1732793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K6 (1997)</a:t>
            </a:r>
          </a:p>
        </p:txBody>
      </p:sp>
      <p:sp>
        <p:nvSpPr>
          <p:cNvPr id="74" name="Right Arrow 73"/>
          <p:cNvSpPr/>
          <p:nvPr/>
        </p:nvSpPr>
        <p:spPr bwMode="auto">
          <a:xfrm>
            <a:off x="3889229" y="3536980"/>
            <a:ext cx="274320" cy="90010"/>
          </a:xfrm>
          <a:prstGeom prst="rightArrow">
            <a:avLst/>
          </a:prstGeom>
          <a:solidFill>
            <a:srgbClr val="FF0000"/>
          </a:solidFill>
          <a:ln w="1905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grpSp>
        <p:nvGrpSpPr>
          <p:cNvPr id="11" name="Group 10"/>
          <p:cNvGrpSpPr/>
          <p:nvPr/>
        </p:nvGrpSpPr>
        <p:grpSpPr>
          <a:xfrm rot="9853837">
            <a:off x="3864547" y="3183885"/>
            <a:ext cx="543632" cy="215444"/>
            <a:chOff x="4916750" y="3123546"/>
            <a:chExt cx="543632" cy="215444"/>
          </a:xfrm>
        </p:grpSpPr>
        <p:sp>
          <p:nvSpPr>
            <p:cNvPr id="75" name="Right Arrow 74"/>
            <p:cNvSpPr/>
            <p:nvPr/>
          </p:nvSpPr>
          <p:spPr bwMode="auto">
            <a:xfrm>
              <a:off x="5186062" y="3131350"/>
              <a:ext cx="274320" cy="90010"/>
            </a:xfrm>
            <a:prstGeom prst="rightArrow">
              <a:avLst/>
            </a:prstGeom>
            <a:solidFill>
              <a:srgbClr val="FF0000"/>
            </a:solidFill>
            <a:ln w="19050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endParaRPr>
            </a:p>
          </p:txBody>
        </p:sp>
        <p:sp>
          <p:nvSpPr>
            <p:cNvPr id="10" name="TextBox 9"/>
            <p:cNvSpPr txBox="1"/>
            <p:nvPr/>
          </p:nvSpPr>
          <p:spPr>
            <a:xfrm>
              <a:off x="4916750" y="3123546"/>
              <a:ext cx="184731" cy="2154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</p:grpSp>
      <p:sp>
        <p:nvSpPr>
          <p:cNvPr id="38" name="Title 64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r>
              <a:rPr lang="en-US" dirty="0"/>
              <a:t>3.2 How have Intel’s Core 2-based client lines evolved until now? (9)</a:t>
            </a:r>
          </a:p>
        </p:txBody>
      </p:sp>
      <p:sp>
        <p:nvSpPr>
          <p:cNvPr id="12" name="TextBox 11"/>
          <p:cNvSpPr txBox="1"/>
          <p:nvPr/>
        </p:nvSpPr>
        <p:spPr>
          <a:xfrm>
            <a:off x="284061" y="4935651"/>
            <a:ext cx="883344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-4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Figure: Evolution of the CPU core widths in Intel’s and AMD’s basic microarchitectures  </a:t>
            </a:r>
          </a:p>
        </p:txBody>
      </p:sp>
      <p:sp>
        <p:nvSpPr>
          <p:cNvPr id="40" name="Text Box 6"/>
          <p:cNvSpPr txBox="1">
            <a:spLocks noChangeArrowheads="1"/>
          </p:cNvSpPr>
          <p:nvPr/>
        </p:nvSpPr>
        <p:spPr bwMode="auto">
          <a:xfrm>
            <a:off x="7895473" y="1921593"/>
            <a:ext cx="780983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6-wide</a:t>
            </a:r>
          </a:p>
        </p:txBody>
      </p:sp>
      <p:sp>
        <p:nvSpPr>
          <p:cNvPr id="41" name="Oval 40"/>
          <p:cNvSpPr>
            <a:spLocks noChangeArrowheads="1"/>
          </p:cNvSpPr>
          <p:nvPr/>
        </p:nvSpPr>
        <p:spPr bwMode="auto">
          <a:xfrm>
            <a:off x="8251328" y="1859525"/>
            <a:ext cx="65088" cy="60325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hu-HU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sp>
        <p:nvSpPr>
          <p:cNvPr id="42" name="Oval 41"/>
          <p:cNvSpPr>
            <a:spLocks noChangeArrowheads="1"/>
          </p:cNvSpPr>
          <p:nvPr/>
        </p:nvSpPr>
        <p:spPr bwMode="auto">
          <a:xfrm>
            <a:off x="5225272" y="2003327"/>
            <a:ext cx="65088" cy="60325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hu-HU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cxnSp>
        <p:nvCxnSpPr>
          <p:cNvPr id="18" name="Straight Connector 17"/>
          <p:cNvCxnSpPr>
            <a:endCxn id="41" idx="2"/>
          </p:cNvCxnSpPr>
          <p:nvPr/>
        </p:nvCxnSpPr>
        <p:spPr bwMode="auto">
          <a:xfrm>
            <a:off x="4176713" y="1644484"/>
            <a:ext cx="4074615" cy="245204"/>
          </a:xfrm>
          <a:prstGeom prst="line">
            <a:avLst/>
          </a:prstGeom>
          <a:noFill/>
          <a:ln w="63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53" name="TextBox 52"/>
          <p:cNvSpPr txBox="1"/>
          <p:nvPr/>
        </p:nvSpPr>
        <p:spPr>
          <a:xfrm>
            <a:off x="7668344" y="2209625"/>
            <a:ext cx="1284203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Alder Lake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(2021)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200" dirty="0">
                <a:solidFill>
                  <a:srgbClr val="000000"/>
                </a:solidFill>
                <a:latin typeface="Verdana"/>
              </a:rPr>
              <a:t>(</a:t>
            </a:r>
            <a:r>
              <a:rPr lang="en-US" sz="1200" dirty="0" err="1">
                <a:solidFill>
                  <a:srgbClr val="000000"/>
                </a:solidFill>
                <a:latin typeface="Verdana"/>
              </a:rPr>
              <a:t>big.LITTLE</a:t>
            </a:r>
            <a:endParaRPr lang="en-US" sz="1200" dirty="0">
              <a:solidFill>
                <a:srgbClr val="000000"/>
              </a:solidFill>
              <a:latin typeface="Verdana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configuration)</a:t>
            </a:r>
          </a:p>
        </p:txBody>
      </p:sp>
      <p:sp>
        <p:nvSpPr>
          <p:cNvPr id="54" name="Right Arrow 53"/>
          <p:cNvSpPr/>
          <p:nvPr/>
        </p:nvSpPr>
        <p:spPr bwMode="auto">
          <a:xfrm>
            <a:off x="7488324" y="2299635"/>
            <a:ext cx="274320" cy="90010"/>
          </a:xfrm>
          <a:prstGeom prst="rightArrow">
            <a:avLst/>
          </a:prstGeom>
          <a:solidFill>
            <a:srgbClr val="FF0000"/>
          </a:solidFill>
          <a:ln w="1905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169152" y="799460"/>
            <a:ext cx="928299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spc="-90" dirty="0">
                <a:solidFill>
                  <a:srgbClr val="FF0000"/>
                </a:solidFill>
              </a:rPr>
              <a:t>Wider CPU cores result in higher performance, so both firms widened their cores </a:t>
            </a:r>
            <a:r>
              <a:rPr lang="en-US" sz="1600" spc="-90" dirty="0"/>
              <a:t>(see below). </a:t>
            </a:r>
          </a:p>
        </p:txBody>
      </p:sp>
      <p:sp>
        <p:nvSpPr>
          <p:cNvPr id="9" name="TextBox 8"/>
          <p:cNvSpPr txBox="1"/>
          <p:nvPr/>
        </p:nvSpPr>
        <p:spPr>
          <a:xfrm flipH="1">
            <a:off x="26495" y="458670"/>
            <a:ext cx="932726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>
                <a:solidFill>
                  <a:schemeClr val="accent6"/>
                </a:solidFill>
              </a:rPr>
              <a:t>3.2.3 How have Intel and AMD widened the core widths of their processors?  </a:t>
            </a:r>
          </a:p>
        </p:txBody>
      </p:sp>
      <p:sp>
        <p:nvSpPr>
          <p:cNvPr id="13" name="Rounded Rectangle 12"/>
          <p:cNvSpPr/>
          <p:nvPr/>
        </p:nvSpPr>
        <p:spPr bwMode="auto">
          <a:xfrm>
            <a:off x="19250" y="5358987"/>
            <a:ext cx="9117505" cy="14003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19050" cap="flat" cmpd="sng" algn="ctr">
            <a:solidFill>
              <a:schemeClr val="bg1">
                <a:lumMod val="50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56" name="TextBox 55"/>
          <p:cNvSpPr txBox="1"/>
          <p:nvPr/>
        </p:nvSpPr>
        <p:spPr>
          <a:xfrm>
            <a:off x="164149" y="5358987"/>
            <a:ext cx="8838510" cy="145167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spc="-20" dirty="0"/>
              <a:t>We point out that one of the reasons why Intel’s </a:t>
            </a:r>
            <a:r>
              <a:rPr lang="en-US" sz="1600" spc="-20" dirty="0">
                <a:solidFill>
                  <a:srgbClr val="0070C0"/>
                </a:solidFill>
              </a:rPr>
              <a:t>Core 2 overtook the performance </a:t>
            </a:r>
          </a:p>
          <a:p>
            <a:pPr>
              <a:spcAft>
                <a:spcPts val="600"/>
              </a:spcAft>
            </a:pPr>
            <a:r>
              <a:rPr lang="en-US" sz="1600" spc="-20" dirty="0">
                <a:solidFill>
                  <a:srgbClr val="0070C0"/>
                </a:solidFill>
              </a:rPr>
              <a:t>      leadership from AMD’s K8</a:t>
            </a:r>
            <a:r>
              <a:rPr lang="en-US" sz="1600" dirty="0"/>
              <a:t> was its </a:t>
            </a:r>
            <a:r>
              <a:rPr lang="en-US" sz="1600" dirty="0">
                <a:solidFill>
                  <a:srgbClr val="0070C0"/>
                </a:solidFill>
              </a:rPr>
              <a:t>increased core width</a:t>
            </a:r>
            <a:r>
              <a:rPr lang="en-US" sz="1600" dirty="0"/>
              <a:t> (4 vs. 3).</a:t>
            </a:r>
          </a:p>
          <a:p>
            <a:pPr marL="285750" indent="-285750">
              <a:spcAft>
                <a:spcPts val="400"/>
              </a:spcAft>
              <a:buFont typeface="Arial" panose="020B0604020202020204" pitchFamily="34" charset="0"/>
              <a:buChar char="•"/>
            </a:pPr>
            <a:r>
              <a:rPr lang="en-US" sz="1600" dirty="0"/>
              <a:t>Subsequently, Intel laid further great emphasis on widening their CPU cores. </a:t>
            </a:r>
          </a:p>
          <a:p>
            <a:r>
              <a:rPr lang="en-US" sz="1600" dirty="0"/>
              <a:t>      The main steps of this move were the </a:t>
            </a:r>
            <a:r>
              <a:rPr lang="en-US" sz="1600" dirty="0">
                <a:solidFill>
                  <a:srgbClr val="0070C0"/>
                </a:solidFill>
              </a:rPr>
              <a:t>5-wide 6. gen. Skylake (2015) </a:t>
            </a:r>
            <a:r>
              <a:rPr lang="en-US" sz="1600" dirty="0"/>
              <a:t>and the</a:t>
            </a:r>
          </a:p>
          <a:p>
            <a:r>
              <a:rPr lang="en-US" sz="1600" dirty="0"/>
              <a:t>      </a:t>
            </a:r>
            <a:r>
              <a:rPr lang="en-US" sz="1600" dirty="0">
                <a:solidFill>
                  <a:srgbClr val="0070C0"/>
                </a:solidFill>
              </a:rPr>
              <a:t>6-wide 1</a:t>
            </a:r>
            <a:r>
              <a:rPr lang="en-US" sz="1600" spc="-30" dirty="0">
                <a:solidFill>
                  <a:srgbClr val="0070C0"/>
                </a:solidFill>
              </a:rPr>
              <a:t>2</a:t>
            </a:r>
            <a:r>
              <a:rPr lang="en-US" sz="1600" spc="-30" baseline="30000" dirty="0">
                <a:solidFill>
                  <a:srgbClr val="0070C0"/>
                </a:solidFill>
              </a:rPr>
              <a:t>th</a:t>
            </a:r>
            <a:r>
              <a:rPr lang="en-US" sz="1600" spc="-30" dirty="0">
                <a:solidFill>
                  <a:srgbClr val="0070C0"/>
                </a:solidFill>
              </a:rPr>
              <a:t> gen. </a:t>
            </a:r>
            <a:r>
              <a:rPr lang="en-US" sz="1600" spc="-30" dirty="0" err="1">
                <a:solidFill>
                  <a:srgbClr val="0070C0"/>
                </a:solidFill>
              </a:rPr>
              <a:t>big.little</a:t>
            </a:r>
            <a:r>
              <a:rPr lang="en-US" sz="1600" spc="-30" dirty="0">
                <a:solidFill>
                  <a:srgbClr val="0070C0"/>
                </a:solidFill>
              </a:rPr>
              <a:t> Alder Lake (2021) </a:t>
            </a:r>
            <a:r>
              <a:rPr lang="en-US" sz="1600" spc="-30" dirty="0"/>
              <a:t>processor lines.</a:t>
            </a:r>
            <a:r>
              <a:rPr lang="en-US" sz="1600" dirty="0"/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112117711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2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5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6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9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0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3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4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7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8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1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2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5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6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9" dur="5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0" dur="5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3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4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7" dur="5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8" dur="5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1" dur="5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2" dur="5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5" dur="5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6" dur="5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9" dur="5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0" dur="5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3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4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7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8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1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2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5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6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9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0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3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4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7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8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1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2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5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6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7" fill="hold">
                      <p:stCondLst>
                        <p:cond delay="indefinite"/>
                      </p:stCondLst>
                      <p:childTnLst>
                        <p:par>
                          <p:cTn id="158" fill="hold">
                            <p:stCondLst>
                              <p:cond delay="0"/>
                            </p:stCondLst>
                            <p:childTnLst>
                              <p:par>
                                <p:cTn id="15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1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2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5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6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4" grpId="0"/>
      <p:bldP spid="5" grpId="0" animBg="1"/>
      <p:bldP spid="6" grpId="0"/>
      <p:bldP spid="17" grpId="0"/>
      <p:bldP spid="19" grpId="0"/>
      <p:bldP spid="21" grpId="0" animBg="1"/>
      <p:bldP spid="44" grpId="0" animBg="1"/>
      <p:bldP spid="46" grpId="0" animBg="1"/>
      <p:bldP spid="49" grpId="0"/>
      <p:bldP spid="51" grpId="0"/>
      <p:bldP spid="52" grpId="0"/>
      <p:bldP spid="55" grpId="0"/>
      <p:bldP spid="8" grpId="0" animBg="1"/>
      <p:bldP spid="37" grpId="0" animBg="1"/>
      <p:bldP spid="45" grpId="0"/>
      <p:bldP spid="47" grpId="0"/>
      <p:bldP spid="48" grpId="0" animBg="1"/>
      <p:bldP spid="50" grpId="0"/>
      <p:bldP spid="68" grpId="0"/>
      <p:bldP spid="70" grpId="0" animBg="1"/>
      <p:bldP spid="71" grpId="0"/>
      <p:bldP spid="72" grpId="0"/>
      <p:bldP spid="73" grpId="0"/>
      <p:bldP spid="74" grpId="0" animBg="1"/>
      <p:bldP spid="12" grpId="0"/>
      <p:bldP spid="40" grpId="0"/>
      <p:bldP spid="41" grpId="0" animBg="1"/>
      <p:bldP spid="42" grpId="0" animBg="1"/>
      <p:bldP spid="53" grpId="0"/>
      <p:bldP spid="54" grpId="0" animBg="1"/>
      <p:bldP spid="7" grpId="0"/>
      <p:bldP spid="13" grpId="0" animBg="1"/>
      <p:bldP spid="56" grpId="0"/>
    </p:bldLst>
  </p:timing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3.2 How have Intel’s Core 2-based client lines evolved until now? (10)</a:t>
            </a:r>
          </a:p>
        </p:txBody>
      </p:sp>
      <p:sp>
        <p:nvSpPr>
          <p:cNvPr id="3" name="TextBox 2"/>
          <p:cNvSpPr txBox="1"/>
          <p:nvPr/>
        </p:nvSpPr>
        <p:spPr>
          <a:xfrm>
            <a:off x="26495" y="458670"/>
            <a:ext cx="8317470" cy="91307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spcAft>
                <a:spcPts val="400"/>
              </a:spcAft>
            </a:pPr>
            <a:r>
              <a:rPr lang="en-US" dirty="0">
                <a:solidFill>
                  <a:schemeClr val="accent6"/>
                </a:solidFill>
                <a:latin typeface="+mj-lt"/>
              </a:rPr>
              <a:t>3.2.4 How</a:t>
            </a:r>
            <a:r>
              <a:rPr lang="en-US" dirty="0">
                <a:solidFill>
                  <a:schemeClr val="accent6"/>
                </a:solidFill>
              </a:rPr>
              <a:t> has the way of attaching memory changed?</a:t>
            </a:r>
            <a:r>
              <a:rPr lang="en-US" dirty="0"/>
              <a:t> -1</a:t>
            </a:r>
          </a:p>
          <a:p>
            <a:r>
              <a:rPr lang="en-US" sz="1600" dirty="0"/>
              <a:t>There are </a:t>
            </a:r>
            <a:r>
              <a:rPr lang="en-US" sz="1600" dirty="0">
                <a:solidFill>
                  <a:srgbClr val="0070C0"/>
                </a:solidFill>
              </a:rPr>
              <a:t>two alternative ways </a:t>
            </a:r>
            <a:r>
              <a:rPr lang="en-US" sz="1600" dirty="0"/>
              <a:t>of how memory may be attached to platforms,</a:t>
            </a:r>
          </a:p>
          <a:p>
            <a:r>
              <a:rPr lang="en-US" sz="1600" dirty="0"/>
              <a:t>  as depicted below.</a:t>
            </a:r>
            <a:endParaRPr lang="en-US" sz="1600" dirty="0">
              <a:latin typeface="+mj-lt"/>
            </a:endParaRPr>
          </a:p>
        </p:txBody>
      </p:sp>
      <p:sp>
        <p:nvSpPr>
          <p:cNvPr id="43" name="Rounded Rectangle 42"/>
          <p:cNvSpPr/>
          <p:nvPr/>
        </p:nvSpPr>
        <p:spPr bwMode="auto">
          <a:xfrm>
            <a:off x="422020" y="1538790"/>
            <a:ext cx="8280815" cy="4950988"/>
          </a:xfrm>
          <a:prstGeom prst="roundRect">
            <a:avLst/>
          </a:prstGeom>
          <a:solidFill>
            <a:srgbClr val="DDEEFF"/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 dirty="0">
              <a:ln>
                <a:noFill/>
              </a:ln>
              <a:solidFill>
                <a:srgbClr val="3333CC"/>
              </a:solidFill>
              <a:effectLst/>
              <a:latin typeface="Verdana" pitchFamily="34" charset="0"/>
            </a:endParaRPr>
          </a:p>
        </p:txBody>
      </p:sp>
      <p:sp>
        <p:nvSpPr>
          <p:cNvPr id="44" name="TextBox 43"/>
          <p:cNvSpPr txBox="1"/>
          <p:nvPr/>
        </p:nvSpPr>
        <p:spPr>
          <a:xfrm>
            <a:off x="1877574" y="1635165"/>
            <a:ext cx="4208203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Options for attaching memory to platforms</a:t>
            </a:r>
          </a:p>
        </p:txBody>
      </p:sp>
      <p:sp>
        <p:nvSpPr>
          <p:cNvPr id="45" name="TextBox 44"/>
          <p:cNvSpPr txBox="1"/>
          <p:nvPr/>
        </p:nvSpPr>
        <p:spPr>
          <a:xfrm>
            <a:off x="531728" y="2354912"/>
            <a:ext cx="2926349" cy="9310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 algn="ctr" defTabSz="457200">
              <a:defRPr/>
            </a:pPr>
            <a:r>
              <a:rPr kumimoji="0" 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</a:t>
            </a:r>
            <a:r>
              <a:rPr lang="en-US" sz="1300" b="1" dirty="0">
                <a:solidFill>
                  <a:srgbClr val="000000"/>
                </a:solidFill>
                <a:latin typeface="Verdana"/>
              </a:rPr>
              <a:t>Attaching memory </a:t>
            </a:r>
          </a:p>
          <a:p>
            <a:pPr lvl="0" algn="ctr" defTabSz="457200">
              <a:spcAft>
                <a:spcPts val="300"/>
              </a:spcAft>
              <a:defRPr/>
            </a:pPr>
            <a:r>
              <a:rPr lang="en-US" sz="1300" b="1" dirty="0">
                <a:solidFill>
                  <a:srgbClr val="000000"/>
                </a:solidFill>
                <a:latin typeface="Verdana"/>
              </a:rPr>
              <a:t>to the NB </a:t>
            </a:r>
            <a:endParaRPr kumimoji="0" lang="en-US" sz="13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</a:endParaRPr>
          </a:p>
          <a:p>
            <a:pPr lvl="0" algn="ctr" defTabSz="457200">
              <a:defRPr/>
            </a:pPr>
            <a:r>
              <a:rPr lang="en-US" sz="1300" dirty="0">
                <a:solidFill>
                  <a:srgbClr val="000000"/>
                </a:solidFill>
                <a:latin typeface="Verdana"/>
              </a:rPr>
              <a:t>(MC is integrated</a:t>
            </a:r>
          </a:p>
          <a:p>
            <a:pPr lvl="0" algn="ctr" defTabSz="457200">
              <a:spcAft>
                <a:spcPts val="400"/>
              </a:spcAft>
              <a:defRPr/>
            </a:pPr>
            <a:r>
              <a:rPr lang="en-US" sz="1300" dirty="0">
                <a:solidFill>
                  <a:srgbClr val="000000"/>
                </a:solidFill>
                <a:latin typeface="Verdana"/>
              </a:rPr>
              <a:t>into the NB)</a:t>
            </a:r>
            <a:endParaRPr kumimoji="0" lang="en-US" sz="1300" i="1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</a:endParaRPr>
          </a:p>
        </p:txBody>
      </p:sp>
      <p:sp>
        <p:nvSpPr>
          <p:cNvPr id="46" name="TextBox 45"/>
          <p:cNvSpPr txBox="1"/>
          <p:nvPr/>
        </p:nvSpPr>
        <p:spPr>
          <a:xfrm>
            <a:off x="4767543" y="2359145"/>
            <a:ext cx="2138727" cy="93102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lvl="0" algn="ctr" defTabSz="457200">
              <a:defRPr/>
            </a:pPr>
            <a:r>
              <a:rPr lang="en-US" sz="1300" b="1" dirty="0">
                <a:solidFill>
                  <a:srgbClr val="000000"/>
                </a:solidFill>
                <a:latin typeface="Verdana"/>
              </a:rPr>
              <a:t>Attaching memory </a:t>
            </a:r>
          </a:p>
          <a:p>
            <a:pPr lvl="0" algn="ctr" defTabSz="457200">
              <a:spcAft>
                <a:spcPts val="300"/>
              </a:spcAft>
              <a:defRPr/>
            </a:pPr>
            <a:r>
              <a:rPr lang="en-US" sz="1300" b="1" dirty="0">
                <a:solidFill>
                  <a:srgbClr val="000000"/>
                </a:solidFill>
                <a:latin typeface="Verdana"/>
              </a:rPr>
              <a:t>to the processor </a:t>
            </a:r>
          </a:p>
          <a:p>
            <a:pPr lvl="0" algn="ctr" defTabSz="457200">
              <a:defRPr/>
            </a:pPr>
            <a:r>
              <a:rPr lang="en-US" sz="1300" dirty="0">
                <a:solidFill>
                  <a:srgbClr val="000000"/>
                </a:solidFill>
                <a:latin typeface="Verdana"/>
              </a:rPr>
              <a:t>(MC is integrated</a:t>
            </a:r>
          </a:p>
          <a:p>
            <a:pPr lvl="0" algn="ctr" defTabSz="457200">
              <a:spcAft>
                <a:spcPts val="400"/>
              </a:spcAft>
              <a:defRPr/>
            </a:pPr>
            <a:r>
              <a:rPr lang="en-US" sz="1300" dirty="0">
                <a:solidFill>
                  <a:srgbClr val="000000"/>
                </a:solidFill>
                <a:latin typeface="Verdana"/>
              </a:rPr>
              <a:t>onto the processor die)</a:t>
            </a:r>
            <a:endParaRPr kumimoji="0" lang="en-US" sz="130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</a:endParaRPr>
          </a:p>
        </p:txBody>
      </p:sp>
      <p:sp>
        <p:nvSpPr>
          <p:cNvPr id="47" name="Line 5"/>
          <p:cNvSpPr>
            <a:spLocks noChangeShapeType="1"/>
          </p:cNvSpPr>
          <p:nvPr/>
        </p:nvSpPr>
        <p:spPr bwMode="auto">
          <a:xfrm flipV="1">
            <a:off x="2041765" y="2059199"/>
            <a:ext cx="1871802" cy="223586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sp>
        <p:nvSpPr>
          <p:cNvPr id="48" name="Line 6"/>
          <p:cNvSpPr>
            <a:spLocks noChangeShapeType="1"/>
          </p:cNvSpPr>
          <p:nvPr/>
        </p:nvSpPr>
        <p:spPr bwMode="auto">
          <a:xfrm flipH="1" flipV="1">
            <a:off x="3913567" y="2059198"/>
            <a:ext cx="1950576" cy="267171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sp>
        <p:nvSpPr>
          <p:cNvPr id="49" name="Oval 12"/>
          <p:cNvSpPr>
            <a:spLocks noChangeArrowheads="1"/>
          </p:cNvSpPr>
          <p:nvPr/>
        </p:nvSpPr>
        <p:spPr bwMode="auto">
          <a:xfrm>
            <a:off x="1969765" y="2254658"/>
            <a:ext cx="72000" cy="72000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hu-HU" alt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sp>
        <p:nvSpPr>
          <p:cNvPr id="50" name="Line 42"/>
          <p:cNvSpPr>
            <a:spLocks noChangeShapeType="1"/>
          </p:cNvSpPr>
          <p:nvPr/>
        </p:nvSpPr>
        <p:spPr bwMode="auto">
          <a:xfrm flipH="1">
            <a:off x="3921042" y="1903667"/>
            <a:ext cx="1" cy="154201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sp>
        <p:nvSpPr>
          <p:cNvPr id="51" name="Oval 12"/>
          <p:cNvSpPr>
            <a:spLocks noChangeArrowheads="1"/>
          </p:cNvSpPr>
          <p:nvPr/>
        </p:nvSpPr>
        <p:spPr bwMode="auto">
          <a:xfrm>
            <a:off x="5796492" y="2279043"/>
            <a:ext cx="72000" cy="72000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hu-HU" alt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sp>
        <p:nvSpPr>
          <p:cNvPr id="52" name="Téglalap 46"/>
          <p:cNvSpPr/>
          <p:nvPr/>
        </p:nvSpPr>
        <p:spPr>
          <a:xfrm>
            <a:off x="999383" y="4446119"/>
            <a:ext cx="1389062" cy="488950"/>
          </a:xfrm>
          <a:prstGeom prst="rect">
            <a:avLst/>
          </a:prstGeom>
          <a:solidFill>
            <a:schemeClr val="tx2">
              <a:lumMod val="60000"/>
              <a:lumOff val="4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NB</a:t>
            </a:r>
            <a:endParaRPr kumimoji="0" lang="hu-HU" sz="12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cxnSp>
        <p:nvCxnSpPr>
          <p:cNvPr id="53" name="Egyenes összekötő 48"/>
          <p:cNvCxnSpPr>
            <a:stCxn id="54" idx="0"/>
            <a:endCxn id="52" idx="2"/>
          </p:cNvCxnSpPr>
          <p:nvPr/>
        </p:nvCxnSpPr>
        <p:spPr>
          <a:xfrm rot="5400000" flipH="1" flipV="1">
            <a:off x="1511352" y="5118425"/>
            <a:ext cx="366712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4" name="Téglalap 69"/>
          <p:cNvSpPr/>
          <p:nvPr/>
        </p:nvSpPr>
        <p:spPr>
          <a:xfrm>
            <a:off x="999383" y="5301781"/>
            <a:ext cx="1389062" cy="488950"/>
          </a:xfrm>
          <a:prstGeom prst="rect">
            <a:avLst/>
          </a:prstGeom>
          <a:solidFill>
            <a:schemeClr val="accent6">
              <a:lumMod val="7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SB</a:t>
            </a:r>
            <a:endParaRPr kumimoji="0" lang="hu-HU" sz="12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sp>
        <p:nvSpPr>
          <p:cNvPr id="55" name="Szövegdoboz 70"/>
          <p:cNvSpPr txBox="1">
            <a:spLocks noChangeArrowheads="1"/>
          </p:cNvSpPr>
          <p:nvPr/>
        </p:nvSpPr>
        <p:spPr bwMode="auto">
          <a:xfrm>
            <a:off x="1683475" y="4149256"/>
            <a:ext cx="484428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FSB</a:t>
            </a:r>
          </a:p>
        </p:txBody>
      </p:sp>
      <p:sp>
        <p:nvSpPr>
          <p:cNvPr id="56" name="Téglalap 49"/>
          <p:cNvSpPr>
            <a:spLocks noChangeArrowheads="1"/>
          </p:cNvSpPr>
          <p:nvPr/>
        </p:nvSpPr>
        <p:spPr bwMode="auto">
          <a:xfrm>
            <a:off x="989858" y="3579344"/>
            <a:ext cx="1398587" cy="488950"/>
          </a:xfrm>
          <a:prstGeom prst="rect">
            <a:avLst/>
          </a:prstGeom>
          <a:solidFill>
            <a:srgbClr val="33CC3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Processor</a:t>
            </a:r>
            <a:endParaRPr kumimoji="0" lang="hu-HU" altLang="en-US" sz="12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anose="020B0604030504040204" pitchFamily="34" charset="0"/>
              <a:ea typeface="+mn-ea"/>
              <a:cs typeface="+mn-cs"/>
            </a:endParaRPr>
          </a:p>
        </p:txBody>
      </p:sp>
      <p:cxnSp>
        <p:nvCxnSpPr>
          <p:cNvPr id="57" name="Egyenes összekötő 48"/>
          <p:cNvCxnSpPr>
            <a:stCxn id="54" idx="0"/>
            <a:endCxn id="52" idx="2"/>
          </p:cNvCxnSpPr>
          <p:nvPr/>
        </p:nvCxnSpPr>
        <p:spPr>
          <a:xfrm rot="5400000" flipH="1" flipV="1">
            <a:off x="1511351" y="4262763"/>
            <a:ext cx="366713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8" name="Téglalap 46"/>
          <p:cNvSpPr/>
          <p:nvPr/>
        </p:nvSpPr>
        <p:spPr>
          <a:xfrm>
            <a:off x="5098636" y="4484219"/>
            <a:ext cx="1389062" cy="487362"/>
          </a:xfrm>
          <a:prstGeom prst="rect">
            <a:avLst/>
          </a:prstGeom>
          <a:solidFill>
            <a:schemeClr val="tx2">
              <a:lumMod val="60000"/>
              <a:lumOff val="4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NB</a:t>
            </a:r>
            <a:endParaRPr kumimoji="0" lang="hu-HU" sz="12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cxnSp>
        <p:nvCxnSpPr>
          <p:cNvPr id="59" name="Egyenes összekötő 48"/>
          <p:cNvCxnSpPr>
            <a:stCxn id="54" idx="0"/>
            <a:endCxn id="52" idx="2"/>
          </p:cNvCxnSpPr>
          <p:nvPr/>
        </p:nvCxnSpPr>
        <p:spPr>
          <a:xfrm flipV="1">
            <a:off x="1693914" y="4935069"/>
            <a:ext cx="0" cy="36671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0" name="Téglalap 69"/>
          <p:cNvSpPr/>
          <p:nvPr/>
        </p:nvSpPr>
        <p:spPr>
          <a:xfrm>
            <a:off x="5098636" y="5338294"/>
            <a:ext cx="1389062" cy="488950"/>
          </a:xfrm>
          <a:prstGeom prst="rect">
            <a:avLst/>
          </a:prstGeom>
          <a:solidFill>
            <a:schemeClr val="accent6">
              <a:lumMod val="7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SB</a:t>
            </a:r>
            <a:endParaRPr kumimoji="0" lang="hu-HU" sz="12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sp>
        <p:nvSpPr>
          <p:cNvPr id="61" name="Szövegdoboz 70"/>
          <p:cNvSpPr txBox="1">
            <a:spLocks noChangeArrowheads="1"/>
          </p:cNvSpPr>
          <p:nvPr/>
        </p:nvSpPr>
        <p:spPr bwMode="auto">
          <a:xfrm>
            <a:off x="5782728" y="4185769"/>
            <a:ext cx="484428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FSB</a:t>
            </a:r>
          </a:p>
        </p:txBody>
      </p:sp>
      <p:sp>
        <p:nvSpPr>
          <p:cNvPr id="62" name="Téglalap 49"/>
          <p:cNvSpPr>
            <a:spLocks noChangeArrowheads="1"/>
          </p:cNvSpPr>
          <p:nvPr/>
        </p:nvSpPr>
        <p:spPr bwMode="auto">
          <a:xfrm>
            <a:off x="5089111" y="3615856"/>
            <a:ext cx="1398587" cy="488950"/>
          </a:xfrm>
          <a:prstGeom prst="rect">
            <a:avLst/>
          </a:prstGeom>
          <a:solidFill>
            <a:srgbClr val="33CC3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Processor     r</a:t>
            </a:r>
            <a:endParaRPr kumimoji="0" lang="hu-HU" altLang="en-US" sz="12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anose="020B0604030504040204" pitchFamily="34" charset="0"/>
              <a:ea typeface="+mn-ea"/>
              <a:cs typeface="+mn-cs"/>
            </a:endParaRPr>
          </a:p>
        </p:txBody>
      </p:sp>
      <p:cxnSp>
        <p:nvCxnSpPr>
          <p:cNvPr id="63" name="Egyenes összekötő 48"/>
          <p:cNvCxnSpPr>
            <a:stCxn id="54" idx="0"/>
            <a:endCxn id="52" idx="2"/>
          </p:cNvCxnSpPr>
          <p:nvPr/>
        </p:nvCxnSpPr>
        <p:spPr>
          <a:xfrm flipV="1">
            <a:off x="1693914" y="4935069"/>
            <a:ext cx="0" cy="36671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64" name="Group 25"/>
          <p:cNvGrpSpPr>
            <a:grpSpLocks/>
          </p:cNvGrpSpPr>
          <p:nvPr/>
        </p:nvGrpSpPr>
        <p:grpSpPr bwMode="auto">
          <a:xfrm>
            <a:off x="2859933" y="4341344"/>
            <a:ext cx="1233487" cy="720725"/>
            <a:chOff x="3123" y="2358"/>
            <a:chExt cx="919" cy="511"/>
          </a:xfrm>
          <a:solidFill>
            <a:srgbClr val="6699FF"/>
          </a:solidFill>
        </p:grpSpPr>
        <p:sp>
          <p:nvSpPr>
            <p:cNvPr id="65" name="Freeform 26"/>
            <p:cNvSpPr>
              <a:spLocks/>
            </p:cNvSpPr>
            <p:nvPr/>
          </p:nvSpPr>
          <p:spPr bwMode="auto">
            <a:xfrm>
              <a:off x="3123" y="2358"/>
              <a:ext cx="919" cy="511"/>
            </a:xfrm>
            <a:custGeom>
              <a:avLst/>
              <a:gdLst>
                <a:gd name="T0" fmla="*/ 152 w 1298"/>
                <a:gd name="T1" fmla="*/ 113 h 797"/>
                <a:gd name="T2" fmla="*/ 146 w 1298"/>
                <a:gd name="T3" fmla="*/ 97 h 797"/>
                <a:gd name="T4" fmla="*/ 163 w 1298"/>
                <a:gd name="T5" fmla="*/ 87 h 797"/>
                <a:gd name="T6" fmla="*/ 180 w 1298"/>
                <a:gd name="T7" fmla="*/ 72 h 797"/>
                <a:gd name="T8" fmla="*/ 282 w 1298"/>
                <a:gd name="T9" fmla="*/ 36 h 797"/>
                <a:gd name="T10" fmla="*/ 367 w 1298"/>
                <a:gd name="T11" fmla="*/ 0 h 797"/>
                <a:gd name="T12" fmla="*/ 639 w 1298"/>
                <a:gd name="T13" fmla="*/ 15 h 797"/>
                <a:gd name="T14" fmla="*/ 656 w 1298"/>
                <a:gd name="T15" fmla="*/ 46 h 797"/>
                <a:gd name="T16" fmla="*/ 707 w 1298"/>
                <a:gd name="T17" fmla="*/ 72 h 797"/>
                <a:gd name="T18" fmla="*/ 786 w 1298"/>
                <a:gd name="T19" fmla="*/ 128 h 797"/>
                <a:gd name="T20" fmla="*/ 871 w 1298"/>
                <a:gd name="T21" fmla="*/ 180 h 797"/>
                <a:gd name="T22" fmla="*/ 843 w 1298"/>
                <a:gd name="T23" fmla="*/ 339 h 797"/>
                <a:gd name="T24" fmla="*/ 820 w 1298"/>
                <a:gd name="T25" fmla="*/ 380 h 797"/>
                <a:gd name="T26" fmla="*/ 797 w 1298"/>
                <a:gd name="T27" fmla="*/ 410 h 797"/>
                <a:gd name="T28" fmla="*/ 695 w 1298"/>
                <a:gd name="T29" fmla="*/ 472 h 797"/>
                <a:gd name="T30" fmla="*/ 661 w 1298"/>
                <a:gd name="T31" fmla="*/ 487 h 797"/>
                <a:gd name="T32" fmla="*/ 576 w 1298"/>
                <a:gd name="T33" fmla="*/ 498 h 797"/>
                <a:gd name="T34" fmla="*/ 452 w 1298"/>
                <a:gd name="T35" fmla="*/ 492 h 797"/>
                <a:gd name="T36" fmla="*/ 418 w 1298"/>
                <a:gd name="T37" fmla="*/ 482 h 797"/>
                <a:gd name="T38" fmla="*/ 384 w 1298"/>
                <a:gd name="T39" fmla="*/ 462 h 797"/>
                <a:gd name="T40" fmla="*/ 140 w 1298"/>
                <a:gd name="T41" fmla="*/ 415 h 797"/>
                <a:gd name="T42" fmla="*/ 101 w 1298"/>
                <a:gd name="T43" fmla="*/ 354 h 797"/>
                <a:gd name="T44" fmla="*/ 50 w 1298"/>
                <a:gd name="T45" fmla="*/ 333 h 797"/>
                <a:gd name="T46" fmla="*/ 27 w 1298"/>
                <a:gd name="T47" fmla="*/ 195 h 797"/>
                <a:gd name="T48" fmla="*/ 50 w 1298"/>
                <a:gd name="T49" fmla="*/ 138 h 797"/>
                <a:gd name="T50" fmla="*/ 89 w 1298"/>
                <a:gd name="T51" fmla="*/ 133 h 797"/>
                <a:gd name="T52" fmla="*/ 152 w 1298"/>
                <a:gd name="T53" fmla="*/ 113 h 797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1298"/>
                <a:gd name="T82" fmla="*/ 0 h 797"/>
                <a:gd name="T83" fmla="*/ 1298 w 1298"/>
                <a:gd name="T84" fmla="*/ 797 h 797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1298" h="797">
                  <a:moveTo>
                    <a:pt x="214" y="176"/>
                  </a:moveTo>
                  <a:cubicBezTo>
                    <a:pt x="211" y="168"/>
                    <a:pt x="203" y="160"/>
                    <a:pt x="206" y="152"/>
                  </a:cubicBezTo>
                  <a:cubicBezTo>
                    <a:pt x="210" y="143"/>
                    <a:pt x="223" y="142"/>
                    <a:pt x="230" y="136"/>
                  </a:cubicBezTo>
                  <a:cubicBezTo>
                    <a:pt x="239" y="129"/>
                    <a:pt x="244" y="117"/>
                    <a:pt x="254" y="112"/>
                  </a:cubicBezTo>
                  <a:cubicBezTo>
                    <a:pt x="300" y="87"/>
                    <a:pt x="354" y="86"/>
                    <a:pt x="398" y="56"/>
                  </a:cubicBezTo>
                  <a:cubicBezTo>
                    <a:pt x="426" y="14"/>
                    <a:pt x="473" y="15"/>
                    <a:pt x="518" y="0"/>
                  </a:cubicBezTo>
                  <a:cubicBezTo>
                    <a:pt x="658" y="4"/>
                    <a:pt x="770" y="5"/>
                    <a:pt x="902" y="24"/>
                  </a:cubicBezTo>
                  <a:cubicBezTo>
                    <a:pt x="912" y="39"/>
                    <a:pt x="915" y="58"/>
                    <a:pt x="926" y="72"/>
                  </a:cubicBezTo>
                  <a:cubicBezTo>
                    <a:pt x="941" y="91"/>
                    <a:pt x="978" y="99"/>
                    <a:pt x="998" y="112"/>
                  </a:cubicBezTo>
                  <a:cubicBezTo>
                    <a:pt x="1031" y="178"/>
                    <a:pt x="1065" y="163"/>
                    <a:pt x="1110" y="200"/>
                  </a:cubicBezTo>
                  <a:cubicBezTo>
                    <a:pt x="1148" y="231"/>
                    <a:pt x="1183" y="264"/>
                    <a:pt x="1230" y="280"/>
                  </a:cubicBezTo>
                  <a:cubicBezTo>
                    <a:pt x="1298" y="348"/>
                    <a:pt x="1266" y="478"/>
                    <a:pt x="1190" y="528"/>
                  </a:cubicBezTo>
                  <a:cubicBezTo>
                    <a:pt x="1179" y="549"/>
                    <a:pt x="1169" y="571"/>
                    <a:pt x="1158" y="592"/>
                  </a:cubicBezTo>
                  <a:cubicBezTo>
                    <a:pt x="1149" y="609"/>
                    <a:pt x="1126" y="640"/>
                    <a:pt x="1126" y="640"/>
                  </a:cubicBezTo>
                  <a:cubicBezTo>
                    <a:pt x="1105" y="724"/>
                    <a:pt x="1055" y="718"/>
                    <a:pt x="982" y="736"/>
                  </a:cubicBezTo>
                  <a:cubicBezTo>
                    <a:pt x="965" y="740"/>
                    <a:pt x="951" y="756"/>
                    <a:pt x="934" y="760"/>
                  </a:cubicBezTo>
                  <a:cubicBezTo>
                    <a:pt x="895" y="769"/>
                    <a:pt x="854" y="768"/>
                    <a:pt x="814" y="776"/>
                  </a:cubicBezTo>
                  <a:cubicBezTo>
                    <a:pt x="755" y="773"/>
                    <a:pt x="696" y="774"/>
                    <a:pt x="638" y="768"/>
                  </a:cubicBezTo>
                  <a:cubicBezTo>
                    <a:pt x="621" y="766"/>
                    <a:pt x="604" y="761"/>
                    <a:pt x="590" y="752"/>
                  </a:cubicBezTo>
                  <a:cubicBezTo>
                    <a:pt x="574" y="741"/>
                    <a:pt x="542" y="720"/>
                    <a:pt x="542" y="720"/>
                  </a:cubicBezTo>
                  <a:cubicBezTo>
                    <a:pt x="416" y="730"/>
                    <a:pt x="248" y="797"/>
                    <a:pt x="198" y="648"/>
                  </a:cubicBezTo>
                  <a:cubicBezTo>
                    <a:pt x="188" y="565"/>
                    <a:pt x="208" y="596"/>
                    <a:pt x="142" y="552"/>
                  </a:cubicBezTo>
                  <a:cubicBezTo>
                    <a:pt x="120" y="537"/>
                    <a:pt x="70" y="520"/>
                    <a:pt x="70" y="520"/>
                  </a:cubicBezTo>
                  <a:cubicBezTo>
                    <a:pt x="0" y="450"/>
                    <a:pt x="27" y="446"/>
                    <a:pt x="38" y="304"/>
                  </a:cubicBezTo>
                  <a:cubicBezTo>
                    <a:pt x="39" y="297"/>
                    <a:pt x="63" y="220"/>
                    <a:pt x="70" y="216"/>
                  </a:cubicBezTo>
                  <a:cubicBezTo>
                    <a:pt x="87" y="208"/>
                    <a:pt x="107" y="211"/>
                    <a:pt x="126" y="208"/>
                  </a:cubicBezTo>
                  <a:cubicBezTo>
                    <a:pt x="159" y="197"/>
                    <a:pt x="178" y="183"/>
                    <a:pt x="214" y="176"/>
                  </a:cubicBezTo>
                  <a:close/>
                </a:path>
              </a:pathLst>
            </a:custGeom>
            <a:grp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66" name="Text Box 27"/>
            <p:cNvSpPr txBox="1">
              <a:spLocks noChangeArrowheads="1"/>
            </p:cNvSpPr>
            <p:nvPr/>
          </p:nvSpPr>
          <p:spPr bwMode="auto">
            <a:xfrm>
              <a:off x="3294" y="2526"/>
              <a:ext cx="655" cy="196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200" b="1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Memory</a:t>
              </a:r>
            </a:p>
          </p:txBody>
        </p:sp>
      </p:grpSp>
      <p:grpSp>
        <p:nvGrpSpPr>
          <p:cNvPr id="67" name="Group 28"/>
          <p:cNvGrpSpPr>
            <a:grpSpLocks/>
          </p:cNvGrpSpPr>
          <p:nvPr/>
        </p:nvGrpSpPr>
        <p:grpSpPr bwMode="auto">
          <a:xfrm>
            <a:off x="6946486" y="3531719"/>
            <a:ext cx="1233487" cy="720725"/>
            <a:chOff x="3123" y="2358"/>
            <a:chExt cx="919" cy="511"/>
          </a:xfrm>
          <a:solidFill>
            <a:srgbClr val="6699FF"/>
          </a:solidFill>
        </p:grpSpPr>
        <p:sp>
          <p:nvSpPr>
            <p:cNvPr id="68" name="Freeform 29"/>
            <p:cNvSpPr>
              <a:spLocks/>
            </p:cNvSpPr>
            <p:nvPr/>
          </p:nvSpPr>
          <p:spPr bwMode="auto">
            <a:xfrm>
              <a:off x="3123" y="2358"/>
              <a:ext cx="919" cy="511"/>
            </a:xfrm>
            <a:custGeom>
              <a:avLst/>
              <a:gdLst>
                <a:gd name="T0" fmla="*/ 152 w 1298"/>
                <a:gd name="T1" fmla="*/ 113 h 797"/>
                <a:gd name="T2" fmla="*/ 146 w 1298"/>
                <a:gd name="T3" fmla="*/ 97 h 797"/>
                <a:gd name="T4" fmla="*/ 163 w 1298"/>
                <a:gd name="T5" fmla="*/ 87 h 797"/>
                <a:gd name="T6" fmla="*/ 180 w 1298"/>
                <a:gd name="T7" fmla="*/ 72 h 797"/>
                <a:gd name="T8" fmla="*/ 282 w 1298"/>
                <a:gd name="T9" fmla="*/ 36 h 797"/>
                <a:gd name="T10" fmla="*/ 367 w 1298"/>
                <a:gd name="T11" fmla="*/ 0 h 797"/>
                <a:gd name="T12" fmla="*/ 639 w 1298"/>
                <a:gd name="T13" fmla="*/ 15 h 797"/>
                <a:gd name="T14" fmla="*/ 656 w 1298"/>
                <a:gd name="T15" fmla="*/ 46 h 797"/>
                <a:gd name="T16" fmla="*/ 707 w 1298"/>
                <a:gd name="T17" fmla="*/ 72 h 797"/>
                <a:gd name="T18" fmla="*/ 786 w 1298"/>
                <a:gd name="T19" fmla="*/ 128 h 797"/>
                <a:gd name="T20" fmla="*/ 871 w 1298"/>
                <a:gd name="T21" fmla="*/ 180 h 797"/>
                <a:gd name="T22" fmla="*/ 843 w 1298"/>
                <a:gd name="T23" fmla="*/ 339 h 797"/>
                <a:gd name="T24" fmla="*/ 820 w 1298"/>
                <a:gd name="T25" fmla="*/ 380 h 797"/>
                <a:gd name="T26" fmla="*/ 797 w 1298"/>
                <a:gd name="T27" fmla="*/ 410 h 797"/>
                <a:gd name="T28" fmla="*/ 695 w 1298"/>
                <a:gd name="T29" fmla="*/ 472 h 797"/>
                <a:gd name="T30" fmla="*/ 661 w 1298"/>
                <a:gd name="T31" fmla="*/ 487 h 797"/>
                <a:gd name="T32" fmla="*/ 576 w 1298"/>
                <a:gd name="T33" fmla="*/ 498 h 797"/>
                <a:gd name="T34" fmla="*/ 452 w 1298"/>
                <a:gd name="T35" fmla="*/ 492 h 797"/>
                <a:gd name="T36" fmla="*/ 418 w 1298"/>
                <a:gd name="T37" fmla="*/ 482 h 797"/>
                <a:gd name="T38" fmla="*/ 384 w 1298"/>
                <a:gd name="T39" fmla="*/ 462 h 797"/>
                <a:gd name="T40" fmla="*/ 140 w 1298"/>
                <a:gd name="T41" fmla="*/ 415 h 797"/>
                <a:gd name="T42" fmla="*/ 101 w 1298"/>
                <a:gd name="T43" fmla="*/ 354 h 797"/>
                <a:gd name="T44" fmla="*/ 50 w 1298"/>
                <a:gd name="T45" fmla="*/ 333 h 797"/>
                <a:gd name="T46" fmla="*/ 27 w 1298"/>
                <a:gd name="T47" fmla="*/ 195 h 797"/>
                <a:gd name="T48" fmla="*/ 50 w 1298"/>
                <a:gd name="T49" fmla="*/ 138 h 797"/>
                <a:gd name="T50" fmla="*/ 89 w 1298"/>
                <a:gd name="T51" fmla="*/ 133 h 797"/>
                <a:gd name="T52" fmla="*/ 152 w 1298"/>
                <a:gd name="T53" fmla="*/ 113 h 797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1298"/>
                <a:gd name="T82" fmla="*/ 0 h 797"/>
                <a:gd name="T83" fmla="*/ 1298 w 1298"/>
                <a:gd name="T84" fmla="*/ 797 h 797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1298" h="797">
                  <a:moveTo>
                    <a:pt x="214" y="176"/>
                  </a:moveTo>
                  <a:cubicBezTo>
                    <a:pt x="211" y="168"/>
                    <a:pt x="203" y="160"/>
                    <a:pt x="206" y="152"/>
                  </a:cubicBezTo>
                  <a:cubicBezTo>
                    <a:pt x="210" y="143"/>
                    <a:pt x="223" y="142"/>
                    <a:pt x="230" y="136"/>
                  </a:cubicBezTo>
                  <a:cubicBezTo>
                    <a:pt x="239" y="129"/>
                    <a:pt x="244" y="117"/>
                    <a:pt x="254" y="112"/>
                  </a:cubicBezTo>
                  <a:cubicBezTo>
                    <a:pt x="300" y="87"/>
                    <a:pt x="354" y="86"/>
                    <a:pt x="398" y="56"/>
                  </a:cubicBezTo>
                  <a:cubicBezTo>
                    <a:pt x="426" y="14"/>
                    <a:pt x="473" y="15"/>
                    <a:pt x="518" y="0"/>
                  </a:cubicBezTo>
                  <a:cubicBezTo>
                    <a:pt x="658" y="4"/>
                    <a:pt x="770" y="5"/>
                    <a:pt x="902" y="24"/>
                  </a:cubicBezTo>
                  <a:cubicBezTo>
                    <a:pt x="912" y="39"/>
                    <a:pt x="915" y="58"/>
                    <a:pt x="926" y="72"/>
                  </a:cubicBezTo>
                  <a:cubicBezTo>
                    <a:pt x="941" y="91"/>
                    <a:pt x="978" y="99"/>
                    <a:pt x="998" y="112"/>
                  </a:cubicBezTo>
                  <a:cubicBezTo>
                    <a:pt x="1031" y="178"/>
                    <a:pt x="1065" y="163"/>
                    <a:pt x="1110" y="200"/>
                  </a:cubicBezTo>
                  <a:cubicBezTo>
                    <a:pt x="1148" y="231"/>
                    <a:pt x="1183" y="264"/>
                    <a:pt x="1230" y="280"/>
                  </a:cubicBezTo>
                  <a:cubicBezTo>
                    <a:pt x="1298" y="348"/>
                    <a:pt x="1266" y="478"/>
                    <a:pt x="1190" y="528"/>
                  </a:cubicBezTo>
                  <a:cubicBezTo>
                    <a:pt x="1179" y="549"/>
                    <a:pt x="1169" y="571"/>
                    <a:pt x="1158" y="592"/>
                  </a:cubicBezTo>
                  <a:cubicBezTo>
                    <a:pt x="1149" y="609"/>
                    <a:pt x="1126" y="640"/>
                    <a:pt x="1126" y="640"/>
                  </a:cubicBezTo>
                  <a:cubicBezTo>
                    <a:pt x="1105" y="724"/>
                    <a:pt x="1055" y="718"/>
                    <a:pt x="982" y="736"/>
                  </a:cubicBezTo>
                  <a:cubicBezTo>
                    <a:pt x="965" y="740"/>
                    <a:pt x="951" y="756"/>
                    <a:pt x="934" y="760"/>
                  </a:cubicBezTo>
                  <a:cubicBezTo>
                    <a:pt x="895" y="769"/>
                    <a:pt x="854" y="768"/>
                    <a:pt x="814" y="776"/>
                  </a:cubicBezTo>
                  <a:cubicBezTo>
                    <a:pt x="755" y="773"/>
                    <a:pt x="696" y="774"/>
                    <a:pt x="638" y="768"/>
                  </a:cubicBezTo>
                  <a:cubicBezTo>
                    <a:pt x="621" y="766"/>
                    <a:pt x="604" y="761"/>
                    <a:pt x="590" y="752"/>
                  </a:cubicBezTo>
                  <a:cubicBezTo>
                    <a:pt x="574" y="741"/>
                    <a:pt x="542" y="720"/>
                    <a:pt x="542" y="720"/>
                  </a:cubicBezTo>
                  <a:cubicBezTo>
                    <a:pt x="416" y="730"/>
                    <a:pt x="248" y="797"/>
                    <a:pt x="198" y="648"/>
                  </a:cubicBezTo>
                  <a:cubicBezTo>
                    <a:pt x="188" y="565"/>
                    <a:pt x="208" y="596"/>
                    <a:pt x="142" y="552"/>
                  </a:cubicBezTo>
                  <a:cubicBezTo>
                    <a:pt x="120" y="537"/>
                    <a:pt x="70" y="520"/>
                    <a:pt x="70" y="520"/>
                  </a:cubicBezTo>
                  <a:cubicBezTo>
                    <a:pt x="0" y="450"/>
                    <a:pt x="27" y="446"/>
                    <a:pt x="38" y="304"/>
                  </a:cubicBezTo>
                  <a:cubicBezTo>
                    <a:pt x="39" y="297"/>
                    <a:pt x="63" y="220"/>
                    <a:pt x="70" y="216"/>
                  </a:cubicBezTo>
                  <a:cubicBezTo>
                    <a:pt x="87" y="208"/>
                    <a:pt x="107" y="211"/>
                    <a:pt x="126" y="208"/>
                  </a:cubicBezTo>
                  <a:cubicBezTo>
                    <a:pt x="159" y="197"/>
                    <a:pt x="178" y="183"/>
                    <a:pt x="214" y="176"/>
                  </a:cubicBezTo>
                  <a:close/>
                </a:path>
              </a:pathLst>
            </a:custGeom>
            <a:grp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69" name="Text Box 30"/>
            <p:cNvSpPr txBox="1">
              <a:spLocks noChangeArrowheads="1"/>
            </p:cNvSpPr>
            <p:nvPr/>
          </p:nvSpPr>
          <p:spPr bwMode="auto">
            <a:xfrm>
              <a:off x="3294" y="2526"/>
              <a:ext cx="655" cy="196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200" b="1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Memory</a:t>
              </a:r>
            </a:p>
          </p:txBody>
        </p:sp>
      </p:grpSp>
      <p:sp>
        <p:nvSpPr>
          <p:cNvPr id="70" name="AutoShape 31"/>
          <p:cNvSpPr>
            <a:spLocks noChangeArrowheads="1"/>
          </p:cNvSpPr>
          <p:nvPr/>
        </p:nvSpPr>
        <p:spPr bwMode="auto">
          <a:xfrm>
            <a:off x="2388445" y="4662019"/>
            <a:ext cx="471488" cy="77787"/>
          </a:xfrm>
          <a:prstGeom prst="leftRightArrow">
            <a:avLst>
              <a:gd name="adj1" fmla="val 50000"/>
              <a:gd name="adj2" fmla="val 121225"/>
            </a:avLst>
          </a:prstGeom>
          <a:solidFill>
            <a:srgbClr val="FF0000"/>
          </a:solidFill>
          <a:ln w="9525">
            <a:solidFill>
              <a:srgbClr val="FF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anose="020B0604030504040204" pitchFamily="34" charset="0"/>
              <a:ea typeface="+mn-ea"/>
              <a:cs typeface="+mn-cs"/>
            </a:endParaRPr>
          </a:p>
        </p:txBody>
      </p:sp>
      <p:sp>
        <p:nvSpPr>
          <p:cNvPr id="71" name="AutoShape 32"/>
          <p:cNvSpPr>
            <a:spLocks noChangeArrowheads="1"/>
          </p:cNvSpPr>
          <p:nvPr/>
        </p:nvSpPr>
        <p:spPr bwMode="auto">
          <a:xfrm>
            <a:off x="6474998" y="3846044"/>
            <a:ext cx="471488" cy="77787"/>
          </a:xfrm>
          <a:prstGeom prst="leftRightArrow">
            <a:avLst>
              <a:gd name="adj1" fmla="val 50000"/>
              <a:gd name="adj2" fmla="val 121225"/>
            </a:avLst>
          </a:prstGeom>
          <a:solidFill>
            <a:srgbClr val="FF0000"/>
          </a:solidFill>
          <a:ln w="9525">
            <a:solidFill>
              <a:srgbClr val="FF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anose="020B0604030504040204" pitchFamily="34" charset="0"/>
              <a:ea typeface="+mn-ea"/>
              <a:cs typeface="+mn-cs"/>
            </a:endParaRPr>
          </a:p>
        </p:txBody>
      </p:sp>
      <p:grpSp>
        <p:nvGrpSpPr>
          <p:cNvPr id="72" name="Group 71"/>
          <p:cNvGrpSpPr/>
          <p:nvPr/>
        </p:nvGrpSpPr>
        <p:grpSpPr>
          <a:xfrm>
            <a:off x="1951941" y="4562109"/>
            <a:ext cx="421910" cy="286189"/>
            <a:chOff x="873679" y="3689131"/>
            <a:chExt cx="421910" cy="286189"/>
          </a:xfrm>
        </p:grpSpPr>
        <p:sp>
          <p:nvSpPr>
            <p:cNvPr id="73" name="Rectangle 72"/>
            <p:cNvSpPr/>
            <p:nvPr/>
          </p:nvSpPr>
          <p:spPr bwMode="auto">
            <a:xfrm>
              <a:off x="896918" y="3689131"/>
              <a:ext cx="355598" cy="283779"/>
            </a:xfrm>
            <a:prstGeom prst="rect">
              <a:avLst/>
            </a:prstGeom>
            <a:solidFill>
              <a:srgbClr val="FF0000"/>
            </a:solidFill>
            <a:ln w="1587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endParaRPr>
            </a:p>
          </p:txBody>
        </p:sp>
        <p:sp>
          <p:nvSpPr>
            <p:cNvPr id="74" name="TextBox 73"/>
            <p:cNvSpPr txBox="1"/>
            <p:nvPr/>
          </p:nvSpPr>
          <p:spPr>
            <a:xfrm>
              <a:off x="873679" y="3698321"/>
              <a:ext cx="421910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457200" rtl="0" eaLnBrk="1" fontAlgn="base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MC</a:t>
              </a:r>
            </a:p>
          </p:txBody>
        </p:sp>
      </p:grpSp>
      <p:grpSp>
        <p:nvGrpSpPr>
          <p:cNvPr id="75" name="Group 74"/>
          <p:cNvGrpSpPr/>
          <p:nvPr/>
        </p:nvGrpSpPr>
        <p:grpSpPr>
          <a:xfrm>
            <a:off x="6056216" y="3726535"/>
            <a:ext cx="421910" cy="286189"/>
            <a:chOff x="873679" y="3689131"/>
            <a:chExt cx="421910" cy="286189"/>
          </a:xfrm>
        </p:grpSpPr>
        <p:sp>
          <p:nvSpPr>
            <p:cNvPr id="76" name="Rectangle 75"/>
            <p:cNvSpPr/>
            <p:nvPr/>
          </p:nvSpPr>
          <p:spPr bwMode="auto">
            <a:xfrm>
              <a:off x="896918" y="3689131"/>
              <a:ext cx="355598" cy="283779"/>
            </a:xfrm>
            <a:prstGeom prst="rect">
              <a:avLst/>
            </a:prstGeom>
            <a:solidFill>
              <a:srgbClr val="FF0000"/>
            </a:solidFill>
            <a:ln w="1587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endParaRPr>
            </a:p>
          </p:txBody>
        </p:sp>
        <p:sp>
          <p:nvSpPr>
            <p:cNvPr id="77" name="TextBox 76"/>
            <p:cNvSpPr txBox="1"/>
            <p:nvPr/>
          </p:nvSpPr>
          <p:spPr>
            <a:xfrm>
              <a:off x="873679" y="3698321"/>
              <a:ext cx="421910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457200" rtl="0" eaLnBrk="1" fontAlgn="base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MC</a:t>
              </a:r>
            </a:p>
          </p:txBody>
        </p:sp>
      </p:grpSp>
      <p:cxnSp>
        <p:nvCxnSpPr>
          <p:cNvPr id="78" name="Egyenes összekötő 48"/>
          <p:cNvCxnSpPr/>
          <p:nvPr/>
        </p:nvCxnSpPr>
        <p:spPr>
          <a:xfrm rot="5400000" flipH="1" flipV="1">
            <a:off x="5605115" y="4268019"/>
            <a:ext cx="366713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9" name="Egyenes összekötő 48"/>
          <p:cNvCxnSpPr/>
          <p:nvPr/>
        </p:nvCxnSpPr>
        <p:spPr>
          <a:xfrm rot="5400000" flipH="1" flipV="1">
            <a:off x="5599860" y="5145630"/>
            <a:ext cx="366713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0" name="Right Arrow 79"/>
          <p:cNvSpPr/>
          <p:nvPr/>
        </p:nvSpPr>
        <p:spPr bwMode="auto">
          <a:xfrm>
            <a:off x="3720903" y="2477246"/>
            <a:ext cx="360000" cy="90000"/>
          </a:xfrm>
          <a:prstGeom prst="rightArrow">
            <a:avLst/>
          </a:prstGeom>
          <a:solidFill>
            <a:srgbClr val="FF0000"/>
          </a:solidFill>
          <a:ln w="952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sp>
        <p:nvSpPr>
          <p:cNvPr id="81" name="TextBox 80"/>
          <p:cNvSpPr txBox="1"/>
          <p:nvPr/>
        </p:nvSpPr>
        <p:spPr>
          <a:xfrm>
            <a:off x="6777245" y="5366827"/>
            <a:ext cx="1636987" cy="49244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NB: North Bridge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SB: South Bridge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130889" y="6489778"/>
            <a:ext cx="583525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dirty="0"/>
              <a:t> MC: Memory Controller   NB: North Bridge  SB: South Bridge 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8187D17F-617A-F024-C621-9117AAAB8CE2}"/>
              </a:ext>
            </a:extLst>
          </p:cNvPr>
          <p:cNvSpPr txBox="1"/>
          <p:nvPr/>
        </p:nvSpPr>
        <p:spPr>
          <a:xfrm>
            <a:off x="619837" y="5971927"/>
            <a:ext cx="2237279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300" dirty="0"/>
              <a:t>Up to the Penryn (2008)</a:t>
            </a:r>
            <a:endParaRPr lang="hu-HU" sz="1300" dirty="0"/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83B1CE6C-AD42-89B8-B186-843D1AD84C23}"/>
              </a:ext>
            </a:extLst>
          </p:cNvPr>
          <p:cNvSpPr txBox="1"/>
          <p:nvPr/>
        </p:nvSpPr>
        <p:spPr>
          <a:xfrm>
            <a:off x="4719986" y="5971927"/>
            <a:ext cx="2640466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300" dirty="0"/>
              <a:t>From the Nehalem on (2009)</a:t>
            </a:r>
            <a:endParaRPr lang="hu-HU" sz="1300" dirty="0"/>
          </a:p>
        </p:txBody>
      </p:sp>
    </p:spTree>
    <p:extLst>
      <p:ext uri="{BB962C8B-B14F-4D97-AF65-F5344CB8AC3E}">
        <p14:creationId xmlns:p14="http://schemas.microsoft.com/office/powerpoint/2010/main" val="197081738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2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5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6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9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0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3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4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7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8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1" dur="5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2" dur="5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5" dur="5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6" dur="5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9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0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3" dur="5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4" dur="5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7" dur="5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8" dur="5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1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2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5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6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9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0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3" dur="5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4" dur="5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7" dur="5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8" dur="5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1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2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5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6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9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0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3" grpId="0" animBg="1"/>
      <p:bldP spid="44" grpId="0"/>
      <p:bldP spid="45" grpId="0"/>
      <p:bldP spid="46" grpId="0"/>
      <p:bldP spid="47" grpId="0" animBg="1"/>
      <p:bldP spid="48" grpId="0" animBg="1"/>
      <p:bldP spid="49" grpId="0" animBg="1"/>
      <p:bldP spid="50" grpId="0" animBg="1"/>
      <p:bldP spid="51" grpId="0" animBg="1"/>
      <p:bldP spid="52" grpId="0" animBg="1"/>
      <p:bldP spid="54" grpId="0" animBg="1"/>
      <p:bldP spid="55" grpId="0"/>
      <p:bldP spid="56" grpId="0" animBg="1"/>
      <p:bldP spid="58" grpId="0" animBg="1"/>
      <p:bldP spid="60" grpId="0" animBg="1"/>
      <p:bldP spid="61" grpId="0"/>
      <p:bldP spid="62" grpId="0" animBg="1"/>
      <p:bldP spid="70" grpId="0" animBg="1"/>
      <p:bldP spid="71" grpId="0" animBg="1"/>
      <p:bldP spid="80" grpId="0" animBg="1"/>
      <p:bldP spid="81" grpId="0"/>
      <p:bldP spid="5" grpId="0"/>
      <p:bldP spid="6" grpId="0"/>
      <p:bldP spid="7" grpId="0"/>
    </p:bldLst>
  </p:timing>
</p:sld>
</file>

<file path=ppt/slides/slide1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3.2 How have Intel’s Core 2-based client lines evolved until now? (11)</a:t>
            </a:r>
          </a:p>
        </p:txBody>
      </p:sp>
      <p:sp>
        <p:nvSpPr>
          <p:cNvPr id="3" name="TextBox 2"/>
          <p:cNvSpPr txBox="1"/>
          <p:nvPr/>
        </p:nvSpPr>
        <p:spPr>
          <a:xfrm>
            <a:off x="26495" y="458670"/>
            <a:ext cx="894357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>
                <a:solidFill>
                  <a:schemeClr val="accent6"/>
                </a:solidFill>
              </a:rPr>
              <a:t>How has the way of attaching memory changed? -2</a:t>
            </a:r>
          </a:p>
        </p:txBody>
      </p:sp>
      <p:sp>
        <p:nvSpPr>
          <p:cNvPr id="4" name="TextBox 3"/>
          <p:cNvSpPr txBox="1"/>
          <p:nvPr/>
        </p:nvSpPr>
        <p:spPr>
          <a:xfrm>
            <a:off x="221001" y="818710"/>
            <a:ext cx="9083384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spc="-40" dirty="0"/>
              <a:t>As indicated in the previous Figure, there are two alternatives to how memory may be</a:t>
            </a:r>
          </a:p>
          <a:p>
            <a:r>
              <a:rPr lang="en-US" sz="1600" dirty="0"/>
              <a:t>      connected to platforms: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720131" y="1342815"/>
            <a:ext cx="8489375" cy="180049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342900" indent="-342900">
              <a:spcAft>
                <a:spcPts val="600"/>
              </a:spcAft>
              <a:buAutoNum type="alphaLcParenR"/>
            </a:pPr>
            <a:r>
              <a:rPr lang="en-US" sz="1600" dirty="0">
                <a:solidFill>
                  <a:srgbClr val="FF0000"/>
                </a:solidFill>
              </a:rPr>
              <a:t>Attaching memory to the north bridge (NB).</a:t>
            </a:r>
          </a:p>
          <a:p>
            <a:r>
              <a:rPr lang="en-US" sz="1600" spc="-60" dirty="0"/>
              <a:t>     In this case, the </a:t>
            </a:r>
            <a:r>
              <a:rPr lang="en-US" sz="1600" spc="-60" dirty="0">
                <a:solidFill>
                  <a:srgbClr val="0070C0"/>
                </a:solidFill>
              </a:rPr>
              <a:t>MC</a:t>
            </a:r>
            <a:r>
              <a:rPr lang="en-US" sz="1600" spc="-60" dirty="0"/>
              <a:t> is implemented in </a:t>
            </a:r>
            <a:r>
              <a:rPr lang="en-US" sz="1600" spc="-60" dirty="0">
                <a:solidFill>
                  <a:srgbClr val="0070C0"/>
                </a:solidFill>
              </a:rPr>
              <a:t>the NB, </a:t>
            </a:r>
            <a:r>
              <a:rPr lang="en-US" sz="1600" spc="-60" dirty="0"/>
              <a:t>and data are forwarded to and from</a:t>
            </a:r>
          </a:p>
          <a:p>
            <a:pPr>
              <a:spcAft>
                <a:spcPts val="600"/>
              </a:spcAft>
            </a:pPr>
            <a:r>
              <a:rPr lang="en-US" sz="1600" dirty="0"/>
              <a:t>       the processor </a:t>
            </a:r>
            <a:r>
              <a:rPr lang="en-US" sz="1600" dirty="0">
                <a:solidFill>
                  <a:srgbClr val="0070C0"/>
                </a:solidFill>
              </a:rPr>
              <a:t>via the FSB. </a:t>
            </a:r>
          </a:p>
          <a:p>
            <a:pPr>
              <a:spcAft>
                <a:spcPts val="600"/>
              </a:spcAft>
            </a:pPr>
            <a:r>
              <a:rPr lang="en-US" sz="1600" dirty="0">
                <a:solidFill>
                  <a:srgbClr val="FF0000"/>
                </a:solidFill>
              </a:rPr>
              <a:t>b)</a:t>
            </a:r>
            <a:r>
              <a:rPr lang="en-US" sz="1600" dirty="0"/>
              <a:t>  </a:t>
            </a:r>
            <a:r>
              <a:rPr lang="en-US" sz="1600" dirty="0">
                <a:solidFill>
                  <a:srgbClr val="FF0000"/>
                </a:solidFill>
              </a:rPr>
              <a:t>Attaching memory directly to the processor.  </a:t>
            </a:r>
          </a:p>
          <a:p>
            <a:r>
              <a:rPr lang="en-US" sz="1600" spc="-20" dirty="0"/>
              <a:t>     </a:t>
            </a:r>
            <a:r>
              <a:rPr lang="en-US" sz="1600" spc="-40" dirty="0"/>
              <a:t>In this case, the </a:t>
            </a:r>
            <a:r>
              <a:rPr lang="en-US" sz="1600" spc="-40" dirty="0">
                <a:solidFill>
                  <a:srgbClr val="0070C0"/>
                </a:solidFill>
              </a:rPr>
              <a:t>MC</a:t>
            </a:r>
            <a:r>
              <a:rPr lang="en-US" sz="1600" spc="-40" dirty="0"/>
              <a:t> is implemented </a:t>
            </a:r>
            <a:r>
              <a:rPr lang="en-US" sz="1600" spc="-40" dirty="0">
                <a:solidFill>
                  <a:srgbClr val="0070C0"/>
                </a:solidFill>
              </a:rPr>
              <a:t>on the processor die, </a:t>
            </a:r>
            <a:r>
              <a:rPr lang="en-US" sz="1600" spc="-40" dirty="0"/>
              <a:t>and data are available </a:t>
            </a:r>
          </a:p>
          <a:p>
            <a:r>
              <a:rPr lang="en-US" sz="1600" dirty="0"/>
              <a:t>       immediately to the processor.</a:t>
            </a:r>
          </a:p>
        </p:txBody>
      </p:sp>
      <p:sp>
        <p:nvSpPr>
          <p:cNvPr id="6" name="TextBox 5"/>
          <p:cNvSpPr txBox="1"/>
          <p:nvPr/>
        </p:nvSpPr>
        <p:spPr>
          <a:xfrm>
            <a:off x="140347" y="6420816"/>
            <a:ext cx="240642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FSB: Front Side Bus  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161510" y="5589240"/>
            <a:ext cx="8948082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dirty="0"/>
              <a:t>Due to its benefits, </a:t>
            </a:r>
            <a:r>
              <a:rPr lang="en-US" sz="1600" dirty="0">
                <a:solidFill>
                  <a:srgbClr val="0070C0"/>
                </a:solidFill>
              </a:rPr>
              <a:t>Intel switched to directly attaching memory </a:t>
            </a:r>
            <a:r>
              <a:rPr lang="en-US" sz="1600" dirty="0"/>
              <a:t>to the processors </a:t>
            </a:r>
          </a:p>
          <a:p>
            <a:r>
              <a:rPr lang="en-US" sz="1600" dirty="0"/>
              <a:t>      along with their server-oriented Nehalem family in 2008 (and in their </a:t>
            </a:r>
            <a:r>
              <a:rPr lang="en-US" sz="1600" dirty="0">
                <a:solidFill>
                  <a:srgbClr val="0070C0"/>
                </a:solidFill>
              </a:rPr>
              <a:t>client- </a:t>
            </a:r>
          </a:p>
          <a:p>
            <a:r>
              <a:rPr lang="en-US" sz="1600" dirty="0">
                <a:solidFill>
                  <a:srgbClr val="0070C0"/>
                </a:solidFill>
              </a:rPr>
              <a:t>      oriented 2. gen. Nehalem line in 2009</a:t>
            </a:r>
            <a:r>
              <a:rPr lang="en-US" sz="1600" dirty="0"/>
              <a:t>), as the following two Tables indicate.</a:t>
            </a:r>
          </a:p>
          <a:p>
            <a:r>
              <a:rPr lang="en-US" sz="1600" dirty="0"/>
              <a:t>   .</a:t>
            </a:r>
          </a:p>
        </p:txBody>
      </p:sp>
      <p:sp>
        <p:nvSpPr>
          <p:cNvPr id="9" name="Rounded Rectangle 8"/>
          <p:cNvSpPr/>
          <p:nvPr/>
        </p:nvSpPr>
        <p:spPr bwMode="auto">
          <a:xfrm>
            <a:off x="-26495" y="3124058"/>
            <a:ext cx="9144000" cy="2448000"/>
          </a:xfrm>
          <a:prstGeom prst="roundRect">
            <a:avLst/>
          </a:prstGeom>
          <a:solidFill>
            <a:srgbClr val="E5F2FF"/>
          </a:solidFill>
          <a:ln w="19050" cap="flat" cmpd="sng" algn="ctr">
            <a:solidFill>
              <a:srgbClr val="89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216486" y="3113965"/>
            <a:ext cx="9396074" cy="246221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dirty="0"/>
              <a:t>Note that </a:t>
            </a:r>
            <a:r>
              <a:rPr lang="en-US" sz="1600" dirty="0">
                <a:solidFill>
                  <a:srgbClr val="0070C0"/>
                </a:solidFill>
              </a:rPr>
              <a:t>attaching memory immediately to the processor </a:t>
            </a:r>
            <a:r>
              <a:rPr lang="en-US" sz="1600" dirty="0"/>
              <a:t>is </a:t>
            </a:r>
            <a:r>
              <a:rPr lang="en-US" sz="1600" dirty="0">
                <a:solidFill>
                  <a:srgbClr val="FF0000"/>
                </a:solidFill>
              </a:rPr>
              <a:t>more advantageous</a:t>
            </a:r>
          </a:p>
          <a:p>
            <a:r>
              <a:rPr lang="en-US" sz="1600" dirty="0"/>
              <a:t>      than the other alternative, as it reduces the length of the access path, i.e., it </a:t>
            </a:r>
          </a:p>
          <a:p>
            <a:pPr>
              <a:spcAft>
                <a:spcPts val="600"/>
              </a:spcAft>
            </a:pPr>
            <a:r>
              <a:rPr lang="en-US" sz="1600" dirty="0"/>
              <a:t>      </a:t>
            </a:r>
            <a:r>
              <a:rPr lang="en-US" sz="1600" dirty="0">
                <a:solidFill>
                  <a:srgbClr val="0070C0"/>
                </a:solidFill>
              </a:rPr>
              <a:t>shortens memory latency</a:t>
            </a:r>
            <a:r>
              <a:rPr lang="en-US" sz="1600" dirty="0"/>
              <a:t>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spc="-40" dirty="0"/>
              <a:t>Another </a:t>
            </a:r>
            <a:r>
              <a:rPr lang="en-US" sz="1600" spc="-40" dirty="0">
                <a:solidFill>
                  <a:srgbClr val="0070C0"/>
                </a:solidFill>
              </a:rPr>
              <a:t>notable benefit </a:t>
            </a:r>
            <a:r>
              <a:rPr lang="en-US" sz="1600" spc="-40" dirty="0"/>
              <a:t>of connecting memory directly to the processors</a:t>
            </a:r>
            <a:r>
              <a:rPr lang="en-US" sz="1600" dirty="0"/>
              <a:t> becomes</a:t>
            </a:r>
          </a:p>
          <a:p>
            <a:pPr>
              <a:spcAft>
                <a:spcPts val="600"/>
              </a:spcAft>
            </a:pPr>
            <a:r>
              <a:rPr lang="en-US" sz="1600" dirty="0"/>
              <a:t>      obvious for </a:t>
            </a:r>
            <a:r>
              <a:rPr lang="en-US" sz="1600" dirty="0">
                <a:solidFill>
                  <a:srgbClr val="0070C0"/>
                </a:solidFill>
              </a:rPr>
              <a:t>multiprocessor servers</a:t>
            </a:r>
            <a:r>
              <a:rPr lang="en-US" sz="1600" dirty="0"/>
              <a:t>.</a:t>
            </a:r>
          </a:p>
          <a:p>
            <a:r>
              <a:rPr lang="en-US" sz="1600" dirty="0"/>
              <a:t>    In this case, namely, </a:t>
            </a:r>
            <a:r>
              <a:rPr lang="en-US" sz="1600" dirty="0">
                <a:solidFill>
                  <a:srgbClr val="0070C0"/>
                </a:solidFill>
              </a:rPr>
              <a:t>the memory bandwidth of NB-connected memory is limited</a:t>
            </a:r>
          </a:p>
          <a:p>
            <a:r>
              <a:rPr lang="en-US" sz="1600" dirty="0">
                <a:solidFill>
                  <a:srgbClr val="0070C0"/>
                </a:solidFill>
              </a:rPr>
              <a:t>      by the transfer rate of the FSB, </a:t>
            </a:r>
            <a:r>
              <a:rPr lang="en-US" sz="1600" dirty="0"/>
              <a:t>as the FSB has to service all processors, whereas</a:t>
            </a:r>
          </a:p>
          <a:p>
            <a:r>
              <a:rPr lang="en-US" sz="1600" dirty="0"/>
              <a:t>      this limitation does not exist if memory is immediately connected to the</a:t>
            </a:r>
          </a:p>
          <a:p>
            <a:r>
              <a:rPr lang="en-US" sz="1600" dirty="0"/>
              <a:t>      processors by multiple memory channels.</a:t>
            </a:r>
          </a:p>
        </p:txBody>
      </p:sp>
    </p:spTree>
    <p:extLst>
      <p:ext uri="{BB962C8B-B14F-4D97-AF65-F5344CB8AC3E}">
        <p14:creationId xmlns:p14="http://schemas.microsoft.com/office/powerpoint/2010/main" val="380778842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9" grpId="0" animBg="1"/>
      <p:bldP spid="10" grpId="0"/>
    </p:bldLst>
  </p:timing>
</p:sld>
</file>

<file path=ppt/slides/slide1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22"/>
          <p:cNvSpPr>
            <a:spLocks noChangeArrowheads="1"/>
          </p:cNvSpPr>
          <p:nvPr/>
        </p:nvSpPr>
        <p:spPr bwMode="auto">
          <a:xfrm>
            <a:off x="0" y="0"/>
            <a:ext cx="9144000" cy="393700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lvl="0" algn="ctr" eaLnBrk="1" fontAlgn="base" hangingPunct="1">
              <a:spcBef>
                <a:spcPct val="0"/>
              </a:spcBef>
              <a:spcAft>
                <a:spcPct val="0"/>
              </a:spcAft>
              <a:buNone/>
              <a:defRPr/>
            </a:pPr>
            <a:r>
              <a:rPr lang="en-US" altLang="en-US" sz="1700" kern="0" dirty="0">
                <a:solidFill>
                  <a:srgbClr val="FFFFFF"/>
                </a:solidFill>
                <a:latin typeface="Verdana" pitchFamily="34" charset="0"/>
                <a:ea typeface="+mj-ea"/>
                <a:cs typeface="Arial" charset="0"/>
              </a:rPr>
              <a:t>3.2 How have Intel’s Core 2-based client lines evolved until now? (12)</a:t>
            </a:r>
            <a:endParaRPr kumimoji="0" lang="hu-HU" altLang="en-US" sz="1700" b="0" i="0" u="none" strike="noStrike" kern="1200" cap="none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cs typeface="Arial" charset="0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26495" y="458670"/>
            <a:ext cx="877701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accent6"/>
                </a:solidFill>
                <a:latin typeface="+mj-lt"/>
              </a:rPr>
              <a:t>The way of attaching memory to Intel’s Core 2-based client platforms -1</a:t>
            </a:r>
          </a:p>
        </p:txBody>
      </p:sp>
      <p:graphicFrame>
        <p:nvGraphicFramePr>
          <p:cNvPr id="8" name="Table 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01318477"/>
              </p:ext>
            </p:extLst>
          </p:nvPr>
        </p:nvGraphicFramePr>
        <p:xfrm>
          <a:off x="84359" y="1043736"/>
          <a:ext cx="8975854" cy="5662342"/>
        </p:xfrm>
        <a:graphic>
          <a:graphicData uri="http://schemas.openxmlformats.org/drawingml/2006/table">
            <a:tbl>
              <a:tblPr firstRow="1" firstCol="1" bandRow="1"/>
              <a:tblGrid>
                <a:gridCol w="39957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37622">
                  <a:extLst>
                    <a:ext uri="{9D8B030D-6E8A-4147-A177-3AD203B41FA5}">
                      <a16:colId xmlns:a16="http://schemas.microsoft.com/office/drawing/2014/main" val="406275548"/>
                    </a:ext>
                  </a:extLst>
                </a:gridCol>
                <a:gridCol w="81861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17013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7507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81009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81009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1035115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90010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1035115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784328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</a:tblGrid>
              <a:tr h="435450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b="1" spc="-150" baseline="0" dirty="0">
                          <a:solidFill>
                            <a:schemeClr val="bg1"/>
                          </a:solidFill>
                          <a:effectLst/>
                          <a:latin typeface="+mj-lt"/>
                          <a:ea typeface="Calibri"/>
                          <a:cs typeface="Times New Roman"/>
                        </a:rPr>
                        <a:t>Gen.</a:t>
                      </a:r>
                      <a:endParaRPr lang="en-US" sz="1100" spc="-150" baseline="0" dirty="0">
                        <a:solidFill>
                          <a:schemeClr val="bg1"/>
                        </a:solidFill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b="1" dirty="0" err="1">
                          <a:solidFill>
                            <a:schemeClr val="bg1"/>
                          </a:solidFill>
                          <a:effectLst/>
                          <a:latin typeface="+mj-lt"/>
                          <a:ea typeface="MS Mincho"/>
                          <a:cs typeface="Times New Roman"/>
                        </a:rPr>
                        <a:t>Seg-ment</a:t>
                      </a:r>
                      <a:endParaRPr lang="en-US" sz="1100" b="1" dirty="0">
                        <a:solidFill>
                          <a:schemeClr val="bg1"/>
                        </a:solidFill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b="1" dirty="0">
                          <a:solidFill>
                            <a:schemeClr val="bg1"/>
                          </a:solidFill>
                          <a:effectLst/>
                          <a:latin typeface="+mj-lt"/>
                          <a:ea typeface="Calibri"/>
                          <a:cs typeface="Times New Roman"/>
                        </a:rPr>
                        <a:t>At</a:t>
                      </a:r>
                      <a:r>
                        <a:rPr lang="en-US" sz="1100" b="1" spc="-70" baseline="0" dirty="0">
                          <a:solidFill>
                            <a:schemeClr val="bg1"/>
                          </a:solidFill>
                          <a:effectLst/>
                          <a:latin typeface="+mj-lt"/>
                          <a:ea typeface="Calibri"/>
                          <a:cs typeface="Times New Roman"/>
                        </a:rPr>
                        <a:t>taching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b="1" dirty="0">
                          <a:solidFill>
                            <a:schemeClr val="bg1"/>
                          </a:solidFill>
                          <a:effectLst/>
                          <a:latin typeface="+mj-lt"/>
                          <a:ea typeface="MS Mincho"/>
                          <a:cs typeface="Times New Roman"/>
                        </a:rPr>
                        <a:t>memory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b="1" dirty="0">
                          <a:solidFill>
                            <a:schemeClr val="bg1"/>
                          </a:solidFill>
                          <a:effectLst/>
                          <a:latin typeface="+mj-lt"/>
                          <a:ea typeface="Calibri"/>
                          <a:cs typeface="Times New Roman"/>
                        </a:rPr>
                        <a:t>Processor</a:t>
                      </a:r>
                      <a:endParaRPr lang="en-US" sz="1100" dirty="0">
                        <a:solidFill>
                          <a:schemeClr val="bg1"/>
                        </a:solidFill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b="1" spc="-100" baseline="0" dirty="0">
                          <a:solidFill>
                            <a:schemeClr val="bg1"/>
                          </a:solidFill>
                          <a:effectLst/>
                          <a:latin typeface="+mj-lt"/>
                          <a:ea typeface="MS Mincho"/>
                          <a:cs typeface="Times New Roman"/>
                        </a:rPr>
                        <a:t>Techno-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b="1" spc="-50" baseline="0" dirty="0">
                          <a:solidFill>
                            <a:schemeClr val="bg1"/>
                          </a:solidFill>
                          <a:effectLst/>
                          <a:latin typeface="+mj-lt"/>
                          <a:ea typeface="MS Mincho"/>
                          <a:cs typeface="Times New Roman"/>
                        </a:rPr>
                        <a:t>logy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b="1" spc="-50" baseline="0" dirty="0">
                          <a:solidFill>
                            <a:schemeClr val="bg1"/>
                          </a:solidFill>
                          <a:effectLst/>
                          <a:latin typeface="+mj-lt"/>
                          <a:ea typeface="Calibri"/>
                          <a:cs typeface="Times New Roman"/>
                        </a:rPr>
                        <a:t>Max core </a:t>
                      </a:r>
                      <a:r>
                        <a:rPr lang="en-US" sz="1100" b="1" dirty="0">
                          <a:solidFill>
                            <a:schemeClr val="bg1"/>
                          </a:solidFill>
                          <a:effectLst/>
                          <a:latin typeface="+mj-lt"/>
                          <a:ea typeface="Calibri"/>
                          <a:cs typeface="Times New Roman"/>
                        </a:rPr>
                        <a:t>count </a:t>
                      </a:r>
                      <a:endParaRPr lang="en-US" sz="1100" dirty="0">
                        <a:solidFill>
                          <a:schemeClr val="bg1"/>
                        </a:solidFill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b="1" dirty="0">
                          <a:solidFill>
                            <a:schemeClr val="bg1"/>
                          </a:solidFill>
                          <a:effectLst/>
                          <a:latin typeface="+mj-lt"/>
                          <a:ea typeface="Calibri"/>
                          <a:cs typeface="Times New Roman"/>
                        </a:rPr>
                        <a:t>Date of 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b="1" dirty="0">
                          <a:solidFill>
                            <a:schemeClr val="bg1"/>
                          </a:solidFill>
                          <a:effectLst/>
                          <a:latin typeface="+mj-lt"/>
                          <a:ea typeface="Calibri"/>
                          <a:cs typeface="Times New Roman"/>
                        </a:rPr>
                        <a:t>intro.</a:t>
                      </a:r>
                      <a:endParaRPr lang="en-US" sz="1100" dirty="0">
                        <a:solidFill>
                          <a:schemeClr val="bg1"/>
                        </a:solidFill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b="1" dirty="0">
                          <a:solidFill>
                            <a:schemeClr val="bg1"/>
                          </a:solidFill>
                          <a:effectLst/>
                          <a:latin typeface="+mj-lt"/>
                          <a:ea typeface="MS Mincho"/>
                          <a:cs typeface="Times New Roman"/>
                        </a:rPr>
                        <a:t>Socket 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b="1" dirty="0">
                          <a:solidFill>
                            <a:schemeClr val="bg1"/>
                          </a:solidFill>
                          <a:effectLst/>
                          <a:latin typeface="+mj-lt"/>
                          <a:ea typeface="MS Mincho"/>
                          <a:cs typeface="Times New Roman"/>
                        </a:rPr>
                        <a:t>MCH/PCH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b="1" dirty="0">
                          <a:solidFill>
                            <a:schemeClr val="bg1"/>
                          </a:solidFill>
                          <a:effectLst/>
                          <a:latin typeface="+mj-lt"/>
                          <a:ea typeface="Calibri"/>
                          <a:cs typeface="Times New Roman"/>
                        </a:rPr>
                        <a:t>Mem. </a:t>
                      </a:r>
                      <a:r>
                        <a:rPr lang="en-US" sz="1100" b="1" spc="-60" baseline="0" dirty="0">
                          <a:solidFill>
                            <a:schemeClr val="bg1"/>
                          </a:solidFill>
                          <a:effectLst/>
                          <a:latin typeface="+mj-lt"/>
                          <a:ea typeface="Calibri"/>
                          <a:cs typeface="Times New Roman"/>
                        </a:rPr>
                        <a:t>speed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b="1" spc="-60" baseline="0" dirty="0">
                          <a:solidFill>
                            <a:schemeClr val="bg1"/>
                          </a:solidFill>
                          <a:effectLst/>
                          <a:latin typeface="+mj-lt"/>
                          <a:ea typeface="Calibri"/>
                          <a:cs typeface="Times New Roman"/>
                        </a:rPr>
                        <a:t>(up to) </a:t>
                      </a:r>
                      <a:endParaRPr lang="en-US" sz="1100" spc="-60" baseline="0" dirty="0">
                        <a:solidFill>
                          <a:schemeClr val="bg1"/>
                        </a:solidFill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b="1" dirty="0">
                          <a:solidFill>
                            <a:schemeClr val="bg1"/>
                          </a:solidFill>
                          <a:effectLst/>
                          <a:latin typeface="+mj-lt"/>
                          <a:ea typeface="Calibri"/>
                          <a:cs typeface="Times New Roman"/>
                        </a:rPr>
                        <a:t>Mem. </a:t>
                      </a:r>
                      <a:r>
                        <a:rPr lang="en-US" sz="1100" b="1" spc="-70" baseline="0" dirty="0">
                          <a:solidFill>
                            <a:schemeClr val="bg1"/>
                          </a:solidFill>
                          <a:effectLst/>
                          <a:latin typeface="+mj-lt"/>
                          <a:ea typeface="Calibri"/>
                          <a:cs typeface="Times New Roman"/>
                        </a:rPr>
                        <a:t>channels </a:t>
                      </a:r>
                      <a:endParaRPr lang="en-US" sz="1100" spc="-70" baseline="0" dirty="0">
                        <a:solidFill>
                          <a:schemeClr val="bg1"/>
                        </a:solidFill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08601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1. 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M D 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Attaching memory 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to the NB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Core 2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65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2C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6/2006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LGA 775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945-975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DDR2-800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2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2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30293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D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Core 2 Quad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65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2x2C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6/2007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LGA 775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3 Series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DDR3-1067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05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30293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D 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Penryn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45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2x2C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6/2008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LGA 775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4 Series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DDR3-1067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05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73107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D 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18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Attaching memory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 to the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processor die</a:t>
                      </a: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 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 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 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 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 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 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2. G. Nehalem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(Lynnfield)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45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4C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9/2009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LGA 1156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5 Series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DDR3-1333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05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409660">
                <a:tc>
                  <a:txBody>
                    <a:bodyPr/>
                    <a:lstStyle/>
                    <a:p>
                      <a:endParaRPr lang="en-US" sz="1100" dirty="0">
                        <a:latin typeface="+mj-lt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latin typeface="+mj-lt"/>
                        </a:rPr>
                        <a:t>M D 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err="1">
                          <a:effectLst/>
                          <a:latin typeface="+mj-lt"/>
                          <a:ea typeface="Calibri"/>
                          <a:cs typeface="Times New Roman"/>
                        </a:rPr>
                        <a:t>Westmere</a:t>
                      </a:r>
                      <a:endParaRPr lang="en-US" sz="1100" dirty="0">
                        <a:effectLst/>
                        <a:latin typeface="+mj-lt"/>
                        <a:ea typeface="Calibri"/>
                        <a:cs typeface="Times New Roman"/>
                      </a:endParaRP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(</a:t>
                      </a: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Calibri"/>
                          <a:cs typeface="Times New Roman"/>
                        </a:rPr>
                        <a:t>M: </a:t>
                      </a:r>
                      <a:r>
                        <a:rPr lang="en-US" sz="1100" kern="1200" dirty="0" err="1">
                          <a:solidFill>
                            <a:schemeClr val="tx1"/>
                          </a:solidFill>
                          <a:effectLst/>
                          <a:latin typeface="+mn-lt"/>
                          <a:ea typeface="Calibri"/>
                          <a:cs typeface="Times New Roman"/>
                        </a:rPr>
                        <a:t>Arrandale</a:t>
                      </a: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Calibri"/>
                          <a:cs typeface="Times New Roman"/>
                        </a:rPr>
                        <a:t>)</a:t>
                      </a:r>
                      <a:endParaRPr lang="en-US" sz="1100" dirty="0">
                        <a:effectLst/>
                        <a:latin typeface="+mj-lt"/>
                        <a:ea typeface="Calibri"/>
                        <a:cs typeface="Times New Roman"/>
                      </a:endParaRP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D: Clarkdale/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32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2C+G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1/2010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M:BGA 1288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D:LGA 1156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5 Series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73107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2.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M D 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Sandy Bridge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32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2C/4C+G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1/2011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M: PGA 988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D: LGA 1155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6 series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DDR3-1333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05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45440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3.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M D 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Ivy Bridge 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22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4C +G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4/2012 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5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7 series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DDR3-1600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05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73107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4.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M D 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err="1">
                          <a:effectLst/>
                          <a:latin typeface="+mj-lt"/>
                          <a:ea typeface="Calibri"/>
                          <a:cs typeface="Times New Roman"/>
                        </a:rPr>
                        <a:t>Haswell</a:t>
                      </a: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 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22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4C+G 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6/2013 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3"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M: BGA 1168</a:t>
                      </a:r>
                    </a:p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D: LGA 1150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8 Series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DDR3-1600 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05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230293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latin typeface="+mj-lt"/>
                        </a:rPr>
                        <a:t>4.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latin typeface="+mj-lt"/>
                        </a:rPr>
                        <a:t>D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Haswell</a:t>
                      </a: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 </a:t>
                      </a:r>
                      <a:r>
                        <a:rPr lang="en-US" sz="110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Refr</a:t>
                      </a: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.  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22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 err="1">
                          <a:effectLst/>
                          <a:latin typeface="+mj-lt"/>
                          <a:ea typeface="Calibri"/>
                          <a:cs typeface="Times New Roman"/>
                        </a:rPr>
                        <a:t>4C+G</a:t>
                      </a: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 </a:t>
                      </a:r>
                      <a:endParaRPr lang="en-US" sz="1100" dirty="0">
                        <a:latin typeface="+mj-lt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5/2014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5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9 Series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DDR3-1666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234092"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latin typeface="+mj-lt"/>
                        </a:rPr>
                        <a:t>5.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M D</a:t>
                      </a:r>
                      <a:endParaRPr lang="en-US" sz="1100" dirty="0">
                        <a:latin typeface="+mj-lt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Broadwell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14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 err="1">
                          <a:effectLst/>
                          <a:latin typeface="+mj-lt"/>
                          <a:ea typeface="Calibri"/>
                          <a:cs typeface="Times New Roman"/>
                        </a:rPr>
                        <a:t>4C+G</a:t>
                      </a:r>
                      <a:endParaRPr lang="en-US" sz="1100" dirty="0">
                        <a:latin typeface="+mj-lt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6/2015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5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9 Series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DDR3-1866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err="1">
                          <a:effectLst/>
                          <a:latin typeface="+mj-lt"/>
                          <a:ea typeface="Calibri"/>
                          <a:cs typeface="Times New Roman"/>
                        </a:rPr>
                        <a:t>Skylake</a:t>
                      </a: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 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14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4C+G 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10/2015 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3"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M: BGA 1356 </a:t>
                      </a:r>
                    </a:p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D: LGA 1151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228600" indent="-228600" algn="ctr">
                        <a:spcAft>
                          <a:spcPts val="0"/>
                        </a:spcAft>
                        <a:buAutoNum type="arabicPlain" startAt="100"/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 Series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DDR4-2133 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05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136553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latin typeface="+mj-lt"/>
                        </a:rPr>
                        <a:t>6.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M D </a:t>
                      </a:r>
                      <a:endParaRPr lang="en-US" sz="1100" dirty="0">
                        <a:latin typeface="+mj-lt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139167456"/>
                  </a:ext>
                </a:extLst>
              </a:tr>
              <a:tr h="25417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latin typeface="+mj-lt"/>
                        </a:rPr>
                        <a:t>7.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M D </a:t>
                      </a:r>
                      <a:endParaRPr lang="en-US" sz="1100" dirty="0">
                        <a:latin typeface="+mj-lt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Kaby</a:t>
                      </a: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 Lake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14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4C</a:t>
                      </a: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 + G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8/2016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5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>
                        <a:spcAft>
                          <a:spcPts val="0"/>
                        </a:spcAft>
                        <a:buNone/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200 Series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DDR4</a:t>
                      </a: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-2400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114741346"/>
                  </a:ext>
                </a:extLst>
              </a:tr>
              <a:tr h="293456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8.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M D </a:t>
                      </a:r>
                      <a:endParaRPr lang="en-US" sz="1100" dirty="0">
                        <a:latin typeface="+mj-lt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Coffee Lake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14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6C +G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10/2017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M: BGA 1440 D: LGA 1151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>
                        <a:spcAft>
                          <a:spcPts val="0"/>
                        </a:spcAft>
                        <a:buNone/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300 Series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DDR4-2666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05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273107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latin typeface="+mj-lt"/>
                        </a:rPr>
                        <a:t>8.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latin typeface="+mj-lt"/>
                        </a:rPr>
                        <a:t>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Amber</a:t>
                      </a:r>
                      <a:r>
                        <a:rPr lang="en-US" sz="1100" baseline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 </a:t>
                      </a: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Lake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14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2C+G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8/2018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BGA 1515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>
                        <a:spcAft>
                          <a:spcPts val="0"/>
                        </a:spcAft>
                        <a:buNone/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300 Series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LPDDR3-2133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05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93471966"/>
                  </a:ext>
                </a:extLst>
              </a:tr>
              <a:tr h="238444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latin typeface="+mj-lt"/>
                        </a:rPr>
                        <a:t>8.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latin typeface="+mj-lt"/>
                        </a:rPr>
                        <a:t>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Whiskey Lake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14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4C+G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8/2018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BGA 1528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indent="0" algn="ctr">
                        <a:spcAft>
                          <a:spcPts val="0"/>
                        </a:spcAft>
                        <a:buNone/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300 Series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DDR4-2400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05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70295955"/>
                  </a:ext>
                </a:extLst>
              </a:tr>
              <a:tr h="0">
                <a:tc rowSpan="3"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latin typeface="+mj-lt"/>
                        </a:rPr>
                        <a:t>9.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latin typeface="+mj-lt"/>
                        </a:rPr>
                        <a:t>D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22217439"/>
                  </a:ext>
                </a:extLst>
              </a:tr>
              <a:tr h="184778">
                <a:tc vMerge="1">
                  <a:txBody>
                    <a:bodyPr/>
                    <a:lstStyle/>
                    <a:p>
                      <a:endParaRPr lang="en-US" dirty="0"/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Coffee Lake R.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14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8C +G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10/2018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LGA</a:t>
                      </a: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 1151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>
                        <a:spcAft>
                          <a:spcPts val="0"/>
                        </a:spcAft>
                        <a:buNone/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300 Series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DDR4-2666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05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44188724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endParaRPr lang="en-US" dirty="0"/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Comet Lake 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14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10C +G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8/2019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b="0" i="0" kern="1200" dirty="0">
                          <a:solidFill>
                            <a:schemeClr val="tx1"/>
                          </a:solidFill>
                          <a:effectLst/>
                          <a:latin typeface="+mj-lt"/>
                          <a:ea typeface="+mn-ea"/>
                          <a:cs typeface="+mn-cs"/>
                        </a:rPr>
                        <a:t>BGA 1528</a:t>
                      </a:r>
                    </a:p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b="0" i="0" kern="1200" dirty="0">
                          <a:solidFill>
                            <a:schemeClr val="tx1"/>
                          </a:solidFill>
                          <a:effectLst/>
                          <a:latin typeface="+mj-lt"/>
                          <a:ea typeface="+mn-ea"/>
                          <a:cs typeface="+mn-cs"/>
                        </a:rPr>
                        <a:t>LGA</a:t>
                      </a:r>
                      <a:r>
                        <a:rPr lang="en-US" sz="1100" b="0" i="0" kern="1200" baseline="0" dirty="0">
                          <a:solidFill>
                            <a:schemeClr val="tx1"/>
                          </a:solidFill>
                          <a:effectLst/>
                          <a:latin typeface="+mj-lt"/>
                          <a:ea typeface="+mn-ea"/>
                          <a:cs typeface="+mn-cs"/>
                        </a:rPr>
                        <a:t> 1</a:t>
                      </a:r>
                      <a:r>
                        <a:rPr lang="en-US" sz="1100" b="0" i="0" kern="1200" dirty="0">
                          <a:solidFill>
                            <a:schemeClr val="tx1"/>
                          </a:solidFill>
                          <a:effectLst/>
                          <a:latin typeface="+mj-lt"/>
                          <a:ea typeface="+mn-ea"/>
                          <a:cs typeface="+mn-cs"/>
                        </a:rPr>
                        <a:t>200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indent="0" algn="ctr">
                        <a:spcAft>
                          <a:spcPts val="0"/>
                        </a:spcAft>
                        <a:buNone/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400</a:t>
                      </a:r>
                      <a:r>
                        <a:rPr lang="en-US" sz="1100" baseline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 Series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DDR4-2666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05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49901180"/>
                  </a:ext>
                </a:extLst>
              </a:tr>
              <a:tr h="238444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latin typeface="+mj-lt"/>
                        </a:rPr>
                        <a:t>10.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latin typeface="+mj-lt"/>
                        </a:rPr>
                        <a:t>M D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278554978"/>
                  </a:ext>
                </a:extLst>
              </a:tr>
              <a:tr h="238444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latin typeface="+mj-lt"/>
                        </a:rPr>
                        <a:t>11.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latin typeface="+mj-lt"/>
                        </a:rPr>
                        <a:t>D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Rocket Lake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14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8C +G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3/2021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LGA 1200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>
                        <a:spcAft>
                          <a:spcPts val="0"/>
                        </a:spcAft>
                        <a:buNone/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400 Series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DDR4-3200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05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41042593"/>
                  </a:ext>
                </a:extLst>
              </a:tr>
            </a:tbl>
          </a:graphicData>
        </a:graphic>
      </p:graphicFrame>
      <p:sp>
        <p:nvSpPr>
          <p:cNvPr id="9" name="Rectangle 8"/>
          <p:cNvSpPr/>
          <p:nvPr/>
        </p:nvSpPr>
        <p:spPr bwMode="auto">
          <a:xfrm>
            <a:off x="1016001" y="1043734"/>
            <a:ext cx="828000" cy="5652000"/>
          </a:xfrm>
          <a:prstGeom prst="rect">
            <a:avLst/>
          </a:prstGeom>
          <a:noFill/>
          <a:ln w="2857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 dirty="0">
              <a:ln>
                <a:noFill/>
              </a:ln>
              <a:solidFill>
                <a:srgbClr val="3333CC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932736724"/>
      </p:ext>
    </p:extLst>
  </p:cSld>
  <p:clrMapOvr>
    <a:masterClrMapping/>
  </p:clrMapOvr>
</p:sld>
</file>

<file path=ppt/slides/slide1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3.2 How have Intel’s Core 2-based client lines evolved until now? (13)</a:t>
            </a:r>
          </a:p>
        </p:txBody>
      </p:sp>
      <p:sp>
        <p:nvSpPr>
          <p:cNvPr id="6" name="TextBox 5"/>
          <p:cNvSpPr txBox="1"/>
          <p:nvPr/>
        </p:nvSpPr>
        <p:spPr>
          <a:xfrm>
            <a:off x="26495" y="458670"/>
            <a:ext cx="877701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accent6"/>
                </a:solidFill>
                <a:latin typeface="+mj-lt"/>
              </a:rPr>
              <a:t>The way of attaching memory to Intel’s Core 2-based client platforms -2</a:t>
            </a:r>
          </a:p>
        </p:txBody>
      </p:sp>
      <p:graphicFrame>
        <p:nvGraphicFramePr>
          <p:cNvPr id="7" name="Table 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679259815"/>
              </p:ext>
            </p:extLst>
          </p:nvPr>
        </p:nvGraphicFramePr>
        <p:xfrm>
          <a:off x="37661" y="1223755"/>
          <a:ext cx="9072001" cy="2815962"/>
        </p:xfrm>
        <a:graphic>
          <a:graphicData uri="http://schemas.openxmlformats.org/drawingml/2006/table">
            <a:tbl>
              <a:tblPr firstRow="1" firstCol="1" bandRow="1"/>
              <a:tblGrid>
                <a:gridCol w="52375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23753">
                  <a:extLst>
                    <a:ext uri="{9D8B030D-6E8A-4147-A177-3AD203B41FA5}">
                      <a16:colId xmlns:a16="http://schemas.microsoft.com/office/drawing/2014/main" val="3366545648"/>
                    </a:ext>
                  </a:extLst>
                </a:gridCol>
                <a:gridCol w="73973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97888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2363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814084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768857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1221126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904538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1116396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757242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</a:tblGrid>
              <a:tr h="570628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b="1" dirty="0">
                          <a:solidFill>
                            <a:schemeClr val="bg1"/>
                          </a:solidFill>
                          <a:effectLst/>
                          <a:latin typeface="Verdana"/>
                          <a:ea typeface="Calibri"/>
                          <a:cs typeface="Times New Roman"/>
                        </a:rPr>
                        <a:t>Gen.</a:t>
                      </a:r>
                      <a:endParaRPr lang="en-US" sz="2400" dirty="0">
                        <a:solidFill>
                          <a:schemeClr val="bg1"/>
                        </a:solidFill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b="1" dirty="0" err="1">
                          <a:solidFill>
                            <a:schemeClr val="bg1"/>
                          </a:solidFill>
                          <a:effectLst/>
                          <a:latin typeface="Verdana"/>
                          <a:ea typeface="MS Mincho"/>
                          <a:cs typeface="Times New Roman"/>
                        </a:rPr>
                        <a:t>Seg-ment</a:t>
                      </a:r>
                      <a:endParaRPr lang="en-US" sz="1100" b="1" dirty="0">
                        <a:solidFill>
                          <a:schemeClr val="bg1"/>
                        </a:solidFill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b="1" spc="-140" baseline="0" dirty="0">
                          <a:solidFill>
                            <a:schemeClr val="bg1"/>
                          </a:solidFill>
                          <a:effectLst/>
                          <a:latin typeface="+mn-lt"/>
                          <a:ea typeface="Calibri"/>
                          <a:cs typeface="Times New Roman"/>
                        </a:rPr>
                        <a:t>Attaching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b="1" spc="-140" dirty="0">
                          <a:solidFill>
                            <a:schemeClr val="bg1"/>
                          </a:solidFill>
                          <a:effectLst/>
                          <a:latin typeface="+mn-lt"/>
                          <a:ea typeface="MS Mincho"/>
                          <a:cs typeface="Times New Roman"/>
                        </a:rPr>
                        <a:t>memory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b="1" dirty="0">
                          <a:solidFill>
                            <a:schemeClr val="bg1"/>
                          </a:solidFill>
                          <a:effectLst/>
                          <a:latin typeface="Verdana"/>
                          <a:ea typeface="Calibri"/>
                          <a:cs typeface="Times New Roman"/>
                        </a:rPr>
                        <a:t>Processor</a:t>
                      </a:r>
                      <a:endParaRPr lang="en-US" sz="2400" dirty="0">
                        <a:solidFill>
                          <a:schemeClr val="bg1"/>
                        </a:solidFill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b="1" spc="-50" baseline="0" dirty="0">
                          <a:solidFill>
                            <a:schemeClr val="bg1"/>
                          </a:solidFill>
                          <a:effectLst/>
                          <a:latin typeface="Verdana"/>
                          <a:ea typeface="MS Mincho"/>
                          <a:cs typeface="Times New Roman"/>
                        </a:rPr>
                        <a:t>Techno-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b="1" spc="-50" baseline="0" dirty="0">
                          <a:solidFill>
                            <a:schemeClr val="bg1"/>
                          </a:solidFill>
                          <a:effectLst/>
                          <a:latin typeface="Verdana"/>
                          <a:ea typeface="MS Mincho"/>
                          <a:cs typeface="Times New Roman"/>
                        </a:rPr>
                        <a:t>logy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b="1" spc="-60" baseline="0" dirty="0">
                          <a:solidFill>
                            <a:schemeClr val="bg1"/>
                          </a:solidFill>
                          <a:effectLst/>
                          <a:latin typeface="Verdana"/>
                          <a:ea typeface="Calibri"/>
                          <a:cs typeface="Times New Roman"/>
                        </a:rPr>
                        <a:t>Max. core </a:t>
                      </a:r>
                      <a:r>
                        <a:rPr lang="en-US" sz="1100" b="1" dirty="0">
                          <a:solidFill>
                            <a:schemeClr val="bg1"/>
                          </a:solidFill>
                          <a:effectLst/>
                          <a:latin typeface="Verdana"/>
                          <a:ea typeface="Calibri"/>
                          <a:cs typeface="Times New Roman"/>
                        </a:rPr>
                        <a:t>count</a:t>
                      </a:r>
                      <a:endParaRPr lang="en-US" sz="2400" dirty="0">
                        <a:solidFill>
                          <a:schemeClr val="bg1"/>
                        </a:solidFill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b="1" dirty="0">
                          <a:solidFill>
                            <a:schemeClr val="bg1"/>
                          </a:solidFill>
                          <a:effectLst/>
                          <a:latin typeface="Verdana"/>
                          <a:ea typeface="Calibri"/>
                          <a:cs typeface="Times New Roman"/>
                        </a:rPr>
                        <a:t>Date of intro.</a:t>
                      </a:r>
                      <a:endParaRPr lang="en-US" sz="2400" dirty="0">
                        <a:solidFill>
                          <a:schemeClr val="bg1"/>
                        </a:solidFill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b="1" dirty="0">
                          <a:solidFill>
                            <a:schemeClr val="bg1"/>
                          </a:solidFill>
                          <a:effectLst/>
                          <a:latin typeface="Verdana"/>
                          <a:ea typeface="MS Mincho"/>
                          <a:cs typeface="Times New Roman"/>
                        </a:rPr>
                        <a:t>Socket 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b="1" dirty="0">
                          <a:solidFill>
                            <a:schemeClr val="bg1"/>
                          </a:solidFill>
                          <a:effectLst/>
                          <a:latin typeface="Verdana"/>
                          <a:ea typeface="MS Mincho"/>
                          <a:cs typeface="Times New Roman"/>
                        </a:rPr>
                        <a:t>PCH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b="1" dirty="0">
                          <a:solidFill>
                            <a:schemeClr val="bg1"/>
                          </a:solidFill>
                          <a:effectLst/>
                          <a:latin typeface="Verdana"/>
                          <a:ea typeface="Calibri"/>
                          <a:cs typeface="Times New Roman"/>
                        </a:rPr>
                        <a:t>Mem. speed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b="1" dirty="0">
                          <a:solidFill>
                            <a:schemeClr val="bg1"/>
                          </a:solidFill>
                          <a:effectLst/>
                          <a:latin typeface="Verdana"/>
                          <a:ea typeface="Calibri"/>
                          <a:cs typeface="Times New Roman"/>
                        </a:rPr>
                        <a:t>at intro.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b="1" dirty="0">
                          <a:solidFill>
                            <a:schemeClr val="bg1"/>
                          </a:solidFill>
                          <a:effectLst/>
                          <a:latin typeface="Verdana"/>
                          <a:ea typeface="Calibri"/>
                          <a:cs typeface="Times New Roman"/>
                        </a:rPr>
                        <a:t> (up to)</a:t>
                      </a:r>
                      <a:endParaRPr lang="en-US" sz="2400" dirty="0">
                        <a:solidFill>
                          <a:schemeClr val="bg1"/>
                        </a:solidFill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b="1" dirty="0">
                          <a:solidFill>
                            <a:schemeClr val="bg1"/>
                          </a:solidFill>
                          <a:effectLst/>
                          <a:latin typeface="Verdana"/>
                          <a:ea typeface="Calibri"/>
                          <a:cs typeface="Times New Roman"/>
                        </a:rPr>
                        <a:t>Mem. </a:t>
                      </a:r>
                      <a:r>
                        <a:rPr lang="en-US" sz="1100" b="1" spc="-60" baseline="0" dirty="0">
                          <a:solidFill>
                            <a:schemeClr val="bg1"/>
                          </a:solidFill>
                          <a:effectLst/>
                          <a:latin typeface="Verdana"/>
                          <a:ea typeface="Calibri"/>
                          <a:cs typeface="Times New Roman"/>
                        </a:rPr>
                        <a:t>channels </a:t>
                      </a:r>
                      <a:endParaRPr lang="en-US" sz="2400" spc="-60" baseline="0" dirty="0">
                        <a:solidFill>
                          <a:schemeClr val="bg1"/>
                        </a:solidFill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5022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8.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5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spc="-50" baseline="0" dirty="0">
                          <a:effectLst/>
                          <a:latin typeface="+mn-lt"/>
                          <a:ea typeface="MS Mincho"/>
                          <a:cs typeface="Times New Roman"/>
                        </a:rPr>
                        <a:t>Attaching </a:t>
                      </a:r>
                      <a:r>
                        <a:rPr lang="en-US" sz="1100" dirty="0">
                          <a:effectLst/>
                          <a:latin typeface="+mn-lt"/>
                          <a:ea typeface="MS Mincho"/>
                          <a:cs typeface="Times New Roman"/>
                        </a:rPr>
                        <a:t>memory to the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spc="-70" baseline="0" dirty="0">
                          <a:effectLst/>
                          <a:latin typeface="+mn-lt"/>
                          <a:ea typeface="MS Mincho"/>
                          <a:cs typeface="Times New Roman"/>
                        </a:rPr>
                        <a:t>processor die</a:t>
                      </a:r>
                      <a:endParaRPr lang="en-US" sz="1100" spc="-70" baseline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Cannon Lake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10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2C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5/2018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BGA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err="1">
                          <a:effectLst/>
                          <a:latin typeface="Verdana"/>
                          <a:ea typeface="MS Mincho"/>
                          <a:cs typeface="Times New Roman"/>
                        </a:rPr>
                        <a:t>n.a</a:t>
                      </a:r>
                      <a:r>
                        <a:rPr lang="en-US" sz="110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.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DDR4-2400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2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5022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10.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Ice Lake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10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4C+G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7/2019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Y: BGA 1377 U: BGA 1526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300-series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LPDDR4-3733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DDR4-3200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1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62532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11.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M D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Tiger Lake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10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8C+G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09/2020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UP3: BGA 1449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UP4: BGA 1598 B/H: BGA 1787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400-series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spc="-50" baseline="0" dirty="0">
                          <a:effectLst/>
                          <a:latin typeface="+mn-lt"/>
                          <a:ea typeface="MS Mincho"/>
                          <a:cs typeface="Times New Roman"/>
                        </a:rPr>
                        <a:t>LPDDR4x-4267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spc="-50" baseline="0" dirty="0">
                          <a:effectLst/>
                          <a:latin typeface="+mn-lt"/>
                          <a:ea typeface="MS Mincho"/>
                          <a:cs typeface="Times New Roman"/>
                        </a:rPr>
                        <a:t>DDR4-3200</a:t>
                      </a:r>
                      <a:endParaRPr lang="en-US" sz="1100" spc="-50" baseline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1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45982719"/>
                  </a:ext>
                </a:extLst>
              </a:tr>
              <a:tr h="557736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12.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M D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Alder Lake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10</a:t>
                      </a:r>
                      <a:r>
                        <a:rPr lang="en-US" sz="1100" baseline="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 nm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baseline="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(Intel 7)</a:t>
                      </a:r>
                      <a:endParaRPr lang="en-US" sz="11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8C+8C+G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11/2021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>
                          <a:effectLst/>
                          <a:latin typeface="+mn-lt"/>
                          <a:ea typeface="MS Mincho"/>
                          <a:cs typeface="Times New Roman"/>
                        </a:rPr>
                        <a:t>M: BGA 1744</a:t>
                      </a:r>
                      <a:endParaRPr lang="en-US" sz="11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D: LGA 1700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600-series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DDR5-4800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DDR4-3200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n-lt"/>
                          <a:ea typeface="MS Mincho"/>
                          <a:cs typeface="Times New Roman"/>
                        </a:rPr>
                        <a:t>4x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n-lt"/>
                          <a:ea typeface="MS Mincho"/>
                          <a:cs typeface="Times New Roman"/>
                        </a:rPr>
                        <a:t>32-bit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259885145"/>
                  </a:ext>
                </a:extLst>
              </a:tr>
              <a:tr h="375022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13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M D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0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Raptor Lake 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10 nm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(Intel 7)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8C+16C+G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09/2022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>
                          <a:effectLst/>
                          <a:latin typeface="+mn-lt"/>
                          <a:ea typeface="MS Mincho"/>
                          <a:cs typeface="Times New Roman"/>
                        </a:rPr>
                        <a:t>LGA 1700</a:t>
                      </a:r>
                      <a:endParaRPr lang="en-US" sz="11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n-lt"/>
                          <a:ea typeface="MS Mincho"/>
                          <a:cs typeface="Times New Roman"/>
                        </a:rPr>
                        <a:t>700-series 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n-lt"/>
                          <a:ea typeface="MS Mincho"/>
                          <a:cs typeface="Times New Roman"/>
                        </a:rPr>
                        <a:t>DDR5-5600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n-lt"/>
                          <a:ea typeface="MS Mincho"/>
                          <a:cs typeface="Times New Roman"/>
                        </a:rPr>
                        <a:t>DDR4-3200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100" dirty="0">
                        <a:effectLst/>
                        <a:latin typeface="+mn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4213431"/>
                  </a:ext>
                </a:extLst>
              </a:tr>
            </a:tbl>
          </a:graphicData>
        </a:graphic>
      </p:graphicFrame>
      <p:sp>
        <p:nvSpPr>
          <p:cNvPr id="10" name="Rectangle 9"/>
          <p:cNvSpPr/>
          <p:nvPr/>
        </p:nvSpPr>
        <p:spPr bwMode="auto">
          <a:xfrm>
            <a:off x="1086067" y="1223858"/>
            <a:ext cx="715227" cy="2808000"/>
          </a:xfrm>
          <a:prstGeom prst="rect">
            <a:avLst/>
          </a:prstGeom>
          <a:noFill/>
          <a:ln w="2857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3333CC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543445880"/>
      </p:ext>
    </p:extLst>
  </p:cSld>
  <p:clrMapOvr>
    <a:masterClrMapping/>
  </p:clrMapOvr>
</p:sld>
</file>

<file path=ppt/slides/slide1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392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dirty="0"/>
              <a:t>3.2 How have Intel’s Core 2-based client lines evolved until now? (14)</a:t>
            </a:r>
            <a:endParaRPr lang="en-US" altLang="en-US" dirty="0"/>
          </a:p>
        </p:txBody>
      </p:sp>
      <p:sp>
        <p:nvSpPr>
          <p:cNvPr id="37" name="TextBox 36"/>
          <p:cNvSpPr txBox="1"/>
          <p:nvPr/>
        </p:nvSpPr>
        <p:spPr>
          <a:xfrm>
            <a:off x="26495" y="458670"/>
            <a:ext cx="8764322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lvl="0"/>
            <a:r>
              <a:rPr lang="en-US" spc="-30" dirty="0">
                <a:solidFill>
                  <a:srgbClr val="2D2D8A"/>
                </a:solidFill>
                <a:latin typeface="Verdana"/>
              </a:rPr>
              <a:t>Contrasting Intel’s move to attach memory to the processor die with related</a:t>
            </a:r>
          </a:p>
          <a:p>
            <a:pPr lvl="0"/>
            <a:r>
              <a:rPr lang="en-US" spc="-30" dirty="0">
                <a:solidFill>
                  <a:srgbClr val="2D2D8A"/>
                </a:solidFill>
                <a:latin typeface="Verdana"/>
              </a:rPr>
              <a:t>  developments of other firm’s -1</a:t>
            </a:r>
          </a:p>
          <a:p>
            <a:pPr lvl="0"/>
            <a:r>
              <a:rPr lang="en-US" spc="-30" dirty="0">
                <a:solidFill>
                  <a:srgbClr val="2D2D8A"/>
                </a:solidFill>
                <a:latin typeface="Verdana"/>
              </a:rPr>
              <a:t> </a:t>
            </a:r>
          </a:p>
        </p:txBody>
      </p:sp>
      <p:sp>
        <p:nvSpPr>
          <p:cNvPr id="36" name="Rectangle 3"/>
          <p:cNvSpPr>
            <a:spLocks noChangeArrowheads="1"/>
          </p:cNvSpPr>
          <p:nvPr/>
        </p:nvSpPr>
        <p:spPr bwMode="auto">
          <a:xfrm>
            <a:off x="1370140" y="1329453"/>
            <a:ext cx="6948000" cy="1656000"/>
          </a:xfrm>
          <a:prstGeom prst="rect">
            <a:avLst/>
          </a:prstGeom>
          <a:solidFill>
            <a:srgbClr val="DDF2FF"/>
          </a:solidFill>
          <a:ln w="9525" algn="ctr">
            <a:solidFill>
              <a:schemeClr val="bg1"/>
            </a:solidFill>
            <a:miter lim="800000"/>
            <a:headEnd/>
            <a:tailEnd/>
          </a:ln>
          <a:effectLst/>
        </p:spPr>
        <p:txBody>
          <a:bodyPr anchor="ctr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hu-HU" altLang="en-US" sz="13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Arial" charset="0"/>
            </a:endParaRPr>
          </a:p>
        </p:txBody>
      </p:sp>
      <p:sp>
        <p:nvSpPr>
          <p:cNvPr id="38" name="Rectangle 4"/>
          <p:cNvSpPr>
            <a:spLocks noChangeArrowheads="1"/>
          </p:cNvSpPr>
          <p:nvPr/>
        </p:nvSpPr>
        <p:spPr bwMode="auto">
          <a:xfrm>
            <a:off x="2933728" y="1624304"/>
            <a:ext cx="4023537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tabLst>
                <a:tab pos="533400" algn="l"/>
              </a:tabLst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tabLst>
                <a:tab pos="533400" algn="l"/>
              </a:tabLst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tabLst>
                <a:tab pos="533400" algn="l"/>
              </a:tabLst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tabLst>
                <a:tab pos="533400" algn="l"/>
              </a:tabLst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tabLst>
                <a:tab pos="533400" algn="l"/>
              </a:tabLst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tabLst>
                <a:tab pos="533400" algn="l"/>
              </a:tabLst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tabLst>
                <a:tab pos="533400" algn="l"/>
              </a:tabLst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tabLst>
                <a:tab pos="533400" algn="l"/>
              </a:tabLst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tabLst>
                <a:tab pos="533400" algn="l"/>
              </a:tabLst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>
                <a:tab pos="533400" algn="l"/>
              </a:tabLst>
              <a:defRPr/>
            </a:pPr>
            <a:r>
              <a:rPr kumimoji="0" lang="en-US" alt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Options for attaching memory to platforms</a:t>
            </a:r>
            <a:endParaRPr kumimoji="0" lang="hu-HU" altLang="en-US" sz="13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Arial" charset="0"/>
            </a:endParaRPr>
          </a:p>
        </p:txBody>
      </p:sp>
      <p:sp>
        <p:nvSpPr>
          <p:cNvPr id="39" name="Rectangle 5"/>
          <p:cNvSpPr>
            <a:spLocks noChangeArrowheads="1"/>
          </p:cNvSpPr>
          <p:nvPr/>
        </p:nvSpPr>
        <p:spPr bwMode="auto">
          <a:xfrm>
            <a:off x="4433140" y="2470441"/>
            <a:ext cx="3714158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Attaching memory to the processor die</a:t>
            </a:r>
            <a:r>
              <a:rPr kumimoji="0" lang="hu-HU" alt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 </a:t>
            </a:r>
            <a:endParaRPr kumimoji="0" lang="hu-HU" altLang="en-US" sz="13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Arial" charset="0"/>
            </a:endParaRPr>
          </a:p>
        </p:txBody>
      </p:sp>
      <p:sp>
        <p:nvSpPr>
          <p:cNvPr id="40" name="Oval 6"/>
          <p:cNvSpPr>
            <a:spLocks noChangeArrowheads="1"/>
          </p:cNvSpPr>
          <p:nvPr/>
        </p:nvSpPr>
        <p:spPr bwMode="auto">
          <a:xfrm>
            <a:off x="3087320" y="2311690"/>
            <a:ext cx="72000" cy="72000"/>
          </a:xfrm>
          <a:prstGeom prst="ellipse">
            <a:avLst/>
          </a:prstGeom>
          <a:solidFill>
            <a:srgbClr val="FFFFFF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hu-HU" altLang="en-US" sz="13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Arial" charset="0"/>
            </a:endParaRPr>
          </a:p>
        </p:txBody>
      </p:sp>
      <p:sp>
        <p:nvSpPr>
          <p:cNvPr id="41" name="Oval 7"/>
          <p:cNvSpPr>
            <a:spLocks noChangeArrowheads="1"/>
          </p:cNvSpPr>
          <p:nvPr/>
        </p:nvSpPr>
        <p:spPr bwMode="auto">
          <a:xfrm>
            <a:off x="6484571" y="2311690"/>
            <a:ext cx="72000" cy="72000"/>
          </a:xfrm>
          <a:prstGeom prst="ellipse">
            <a:avLst/>
          </a:prstGeom>
          <a:solidFill>
            <a:srgbClr val="FFFFFF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hu-HU" altLang="en-US" sz="13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Arial" charset="0"/>
            </a:endParaRPr>
          </a:p>
        </p:txBody>
      </p:sp>
      <p:sp>
        <p:nvSpPr>
          <p:cNvPr id="42" name="Rectangle 8"/>
          <p:cNvSpPr>
            <a:spLocks noChangeArrowheads="1"/>
          </p:cNvSpPr>
          <p:nvPr/>
        </p:nvSpPr>
        <p:spPr bwMode="auto">
          <a:xfrm>
            <a:off x="1540243" y="2459329"/>
            <a:ext cx="2662588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Attaching memory to the NB</a:t>
            </a:r>
            <a:endParaRPr kumimoji="0" lang="hu-HU" altLang="en-US" sz="13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Arial" charset="0"/>
            </a:endParaRPr>
          </a:p>
        </p:txBody>
      </p:sp>
      <p:sp>
        <p:nvSpPr>
          <p:cNvPr id="43" name="Line 9"/>
          <p:cNvSpPr>
            <a:spLocks noChangeShapeType="1"/>
          </p:cNvSpPr>
          <p:nvPr/>
        </p:nvSpPr>
        <p:spPr bwMode="auto">
          <a:xfrm rot="-5400000" flipH="1" flipV="1">
            <a:off x="3742164" y="1286960"/>
            <a:ext cx="427038" cy="166370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 charset="0"/>
            </a:endParaRPr>
          </a:p>
        </p:txBody>
      </p:sp>
      <p:sp>
        <p:nvSpPr>
          <p:cNvPr id="44" name="Line 10"/>
          <p:cNvSpPr>
            <a:spLocks noChangeShapeType="1"/>
          </p:cNvSpPr>
          <p:nvPr/>
        </p:nvSpPr>
        <p:spPr bwMode="auto">
          <a:xfrm rot="5400000" flipV="1">
            <a:off x="5414718" y="1259056"/>
            <a:ext cx="423618" cy="17160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 charset="0"/>
            </a:endParaRPr>
          </a:p>
        </p:txBody>
      </p:sp>
      <p:sp>
        <p:nvSpPr>
          <p:cNvPr id="45" name="Rectangle 44"/>
          <p:cNvSpPr/>
          <p:nvPr/>
        </p:nvSpPr>
        <p:spPr>
          <a:xfrm>
            <a:off x="1375950" y="2985453"/>
            <a:ext cx="6935980" cy="3744000"/>
          </a:xfrm>
          <a:prstGeom prst="rect">
            <a:avLst/>
          </a:prstGeom>
          <a:solidFill>
            <a:srgbClr val="F2F2F2"/>
          </a:solidFill>
        </p:spPr>
        <p:txBody>
          <a:bodyPr wrap="square" rtlCol="0" anchor="ctr">
            <a:spAutoFit/>
          </a:bodyPr>
          <a:lstStyle/>
          <a:p>
            <a:pPr marL="285750" indent="-285750" algn="ctr" fontAlgn="base">
              <a:buFont typeface="Arial" panose="020B0604020202020204" pitchFamily="34" charset="0"/>
              <a:buChar char="•"/>
            </a:pPr>
            <a:endParaRPr lang="en-US" sz="1600" dirty="0">
              <a:solidFill>
                <a:srgbClr val="000000"/>
              </a:solidFill>
            </a:endParaRPr>
          </a:p>
        </p:txBody>
      </p:sp>
      <p:sp>
        <p:nvSpPr>
          <p:cNvPr id="46" name="Rectangle 11"/>
          <p:cNvSpPr>
            <a:spLocks noChangeArrowheads="1"/>
          </p:cNvSpPr>
          <p:nvPr/>
        </p:nvSpPr>
        <p:spPr bwMode="auto">
          <a:xfrm>
            <a:off x="2305123" y="4935881"/>
            <a:ext cx="1790555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0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POWER4 (2C) (2001)</a:t>
            </a:r>
            <a:endParaRPr kumimoji="0" lang="en-US" altLang="en-US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Arial" charset="0"/>
            </a:endParaRPr>
          </a:p>
        </p:txBody>
      </p:sp>
      <p:sp>
        <p:nvSpPr>
          <p:cNvPr id="47" name="Rectangle 12"/>
          <p:cNvSpPr>
            <a:spLocks noChangeArrowheads="1"/>
          </p:cNvSpPr>
          <p:nvPr/>
        </p:nvSpPr>
        <p:spPr bwMode="auto">
          <a:xfrm>
            <a:off x="5239113" y="4882346"/>
            <a:ext cx="2715488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POWER5 (2C) (2005)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and subsequent POWER families</a:t>
            </a:r>
            <a:endParaRPr kumimoji="0" lang="en-US" altLang="en-US" sz="13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Arial" charset="0"/>
            </a:endParaRPr>
          </a:p>
        </p:txBody>
      </p:sp>
      <p:sp>
        <p:nvSpPr>
          <p:cNvPr id="48" name="Rectangle 13"/>
          <p:cNvSpPr>
            <a:spLocks noChangeArrowheads="1"/>
          </p:cNvSpPr>
          <p:nvPr/>
        </p:nvSpPr>
        <p:spPr bwMode="auto">
          <a:xfrm>
            <a:off x="2244372" y="6411054"/>
            <a:ext cx="1878719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0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Montecito (2C) (2006)</a:t>
            </a:r>
            <a:endParaRPr kumimoji="0" lang="en-US" altLang="en-US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Arial" charset="0"/>
            </a:endParaRPr>
          </a:p>
        </p:txBody>
      </p:sp>
      <p:sp>
        <p:nvSpPr>
          <p:cNvPr id="49" name="Line 15"/>
          <p:cNvSpPr>
            <a:spLocks noChangeShapeType="1"/>
          </p:cNvSpPr>
          <p:nvPr/>
        </p:nvSpPr>
        <p:spPr bwMode="auto">
          <a:xfrm>
            <a:off x="1520288" y="6702898"/>
            <a:ext cx="6662738" cy="1587"/>
          </a:xfrm>
          <a:prstGeom prst="line">
            <a:avLst/>
          </a:prstGeom>
          <a:noFill/>
          <a:ln w="0">
            <a:solidFill>
              <a:srgbClr val="000000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 charset="0"/>
            </a:endParaRPr>
          </a:p>
        </p:txBody>
      </p:sp>
      <p:sp>
        <p:nvSpPr>
          <p:cNvPr id="51" name="Line 17"/>
          <p:cNvSpPr>
            <a:spLocks noChangeShapeType="1"/>
          </p:cNvSpPr>
          <p:nvPr/>
        </p:nvSpPr>
        <p:spPr bwMode="auto">
          <a:xfrm flipV="1">
            <a:off x="1376645" y="3177202"/>
            <a:ext cx="1589" cy="3672178"/>
          </a:xfrm>
          <a:prstGeom prst="line">
            <a:avLst/>
          </a:prstGeom>
          <a:noFill/>
          <a:ln w="0">
            <a:solidFill>
              <a:srgbClr val="000000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 charset="0"/>
            </a:endParaRPr>
          </a:p>
        </p:txBody>
      </p:sp>
      <p:sp>
        <p:nvSpPr>
          <p:cNvPr id="52" name="Line 18"/>
          <p:cNvSpPr>
            <a:spLocks noChangeShapeType="1"/>
          </p:cNvSpPr>
          <p:nvPr/>
        </p:nvSpPr>
        <p:spPr bwMode="auto">
          <a:xfrm flipV="1">
            <a:off x="8305826" y="3200555"/>
            <a:ext cx="1589" cy="3635690"/>
          </a:xfrm>
          <a:prstGeom prst="line">
            <a:avLst/>
          </a:prstGeom>
          <a:noFill/>
          <a:ln w="0">
            <a:solidFill>
              <a:srgbClr val="000000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 charset="0"/>
            </a:endParaRPr>
          </a:p>
        </p:txBody>
      </p:sp>
      <p:sp>
        <p:nvSpPr>
          <p:cNvPr id="53" name="Line 19"/>
          <p:cNvSpPr>
            <a:spLocks noChangeShapeType="1"/>
          </p:cNvSpPr>
          <p:nvPr/>
        </p:nvSpPr>
        <p:spPr bwMode="auto">
          <a:xfrm flipV="1">
            <a:off x="4768760" y="3174283"/>
            <a:ext cx="1589" cy="3672178"/>
          </a:xfrm>
          <a:prstGeom prst="line">
            <a:avLst/>
          </a:prstGeom>
          <a:noFill/>
          <a:ln w="0">
            <a:solidFill>
              <a:srgbClr val="000000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 charset="0"/>
            </a:endParaRPr>
          </a:p>
        </p:txBody>
      </p:sp>
      <p:sp>
        <p:nvSpPr>
          <p:cNvPr id="54" name="Rectangle 20"/>
          <p:cNvSpPr>
            <a:spLocks noChangeArrowheads="1"/>
          </p:cNvSpPr>
          <p:nvPr/>
        </p:nvSpPr>
        <p:spPr bwMode="auto">
          <a:xfrm>
            <a:off x="5358411" y="4344891"/>
            <a:ext cx="2830904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Opteron  server lines</a:t>
            </a:r>
            <a:r>
              <a:rPr kumimoji="0" lang="hu-HU" altLang="en-US" sz="13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 </a:t>
            </a:r>
            <a:r>
              <a:rPr kumimoji="0" lang="en-US" altLang="en-US" sz="13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(2C) (2003)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and all subsequent AMD lines</a:t>
            </a:r>
            <a:endParaRPr kumimoji="0" lang="en-US" altLang="en-US" sz="13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Arial" charset="0"/>
            </a:endParaRPr>
          </a:p>
        </p:txBody>
      </p:sp>
      <p:sp>
        <p:nvSpPr>
          <p:cNvPr id="55" name="Rectangle 22"/>
          <p:cNvSpPr>
            <a:spLocks noChangeArrowheads="1"/>
          </p:cNvSpPr>
          <p:nvPr/>
        </p:nvSpPr>
        <p:spPr bwMode="auto">
          <a:xfrm>
            <a:off x="1590377" y="5409341"/>
            <a:ext cx="3180359" cy="9028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Core</a:t>
            </a:r>
            <a:r>
              <a:rPr kumimoji="0" lang="hu-HU" altLang="en-US" sz="13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 </a:t>
            </a:r>
            <a:r>
              <a:rPr kumimoji="0" lang="en-US" altLang="en-US" sz="13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2 </a:t>
            </a:r>
            <a:r>
              <a:rPr kumimoji="0" lang="hu-HU" altLang="en-US" sz="13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Duo line</a:t>
            </a:r>
            <a:r>
              <a:rPr kumimoji="0" lang="en-US" altLang="en-US" sz="13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 (2C) (2006)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40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and all preceding Intel lines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40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Core 2 Quad line (2x2C) (2006/2007)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Penryn line (2x2C) (2008)</a:t>
            </a:r>
            <a:endParaRPr kumimoji="0" lang="en-US" altLang="en-US" sz="13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Arial" charset="0"/>
            </a:endParaRPr>
          </a:p>
        </p:txBody>
      </p:sp>
      <p:sp>
        <p:nvSpPr>
          <p:cNvPr id="56" name="Text Box 25"/>
          <p:cNvSpPr txBox="1">
            <a:spLocks noChangeArrowheads="1"/>
          </p:cNvSpPr>
          <p:nvPr/>
        </p:nvSpPr>
        <p:spPr bwMode="auto">
          <a:xfrm>
            <a:off x="5514975" y="5550629"/>
            <a:ext cx="2659702" cy="49244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0000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0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Nehalem lines (4) (2008)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0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and all subsequent Intel lines</a:t>
            </a:r>
          </a:p>
        </p:txBody>
      </p:sp>
      <p:sp>
        <p:nvSpPr>
          <p:cNvPr id="57" name="AutoShape 26"/>
          <p:cNvSpPr>
            <a:spLocks noChangeArrowheads="1"/>
          </p:cNvSpPr>
          <p:nvPr/>
        </p:nvSpPr>
        <p:spPr bwMode="auto">
          <a:xfrm>
            <a:off x="4570413" y="5018431"/>
            <a:ext cx="461962" cy="88900"/>
          </a:xfrm>
          <a:prstGeom prst="rightArrow">
            <a:avLst>
              <a:gd name="adj1" fmla="val 50000"/>
              <a:gd name="adj2" fmla="val 129911"/>
            </a:avLst>
          </a:prstGeom>
          <a:solidFill>
            <a:srgbClr val="FF0000"/>
          </a:solidFill>
          <a:ln w="9525">
            <a:solidFill>
              <a:srgbClr val="FF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hu-HU" altLang="en-US" sz="13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Arial" charset="0"/>
            </a:endParaRPr>
          </a:p>
        </p:txBody>
      </p:sp>
      <p:sp>
        <p:nvSpPr>
          <p:cNvPr id="58" name="AutoShape 27"/>
          <p:cNvSpPr>
            <a:spLocks noChangeArrowheads="1"/>
          </p:cNvSpPr>
          <p:nvPr/>
        </p:nvSpPr>
        <p:spPr bwMode="auto">
          <a:xfrm>
            <a:off x="4570413" y="5698982"/>
            <a:ext cx="461962" cy="88900"/>
          </a:xfrm>
          <a:prstGeom prst="rightArrow">
            <a:avLst>
              <a:gd name="adj1" fmla="val 50000"/>
              <a:gd name="adj2" fmla="val 129911"/>
            </a:avLst>
          </a:prstGeom>
          <a:solidFill>
            <a:srgbClr val="FF0000"/>
          </a:solidFill>
          <a:ln w="9525">
            <a:solidFill>
              <a:srgbClr val="FF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hu-HU" altLang="en-US" sz="13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Arial" charset="0"/>
            </a:endParaRPr>
          </a:p>
        </p:txBody>
      </p:sp>
      <p:sp>
        <p:nvSpPr>
          <p:cNvPr id="59" name="Text Box 28"/>
          <p:cNvSpPr txBox="1">
            <a:spLocks noChangeArrowheads="1"/>
          </p:cNvSpPr>
          <p:nvPr/>
        </p:nvSpPr>
        <p:spPr bwMode="auto">
          <a:xfrm>
            <a:off x="318837" y="3062163"/>
            <a:ext cx="987771" cy="2923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0000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Examples</a:t>
            </a:r>
          </a:p>
        </p:txBody>
      </p:sp>
      <p:sp>
        <p:nvSpPr>
          <p:cNvPr id="60" name="Text Box 29"/>
          <p:cNvSpPr txBox="1">
            <a:spLocks noChangeArrowheads="1"/>
          </p:cNvSpPr>
          <p:nvPr/>
        </p:nvSpPr>
        <p:spPr bwMode="auto">
          <a:xfrm>
            <a:off x="5422900" y="6362664"/>
            <a:ext cx="1885453" cy="2923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0000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Tukwila (4C) (2010)</a:t>
            </a:r>
          </a:p>
        </p:txBody>
      </p:sp>
      <p:sp>
        <p:nvSpPr>
          <p:cNvPr id="61" name="AutoShape 30"/>
          <p:cNvSpPr>
            <a:spLocks noChangeArrowheads="1"/>
          </p:cNvSpPr>
          <p:nvPr/>
        </p:nvSpPr>
        <p:spPr bwMode="auto">
          <a:xfrm>
            <a:off x="4572000" y="6460266"/>
            <a:ext cx="461963" cy="88900"/>
          </a:xfrm>
          <a:prstGeom prst="rightArrow">
            <a:avLst>
              <a:gd name="adj1" fmla="val 50000"/>
              <a:gd name="adj2" fmla="val 129911"/>
            </a:avLst>
          </a:prstGeom>
          <a:solidFill>
            <a:srgbClr val="FF0000"/>
          </a:solidFill>
          <a:ln w="9525">
            <a:solidFill>
              <a:srgbClr val="FF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hu-HU" altLang="en-US" sz="13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Arial" charset="0"/>
            </a:endParaRPr>
          </a:p>
        </p:txBody>
      </p:sp>
      <p:sp>
        <p:nvSpPr>
          <p:cNvPr id="62" name="AutoShape 31"/>
          <p:cNvSpPr>
            <a:spLocks noChangeArrowheads="1"/>
          </p:cNvSpPr>
          <p:nvPr/>
        </p:nvSpPr>
        <p:spPr bwMode="auto">
          <a:xfrm>
            <a:off x="4572000" y="4419944"/>
            <a:ext cx="461963" cy="88900"/>
          </a:xfrm>
          <a:prstGeom prst="rightArrow">
            <a:avLst>
              <a:gd name="adj1" fmla="val 50000"/>
              <a:gd name="adj2" fmla="val 129911"/>
            </a:avLst>
          </a:prstGeom>
          <a:solidFill>
            <a:srgbClr val="FF0000"/>
          </a:solidFill>
          <a:ln w="9525">
            <a:solidFill>
              <a:srgbClr val="FF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hu-HU" altLang="en-US" sz="13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Arial" charset="0"/>
            </a:endParaRPr>
          </a:p>
        </p:txBody>
      </p:sp>
      <p:sp>
        <p:nvSpPr>
          <p:cNvPr id="63" name="Text Box 32"/>
          <p:cNvSpPr txBox="1">
            <a:spLocks noChangeArrowheads="1"/>
          </p:cNvSpPr>
          <p:nvPr/>
        </p:nvSpPr>
        <p:spPr bwMode="auto">
          <a:xfrm>
            <a:off x="2276745" y="4313245"/>
            <a:ext cx="1850891" cy="49244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0000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AMD’s K7 lines (1C)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 (1999-2003)</a:t>
            </a:r>
          </a:p>
        </p:txBody>
      </p:sp>
      <p:sp>
        <p:nvSpPr>
          <p:cNvPr id="64" name="Rectangle 33"/>
          <p:cNvSpPr>
            <a:spLocks noChangeArrowheads="1"/>
          </p:cNvSpPr>
          <p:nvPr/>
        </p:nvSpPr>
        <p:spPr bwMode="auto">
          <a:xfrm>
            <a:off x="5276053" y="3867216"/>
            <a:ext cx="2627322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0" i="1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UltraSPARC</a:t>
            </a:r>
            <a:r>
              <a:rPr kumimoji="0" lang="en-US" altLang="en-US" sz="13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 III (2001)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and all subsequent Sun models</a:t>
            </a:r>
          </a:p>
        </p:txBody>
      </p:sp>
      <p:sp>
        <p:nvSpPr>
          <p:cNvPr id="65" name="Text Box 34"/>
          <p:cNvSpPr txBox="1">
            <a:spLocks noChangeArrowheads="1"/>
          </p:cNvSpPr>
          <p:nvPr/>
        </p:nvSpPr>
        <p:spPr bwMode="auto">
          <a:xfrm>
            <a:off x="1871663" y="3860264"/>
            <a:ext cx="2552302" cy="2923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0000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0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UltraSPARC II (1C) (~1997)</a:t>
            </a:r>
          </a:p>
        </p:txBody>
      </p:sp>
      <p:sp>
        <p:nvSpPr>
          <p:cNvPr id="66" name="AutoShape 35"/>
          <p:cNvSpPr>
            <a:spLocks noChangeArrowheads="1"/>
          </p:cNvSpPr>
          <p:nvPr/>
        </p:nvSpPr>
        <p:spPr bwMode="auto">
          <a:xfrm>
            <a:off x="4572000" y="3985896"/>
            <a:ext cx="461963" cy="88900"/>
          </a:xfrm>
          <a:prstGeom prst="rightArrow">
            <a:avLst>
              <a:gd name="adj1" fmla="val 50000"/>
              <a:gd name="adj2" fmla="val 129911"/>
            </a:avLst>
          </a:prstGeom>
          <a:solidFill>
            <a:srgbClr val="FF0000"/>
          </a:solidFill>
          <a:ln w="9525">
            <a:solidFill>
              <a:srgbClr val="FF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hu-HU" altLang="en-US" sz="13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Arial" charset="0"/>
            </a:endParaRPr>
          </a:p>
        </p:txBody>
      </p:sp>
      <p:sp>
        <p:nvSpPr>
          <p:cNvPr id="67" name="Rectangle 21"/>
          <p:cNvSpPr>
            <a:spLocks noChangeArrowheads="1"/>
          </p:cNvSpPr>
          <p:nvPr/>
        </p:nvSpPr>
        <p:spPr bwMode="auto">
          <a:xfrm>
            <a:off x="5378510" y="3149505"/>
            <a:ext cx="2351606" cy="63863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lvl="0" algn="ctr" eaLnBrk="1" fontAlgn="base" hangingPunct="1">
              <a:spcBef>
                <a:spcPct val="0"/>
              </a:spcBef>
              <a:spcAft>
                <a:spcPts val="300"/>
              </a:spcAft>
              <a:buNone/>
              <a:defRPr/>
            </a:pPr>
            <a:r>
              <a:rPr lang="en-US" altLang="en-US" sz="1300" i="1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HP PA-7100 (1992)</a:t>
            </a:r>
            <a:endParaRPr kumimoji="0" lang="en-US" altLang="en-US" sz="1300" b="0" i="1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Arial" charset="0"/>
            </a:endParaRP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HP PA-7150 (1994)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and subsequent PA models</a:t>
            </a:r>
          </a:p>
        </p:txBody>
      </p:sp>
      <p:sp>
        <p:nvSpPr>
          <p:cNvPr id="68" name="TextBox 67"/>
          <p:cNvSpPr txBox="1"/>
          <p:nvPr/>
        </p:nvSpPr>
        <p:spPr>
          <a:xfrm>
            <a:off x="2378694" y="3326677"/>
            <a:ext cx="1743041" cy="29238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300" spc="-30" dirty="0">
                <a:latin typeface="Verdana" panose="020B0604030504040204" pitchFamily="34" charset="0"/>
                <a:ea typeface="Verdana" panose="020B0604030504040204" pitchFamily="34" charset="0"/>
              </a:rPr>
              <a:t>HP PA-7000 (1991)</a:t>
            </a:r>
          </a:p>
        </p:txBody>
      </p:sp>
      <p:sp>
        <p:nvSpPr>
          <p:cNvPr id="69" name="AutoShape 35"/>
          <p:cNvSpPr>
            <a:spLocks noChangeArrowheads="1"/>
          </p:cNvSpPr>
          <p:nvPr/>
        </p:nvSpPr>
        <p:spPr bwMode="auto">
          <a:xfrm>
            <a:off x="4608790" y="3444611"/>
            <a:ext cx="461963" cy="88900"/>
          </a:xfrm>
          <a:prstGeom prst="rightArrow">
            <a:avLst>
              <a:gd name="adj1" fmla="val 50000"/>
              <a:gd name="adj2" fmla="val 129911"/>
            </a:avLst>
          </a:prstGeom>
          <a:solidFill>
            <a:srgbClr val="FF0000"/>
          </a:solidFill>
          <a:ln w="9525">
            <a:solidFill>
              <a:srgbClr val="FF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hu-HU" altLang="en-US" sz="13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Arial" charset="0"/>
            </a:endParaRPr>
          </a:p>
        </p:txBody>
      </p:sp>
      <p:sp>
        <p:nvSpPr>
          <p:cNvPr id="70" name="Rectangle 69"/>
          <p:cNvSpPr/>
          <p:nvPr/>
        </p:nvSpPr>
        <p:spPr>
          <a:xfrm>
            <a:off x="1386460" y="3041142"/>
            <a:ext cx="6935980" cy="363600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marL="285750" indent="-285750" algn="ctr" fontAlgn="base">
              <a:buFont typeface="Arial" panose="020B0604020202020204" pitchFamily="34" charset="0"/>
              <a:buChar char="•"/>
            </a:pPr>
            <a:endParaRPr lang="en-US" sz="1600" dirty="0">
              <a:solidFill>
                <a:srgbClr val="000000"/>
              </a:solidFill>
            </a:endParaRPr>
          </a:p>
        </p:txBody>
      </p:sp>
      <p:sp>
        <p:nvSpPr>
          <p:cNvPr id="2" name="Rectangle 1"/>
          <p:cNvSpPr/>
          <p:nvPr/>
        </p:nvSpPr>
        <p:spPr bwMode="auto">
          <a:xfrm>
            <a:off x="1376645" y="5374018"/>
            <a:ext cx="6948000" cy="1332000"/>
          </a:xfrm>
          <a:prstGeom prst="rect">
            <a:avLst/>
          </a:prstGeom>
          <a:noFill/>
          <a:ln w="28575" cap="flat" cmpd="sng" algn="ctr">
            <a:solidFill>
              <a:srgbClr val="FF0000"/>
            </a:solidFill>
            <a:prstDash val="sysDot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61424238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sz="17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1. Introduction - Main battlefields of the processor war (3)</a:t>
            </a:r>
            <a:endParaRPr lang="en-US" sz="1700" dirty="0"/>
          </a:p>
        </p:txBody>
      </p:sp>
      <p:sp>
        <p:nvSpPr>
          <p:cNvPr id="4" name="TextBox 3"/>
          <p:cNvSpPr txBox="1"/>
          <p:nvPr/>
        </p:nvSpPr>
        <p:spPr>
          <a:xfrm flipH="1">
            <a:off x="37340" y="453253"/>
            <a:ext cx="459041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/>
              <a:t>Main battlefields of the processor war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244404" y="783398"/>
            <a:ext cx="4166215" cy="63607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spcAft>
                <a:spcPts val="400"/>
              </a:spcAft>
              <a:buFont typeface="Arial" panose="020B0604020202020204" pitchFamily="34" charset="0"/>
              <a:buChar char="•"/>
            </a:pPr>
            <a:r>
              <a:rPr lang="en-US" sz="1600" dirty="0"/>
              <a:t>IC technology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dirty="0"/>
              <a:t>Performance leadership</a:t>
            </a:r>
          </a:p>
        </p:txBody>
      </p:sp>
      <p:sp>
        <p:nvSpPr>
          <p:cNvPr id="3" name="TextBox 2"/>
          <p:cNvSpPr txBox="1"/>
          <p:nvPr/>
        </p:nvSpPr>
        <p:spPr>
          <a:xfrm>
            <a:off x="26495" y="1432500"/>
            <a:ext cx="9028112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Accordingly, next, we summarize </a:t>
            </a:r>
            <a:r>
              <a:rPr lang="en-US" sz="1600" dirty="0">
                <a:solidFill>
                  <a:srgbClr val="0070C0"/>
                </a:solidFill>
              </a:rPr>
              <a:t>relevant developments in IC technology </a:t>
            </a:r>
            <a:r>
              <a:rPr lang="en-US" sz="1600" dirty="0"/>
              <a:t>and </a:t>
            </a:r>
          </a:p>
          <a:p>
            <a:r>
              <a:rPr lang="en-US" sz="1600" dirty="0"/>
              <a:t>  will show </a:t>
            </a:r>
            <a:r>
              <a:rPr lang="en-US" sz="1600" dirty="0">
                <a:solidFill>
                  <a:srgbClr val="0070C0"/>
                </a:solidFill>
              </a:rPr>
              <a:t>how Intel’s Core 2</a:t>
            </a:r>
            <a:r>
              <a:rPr lang="en-US" sz="1600" dirty="0"/>
              <a:t> and </a:t>
            </a:r>
            <a:r>
              <a:rPr lang="en-US" sz="1600" dirty="0">
                <a:solidFill>
                  <a:srgbClr val="0070C0"/>
                </a:solidFill>
              </a:rPr>
              <a:t>AMD’s Zen </a:t>
            </a:r>
            <a:r>
              <a:rPr lang="en-US" sz="1600" dirty="0"/>
              <a:t>processors </a:t>
            </a:r>
            <a:r>
              <a:rPr lang="en-US" sz="1600" dirty="0">
                <a:solidFill>
                  <a:srgbClr val="0070C0"/>
                </a:solidFill>
              </a:rPr>
              <a:t>have been fighting for the </a:t>
            </a:r>
          </a:p>
          <a:p>
            <a:r>
              <a:rPr lang="en-US" sz="1600" dirty="0">
                <a:solidFill>
                  <a:srgbClr val="0070C0"/>
                </a:solidFill>
              </a:rPr>
              <a:t>  performance crone with alternating success</a:t>
            </a:r>
            <a:r>
              <a:rPr lang="en-US" sz="1600" dirty="0"/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2656573734"/>
      </p:ext>
    </p:extLst>
  </p:cSld>
  <p:clrMapOvr>
    <a:masterClrMapping/>
  </p:clrMapOvr>
</p:sld>
</file>

<file path=ppt/slides/slide1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3.2 How have Intel’s Core 2-based client lines evolved until now? (15)</a:t>
            </a:r>
          </a:p>
        </p:txBody>
      </p:sp>
      <p:sp>
        <p:nvSpPr>
          <p:cNvPr id="4" name="TextBox 3"/>
          <p:cNvSpPr txBox="1"/>
          <p:nvPr/>
        </p:nvSpPr>
        <p:spPr>
          <a:xfrm>
            <a:off x="26495" y="458670"/>
            <a:ext cx="9361657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/>
            <a:r>
              <a:rPr lang="en-US" spc="-30" dirty="0">
                <a:solidFill>
                  <a:srgbClr val="2D2D8A"/>
                </a:solidFill>
              </a:rPr>
              <a:t>Contrasting Intel’s move to attach memory to the processor die with related</a:t>
            </a:r>
          </a:p>
          <a:p>
            <a:pPr lvl="0"/>
            <a:r>
              <a:rPr lang="en-US" spc="-30" dirty="0">
                <a:solidFill>
                  <a:srgbClr val="2D2D8A"/>
                </a:solidFill>
              </a:rPr>
              <a:t>  developments of other firm’s  -2</a:t>
            </a:r>
            <a:endParaRPr lang="en-US" dirty="0"/>
          </a:p>
        </p:txBody>
      </p:sp>
      <p:sp>
        <p:nvSpPr>
          <p:cNvPr id="5" name="TextBox 4"/>
          <p:cNvSpPr txBox="1"/>
          <p:nvPr/>
        </p:nvSpPr>
        <p:spPr>
          <a:xfrm>
            <a:off x="26495" y="1133745"/>
            <a:ext cx="891160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 defTabSz="457200" fontAlgn="base">
              <a:defRPr/>
            </a:pPr>
            <a:r>
              <a:rPr lang="en-US" sz="1600" dirty="0">
                <a:solidFill>
                  <a:srgbClr val="000000"/>
                </a:solidFill>
              </a:rPr>
              <a:t>As the previous Figure indicates, </a:t>
            </a:r>
            <a:r>
              <a:rPr lang="en-US" sz="1600" spc="-20" dirty="0">
                <a:solidFill>
                  <a:srgbClr val="0070C0"/>
                </a:solidFill>
              </a:rPr>
              <a:t>Intel was quite late </a:t>
            </a:r>
            <a:r>
              <a:rPr lang="en-US" sz="1600" spc="-20" dirty="0">
                <a:solidFill>
                  <a:srgbClr val="000000"/>
                </a:solidFill>
              </a:rPr>
              <a:t>in attaching memory directly to</a:t>
            </a:r>
          </a:p>
          <a:p>
            <a:pPr lvl="0" defTabSz="457200" fontAlgn="base">
              <a:defRPr/>
            </a:pPr>
            <a:r>
              <a:rPr lang="en-US" sz="1600" spc="-20" dirty="0">
                <a:solidFill>
                  <a:srgbClr val="000000"/>
                </a:solidFill>
              </a:rPr>
              <a:t>   the processor, for example, AMD did it about 5 years earlier.</a:t>
            </a:r>
            <a:endParaRPr lang="en-US" sz="1600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88317887"/>
      </p:ext>
    </p:extLst>
  </p:cSld>
  <p:clrMapOvr>
    <a:masterClrMapping/>
  </p:clrMapOvr>
</p:sld>
</file>

<file path=ppt/slides/slide1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3.2 How have Intel’s Core 2-based client lines evolved until now? (16)</a:t>
            </a:r>
          </a:p>
        </p:txBody>
      </p:sp>
      <p:sp>
        <p:nvSpPr>
          <p:cNvPr id="3" name="TextBox 2"/>
          <p:cNvSpPr txBox="1"/>
          <p:nvPr/>
        </p:nvSpPr>
        <p:spPr>
          <a:xfrm>
            <a:off x="26495" y="458670"/>
            <a:ext cx="1048678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pc="-70" dirty="0">
                <a:solidFill>
                  <a:schemeClr val="accent6"/>
                </a:solidFill>
              </a:rPr>
              <a:t>3.2.5 At which rate have memory speeds raised in Core 2-based client processors?</a:t>
            </a:r>
          </a:p>
        </p:txBody>
      </p:sp>
      <p:sp>
        <p:nvSpPr>
          <p:cNvPr id="4" name="TextBox 3"/>
          <p:cNvSpPr txBox="1"/>
          <p:nvPr/>
        </p:nvSpPr>
        <p:spPr>
          <a:xfrm>
            <a:off x="155584" y="853757"/>
            <a:ext cx="9271647" cy="9079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en-US" sz="1600" dirty="0"/>
              <a:t>In the following Figure, we show how supported memory technologies evolved.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dirty="0"/>
              <a:t>While using this data and a </a:t>
            </a:r>
            <a:r>
              <a:rPr lang="en-US" sz="1600" dirty="0">
                <a:solidFill>
                  <a:srgbClr val="0070C0"/>
                </a:solidFill>
              </a:rPr>
              <a:t>logarithmic representation, </a:t>
            </a:r>
            <a:r>
              <a:rPr lang="en-US" sz="1600" dirty="0"/>
              <a:t>we get the following graph</a:t>
            </a:r>
          </a:p>
          <a:p>
            <a:r>
              <a:rPr lang="en-US" sz="1600" dirty="0"/>
              <a:t>       for the growth rate of memory speeds.       </a:t>
            </a:r>
          </a:p>
        </p:txBody>
      </p:sp>
    </p:spTree>
    <p:extLst>
      <p:ext uri="{BB962C8B-B14F-4D97-AF65-F5344CB8AC3E}">
        <p14:creationId xmlns:p14="http://schemas.microsoft.com/office/powerpoint/2010/main" val="201470511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3.2 How have Intel’s Core 2-based client lines evolved until now? (17)</a:t>
            </a:r>
          </a:p>
        </p:txBody>
      </p:sp>
      <p:grpSp>
        <p:nvGrpSpPr>
          <p:cNvPr id="2" name="Group 1"/>
          <p:cNvGrpSpPr/>
          <p:nvPr/>
        </p:nvGrpSpPr>
        <p:grpSpPr>
          <a:xfrm>
            <a:off x="117000" y="919668"/>
            <a:ext cx="8979659" cy="5884707"/>
            <a:chOff x="117000" y="739648"/>
            <a:chExt cx="8979659" cy="5884707"/>
          </a:xfrm>
        </p:grpSpPr>
        <p:sp>
          <p:nvSpPr>
            <p:cNvPr id="127" name="Szövegdoboz 79"/>
            <p:cNvSpPr txBox="1"/>
            <p:nvPr/>
          </p:nvSpPr>
          <p:spPr>
            <a:xfrm>
              <a:off x="688687" y="5812656"/>
              <a:ext cx="175345" cy="241072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lIns="36000" tIns="0" rIns="36000" bIns="0" rtlCol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/>
                  <a:cs typeface="Verdana"/>
                  <a:sym typeface="Symbol"/>
                </a:rPr>
                <a:t>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/>
                <a:ea typeface="Times New Roman"/>
                <a:cs typeface="Times New Roman" pitchFamily="18" charset="0"/>
              </a:endParaRPr>
            </a:p>
          </p:txBody>
        </p:sp>
        <p:sp>
          <p:nvSpPr>
            <p:cNvPr id="97" name="Rectangle 96"/>
            <p:cNvSpPr>
              <a:spLocks noChangeArrowheads="1"/>
            </p:cNvSpPr>
            <p:nvPr/>
          </p:nvSpPr>
          <p:spPr bwMode="auto">
            <a:xfrm>
              <a:off x="985797" y="5865658"/>
              <a:ext cx="353398" cy="2557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/>
                <a:ea typeface="Times New Roman"/>
                <a:cs typeface="Times New Roman" pitchFamily="18" charset="0"/>
              </a:endParaRPr>
            </a:p>
          </p:txBody>
        </p:sp>
        <p:sp>
          <p:nvSpPr>
            <p:cNvPr id="99" name="Rectangle 98"/>
            <p:cNvSpPr>
              <a:spLocks noChangeArrowheads="1"/>
            </p:cNvSpPr>
            <p:nvPr/>
          </p:nvSpPr>
          <p:spPr bwMode="auto">
            <a:xfrm>
              <a:off x="204361" y="3921347"/>
              <a:ext cx="327796" cy="3039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Times New Roman"/>
                <a:cs typeface="Times New Roman" pitchFamily="18" charset="0"/>
              </a:endParaRPr>
            </a:p>
          </p:txBody>
        </p:sp>
        <p:sp>
          <p:nvSpPr>
            <p:cNvPr id="108" name="Rectangle 107"/>
            <p:cNvSpPr>
              <a:spLocks noChangeArrowheads="1"/>
            </p:cNvSpPr>
            <p:nvPr/>
          </p:nvSpPr>
          <p:spPr bwMode="auto">
            <a:xfrm>
              <a:off x="198178" y="4452094"/>
              <a:ext cx="401303" cy="2782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Times New Roman"/>
                  <a:cs typeface="Times New Roman"/>
                </a:rPr>
                <a:t>1600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Times New Roman"/>
                <a:cs typeface="Times New Roman" pitchFamily="18" charset="0"/>
              </a:endParaRPr>
            </a:p>
          </p:txBody>
        </p:sp>
        <p:sp>
          <p:nvSpPr>
            <p:cNvPr id="109" name="Rectangle 108"/>
            <p:cNvSpPr>
              <a:spLocks noChangeArrowheads="1"/>
            </p:cNvSpPr>
            <p:nvPr/>
          </p:nvSpPr>
          <p:spPr bwMode="auto">
            <a:xfrm>
              <a:off x="236993" y="2734139"/>
              <a:ext cx="457792" cy="2557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Times New Roman"/>
                  <a:cs typeface="Times New Roman"/>
                </a:rPr>
                <a:t>3200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Times New Roman"/>
                <a:cs typeface="Times New Roman" pitchFamily="18" charset="0"/>
              </a:endParaRPr>
            </a:p>
          </p:txBody>
        </p:sp>
        <p:cxnSp>
          <p:nvCxnSpPr>
            <p:cNvPr id="234" name="Straight Connector 233"/>
            <p:cNvCxnSpPr/>
            <p:nvPr/>
          </p:nvCxnSpPr>
          <p:spPr bwMode="auto">
            <a:xfrm>
              <a:off x="667133" y="5042969"/>
              <a:ext cx="8208000" cy="0"/>
            </a:xfrm>
            <a:prstGeom prst="line">
              <a:avLst/>
            </a:prstGeom>
            <a:noFill/>
            <a:ln w="63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933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sp>
          <p:nvSpPr>
            <p:cNvPr id="235" name="TextBox 234"/>
            <p:cNvSpPr txBox="1"/>
            <p:nvPr/>
          </p:nvSpPr>
          <p:spPr>
            <a:xfrm>
              <a:off x="127512" y="4898229"/>
              <a:ext cx="575799" cy="25592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Times New Roman" pitchFamily="18" charset="0"/>
                </a:rPr>
                <a:t>1333</a:t>
              </a:r>
            </a:p>
          </p:txBody>
        </p:sp>
        <p:cxnSp>
          <p:nvCxnSpPr>
            <p:cNvPr id="237" name="Straight Connector 236"/>
            <p:cNvCxnSpPr/>
            <p:nvPr/>
          </p:nvCxnSpPr>
          <p:spPr bwMode="auto">
            <a:xfrm>
              <a:off x="667133" y="4573860"/>
              <a:ext cx="8208000" cy="0"/>
            </a:xfrm>
            <a:prstGeom prst="line">
              <a:avLst/>
            </a:prstGeom>
            <a:noFill/>
            <a:ln w="63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933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238" name="Straight Connector 237"/>
            <p:cNvCxnSpPr/>
            <p:nvPr/>
          </p:nvCxnSpPr>
          <p:spPr bwMode="auto">
            <a:xfrm>
              <a:off x="667133" y="4183179"/>
              <a:ext cx="8208000" cy="0"/>
            </a:xfrm>
            <a:prstGeom prst="line">
              <a:avLst/>
            </a:prstGeom>
            <a:noFill/>
            <a:ln w="63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933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sp>
          <p:nvSpPr>
            <p:cNvPr id="239" name="Rectangle 238"/>
            <p:cNvSpPr>
              <a:spLocks noChangeArrowheads="1"/>
            </p:cNvSpPr>
            <p:nvPr/>
          </p:nvSpPr>
          <p:spPr bwMode="auto">
            <a:xfrm>
              <a:off x="197698" y="4097048"/>
              <a:ext cx="401303" cy="2782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Times New Roman"/>
                  <a:cs typeface="Times New Roman"/>
                </a:rPr>
                <a:t>1862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Times New Roman"/>
                <a:cs typeface="Times New Roman" pitchFamily="18" charset="0"/>
              </a:endParaRPr>
            </a:p>
          </p:txBody>
        </p:sp>
        <p:cxnSp>
          <p:nvCxnSpPr>
            <p:cNvPr id="240" name="Straight Connector 239"/>
            <p:cNvCxnSpPr/>
            <p:nvPr/>
          </p:nvCxnSpPr>
          <p:spPr bwMode="auto">
            <a:xfrm>
              <a:off x="667133" y="3840385"/>
              <a:ext cx="8208000" cy="0"/>
            </a:xfrm>
            <a:prstGeom prst="line">
              <a:avLst/>
            </a:prstGeom>
            <a:noFill/>
            <a:ln w="63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933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sp>
          <p:nvSpPr>
            <p:cNvPr id="241" name="Rectangle 240"/>
            <p:cNvSpPr>
              <a:spLocks noChangeArrowheads="1"/>
            </p:cNvSpPr>
            <p:nvPr/>
          </p:nvSpPr>
          <p:spPr bwMode="auto">
            <a:xfrm>
              <a:off x="206048" y="3762287"/>
              <a:ext cx="401303" cy="2782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Times New Roman"/>
                  <a:cs typeface="Times New Roman"/>
                </a:rPr>
                <a:t>2133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Times New Roman"/>
                <a:cs typeface="Times New Roman" pitchFamily="18" charset="0"/>
              </a:endParaRPr>
            </a:p>
          </p:txBody>
        </p:sp>
        <p:sp>
          <p:nvSpPr>
            <p:cNvPr id="243" name="Rectangle 242"/>
            <p:cNvSpPr>
              <a:spLocks noChangeArrowheads="1"/>
            </p:cNvSpPr>
            <p:nvPr/>
          </p:nvSpPr>
          <p:spPr bwMode="auto">
            <a:xfrm>
              <a:off x="215642" y="3475039"/>
              <a:ext cx="401303" cy="2782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Times New Roman"/>
                  <a:cs typeface="Times New Roman"/>
                </a:rPr>
                <a:t>2400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Times New Roman"/>
                <a:cs typeface="Times New Roman" pitchFamily="18" charset="0"/>
              </a:endParaRPr>
            </a:p>
          </p:txBody>
        </p:sp>
        <p:cxnSp>
          <p:nvCxnSpPr>
            <p:cNvPr id="244" name="Straight Connector 243"/>
            <p:cNvCxnSpPr/>
            <p:nvPr/>
          </p:nvCxnSpPr>
          <p:spPr bwMode="auto">
            <a:xfrm>
              <a:off x="667133" y="3551840"/>
              <a:ext cx="8208000" cy="0"/>
            </a:xfrm>
            <a:prstGeom prst="line">
              <a:avLst/>
            </a:prstGeom>
            <a:noFill/>
            <a:ln w="63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933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245" name="Straight Connector 244"/>
            <p:cNvCxnSpPr/>
            <p:nvPr/>
          </p:nvCxnSpPr>
          <p:spPr bwMode="auto">
            <a:xfrm>
              <a:off x="667133" y="3299305"/>
              <a:ext cx="8208000" cy="0"/>
            </a:xfrm>
            <a:prstGeom prst="line">
              <a:avLst/>
            </a:prstGeom>
            <a:noFill/>
            <a:ln w="63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933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sp>
          <p:nvSpPr>
            <p:cNvPr id="246" name="Rectangle 245"/>
            <p:cNvSpPr>
              <a:spLocks noChangeArrowheads="1"/>
            </p:cNvSpPr>
            <p:nvPr/>
          </p:nvSpPr>
          <p:spPr bwMode="auto">
            <a:xfrm>
              <a:off x="208307" y="3184915"/>
              <a:ext cx="401303" cy="2782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Times New Roman"/>
                  <a:cs typeface="Times New Roman"/>
                </a:rPr>
                <a:t>2666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Times New Roman"/>
                <a:cs typeface="Times New Roman" pitchFamily="18" charset="0"/>
              </a:endParaRPr>
            </a:p>
          </p:txBody>
        </p:sp>
        <p:cxnSp>
          <p:nvCxnSpPr>
            <p:cNvPr id="248" name="Straight Connector 247"/>
            <p:cNvCxnSpPr/>
            <p:nvPr/>
          </p:nvCxnSpPr>
          <p:spPr bwMode="auto">
            <a:xfrm>
              <a:off x="667133" y="3064774"/>
              <a:ext cx="8208000" cy="0"/>
            </a:xfrm>
            <a:prstGeom prst="line">
              <a:avLst/>
            </a:prstGeom>
            <a:noFill/>
            <a:ln w="63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933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sp>
          <p:nvSpPr>
            <p:cNvPr id="249" name="Rectangle 248"/>
            <p:cNvSpPr>
              <a:spLocks noChangeArrowheads="1"/>
            </p:cNvSpPr>
            <p:nvPr/>
          </p:nvSpPr>
          <p:spPr bwMode="auto">
            <a:xfrm>
              <a:off x="212073" y="2962590"/>
              <a:ext cx="401303" cy="2782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Times New Roman"/>
                  <a:cs typeface="Times New Roman"/>
                </a:rPr>
                <a:t>2793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Times New Roman"/>
                <a:cs typeface="Times New Roman" pitchFamily="18" charset="0"/>
              </a:endParaRPr>
            </a:p>
          </p:txBody>
        </p:sp>
        <p:cxnSp>
          <p:nvCxnSpPr>
            <p:cNvPr id="250" name="Straight Connector 249"/>
            <p:cNvCxnSpPr/>
            <p:nvPr/>
          </p:nvCxnSpPr>
          <p:spPr bwMode="auto">
            <a:xfrm>
              <a:off x="667133" y="2827320"/>
              <a:ext cx="8208000" cy="0"/>
            </a:xfrm>
            <a:prstGeom prst="line">
              <a:avLst/>
            </a:prstGeom>
            <a:noFill/>
            <a:ln w="63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933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sp>
          <p:nvSpPr>
            <p:cNvPr id="251" name="Rectangle 250"/>
            <p:cNvSpPr>
              <a:spLocks noChangeArrowheads="1"/>
            </p:cNvSpPr>
            <p:nvPr/>
          </p:nvSpPr>
          <p:spPr bwMode="auto">
            <a:xfrm>
              <a:off x="8680308" y="6287331"/>
              <a:ext cx="416351" cy="22372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200" b="1" i="0" u="none" strike="noStrike" kern="1200" cap="none" normalizeH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/>
                  <a:ea typeface="Times New Roman"/>
                  <a:cs typeface="Times New Roman"/>
                </a:rPr>
                <a:t>Year</a:t>
              </a:r>
              <a:endParaRPr kumimoji="0" lang="en-US" sz="1200" b="0" i="0" u="none" strike="noStrike" kern="1200" cap="none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/>
                <a:ea typeface="Times New Roman"/>
                <a:cs typeface="Times New Roman" pitchFamily="18" charset="0"/>
              </a:endParaRPr>
            </a:p>
          </p:txBody>
        </p:sp>
        <p:sp>
          <p:nvSpPr>
            <p:cNvPr id="252" name="Rectangle 251"/>
            <p:cNvSpPr>
              <a:spLocks noChangeArrowheads="1"/>
            </p:cNvSpPr>
            <p:nvPr/>
          </p:nvSpPr>
          <p:spPr bwMode="auto">
            <a:xfrm>
              <a:off x="1951087" y="6294574"/>
              <a:ext cx="355844" cy="2274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/>
                  <a:ea typeface="Times New Roman"/>
                  <a:cs typeface="Times New Roman"/>
                </a:rPr>
                <a:t>2010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/>
                <a:ea typeface="Times New Roman"/>
                <a:cs typeface="Times New Roman" pitchFamily="18" charset="0"/>
              </a:endParaRPr>
            </a:p>
          </p:txBody>
        </p:sp>
        <p:sp>
          <p:nvSpPr>
            <p:cNvPr id="253" name="Rectangle 252"/>
            <p:cNvSpPr>
              <a:spLocks noChangeArrowheads="1"/>
            </p:cNvSpPr>
            <p:nvPr/>
          </p:nvSpPr>
          <p:spPr bwMode="auto">
            <a:xfrm>
              <a:off x="1449091" y="6297290"/>
              <a:ext cx="349358" cy="3227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/>
                  <a:ea typeface="Times New Roman"/>
                  <a:cs typeface="Times New Roman"/>
                </a:rPr>
                <a:t>0</a:t>
              </a: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/>
                  <a:ea typeface="Times New Roman"/>
                  <a:cs typeface="Times New Roman"/>
                </a:rPr>
                <a:t>9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/>
                <a:ea typeface="Times New Roman"/>
                <a:cs typeface="Times New Roman" pitchFamily="18" charset="0"/>
              </a:endParaRPr>
            </a:p>
          </p:txBody>
        </p:sp>
        <p:sp>
          <p:nvSpPr>
            <p:cNvPr id="254" name="Rectangle 253"/>
            <p:cNvSpPr>
              <a:spLocks noChangeArrowheads="1"/>
            </p:cNvSpPr>
            <p:nvPr/>
          </p:nvSpPr>
          <p:spPr bwMode="auto">
            <a:xfrm>
              <a:off x="2468413" y="6294574"/>
              <a:ext cx="284452" cy="2274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/>
                  <a:ea typeface="Times New Roman"/>
                  <a:cs typeface="Times New Roman"/>
                </a:rPr>
                <a:t>11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/>
                <a:ea typeface="Times New Roman"/>
                <a:cs typeface="Times New Roman" pitchFamily="18" charset="0"/>
              </a:endParaRPr>
            </a:p>
          </p:txBody>
        </p:sp>
        <p:sp>
          <p:nvSpPr>
            <p:cNvPr id="255" name="Rectangle 254"/>
            <p:cNvSpPr>
              <a:spLocks noChangeArrowheads="1"/>
            </p:cNvSpPr>
            <p:nvPr/>
          </p:nvSpPr>
          <p:spPr bwMode="auto">
            <a:xfrm>
              <a:off x="3006272" y="6288470"/>
              <a:ext cx="268749" cy="2274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/>
                  <a:ea typeface="Times New Roman"/>
                  <a:cs typeface="Times New Roman"/>
                </a:rPr>
                <a:t>12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/>
                <a:ea typeface="Times New Roman"/>
                <a:cs typeface="Times New Roman" pitchFamily="18" charset="0"/>
              </a:endParaRPr>
            </a:p>
          </p:txBody>
        </p:sp>
        <p:sp>
          <p:nvSpPr>
            <p:cNvPr id="256" name="Rectangle 255"/>
            <p:cNvSpPr>
              <a:spLocks noChangeArrowheads="1"/>
            </p:cNvSpPr>
            <p:nvPr/>
          </p:nvSpPr>
          <p:spPr bwMode="auto">
            <a:xfrm>
              <a:off x="3564275" y="6294574"/>
              <a:ext cx="250890" cy="2274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/>
                  <a:ea typeface="Times New Roman"/>
                  <a:cs typeface="Times New Roman"/>
                </a:rPr>
                <a:t>13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/>
                <a:ea typeface="Times New Roman"/>
                <a:cs typeface="Times New Roman" pitchFamily="18" charset="0"/>
              </a:endParaRPr>
            </a:p>
          </p:txBody>
        </p:sp>
        <p:sp>
          <p:nvSpPr>
            <p:cNvPr id="257" name="Rectangle 256"/>
            <p:cNvSpPr>
              <a:spLocks noChangeArrowheads="1"/>
            </p:cNvSpPr>
            <p:nvPr/>
          </p:nvSpPr>
          <p:spPr bwMode="auto">
            <a:xfrm>
              <a:off x="4086513" y="6294574"/>
              <a:ext cx="277553" cy="2274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/>
                  <a:ea typeface="Times New Roman"/>
                  <a:cs typeface="Times New Roman"/>
                </a:rPr>
                <a:t>14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/>
                <a:ea typeface="Times New Roman"/>
                <a:cs typeface="Times New Roman" pitchFamily="18" charset="0"/>
              </a:endParaRPr>
            </a:p>
          </p:txBody>
        </p:sp>
        <p:sp>
          <p:nvSpPr>
            <p:cNvPr id="258" name="Rectangle 257"/>
            <p:cNvSpPr>
              <a:spLocks noChangeArrowheads="1"/>
            </p:cNvSpPr>
            <p:nvPr/>
          </p:nvSpPr>
          <p:spPr bwMode="auto">
            <a:xfrm>
              <a:off x="5132865" y="6277937"/>
              <a:ext cx="243008" cy="20301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/>
                  <a:ea typeface="Times New Roman"/>
                  <a:cs typeface="Times New Roman"/>
                </a:rPr>
                <a:t>1</a:t>
              </a: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/>
                  <a:ea typeface="Times New Roman"/>
                  <a:cs typeface="Times New Roman"/>
                </a:rPr>
                <a:t>6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/>
                <a:ea typeface="Times New Roman"/>
                <a:cs typeface="Times New Roman" pitchFamily="18" charset="0"/>
              </a:endParaRPr>
            </a:p>
          </p:txBody>
        </p:sp>
        <p:sp>
          <p:nvSpPr>
            <p:cNvPr id="259" name="Rectangle 258"/>
            <p:cNvSpPr>
              <a:spLocks noChangeArrowheads="1"/>
            </p:cNvSpPr>
            <p:nvPr/>
          </p:nvSpPr>
          <p:spPr bwMode="auto">
            <a:xfrm>
              <a:off x="4552454" y="6294681"/>
              <a:ext cx="390813" cy="1920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/>
                  <a:ea typeface="Times New Roman"/>
                  <a:cs typeface="Times New Roman"/>
                </a:rPr>
                <a:t>201</a:t>
              </a: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/>
                  <a:ea typeface="Times New Roman"/>
                  <a:cs typeface="Times New Roman"/>
                </a:rPr>
                <a:t>5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/>
                <a:ea typeface="Times New Roman"/>
                <a:cs typeface="Times New Roman" pitchFamily="18" charset="0"/>
              </a:endParaRPr>
            </a:p>
          </p:txBody>
        </p:sp>
        <p:sp>
          <p:nvSpPr>
            <p:cNvPr id="260" name="Rectangle 259"/>
            <p:cNvSpPr>
              <a:spLocks noChangeArrowheads="1"/>
            </p:cNvSpPr>
            <p:nvPr/>
          </p:nvSpPr>
          <p:spPr bwMode="auto">
            <a:xfrm>
              <a:off x="5727731" y="6294574"/>
              <a:ext cx="255828" cy="22713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/>
                  <a:ea typeface="Times New Roman"/>
                  <a:cs typeface="Times New Roman"/>
                </a:rPr>
                <a:t>1</a:t>
              </a: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/>
                  <a:ea typeface="Times New Roman"/>
                  <a:cs typeface="Times New Roman"/>
                </a:rPr>
                <a:t>7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/>
                <a:ea typeface="Times New Roman"/>
                <a:cs typeface="Times New Roman" pitchFamily="18" charset="0"/>
              </a:endParaRPr>
            </a:p>
          </p:txBody>
        </p:sp>
        <p:sp>
          <p:nvSpPr>
            <p:cNvPr id="261" name="Rectangle 260"/>
            <p:cNvSpPr>
              <a:spLocks noChangeArrowheads="1"/>
            </p:cNvSpPr>
            <p:nvPr/>
          </p:nvSpPr>
          <p:spPr bwMode="auto">
            <a:xfrm>
              <a:off x="6282948" y="6294574"/>
              <a:ext cx="283809" cy="22713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/>
                  <a:ea typeface="Times New Roman"/>
                  <a:cs typeface="Times New Roman"/>
                </a:rPr>
                <a:t>1</a:t>
              </a: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/>
                  <a:ea typeface="Times New Roman"/>
                  <a:cs typeface="Times New Roman"/>
                </a:rPr>
                <a:t>8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/>
                <a:ea typeface="Times New Roman"/>
                <a:cs typeface="Times New Roman" pitchFamily="18" charset="0"/>
              </a:endParaRPr>
            </a:p>
          </p:txBody>
        </p:sp>
        <p:sp>
          <p:nvSpPr>
            <p:cNvPr id="262" name="Rectangle 261"/>
            <p:cNvSpPr>
              <a:spLocks noChangeArrowheads="1"/>
            </p:cNvSpPr>
            <p:nvPr/>
          </p:nvSpPr>
          <p:spPr bwMode="auto">
            <a:xfrm>
              <a:off x="7321241" y="6294574"/>
              <a:ext cx="378854" cy="2547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/>
                  <a:ea typeface="Times New Roman"/>
                  <a:cs typeface="Times New Roman"/>
                </a:rPr>
                <a:t>2020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/>
                <a:ea typeface="Times New Roman"/>
                <a:cs typeface="Times New Roman" pitchFamily="18" charset="0"/>
              </a:endParaRPr>
            </a:p>
          </p:txBody>
        </p:sp>
        <p:cxnSp>
          <p:nvCxnSpPr>
            <p:cNvPr id="263" name="Line 15"/>
            <p:cNvCxnSpPr/>
            <p:nvPr/>
          </p:nvCxnSpPr>
          <p:spPr bwMode="auto">
            <a:xfrm flipV="1">
              <a:off x="1803603" y="6197840"/>
              <a:ext cx="0" cy="5770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64" name="Line 18"/>
            <p:cNvCxnSpPr/>
            <p:nvPr/>
          </p:nvCxnSpPr>
          <p:spPr bwMode="auto">
            <a:xfrm flipV="1">
              <a:off x="2294392" y="6194577"/>
              <a:ext cx="0" cy="5770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65" name="Line 19"/>
            <p:cNvCxnSpPr/>
            <p:nvPr/>
          </p:nvCxnSpPr>
          <p:spPr bwMode="auto">
            <a:xfrm flipV="1">
              <a:off x="2834261" y="6195265"/>
              <a:ext cx="0" cy="5770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66" name="Line 23"/>
            <p:cNvCxnSpPr/>
            <p:nvPr/>
          </p:nvCxnSpPr>
          <p:spPr bwMode="auto">
            <a:xfrm flipV="1">
              <a:off x="1296456" y="6197840"/>
              <a:ext cx="0" cy="5770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67" name="Line 66"/>
            <p:cNvCxnSpPr/>
            <p:nvPr/>
          </p:nvCxnSpPr>
          <p:spPr bwMode="auto">
            <a:xfrm flipV="1">
              <a:off x="3374129" y="6194577"/>
              <a:ext cx="0" cy="5770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68" name="Line 67"/>
            <p:cNvCxnSpPr/>
            <p:nvPr/>
          </p:nvCxnSpPr>
          <p:spPr bwMode="auto">
            <a:xfrm flipV="1">
              <a:off x="3930356" y="6195265"/>
              <a:ext cx="0" cy="5770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69" name="Line 18"/>
            <p:cNvCxnSpPr/>
            <p:nvPr/>
          </p:nvCxnSpPr>
          <p:spPr bwMode="auto">
            <a:xfrm flipV="1">
              <a:off x="4421145" y="6194577"/>
              <a:ext cx="0" cy="5770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70" name="Line 19"/>
            <p:cNvCxnSpPr/>
            <p:nvPr/>
          </p:nvCxnSpPr>
          <p:spPr bwMode="auto">
            <a:xfrm flipV="1">
              <a:off x="4977370" y="6192689"/>
              <a:ext cx="0" cy="5770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71" name="Line 66"/>
            <p:cNvCxnSpPr/>
            <p:nvPr/>
          </p:nvCxnSpPr>
          <p:spPr bwMode="auto">
            <a:xfrm flipV="1">
              <a:off x="5517239" y="6185179"/>
              <a:ext cx="0" cy="5770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72" name="Line 67"/>
            <p:cNvCxnSpPr/>
            <p:nvPr/>
          </p:nvCxnSpPr>
          <p:spPr bwMode="auto">
            <a:xfrm flipV="1">
              <a:off x="6073466" y="6187990"/>
              <a:ext cx="0" cy="5770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73" name="Line 18"/>
            <p:cNvCxnSpPr/>
            <p:nvPr/>
          </p:nvCxnSpPr>
          <p:spPr bwMode="auto">
            <a:xfrm flipV="1">
              <a:off x="6613334" y="6180480"/>
              <a:ext cx="0" cy="5770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74" name="Line 19"/>
            <p:cNvCxnSpPr/>
            <p:nvPr/>
          </p:nvCxnSpPr>
          <p:spPr bwMode="auto">
            <a:xfrm flipV="1">
              <a:off x="7169562" y="6175781"/>
              <a:ext cx="0" cy="5770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75" name="Line 59"/>
            <p:cNvCxnSpPr/>
            <p:nvPr/>
          </p:nvCxnSpPr>
          <p:spPr bwMode="auto">
            <a:xfrm flipV="1">
              <a:off x="511512" y="6177582"/>
              <a:ext cx="8460000" cy="1950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 type="none" w="med" len="med"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76" name="Line 19"/>
            <p:cNvCxnSpPr/>
            <p:nvPr/>
          </p:nvCxnSpPr>
          <p:spPr bwMode="auto">
            <a:xfrm flipV="1">
              <a:off x="7700095" y="6177359"/>
              <a:ext cx="0" cy="6500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277" name="Rectangle 276"/>
            <p:cNvSpPr>
              <a:spLocks noChangeArrowheads="1"/>
            </p:cNvSpPr>
            <p:nvPr/>
          </p:nvSpPr>
          <p:spPr bwMode="auto">
            <a:xfrm>
              <a:off x="6829948" y="6288247"/>
              <a:ext cx="283809" cy="22713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/>
                  <a:ea typeface="Times New Roman"/>
                  <a:cs typeface="Times New Roman"/>
                </a:rPr>
                <a:t>1</a:t>
              </a: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/>
                  <a:ea typeface="Times New Roman"/>
                  <a:cs typeface="Times New Roman"/>
                </a:rPr>
                <a:t>9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/>
                <a:ea typeface="Times New Roman"/>
                <a:cs typeface="Times New Roman" pitchFamily="18" charset="0"/>
              </a:endParaRPr>
            </a:p>
          </p:txBody>
        </p:sp>
        <p:cxnSp>
          <p:nvCxnSpPr>
            <p:cNvPr id="278" name="Line 18"/>
            <p:cNvCxnSpPr/>
            <p:nvPr/>
          </p:nvCxnSpPr>
          <p:spPr bwMode="auto">
            <a:xfrm flipV="1">
              <a:off x="8217405" y="6182043"/>
              <a:ext cx="0" cy="5770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91" name="Straight Connector 290"/>
            <p:cNvCxnSpPr/>
            <p:nvPr/>
          </p:nvCxnSpPr>
          <p:spPr bwMode="auto">
            <a:xfrm flipH="1">
              <a:off x="758964" y="818709"/>
              <a:ext cx="9041" cy="5472000"/>
            </a:xfrm>
            <a:prstGeom prst="line">
              <a:avLst/>
            </a:prstGeom>
            <a:noFill/>
            <a:ln w="12700" cap="flat" cmpd="sng" algn="ctr">
              <a:solidFill>
                <a:schemeClr val="tx1"/>
              </a:solidFill>
              <a:prstDash val="solid"/>
              <a:round/>
              <a:headEnd type="arrow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933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sp>
          <p:nvSpPr>
            <p:cNvPr id="3" name="TextBox 2"/>
            <p:cNvSpPr txBox="1"/>
            <p:nvPr/>
          </p:nvSpPr>
          <p:spPr>
            <a:xfrm>
              <a:off x="4675245" y="3738204"/>
              <a:ext cx="274639" cy="3166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0099FF"/>
                  </a:solidFill>
                  <a:effectLst/>
                  <a:uLnTx/>
                  <a:uFillTx/>
                  <a:latin typeface="Verdana"/>
                  <a:ea typeface="+mn-ea"/>
                  <a:cs typeface="Times New Roman" pitchFamily="18" charset="0"/>
                </a:rPr>
                <a:t>*</a:t>
              </a:r>
            </a:p>
          </p:txBody>
        </p:sp>
        <p:sp>
          <p:nvSpPr>
            <p:cNvPr id="68" name="TextBox 67"/>
            <p:cNvSpPr txBox="1"/>
            <p:nvPr/>
          </p:nvSpPr>
          <p:spPr>
            <a:xfrm>
              <a:off x="5391392" y="3445631"/>
              <a:ext cx="274639" cy="3166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0099FF"/>
                  </a:solidFill>
                  <a:effectLst/>
                  <a:uLnTx/>
                  <a:uFillTx/>
                  <a:latin typeface="Verdana"/>
                  <a:ea typeface="+mn-ea"/>
                  <a:cs typeface="Times New Roman" pitchFamily="18" charset="0"/>
                </a:rPr>
                <a:t>*</a:t>
              </a:r>
            </a:p>
          </p:txBody>
        </p:sp>
        <p:sp>
          <p:nvSpPr>
            <p:cNvPr id="69" name="TextBox 68"/>
            <p:cNvSpPr txBox="1"/>
            <p:nvPr/>
          </p:nvSpPr>
          <p:spPr>
            <a:xfrm>
              <a:off x="5840449" y="3185881"/>
              <a:ext cx="274639" cy="3166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0099FF"/>
                  </a:solidFill>
                  <a:effectLst/>
                  <a:uLnTx/>
                  <a:uFillTx/>
                  <a:latin typeface="Verdana"/>
                  <a:ea typeface="+mn-ea"/>
                  <a:cs typeface="Times New Roman" pitchFamily="18" charset="0"/>
                </a:rPr>
                <a:t>*</a:t>
              </a:r>
            </a:p>
          </p:txBody>
        </p:sp>
        <p:sp>
          <p:nvSpPr>
            <p:cNvPr id="70" name="TextBox 69"/>
            <p:cNvSpPr txBox="1"/>
            <p:nvPr/>
          </p:nvSpPr>
          <p:spPr>
            <a:xfrm>
              <a:off x="6771627" y="2701769"/>
              <a:ext cx="189858" cy="3166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0099FF"/>
                  </a:solidFill>
                  <a:effectLst/>
                  <a:uLnTx/>
                  <a:uFillTx/>
                  <a:latin typeface="Verdana"/>
                  <a:ea typeface="+mn-ea"/>
                  <a:cs typeface="Times New Roman" pitchFamily="18" charset="0"/>
                </a:rPr>
                <a:t>*</a:t>
              </a:r>
            </a:p>
          </p:txBody>
        </p:sp>
        <p:sp>
          <p:nvSpPr>
            <p:cNvPr id="71" name="TextBox 70"/>
            <p:cNvSpPr txBox="1"/>
            <p:nvPr/>
          </p:nvSpPr>
          <p:spPr>
            <a:xfrm>
              <a:off x="7409529" y="2700107"/>
              <a:ext cx="274639" cy="3166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0099FF"/>
                  </a:solidFill>
                  <a:effectLst/>
                  <a:uLnTx/>
                  <a:uFillTx/>
                  <a:latin typeface="Verdana"/>
                  <a:ea typeface="+mn-ea"/>
                  <a:cs typeface="Times New Roman" pitchFamily="18" charset="0"/>
                </a:rPr>
                <a:t>*</a:t>
              </a:r>
            </a:p>
          </p:txBody>
        </p:sp>
        <p:sp>
          <p:nvSpPr>
            <p:cNvPr id="72" name="TextBox 71"/>
            <p:cNvSpPr txBox="1"/>
            <p:nvPr/>
          </p:nvSpPr>
          <p:spPr>
            <a:xfrm>
              <a:off x="2164523" y="4933836"/>
              <a:ext cx="274639" cy="3166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Verdana"/>
                  <a:ea typeface="+mn-ea"/>
                  <a:cs typeface="Times New Roman" pitchFamily="18" charset="0"/>
                </a:rPr>
                <a:t>*</a:t>
              </a:r>
            </a:p>
          </p:txBody>
        </p:sp>
        <p:sp>
          <p:nvSpPr>
            <p:cNvPr id="73" name="TextBox 72"/>
            <p:cNvSpPr txBox="1"/>
            <p:nvPr/>
          </p:nvSpPr>
          <p:spPr>
            <a:xfrm>
              <a:off x="785019" y="5659765"/>
              <a:ext cx="298480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Verdana"/>
                  <a:ea typeface="+mn-ea"/>
                  <a:cs typeface="Times New Roman" pitchFamily="18" charset="0"/>
                </a:rPr>
                <a:t>*</a:t>
              </a:r>
            </a:p>
          </p:txBody>
        </p:sp>
        <p:sp>
          <p:nvSpPr>
            <p:cNvPr id="74" name="TextBox 73"/>
            <p:cNvSpPr txBox="1"/>
            <p:nvPr/>
          </p:nvSpPr>
          <p:spPr>
            <a:xfrm>
              <a:off x="3535684" y="4456539"/>
              <a:ext cx="274639" cy="3166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Verdana"/>
                  <a:ea typeface="+mn-ea"/>
                  <a:cs typeface="Times New Roman" pitchFamily="18" charset="0"/>
                </a:rPr>
                <a:t>*</a:t>
              </a:r>
            </a:p>
          </p:txBody>
        </p:sp>
        <p:sp>
          <p:nvSpPr>
            <p:cNvPr id="75" name="TextBox 74"/>
            <p:cNvSpPr txBox="1"/>
            <p:nvPr/>
          </p:nvSpPr>
          <p:spPr>
            <a:xfrm>
              <a:off x="2867665" y="4468801"/>
              <a:ext cx="270364" cy="3166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Verdana"/>
                  <a:ea typeface="+mn-ea"/>
                  <a:cs typeface="Times New Roman" pitchFamily="18" charset="0"/>
                </a:rPr>
                <a:t>*</a:t>
              </a:r>
            </a:p>
          </p:txBody>
        </p:sp>
        <p:sp>
          <p:nvSpPr>
            <p:cNvPr id="4" name="TextBox 3"/>
            <p:cNvSpPr txBox="1"/>
            <p:nvPr/>
          </p:nvSpPr>
          <p:spPr>
            <a:xfrm>
              <a:off x="2079853" y="5875687"/>
              <a:ext cx="376822" cy="28786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Times New Roman" pitchFamily="18" charset="0"/>
                </a:rPr>
                <a:t>SB</a:t>
              </a:r>
            </a:p>
          </p:txBody>
        </p:sp>
        <p:sp>
          <p:nvSpPr>
            <p:cNvPr id="77" name="TextBox 76"/>
            <p:cNvSpPr txBox="1"/>
            <p:nvPr/>
          </p:nvSpPr>
          <p:spPr>
            <a:xfrm>
              <a:off x="2793948" y="5865658"/>
              <a:ext cx="334828" cy="28786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Times New Roman" pitchFamily="18" charset="0"/>
                </a:rPr>
                <a:t>IB</a:t>
              </a:r>
            </a:p>
          </p:txBody>
        </p:sp>
        <p:sp>
          <p:nvSpPr>
            <p:cNvPr id="78" name="TextBox 77"/>
            <p:cNvSpPr txBox="1"/>
            <p:nvPr/>
          </p:nvSpPr>
          <p:spPr>
            <a:xfrm>
              <a:off x="3411431" y="5856033"/>
              <a:ext cx="434214" cy="28786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Times New Roman" pitchFamily="18" charset="0"/>
                </a:rPr>
                <a:t>HW</a:t>
              </a:r>
            </a:p>
          </p:txBody>
        </p:sp>
        <p:sp>
          <p:nvSpPr>
            <p:cNvPr id="79" name="TextBox 78"/>
            <p:cNvSpPr txBox="1"/>
            <p:nvPr/>
          </p:nvSpPr>
          <p:spPr>
            <a:xfrm>
              <a:off x="4516199" y="5843628"/>
              <a:ext cx="564394" cy="28786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Times New Roman" pitchFamily="18" charset="0"/>
                </a:rPr>
                <a:t>SKL4</a:t>
              </a:r>
            </a:p>
          </p:txBody>
        </p:sp>
        <p:sp>
          <p:nvSpPr>
            <p:cNvPr id="80" name="TextBox 79"/>
            <p:cNvSpPr txBox="1"/>
            <p:nvPr/>
          </p:nvSpPr>
          <p:spPr>
            <a:xfrm>
              <a:off x="5260260" y="5843628"/>
              <a:ext cx="465009" cy="28786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Times New Roman" pitchFamily="18" charset="0"/>
                </a:rPr>
                <a:t>KBL</a:t>
              </a:r>
            </a:p>
          </p:txBody>
        </p:sp>
        <p:sp>
          <p:nvSpPr>
            <p:cNvPr id="81" name="TextBox 80"/>
            <p:cNvSpPr txBox="1"/>
            <p:nvPr/>
          </p:nvSpPr>
          <p:spPr>
            <a:xfrm>
              <a:off x="5839537" y="5843628"/>
              <a:ext cx="446812" cy="28786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Times New Roman" pitchFamily="18" charset="0"/>
                </a:rPr>
                <a:t>CFL</a:t>
              </a:r>
            </a:p>
          </p:txBody>
        </p:sp>
        <p:sp>
          <p:nvSpPr>
            <p:cNvPr id="82" name="TextBox 81"/>
            <p:cNvSpPr txBox="1"/>
            <p:nvPr/>
          </p:nvSpPr>
          <p:spPr>
            <a:xfrm>
              <a:off x="6622743" y="5843628"/>
              <a:ext cx="423016" cy="28786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Times New Roman" pitchFamily="18" charset="0"/>
                </a:rPr>
                <a:t>ICL</a:t>
              </a:r>
            </a:p>
          </p:txBody>
        </p:sp>
        <p:sp>
          <p:nvSpPr>
            <p:cNvPr id="83" name="TextBox 82"/>
            <p:cNvSpPr txBox="1"/>
            <p:nvPr/>
          </p:nvSpPr>
          <p:spPr>
            <a:xfrm>
              <a:off x="7318757" y="5843628"/>
              <a:ext cx="463329" cy="28786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Times New Roman" pitchFamily="18" charset="0"/>
                </a:rPr>
                <a:t>TGL</a:t>
              </a:r>
            </a:p>
          </p:txBody>
        </p:sp>
        <p:cxnSp>
          <p:nvCxnSpPr>
            <p:cNvPr id="84" name="Line 59"/>
            <p:cNvCxnSpPr/>
            <p:nvPr/>
          </p:nvCxnSpPr>
          <p:spPr bwMode="auto">
            <a:xfrm flipV="1">
              <a:off x="667133" y="2583787"/>
              <a:ext cx="820800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86" name="Rectangle 85"/>
            <p:cNvSpPr>
              <a:spLocks noChangeArrowheads="1"/>
            </p:cNvSpPr>
            <p:nvPr/>
          </p:nvSpPr>
          <p:spPr bwMode="auto">
            <a:xfrm>
              <a:off x="231653" y="1861815"/>
              <a:ext cx="457792" cy="2557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Times New Roman"/>
                  <a:cs typeface="Times New Roman"/>
                </a:rPr>
                <a:t>4266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Times New Roman"/>
                <a:cs typeface="Times New Roman" pitchFamily="18" charset="0"/>
              </a:endParaRPr>
            </a:p>
          </p:txBody>
        </p:sp>
        <p:cxnSp>
          <p:nvCxnSpPr>
            <p:cNvPr id="9" name="Straight Connector 8"/>
            <p:cNvCxnSpPr/>
            <p:nvPr/>
          </p:nvCxnSpPr>
          <p:spPr bwMode="auto">
            <a:xfrm flipV="1">
              <a:off x="4832208" y="2834051"/>
              <a:ext cx="2129277" cy="1027883"/>
            </a:xfrm>
            <a:prstGeom prst="line">
              <a:avLst/>
            </a:prstGeom>
            <a:noFill/>
            <a:ln w="19050" cap="flat" cmpd="sng" algn="ctr">
              <a:solidFill>
                <a:srgbClr val="0070C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933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17" name="Straight Connector 16"/>
            <p:cNvCxnSpPr/>
            <p:nvPr/>
          </p:nvCxnSpPr>
          <p:spPr bwMode="auto">
            <a:xfrm>
              <a:off x="785019" y="6196603"/>
              <a:ext cx="0" cy="64090"/>
            </a:xfrm>
            <a:prstGeom prst="line">
              <a:avLst/>
            </a:pr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933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sp>
          <p:nvSpPr>
            <p:cNvPr id="101" name="Rectangle 100"/>
            <p:cNvSpPr>
              <a:spLocks noChangeArrowheads="1"/>
            </p:cNvSpPr>
            <p:nvPr/>
          </p:nvSpPr>
          <p:spPr bwMode="auto">
            <a:xfrm>
              <a:off x="976096" y="6301655"/>
              <a:ext cx="349358" cy="3227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/>
                  <a:ea typeface="Times New Roman"/>
                  <a:cs typeface="Times New Roman"/>
                </a:rPr>
                <a:t>0</a:t>
              </a: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/>
                  <a:ea typeface="Times New Roman"/>
                  <a:cs typeface="Times New Roman"/>
                </a:rPr>
                <a:t>8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/>
                <a:ea typeface="Times New Roman"/>
                <a:cs typeface="Times New Roman" pitchFamily="18" charset="0"/>
              </a:endParaRPr>
            </a:p>
          </p:txBody>
        </p:sp>
        <p:sp>
          <p:nvSpPr>
            <p:cNvPr id="102" name="TextBox 101"/>
            <p:cNvSpPr txBox="1"/>
            <p:nvPr/>
          </p:nvSpPr>
          <p:spPr>
            <a:xfrm>
              <a:off x="117000" y="5607688"/>
              <a:ext cx="575799" cy="25592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Times New Roman" pitchFamily="18" charset="0"/>
                </a:rPr>
                <a:t>1066</a:t>
              </a:r>
            </a:p>
          </p:txBody>
        </p:sp>
        <p:cxnSp>
          <p:nvCxnSpPr>
            <p:cNvPr id="104" name="Straight Connector 103"/>
            <p:cNvCxnSpPr/>
            <p:nvPr/>
          </p:nvCxnSpPr>
          <p:spPr bwMode="auto">
            <a:xfrm>
              <a:off x="667133" y="5778919"/>
              <a:ext cx="8208000" cy="0"/>
            </a:xfrm>
            <a:prstGeom prst="line">
              <a:avLst/>
            </a:prstGeom>
            <a:noFill/>
            <a:ln w="63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933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sp>
          <p:nvSpPr>
            <p:cNvPr id="105" name="TextBox 104"/>
            <p:cNvSpPr txBox="1"/>
            <p:nvPr/>
          </p:nvSpPr>
          <p:spPr>
            <a:xfrm>
              <a:off x="701259" y="5861494"/>
              <a:ext cx="374022" cy="28786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Times New Roman" pitchFamily="18" charset="0"/>
                </a:rPr>
                <a:t>PN</a:t>
              </a:r>
            </a:p>
          </p:txBody>
        </p:sp>
        <p:sp>
          <p:nvSpPr>
            <p:cNvPr id="106" name="TextBox 105"/>
            <p:cNvSpPr txBox="1"/>
            <p:nvPr/>
          </p:nvSpPr>
          <p:spPr>
            <a:xfrm>
              <a:off x="1077792" y="5667271"/>
              <a:ext cx="260641" cy="28786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Verdana"/>
                  <a:ea typeface="+mn-ea"/>
                  <a:cs typeface="Times New Roman" pitchFamily="18" charset="0"/>
                </a:rPr>
                <a:t>*</a:t>
              </a:r>
            </a:p>
          </p:txBody>
        </p:sp>
        <p:sp>
          <p:nvSpPr>
            <p:cNvPr id="110" name="TextBox 109"/>
            <p:cNvSpPr txBox="1"/>
            <p:nvPr/>
          </p:nvSpPr>
          <p:spPr>
            <a:xfrm>
              <a:off x="1467463" y="4940785"/>
              <a:ext cx="260641" cy="28786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Verdana"/>
                  <a:ea typeface="+mn-ea"/>
                  <a:cs typeface="Times New Roman" pitchFamily="18" charset="0"/>
                </a:rPr>
                <a:t>*</a:t>
              </a:r>
            </a:p>
          </p:txBody>
        </p:sp>
        <p:cxnSp>
          <p:nvCxnSpPr>
            <p:cNvPr id="19" name="Straight Connector 18"/>
            <p:cNvCxnSpPr/>
            <p:nvPr/>
          </p:nvCxnSpPr>
          <p:spPr bwMode="auto">
            <a:xfrm flipV="1">
              <a:off x="926595" y="4620580"/>
              <a:ext cx="2093052" cy="1176719"/>
            </a:xfrm>
            <a:prstGeom prst="line">
              <a:avLst/>
            </a:prstGeom>
            <a:noFill/>
            <a:ln w="1587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933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sp>
          <p:nvSpPr>
            <p:cNvPr id="111" name="TextBox 110"/>
            <p:cNvSpPr txBox="1"/>
            <p:nvPr/>
          </p:nvSpPr>
          <p:spPr>
            <a:xfrm>
              <a:off x="991595" y="5866749"/>
              <a:ext cx="567784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Times New Roman" pitchFamily="18" charset="0"/>
                </a:rPr>
                <a:t>NH1</a:t>
              </a:r>
            </a:p>
          </p:txBody>
        </p:sp>
        <p:sp>
          <p:nvSpPr>
            <p:cNvPr id="113" name="TextBox 112"/>
            <p:cNvSpPr txBox="1"/>
            <p:nvPr/>
          </p:nvSpPr>
          <p:spPr>
            <a:xfrm>
              <a:off x="1418052" y="5866749"/>
              <a:ext cx="567784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Times New Roman" pitchFamily="18" charset="0"/>
                </a:rPr>
                <a:t>NH2</a:t>
              </a:r>
            </a:p>
          </p:txBody>
        </p:sp>
        <p:sp>
          <p:nvSpPr>
            <p:cNvPr id="21" name="TextBox 20"/>
            <p:cNvSpPr txBox="1"/>
            <p:nvPr/>
          </p:nvSpPr>
          <p:spPr>
            <a:xfrm rot="19718177">
              <a:off x="7850112" y="1143550"/>
              <a:ext cx="699230" cy="2543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00B050"/>
                  </a:solidFill>
                  <a:effectLst/>
                  <a:uLnTx/>
                  <a:uFillTx/>
                  <a:latin typeface="Verdana"/>
                  <a:ea typeface="+mn-ea"/>
                  <a:cs typeface="Times New Roman" pitchFamily="18" charset="0"/>
                </a:rPr>
                <a:t>DDR5</a:t>
              </a:r>
            </a:p>
          </p:txBody>
        </p:sp>
        <p:sp>
          <p:nvSpPr>
            <p:cNvPr id="114" name="TextBox 113"/>
            <p:cNvSpPr txBox="1"/>
            <p:nvPr/>
          </p:nvSpPr>
          <p:spPr>
            <a:xfrm rot="19860137">
              <a:off x="923059" y="4914579"/>
              <a:ext cx="1747213" cy="28786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Verdana"/>
                  <a:ea typeface="+mn-ea"/>
                  <a:cs typeface="Times New Roman" pitchFamily="18" charset="0"/>
                </a:rPr>
                <a:t>DDR3 </a:t>
              </a: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Verdana" panose="020B0604030504040204" pitchFamily="34" charset="0"/>
                  <a:ea typeface="Verdana" panose="020B0604030504040204" pitchFamily="34" charset="0"/>
                  <a:cs typeface="Times New Roman" pitchFamily="18" charset="0"/>
                </a:rPr>
                <a:t>~ 2x /8 years</a:t>
              </a:r>
              <a:endPara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endParaRPr>
            </a:p>
          </p:txBody>
        </p:sp>
        <p:sp>
          <p:nvSpPr>
            <p:cNvPr id="115" name="Rectangle 114"/>
            <p:cNvSpPr>
              <a:spLocks noChangeArrowheads="1"/>
            </p:cNvSpPr>
            <p:nvPr/>
          </p:nvSpPr>
          <p:spPr bwMode="auto">
            <a:xfrm>
              <a:off x="248636" y="2496424"/>
              <a:ext cx="457792" cy="2557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Times New Roman"/>
                  <a:cs typeface="Times New Roman"/>
                </a:rPr>
                <a:t>3458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Times New Roman"/>
                <a:cs typeface="Times New Roman" pitchFamily="18" charset="0"/>
              </a:endParaRPr>
            </a:p>
          </p:txBody>
        </p:sp>
        <p:sp>
          <p:nvSpPr>
            <p:cNvPr id="27" name="TextBox 26"/>
            <p:cNvSpPr txBox="1"/>
            <p:nvPr/>
          </p:nvSpPr>
          <p:spPr>
            <a:xfrm>
              <a:off x="126684" y="739648"/>
              <a:ext cx="968630" cy="25908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Times New Roman" pitchFamily="18" charset="0"/>
                </a:rPr>
                <a:t>MT/s</a:t>
              </a:r>
            </a:p>
          </p:txBody>
        </p:sp>
        <p:sp>
          <p:nvSpPr>
            <p:cNvPr id="92" name="TextBox 91"/>
            <p:cNvSpPr txBox="1"/>
            <p:nvPr/>
          </p:nvSpPr>
          <p:spPr>
            <a:xfrm>
              <a:off x="3980102" y="5856652"/>
              <a:ext cx="424415" cy="28786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Times New Roman" pitchFamily="18" charset="0"/>
                </a:rPr>
                <a:t>BW</a:t>
              </a:r>
            </a:p>
          </p:txBody>
        </p:sp>
        <p:cxnSp>
          <p:nvCxnSpPr>
            <p:cNvPr id="118" name="Straight Connector 117"/>
            <p:cNvCxnSpPr/>
            <p:nvPr/>
          </p:nvCxnSpPr>
          <p:spPr bwMode="auto">
            <a:xfrm>
              <a:off x="650932" y="2286244"/>
              <a:ext cx="8244000" cy="0"/>
            </a:xfrm>
            <a:prstGeom prst="line">
              <a:avLst/>
            </a:prstGeom>
            <a:noFill/>
            <a:ln w="63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933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sp>
          <p:nvSpPr>
            <p:cNvPr id="119" name="Rectangle 118"/>
            <p:cNvSpPr>
              <a:spLocks noChangeArrowheads="1"/>
            </p:cNvSpPr>
            <p:nvPr/>
          </p:nvSpPr>
          <p:spPr bwMode="auto">
            <a:xfrm>
              <a:off x="230819" y="2193064"/>
              <a:ext cx="457792" cy="2557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Times New Roman"/>
                  <a:cs typeface="Times New Roman"/>
                </a:rPr>
                <a:t>3733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Times New Roman"/>
                <a:cs typeface="Times New Roman" pitchFamily="18" charset="0"/>
              </a:endParaRPr>
            </a:p>
          </p:txBody>
        </p:sp>
        <p:cxnSp>
          <p:nvCxnSpPr>
            <p:cNvPr id="116" name="Line 59"/>
            <p:cNvCxnSpPr/>
            <p:nvPr/>
          </p:nvCxnSpPr>
          <p:spPr bwMode="auto">
            <a:xfrm flipV="1">
              <a:off x="656812" y="1949531"/>
              <a:ext cx="824400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5" name="Straight Connector 94"/>
            <p:cNvCxnSpPr/>
            <p:nvPr/>
          </p:nvCxnSpPr>
          <p:spPr bwMode="auto">
            <a:xfrm>
              <a:off x="658450" y="1394445"/>
              <a:ext cx="8244000" cy="0"/>
            </a:xfrm>
            <a:prstGeom prst="line">
              <a:avLst/>
            </a:prstGeom>
            <a:noFill/>
            <a:ln w="63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933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sp>
          <p:nvSpPr>
            <p:cNvPr id="103" name="TextBox 102"/>
            <p:cNvSpPr txBox="1"/>
            <p:nvPr/>
          </p:nvSpPr>
          <p:spPr>
            <a:xfrm>
              <a:off x="8438323" y="1067972"/>
              <a:ext cx="302103" cy="26169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0099FF"/>
                  </a:solidFill>
                  <a:effectLst/>
                  <a:uLnTx/>
                  <a:uFillTx/>
                  <a:latin typeface="Verdana"/>
                  <a:ea typeface="+mn-ea"/>
                  <a:cs typeface="Times New Roman" pitchFamily="18" charset="0"/>
                </a:rPr>
                <a:t>*</a:t>
              </a:r>
            </a:p>
          </p:txBody>
        </p:sp>
        <p:cxnSp>
          <p:nvCxnSpPr>
            <p:cNvPr id="107" name="Straight Connector 106"/>
            <p:cNvCxnSpPr/>
            <p:nvPr/>
          </p:nvCxnSpPr>
          <p:spPr bwMode="auto">
            <a:xfrm>
              <a:off x="656565" y="1614220"/>
              <a:ext cx="8244000" cy="0"/>
            </a:xfrm>
            <a:prstGeom prst="line">
              <a:avLst/>
            </a:prstGeom>
            <a:noFill/>
            <a:ln w="63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933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sp>
          <p:nvSpPr>
            <p:cNvPr id="112" name="TextBox 111"/>
            <p:cNvSpPr txBox="1"/>
            <p:nvPr/>
          </p:nvSpPr>
          <p:spPr>
            <a:xfrm>
              <a:off x="7992380" y="1484455"/>
              <a:ext cx="302103" cy="26169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0099FF"/>
                  </a:solidFill>
                  <a:effectLst/>
                  <a:uLnTx/>
                  <a:uFillTx/>
                  <a:latin typeface="Verdana"/>
                  <a:ea typeface="+mn-ea"/>
                  <a:cs typeface="Times New Roman" pitchFamily="18" charset="0"/>
                </a:rPr>
                <a:t>*</a:t>
              </a:r>
            </a:p>
          </p:txBody>
        </p:sp>
        <p:sp>
          <p:nvSpPr>
            <p:cNvPr id="117" name="Rectangle 116"/>
            <p:cNvSpPr>
              <a:spLocks noChangeArrowheads="1"/>
            </p:cNvSpPr>
            <p:nvPr/>
          </p:nvSpPr>
          <p:spPr bwMode="auto">
            <a:xfrm>
              <a:off x="225271" y="1313765"/>
              <a:ext cx="457792" cy="2557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Times New Roman"/>
                  <a:cs typeface="Times New Roman"/>
                </a:rPr>
                <a:t>5200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Times New Roman"/>
                <a:cs typeface="Times New Roman" pitchFamily="18" charset="0"/>
              </a:endParaRPr>
            </a:p>
          </p:txBody>
        </p:sp>
        <p:sp>
          <p:nvSpPr>
            <p:cNvPr id="120" name="Rectangle 119"/>
            <p:cNvSpPr>
              <a:spLocks noChangeArrowheads="1"/>
            </p:cNvSpPr>
            <p:nvPr/>
          </p:nvSpPr>
          <p:spPr bwMode="auto">
            <a:xfrm>
              <a:off x="227617" y="1527122"/>
              <a:ext cx="457792" cy="2557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Times New Roman"/>
                  <a:cs typeface="Times New Roman"/>
                </a:rPr>
                <a:t>4800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Times New Roman"/>
                <a:cs typeface="Times New Roman" pitchFamily="18" charset="0"/>
              </a:endParaRPr>
            </a:p>
          </p:txBody>
        </p:sp>
        <p:cxnSp>
          <p:nvCxnSpPr>
            <p:cNvPr id="121" name="Straight Connector 120"/>
            <p:cNvCxnSpPr/>
            <p:nvPr/>
          </p:nvCxnSpPr>
          <p:spPr bwMode="auto">
            <a:xfrm>
              <a:off x="8773056" y="6191666"/>
              <a:ext cx="0" cy="64090"/>
            </a:xfrm>
            <a:prstGeom prst="line">
              <a:avLst/>
            </a:pr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933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sp>
          <p:nvSpPr>
            <p:cNvPr id="122" name="Rectangle 121"/>
            <p:cNvSpPr>
              <a:spLocks noChangeArrowheads="1"/>
            </p:cNvSpPr>
            <p:nvPr/>
          </p:nvSpPr>
          <p:spPr bwMode="auto">
            <a:xfrm>
              <a:off x="7885171" y="6287463"/>
              <a:ext cx="283809" cy="22713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/>
                  <a:ea typeface="Times New Roman"/>
                  <a:cs typeface="Times New Roman"/>
                </a:rPr>
                <a:t>21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/>
                <a:ea typeface="Times New Roman"/>
                <a:cs typeface="Times New Roman" pitchFamily="18" charset="0"/>
              </a:endParaRPr>
            </a:p>
          </p:txBody>
        </p:sp>
        <p:sp>
          <p:nvSpPr>
            <p:cNvPr id="123" name="Rectangle 122"/>
            <p:cNvSpPr>
              <a:spLocks noChangeArrowheads="1"/>
            </p:cNvSpPr>
            <p:nvPr/>
          </p:nvSpPr>
          <p:spPr bwMode="auto">
            <a:xfrm>
              <a:off x="8428651" y="6291959"/>
              <a:ext cx="283809" cy="22713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/>
                  <a:ea typeface="Times New Roman"/>
                  <a:cs typeface="Times New Roman"/>
                </a:rPr>
                <a:t>22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/>
                <a:ea typeface="Times New Roman"/>
                <a:cs typeface="Times New Roman" pitchFamily="18" charset="0"/>
              </a:endParaRPr>
            </a:p>
          </p:txBody>
        </p:sp>
        <p:sp>
          <p:nvSpPr>
            <p:cNvPr id="124" name="TextBox 123"/>
            <p:cNvSpPr txBox="1"/>
            <p:nvPr/>
          </p:nvSpPr>
          <p:spPr>
            <a:xfrm>
              <a:off x="7947375" y="5847696"/>
              <a:ext cx="506870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Times New Roman" pitchFamily="18" charset="0"/>
                </a:rPr>
                <a:t>ALL</a:t>
              </a:r>
            </a:p>
          </p:txBody>
        </p:sp>
        <p:sp>
          <p:nvSpPr>
            <p:cNvPr id="125" name="TextBox 124"/>
            <p:cNvSpPr txBox="1"/>
            <p:nvPr/>
          </p:nvSpPr>
          <p:spPr>
            <a:xfrm>
              <a:off x="8433735" y="5847696"/>
              <a:ext cx="514436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Times New Roman" pitchFamily="18" charset="0"/>
                </a:rPr>
                <a:t>RTL</a:t>
              </a:r>
            </a:p>
          </p:txBody>
        </p:sp>
        <p:sp>
          <p:nvSpPr>
            <p:cNvPr id="126" name="TextBox 125"/>
            <p:cNvSpPr txBox="1"/>
            <p:nvPr/>
          </p:nvSpPr>
          <p:spPr>
            <a:xfrm>
              <a:off x="7427167" y="1842580"/>
              <a:ext cx="274639" cy="3166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0099FF"/>
                  </a:solidFill>
                  <a:effectLst/>
                  <a:uLnTx/>
                  <a:uFillTx/>
                  <a:latin typeface="Verdana"/>
                  <a:ea typeface="+mn-ea"/>
                  <a:cs typeface="Times New Roman" pitchFamily="18" charset="0"/>
                </a:rPr>
                <a:t>*</a:t>
              </a:r>
            </a:p>
          </p:txBody>
        </p:sp>
        <p:sp>
          <p:nvSpPr>
            <p:cNvPr id="128" name="TextBox 127"/>
            <p:cNvSpPr txBox="1"/>
            <p:nvPr/>
          </p:nvSpPr>
          <p:spPr>
            <a:xfrm>
              <a:off x="8032776" y="2705349"/>
              <a:ext cx="274639" cy="3166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0099FF"/>
                  </a:solidFill>
                  <a:effectLst/>
                  <a:uLnTx/>
                  <a:uFillTx/>
                  <a:latin typeface="Verdana"/>
                  <a:ea typeface="+mn-ea"/>
                  <a:cs typeface="Times New Roman" pitchFamily="18" charset="0"/>
                </a:rPr>
                <a:t>*</a:t>
              </a:r>
            </a:p>
          </p:txBody>
        </p:sp>
        <p:sp>
          <p:nvSpPr>
            <p:cNvPr id="129" name="TextBox 128"/>
            <p:cNvSpPr txBox="1"/>
            <p:nvPr/>
          </p:nvSpPr>
          <p:spPr>
            <a:xfrm>
              <a:off x="8470016" y="2707300"/>
              <a:ext cx="274639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0099FF"/>
                  </a:solidFill>
                  <a:effectLst/>
                  <a:uLnTx/>
                  <a:uFillTx/>
                  <a:latin typeface="Verdana"/>
                  <a:ea typeface="+mn-ea"/>
                  <a:cs typeface="Times New Roman" pitchFamily="18" charset="0"/>
                </a:rPr>
                <a:t>*</a:t>
              </a:r>
            </a:p>
          </p:txBody>
        </p:sp>
        <p:sp>
          <p:nvSpPr>
            <p:cNvPr id="130" name="TextBox 129"/>
            <p:cNvSpPr txBox="1"/>
            <p:nvPr/>
          </p:nvSpPr>
          <p:spPr>
            <a:xfrm>
              <a:off x="6783096" y="2178795"/>
              <a:ext cx="274639" cy="3166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0099FF"/>
                  </a:solidFill>
                  <a:effectLst/>
                  <a:uLnTx/>
                  <a:uFillTx/>
                  <a:latin typeface="Verdana"/>
                  <a:ea typeface="+mn-ea"/>
                  <a:cs typeface="Times New Roman" pitchFamily="18" charset="0"/>
                </a:rPr>
                <a:t>*</a:t>
              </a:r>
            </a:p>
          </p:txBody>
        </p:sp>
        <p:cxnSp>
          <p:nvCxnSpPr>
            <p:cNvPr id="14" name="Straight Connector 13"/>
            <p:cNvCxnSpPr>
              <a:stCxn id="103" idx="3"/>
            </p:cNvCxnSpPr>
            <p:nvPr/>
          </p:nvCxnSpPr>
          <p:spPr bwMode="auto">
            <a:xfrm flipH="1">
              <a:off x="6911975" y="1198821"/>
              <a:ext cx="1828451" cy="1160528"/>
            </a:xfrm>
            <a:prstGeom prst="line">
              <a:avLst/>
            </a:prstGeom>
            <a:noFill/>
            <a:ln w="19050" cap="flat" cmpd="sng" algn="ctr">
              <a:solidFill>
                <a:srgbClr val="00B05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131" name="Straight Connector 130"/>
            <p:cNvCxnSpPr/>
            <p:nvPr/>
          </p:nvCxnSpPr>
          <p:spPr bwMode="auto">
            <a:xfrm>
              <a:off x="6961485" y="2829465"/>
              <a:ext cx="1750975" cy="5531"/>
            </a:xfrm>
            <a:prstGeom prst="line">
              <a:avLst/>
            </a:prstGeom>
            <a:noFill/>
            <a:ln w="19050" cap="flat" cmpd="sng" algn="ctr">
              <a:solidFill>
                <a:srgbClr val="0070C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933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sp>
          <p:nvSpPr>
            <p:cNvPr id="132" name="TextBox 131"/>
            <p:cNvSpPr txBox="1"/>
            <p:nvPr/>
          </p:nvSpPr>
          <p:spPr>
            <a:xfrm rot="19662979">
              <a:off x="6927547" y="1623914"/>
              <a:ext cx="1013419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00B050"/>
                  </a:solidFill>
                  <a:effectLst/>
                  <a:uLnTx/>
                  <a:uFillTx/>
                  <a:latin typeface="Verdana"/>
                  <a:ea typeface="+mn-ea"/>
                  <a:cs typeface="Times New Roman" pitchFamily="18" charset="0"/>
                </a:rPr>
                <a:t>LPDDR4x</a:t>
              </a:r>
            </a:p>
          </p:txBody>
        </p:sp>
        <p:sp>
          <p:nvSpPr>
            <p:cNvPr id="133" name="TextBox 132"/>
            <p:cNvSpPr txBox="1"/>
            <p:nvPr/>
          </p:nvSpPr>
          <p:spPr>
            <a:xfrm rot="19697428">
              <a:off x="6245423" y="2064020"/>
              <a:ext cx="973343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00B050"/>
                  </a:solidFill>
                  <a:effectLst/>
                  <a:uLnTx/>
                  <a:uFillTx/>
                  <a:latin typeface="Verdana"/>
                  <a:ea typeface="+mn-ea"/>
                  <a:cs typeface="Times New Roman" pitchFamily="18" charset="0"/>
                </a:rPr>
                <a:t>LPDDR4,</a:t>
              </a:r>
            </a:p>
          </p:txBody>
        </p:sp>
        <p:sp>
          <p:nvSpPr>
            <p:cNvPr id="134" name="TextBox 133"/>
            <p:cNvSpPr txBox="1"/>
            <p:nvPr/>
          </p:nvSpPr>
          <p:spPr>
            <a:xfrm rot="19998916">
              <a:off x="4532031" y="3109512"/>
              <a:ext cx="2000869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0070C0"/>
                  </a:solidFill>
                  <a:effectLst/>
                  <a:uLnTx/>
                  <a:uFillTx/>
                  <a:latin typeface="Verdana"/>
                  <a:ea typeface="+mn-ea"/>
                  <a:cs typeface="Times New Roman" pitchFamily="18" charset="0"/>
                </a:rPr>
                <a:t>DDR4 </a:t>
              </a: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0070C0"/>
                  </a:solidFill>
                  <a:effectLst/>
                  <a:uLnTx/>
                  <a:uFillTx/>
                  <a:latin typeface="Verdana" panose="020B0604030504040204" pitchFamily="34" charset="0"/>
                  <a:ea typeface="Verdana" panose="020B0604030504040204" pitchFamily="34" charset="0"/>
                  <a:cs typeface="Times New Roman" pitchFamily="18" charset="0"/>
                </a:rPr>
                <a:t>~ 2x /8 years</a:t>
              </a:r>
              <a:endPara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endParaRPr>
            </a:p>
          </p:txBody>
        </p:sp>
      </p:grpSp>
      <p:cxnSp>
        <p:nvCxnSpPr>
          <p:cNvPr id="135" name="Straight Connector 134"/>
          <p:cNvCxnSpPr/>
          <p:nvPr/>
        </p:nvCxnSpPr>
        <p:spPr bwMode="auto">
          <a:xfrm>
            <a:off x="656565" y="1368395"/>
            <a:ext cx="8244000" cy="0"/>
          </a:xfrm>
          <a:prstGeom prst="line">
            <a:avLst/>
          </a:prstGeom>
          <a:noFill/>
          <a:ln w="63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3300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136" name="Rectangle 135"/>
          <p:cNvSpPr>
            <a:spLocks noChangeArrowheads="1"/>
          </p:cNvSpPr>
          <p:nvPr/>
        </p:nvSpPr>
        <p:spPr bwMode="auto">
          <a:xfrm>
            <a:off x="222645" y="1263820"/>
            <a:ext cx="457792" cy="2557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Times New Roman"/>
                <a:cs typeface="Times New Roman"/>
              </a:rPr>
              <a:t>5600</a:t>
            </a: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Times New Roman"/>
              <a:cs typeface="Times New Roman" pitchFamily="18" charset="0"/>
            </a:endParaRPr>
          </a:p>
        </p:txBody>
      </p:sp>
      <p:cxnSp>
        <p:nvCxnSpPr>
          <p:cNvPr id="20" name="Straight Arrow Connector 19"/>
          <p:cNvCxnSpPr/>
          <p:nvPr/>
        </p:nvCxnSpPr>
        <p:spPr bwMode="auto">
          <a:xfrm>
            <a:off x="3035093" y="4773834"/>
            <a:ext cx="648000" cy="0"/>
          </a:xfrm>
          <a:prstGeom prst="straightConnector1">
            <a:avLst/>
          </a:prstGeom>
          <a:noFill/>
          <a:ln w="1905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31" name="Straight Arrow Connector 30"/>
          <p:cNvCxnSpPr>
            <a:endCxn id="106" idx="0"/>
          </p:cNvCxnSpPr>
          <p:nvPr/>
        </p:nvCxnSpPr>
        <p:spPr bwMode="auto">
          <a:xfrm flipH="1">
            <a:off x="1208113" y="1287713"/>
            <a:ext cx="7807538" cy="4559578"/>
          </a:xfrm>
          <a:prstGeom prst="straightConnector1">
            <a:avLst/>
          </a:prstGeom>
          <a:noFill/>
          <a:ln w="9525" cap="flat" cmpd="sng" algn="ctr">
            <a:solidFill>
              <a:srgbClr val="FF0000"/>
            </a:solidFill>
            <a:prstDash val="dash"/>
            <a:round/>
            <a:headEnd type="none" w="med" len="med"/>
            <a:tailEnd type="triangle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5" name="TextBox 4"/>
          <p:cNvSpPr txBox="1"/>
          <p:nvPr/>
        </p:nvSpPr>
        <p:spPr>
          <a:xfrm>
            <a:off x="26495" y="458670"/>
            <a:ext cx="927164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pc="-40" dirty="0">
                <a:solidFill>
                  <a:schemeClr val="accent6"/>
                </a:solidFill>
              </a:rPr>
              <a:t>At which rate have memory speeds raised in Core 2-based client processors? -2</a:t>
            </a:r>
          </a:p>
        </p:txBody>
      </p:sp>
    </p:spTree>
    <p:extLst>
      <p:ext uri="{BB962C8B-B14F-4D97-AF65-F5344CB8AC3E}">
        <p14:creationId xmlns:p14="http://schemas.microsoft.com/office/powerpoint/2010/main" val="4049341065"/>
      </p:ext>
    </p:extLst>
  </p:cSld>
  <p:clrMapOvr>
    <a:masterClrMapping/>
  </p:clrMapOvr>
</p:sld>
</file>

<file path=ppt/slides/slide1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3.2 How have Intel’s Core 2-based client lines evolved until now? (18)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26495" y="458670"/>
            <a:ext cx="9224898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fontAlgn="base">
              <a:defRPr/>
            </a:pPr>
            <a:r>
              <a:rPr lang="en-US" spc="-40" dirty="0">
                <a:solidFill>
                  <a:schemeClr val="accent6"/>
                </a:solidFill>
              </a:rPr>
              <a:t>At which rate have memory speeds raised in Core 2-based client processors? -3</a:t>
            </a:r>
          </a:p>
          <a:p>
            <a:pPr fontAlgn="base">
              <a:defRPr/>
            </a:pPr>
            <a:endParaRPr lang="en-US" spc="-20" dirty="0">
              <a:solidFill>
                <a:schemeClr val="accent6"/>
              </a:solidFill>
              <a:latin typeface="+mj-lt"/>
            </a:endParaRPr>
          </a:p>
        </p:txBody>
      </p:sp>
      <p:sp>
        <p:nvSpPr>
          <p:cNvPr id="6" name="Rounded Rectangle 5"/>
          <p:cNvSpPr/>
          <p:nvPr/>
        </p:nvSpPr>
        <p:spPr bwMode="auto">
          <a:xfrm>
            <a:off x="18510" y="875179"/>
            <a:ext cx="9144000" cy="828000"/>
          </a:xfrm>
          <a:prstGeom prst="roundRect">
            <a:avLst/>
          </a:prstGeom>
          <a:solidFill>
            <a:srgbClr val="E5F2FF"/>
          </a:solidFill>
          <a:ln w="19050" cap="flat" cmpd="sng" algn="ctr">
            <a:solidFill>
              <a:srgbClr val="89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183650" y="875180"/>
            <a:ext cx="9608930" cy="246221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spc="-30" dirty="0"/>
              <a:t>The resulting graph shows the </a:t>
            </a:r>
            <a:r>
              <a:rPr lang="en-US" sz="1600" spc="-30" dirty="0">
                <a:solidFill>
                  <a:srgbClr val="FF0000"/>
                </a:solidFill>
              </a:rPr>
              <a:t>exponential growth </a:t>
            </a:r>
            <a:r>
              <a:rPr lang="en-US" sz="1600" spc="-30" dirty="0"/>
              <a:t>of memory rates</a:t>
            </a:r>
            <a:r>
              <a:rPr lang="en-US" sz="1600" dirty="0"/>
              <a:t> of memories</a:t>
            </a:r>
          </a:p>
          <a:p>
            <a:r>
              <a:rPr lang="en-US" sz="1600" dirty="0"/>
              <a:t>      manufactured by the same technology, while their </a:t>
            </a:r>
            <a:r>
              <a:rPr lang="en-US" sz="1600" dirty="0">
                <a:solidFill>
                  <a:srgbClr val="FF0000"/>
                </a:solidFill>
              </a:rPr>
              <a:t>memory rates doubled roughly</a:t>
            </a:r>
          </a:p>
          <a:p>
            <a:pPr>
              <a:spcAft>
                <a:spcPts val="600"/>
              </a:spcAft>
            </a:pPr>
            <a:r>
              <a:rPr lang="en-US" sz="1600" dirty="0">
                <a:solidFill>
                  <a:srgbClr val="FF0000"/>
                </a:solidFill>
              </a:rPr>
              <a:t>      in 8 years</a:t>
            </a:r>
            <a:r>
              <a:rPr lang="en-US" sz="1600" dirty="0"/>
              <a:t>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spc="-30" dirty="0">
                <a:solidFill>
                  <a:srgbClr val="0070C0"/>
                </a:solidFill>
              </a:rPr>
              <a:t>32-bit LPDDR4/4x and DDR5 memories evolved approximately by</a:t>
            </a:r>
            <a:r>
              <a:rPr lang="en-US" sz="1600" dirty="0">
                <a:solidFill>
                  <a:srgbClr val="0070C0"/>
                </a:solidFill>
              </a:rPr>
              <a:t> the same path</a:t>
            </a:r>
          </a:p>
          <a:p>
            <a:r>
              <a:rPr lang="en-US" sz="1600" dirty="0">
                <a:solidFill>
                  <a:srgbClr val="0070C0"/>
                </a:solidFill>
              </a:rPr>
              <a:t>      as 64-bit DDR3 memories did</a:t>
            </a:r>
            <a:r>
              <a:rPr lang="en-US" sz="1600" dirty="0"/>
              <a:t>, whereas </a:t>
            </a:r>
            <a:r>
              <a:rPr lang="en-US" sz="1600" dirty="0">
                <a:solidFill>
                  <a:srgbClr val="0070C0"/>
                </a:solidFill>
              </a:rPr>
              <a:t>DDR4 memories </a:t>
            </a:r>
            <a:r>
              <a:rPr lang="en-US" sz="1600" dirty="0"/>
              <a:t>have roughly the same</a:t>
            </a:r>
          </a:p>
          <a:p>
            <a:pPr>
              <a:spcAft>
                <a:spcPts val="600"/>
              </a:spcAft>
            </a:pPr>
            <a:r>
              <a:rPr lang="en-US" sz="1600" dirty="0"/>
              <a:t>      growth rate but achieve about 15 % less transfer rates.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spc="-50" dirty="0"/>
              <a:t>Also, we point out that </a:t>
            </a:r>
            <a:r>
              <a:rPr lang="en-US" sz="1600" spc="-50" dirty="0">
                <a:solidFill>
                  <a:srgbClr val="0070C0"/>
                </a:solidFill>
              </a:rPr>
              <a:t>Intel’s 10 nm processors </a:t>
            </a:r>
            <a:r>
              <a:rPr lang="en-US" sz="1600" spc="-50" dirty="0"/>
              <a:t>(from Ice Lake (ICL) to Raptor Lake</a:t>
            </a:r>
          </a:p>
          <a:p>
            <a:r>
              <a:rPr lang="en-US" sz="1600" spc="-50" dirty="0"/>
              <a:t>       (RTL) in the Figure) </a:t>
            </a:r>
            <a:r>
              <a:rPr lang="en-US" sz="1600" spc="-50" dirty="0">
                <a:solidFill>
                  <a:srgbClr val="0070C0"/>
                </a:solidFill>
              </a:rPr>
              <a:t>support both DDR4 and DDR5 memories, </a:t>
            </a:r>
            <a:r>
              <a:rPr lang="en-US" sz="1600" spc="-50" dirty="0"/>
              <a:t>whereas all families</a:t>
            </a:r>
          </a:p>
          <a:p>
            <a:r>
              <a:rPr lang="en-US" sz="1600" spc="-50" dirty="0"/>
              <a:t>       mentioned above, support the same DDR4 transfer rate of DDR4-3200.</a:t>
            </a:r>
            <a:r>
              <a:rPr lang="en-US" sz="1600" dirty="0"/>
              <a:t>     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6AF4412E-2095-3318-9CBC-F22223E71C9C}"/>
              </a:ext>
            </a:extLst>
          </p:cNvPr>
          <p:cNvSpPr txBox="1"/>
          <p:nvPr/>
        </p:nvSpPr>
        <p:spPr>
          <a:xfrm>
            <a:off x="116505" y="6309320"/>
            <a:ext cx="268034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LPDDR: Low Power DDR</a:t>
            </a:r>
            <a:endParaRPr lang="hu-HU" sz="1600" dirty="0"/>
          </a:p>
        </p:txBody>
      </p:sp>
    </p:spTree>
    <p:extLst>
      <p:ext uri="{BB962C8B-B14F-4D97-AF65-F5344CB8AC3E}">
        <p14:creationId xmlns:p14="http://schemas.microsoft.com/office/powerpoint/2010/main" val="427120382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7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7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7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7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3" grpId="0"/>
    </p:bldLst>
  </p:timing>
</p:sld>
</file>

<file path=ppt/slides/slide1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3.2 How have Intel’s Core 2-based client lines evolved until now? (19)</a:t>
            </a:r>
          </a:p>
        </p:txBody>
      </p:sp>
      <p:sp>
        <p:nvSpPr>
          <p:cNvPr id="3" name="TextBox 2"/>
          <p:cNvSpPr txBox="1"/>
          <p:nvPr/>
        </p:nvSpPr>
        <p:spPr>
          <a:xfrm>
            <a:off x="26495" y="461766"/>
            <a:ext cx="8840160" cy="67197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Aft>
                <a:spcPts val="200"/>
              </a:spcAft>
            </a:pPr>
            <a:r>
              <a:rPr lang="en-US" dirty="0">
                <a:solidFill>
                  <a:schemeClr val="accent6"/>
                </a:solidFill>
              </a:rPr>
              <a:t>3.2.6 How many memory channels client processors provide to serve </a:t>
            </a:r>
          </a:p>
          <a:p>
            <a:pPr>
              <a:spcAft>
                <a:spcPts val="200"/>
              </a:spcAft>
            </a:pPr>
            <a:r>
              <a:rPr lang="en-US" dirty="0">
                <a:solidFill>
                  <a:schemeClr val="accent6"/>
                </a:solidFill>
              </a:rPr>
              <a:t>          CPU cores? -1</a:t>
            </a:r>
          </a:p>
        </p:txBody>
      </p:sp>
      <p:sp>
        <p:nvSpPr>
          <p:cNvPr id="4" name="TextBox 3"/>
          <p:cNvSpPr txBox="1"/>
          <p:nvPr/>
        </p:nvSpPr>
        <p:spPr>
          <a:xfrm>
            <a:off x="26495" y="1088740"/>
            <a:ext cx="884016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First let’s review related data concerning client processors.</a:t>
            </a:r>
          </a:p>
        </p:txBody>
      </p:sp>
    </p:spTree>
    <p:extLst>
      <p:ext uri="{BB962C8B-B14F-4D97-AF65-F5344CB8AC3E}">
        <p14:creationId xmlns:p14="http://schemas.microsoft.com/office/powerpoint/2010/main" val="137063358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</p:bldLst>
  </p:timing>
</p:sld>
</file>

<file path=ppt/slides/slide1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22"/>
          <p:cNvSpPr>
            <a:spLocks noChangeArrowheads="1"/>
          </p:cNvSpPr>
          <p:nvPr/>
        </p:nvSpPr>
        <p:spPr bwMode="auto">
          <a:xfrm>
            <a:off x="0" y="0"/>
            <a:ext cx="9144000" cy="393700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lvl="0" algn="ctr" eaLnBrk="1" fontAlgn="base" hangingPunct="1">
              <a:spcBef>
                <a:spcPct val="0"/>
              </a:spcBef>
              <a:spcAft>
                <a:spcPct val="0"/>
              </a:spcAft>
              <a:buNone/>
              <a:defRPr/>
            </a:pPr>
            <a:r>
              <a:rPr lang="en-US" altLang="en-US" sz="1700" kern="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3.2 How have Intel’s Core 2-based client lines evolved until now? (20)</a:t>
            </a:r>
            <a:endParaRPr kumimoji="0" lang="hu-HU" altLang="en-US" sz="1700" b="0" i="0" u="none" strike="noStrike" kern="1200" cap="none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cs typeface="Arial" charset="0"/>
            </a:endParaRPr>
          </a:p>
        </p:txBody>
      </p:sp>
      <p:graphicFrame>
        <p:nvGraphicFramePr>
          <p:cNvPr id="7" name="Table 6"/>
          <p:cNvGraphicFramePr>
            <a:graphicFrameLocks noGrp="1"/>
          </p:cNvGraphicFramePr>
          <p:nvPr/>
        </p:nvGraphicFramePr>
        <p:xfrm>
          <a:off x="84359" y="1142033"/>
          <a:ext cx="8975854" cy="5572332"/>
        </p:xfrm>
        <a:graphic>
          <a:graphicData uri="http://schemas.openxmlformats.org/drawingml/2006/table">
            <a:tbl>
              <a:tblPr firstRow="1" firstCol="1" bandRow="1"/>
              <a:tblGrid>
                <a:gridCol w="39957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37622">
                  <a:extLst>
                    <a:ext uri="{9D8B030D-6E8A-4147-A177-3AD203B41FA5}">
                      <a16:colId xmlns:a16="http://schemas.microsoft.com/office/drawing/2014/main" val="406275548"/>
                    </a:ext>
                  </a:extLst>
                </a:gridCol>
                <a:gridCol w="81861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17013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7507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81009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81009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1035115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90010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1035115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784328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</a:tblGrid>
              <a:tr h="345440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b="1" spc="-150" baseline="0" dirty="0">
                          <a:solidFill>
                            <a:schemeClr val="bg1"/>
                          </a:solidFill>
                          <a:effectLst/>
                          <a:latin typeface="+mj-lt"/>
                          <a:ea typeface="Calibri"/>
                          <a:cs typeface="Times New Roman"/>
                        </a:rPr>
                        <a:t>Gen.</a:t>
                      </a:r>
                      <a:endParaRPr lang="en-US" sz="1100" spc="-150" baseline="0" dirty="0">
                        <a:solidFill>
                          <a:schemeClr val="bg1"/>
                        </a:solidFill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b="1" dirty="0" err="1">
                          <a:solidFill>
                            <a:schemeClr val="bg1"/>
                          </a:solidFill>
                          <a:effectLst/>
                          <a:latin typeface="+mj-lt"/>
                          <a:ea typeface="MS Mincho"/>
                          <a:cs typeface="Times New Roman"/>
                        </a:rPr>
                        <a:t>Seg-ment</a:t>
                      </a:r>
                      <a:endParaRPr lang="en-US" sz="1100" b="1" dirty="0">
                        <a:solidFill>
                          <a:schemeClr val="bg1"/>
                        </a:solidFill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b="1" dirty="0">
                          <a:solidFill>
                            <a:schemeClr val="bg1"/>
                          </a:solidFill>
                          <a:effectLst/>
                          <a:latin typeface="+mj-lt"/>
                          <a:ea typeface="Calibri"/>
                          <a:cs typeface="Times New Roman"/>
                        </a:rPr>
                        <a:t>At</a:t>
                      </a:r>
                      <a:r>
                        <a:rPr lang="en-US" sz="1100" b="1" spc="-70" baseline="0" dirty="0">
                          <a:solidFill>
                            <a:schemeClr val="bg1"/>
                          </a:solidFill>
                          <a:effectLst/>
                          <a:latin typeface="+mj-lt"/>
                          <a:ea typeface="Calibri"/>
                          <a:cs typeface="Times New Roman"/>
                        </a:rPr>
                        <a:t>taching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b="1" dirty="0">
                          <a:solidFill>
                            <a:schemeClr val="bg1"/>
                          </a:solidFill>
                          <a:effectLst/>
                          <a:latin typeface="+mj-lt"/>
                          <a:ea typeface="MS Mincho"/>
                          <a:cs typeface="Times New Roman"/>
                        </a:rPr>
                        <a:t>memory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b="1" dirty="0">
                          <a:solidFill>
                            <a:schemeClr val="bg1"/>
                          </a:solidFill>
                          <a:effectLst/>
                          <a:latin typeface="+mj-lt"/>
                          <a:ea typeface="Calibri"/>
                          <a:cs typeface="Times New Roman"/>
                        </a:rPr>
                        <a:t>Processor</a:t>
                      </a:r>
                      <a:endParaRPr lang="en-US" sz="1100" dirty="0">
                        <a:solidFill>
                          <a:schemeClr val="bg1"/>
                        </a:solidFill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b="1" spc="-100" baseline="0" dirty="0">
                          <a:solidFill>
                            <a:schemeClr val="bg1"/>
                          </a:solidFill>
                          <a:effectLst/>
                          <a:latin typeface="+mj-lt"/>
                          <a:ea typeface="MS Mincho"/>
                          <a:cs typeface="Times New Roman"/>
                        </a:rPr>
                        <a:t>Techno-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b="1" spc="-50" baseline="0" dirty="0">
                          <a:solidFill>
                            <a:schemeClr val="bg1"/>
                          </a:solidFill>
                          <a:effectLst/>
                          <a:latin typeface="+mj-lt"/>
                          <a:ea typeface="MS Mincho"/>
                          <a:cs typeface="Times New Roman"/>
                        </a:rPr>
                        <a:t>logy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b="1" spc="-50" baseline="0" dirty="0">
                          <a:solidFill>
                            <a:schemeClr val="bg1"/>
                          </a:solidFill>
                          <a:effectLst/>
                          <a:latin typeface="+mj-lt"/>
                          <a:ea typeface="Calibri"/>
                          <a:cs typeface="Times New Roman"/>
                        </a:rPr>
                        <a:t>Max core </a:t>
                      </a:r>
                      <a:r>
                        <a:rPr lang="en-US" sz="1100" b="1" dirty="0">
                          <a:solidFill>
                            <a:schemeClr val="bg1"/>
                          </a:solidFill>
                          <a:effectLst/>
                          <a:latin typeface="+mj-lt"/>
                          <a:ea typeface="Calibri"/>
                          <a:cs typeface="Times New Roman"/>
                        </a:rPr>
                        <a:t>count </a:t>
                      </a:r>
                      <a:endParaRPr lang="en-US" sz="1100" dirty="0">
                        <a:solidFill>
                          <a:schemeClr val="bg1"/>
                        </a:solidFill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b="1" dirty="0">
                          <a:solidFill>
                            <a:schemeClr val="bg1"/>
                          </a:solidFill>
                          <a:effectLst/>
                          <a:latin typeface="+mj-lt"/>
                          <a:ea typeface="Calibri"/>
                          <a:cs typeface="Times New Roman"/>
                        </a:rPr>
                        <a:t>Date of 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b="1" dirty="0">
                          <a:solidFill>
                            <a:schemeClr val="bg1"/>
                          </a:solidFill>
                          <a:effectLst/>
                          <a:latin typeface="+mj-lt"/>
                          <a:ea typeface="Calibri"/>
                          <a:cs typeface="Times New Roman"/>
                        </a:rPr>
                        <a:t>intro.</a:t>
                      </a:r>
                      <a:endParaRPr lang="en-US" sz="1100" dirty="0">
                        <a:solidFill>
                          <a:schemeClr val="bg1"/>
                        </a:solidFill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b="1" dirty="0">
                          <a:solidFill>
                            <a:schemeClr val="bg1"/>
                          </a:solidFill>
                          <a:effectLst/>
                          <a:latin typeface="+mj-lt"/>
                          <a:ea typeface="MS Mincho"/>
                          <a:cs typeface="Times New Roman"/>
                        </a:rPr>
                        <a:t>Socket 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b="1" dirty="0">
                          <a:solidFill>
                            <a:schemeClr val="bg1"/>
                          </a:solidFill>
                          <a:effectLst/>
                          <a:latin typeface="+mj-lt"/>
                          <a:ea typeface="MS Mincho"/>
                          <a:cs typeface="Times New Roman"/>
                        </a:rPr>
                        <a:t>MCH/PCH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b="1" dirty="0">
                          <a:solidFill>
                            <a:schemeClr val="bg1"/>
                          </a:solidFill>
                          <a:effectLst/>
                          <a:latin typeface="+mj-lt"/>
                          <a:ea typeface="Calibri"/>
                          <a:cs typeface="Times New Roman"/>
                        </a:rPr>
                        <a:t>Mem. </a:t>
                      </a:r>
                      <a:r>
                        <a:rPr lang="en-US" sz="1100" b="1" spc="-60" baseline="0" dirty="0">
                          <a:solidFill>
                            <a:schemeClr val="bg1"/>
                          </a:solidFill>
                          <a:effectLst/>
                          <a:latin typeface="+mj-lt"/>
                          <a:ea typeface="Calibri"/>
                          <a:cs typeface="Times New Roman"/>
                        </a:rPr>
                        <a:t>speed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b="1" spc="-60" baseline="0" dirty="0">
                          <a:solidFill>
                            <a:schemeClr val="bg1"/>
                          </a:solidFill>
                          <a:effectLst/>
                          <a:latin typeface="+mj-lt"/>
                          <a:ea typeface="Calibri"/>
                          <a:cs typeface="Times New Roman"/>
                        </a:rPr>
                        <a:t>(up to) </a:t>
                      </a:r>
                      <a:endParaRPr lang="en-US" sz="1100" spc="-60" baseline="0" dirty="0">
                        <a:solidFill>
                          <a:schemeClr val="bg1"/>
                        </a:solidFill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b="1" dirty="0">
                          <a:solidFill>
                            <a:schemeClr val="bg1"/>
                          </a:solidFill>
                          <a:effectLst/>
                          <a:latin typeface="+mj-lt"/>
                          <a:ea typeface="Calibri"/>
                          <a:cs typeface="Times New Roman"/>
                        </a:rPr>
                        <a:t>Mem. </a:t>
                      </a:r>
                      <a:r>
                        <a:rPr lang="en-US" sz="1100" b="1" spc="-70" baseline="0" dirty="0">
                          <a:solidFill>
                            <a:schemeClr val="bg1"/>
                          </a:solidFill>
                          <a:effectLst/>
                          <a:latin typeface="+mj-lt"/>
                          <a:ea typeface="Calibri"/>
                          <a:cs typeface="Times New Roman"/>
                        </a:rPr>
                        <a:t>channels </a:t>
                      </a:r>
                      <a:endParaRPr lang="en-US" sz="1100" spc="-70" baseline="0" dirty="0">
                        <a:solidFill>
                          <a:schemeClr val="bg1"/>
                        </a:solidFill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08601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1. 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M D 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Attaching memory 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to the NB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Core 2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65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2C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6/2006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LGA 775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945-975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DDR2-800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2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2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30293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D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Core 2 Quad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65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2x2C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6/2007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LGA 775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3 Series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DDR3-1067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05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30293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D 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Penryn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45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2x2C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6/2008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LGA 775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4 Series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DDR3-1067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05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73107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D 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18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Attaching memory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 to the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processor die</a:t>
                      </a: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 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 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 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 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 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 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2. G. Nehalem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(Lynnfield)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45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4C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9/2009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LGA 1156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5 Series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DDR3-1333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05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409660">
                <a:tc>
                  <a:txBody>
                    <a:bodyPr/>
                    <a:lstStyle/>
                    <a:p>
                      <a:endParaRPr lang="en-US" sz="1100" dirty="0">
                        <a:latin typeface="+mj-lt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latin typeface="+mj-lt"/>
                        </a:rPr>
                        <a:t>M D 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err="1">
                          <a:effectLst/>
                          <a:latin typeface="+mj-lt"/>
                          <a:ea typeface="Calibri"/>
                          <a:cs typeface="Times New Roman"/>
                        </a:rPr>
                        <a:t>Westmere</a:t>
                      </a:r>
                      <a:endParaRPr lang="en-US" sz="1100" dirty="0">
                        <a:effectLst/>
                        <a:latin typeface="+mj-lt"/>
                        <a:ea typeface="Calibri"/>
                        <a:cs typeface="Times New Roman"/>
                      </a:endParaRP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(</a:t>
                      </a: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Calibri"/>
                          <a:cs typeface="Times New Roman"/>
                        </a:rPr>
                        <a:t>M: </a:t>
                      </a:r>
                      <a:r>
                        <a:rPr lang="en-US" sz="1100" kern="1200" dirty="0" err="1">
                          <a:solidFill>
                            <a:schemeClr val="tx1"/>
                          </a:solidFill>
                          <a:effectLst/>
                          <a:latin typeface="+mn-lt"/>
                          <a:ea typeface="Calibri"/>
                          <a:cs typeface="Times New Roman"/>
                        </a:rPr>
                        <a:t>Arrandale</a:t>
                      </a: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Calibri"/>
                          <a:cs typeface="Times New Roman"/>
                        </a:rPr>
                        <a:t>)</a:t>
                      </a:r>
                      <a:endParaRPr lang="en-US" sz="1100" dirty="0">
                        <a:effectLst/>
                        <a:latin typeface="+mj-lt"/>
                        <a:ea typeface="Calibri"/>
                        <a:cs typeface="Times New Roman"/>
                      </a:endParaRP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D: Clarkdale/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32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2C+G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1/2010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M:BGA 1288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D:LGA 1156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5 Series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73107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2.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M D 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Sandy Bridge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32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2C/4C+G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1/2011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M: PGA 988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D: LGA 1155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6 series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DDR3-1333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05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45440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3.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M D 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Ivy Bridge 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22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4C +G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4/2012 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5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7 series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DDR3-1600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05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73107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4.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M D 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err="1">
                          <a:effectLst/>
                          <a:latin typeface="+mj-lt"/>
                          <a:ea typeface="Calibri"/>
                          <a:cs typeface="Times New Roman"/>
                        </a:rPr>
                        <a:t>Haswell</a:t>
                      </a: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 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22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4C+G 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6/2013 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3"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M: BGA 1168</a:t>
                      </a:r>
                    </a:p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D: LGA 1150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8 Series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DDR3-1600 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05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230293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latin typeface="+mj-lt"/>
                        </a:rPr>
                        <a:t>4.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latin typeface="+mj-lt"/>
                        </a:rPr>
                        <a:t>D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Haswell</a:t>
                      </a: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 </a:t>
                      </a:r>
                      <a:r>
                        <a:rPr lang="en-US" sz="110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Refr</a:t>
                      </a: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.  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22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 err="1">
                          <a:effectLst/>
                          <a:latin typeface="+mj-lt"/>
                          <a:ea typeface="Calibri"/>
                          <a:cs typeface="Times New Roman"/>
                        </a:rPr>
                        <a:t>4C+G</a:t>
                      </a: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 </a:t>
                      </a:r>
                      <a:endParaRPr lang="en-US" sz="1100" dirty="0">
                        <a:latin typeface="+mj-lt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5/2014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5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9 Series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DDR3-1666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234092"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latin typeface="+mj-lt"/>
                        </a:rPr>
                        <a:t>5.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M D</a:t>
                      </a:r>
                      <a:endParaRPr lang="en-US" sz="1100" dirty="0">
                        <a:latin typeface="+mj-lt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Broadwell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14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 err="1">
                          <a:effectLst/>
                          <a:latin typeface="+mj-lt"/>
                          <a:ea typeface="Calibri"/>
                          <a:cs typeface="Times New Roman"/>
                        </a:rPr>
                        <a:t>4C+G</a:t>
                      </a:r>
                      <a:endParaRPr lang="en-US" sz="1100" dirty="0">
                        <a:latin typeface="+mj-lt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6/2015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5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9 Series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DDR3-1866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err="1">
                          <a:effectLst/>
                          <a:latin typeface="+mj-lt"/>
                          <a:ea typeface="Calibri"/>
                          <a:cs typeface="Times New Roman"/>
                        </a:rPr>
                        <a:t>Skylake</a:t>
                      </a: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 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14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4C+G 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10/2015 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3"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M: BGA 1356 </a:t>
                      </a:r>
                    </a:p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D: LGA 1151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228600" indent="-228600" algn="ctr">
                        <a:spcAft>
                          <a:spcPts val="0"/>
                        </a:spcAft>
                        <a:buAutoNum type="arabicPlain" startAt="100"/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 Series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DDR4-2133 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05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136553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latin typeface="+mj-lt"/>
                        </a:rPr>
                        <a:t>6.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M D </a:t>
                      </a:r>
                      <a:endParaRPr lang="en-US" sz="1100" dirty="0">
                        <a:latin typeface="+mj-lt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139167456"/>
                  </a:ext>
                </a:extLst>
              </a:tr>
              <a:tr h="25417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latin typeface="+mj-lt"/>
                        </a:rPr>
                        <a:t>7.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M D </a:t>
                      </a:r>
                      <a:endParaRPr lang="en-US" sz="1100" dirty="0">
                        <a:latin typeface="+mj-lt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Kaby</a:t>
                      </a: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 Lake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14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4C</a:t>
                      </a: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 + G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8/2016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5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>
                        <a:spcAft>
                          <a:spcPts val="0"/>
                        </a:spcAft>
                        <a:buNone/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200 Series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DDR4</a:t>
                      </a: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-2400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114741346"/>
                  </a:ext>
                </a:extLst>
              </a:tr>
              <a:tr h="293456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8.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M D </a:t>
                      </a:r>
                      <a:endParaRPr lang="en-US" sz="1100" dirty="0">
                        <a:latin typeface="+mj-lt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Coffee Lake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14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6C +G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10/2017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M: BGA 1440 D: LGA 1151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>
                        <a:spcAft>
                          <a:spcPts val="0"/>
                        </a:spcAft>
                        <a:buNone/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300 Series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DDR4-2666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05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273107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latin typeface="+mj-lt"/>
                        </a:rPr>
                        <a:t>8.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latin typeface="+mj-lt"/>
                        </a:rPr>
                        <a:t>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Amber</a:t>
                      </a:r>
                      <a:r>
                        <a:rPr lang="en-US" sz="1100" baseline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 </a:t>
                      </a: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Lake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14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2C+G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8/2018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BGA 1515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>
                        <a:spcAft>
                          <a:spcPts val="0"/>
                        </a:spcAft>
                        <a:buNone/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300 Series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LPDDR3-2133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05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93471966"/>
                  </a:ext>
                </a:extLst>
              </a:tr>
              <a:tr h="238444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latin typeface="+mj-lt"/>
                        </a:rPr>
                        <a:t>8.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latin typeface="+mj-lt"/>
                        </a:rPr>
                        <a:t>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Whiskey Lake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14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4C+G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8/2018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BGA 1528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indent="0" algn="ctr">
                        <a:spcAft>
                          <a:spcPts val="0"/>
                        </a:spcAft>
                        <a:buNone/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300 Series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DDR4-2400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05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70295955"/>
                  </a:ext>
                </a:extLst>
              </a:tr>
              <a:tr h="0">
                <a:tc rowSpan="3"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latin typeface="+mj-lt"/>
                        </a:rPr>
                        <a:t>9.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latin typeface="+mj-lt"/>
                        </a:rPr>
                        <a:t>D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22217439"/>
                  </a:ext>
                </a:extLst>
              </a:tr>
              <a:tr h="184778">
                <a:tc vMerge="1">
                  <a:txBody>
                    <a:bodyPr/>
                    <a:lstStyle/>
                    <a:p>
                      <a:endParaRPr lang="en-US" dirty="0"/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Coffee Lake R.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14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8C +G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10/2018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LGA</a:t>
                      </a: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 1151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>
                        <a:spcAft>
                          <a:spcPts val="0"/>
                        </a:spcAft>
                        <a:buNone/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300 Series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DDR4-2666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05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44188724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endParaRPr lang="en-US" dirty="0"/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Comet Lake 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14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10C +G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8/2019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b="0" i="0" kern="1200" dirty="0">
                          <a:solidFill>
                            <a:schemeClr val="tx1"/>
                          </a:solidFill>
                          <a:effectLst/>
                          <a:latin typeface="+mj-lt"/>
                          <a:ea typeface="+mn-ea"/>
                          <a:cs typeface="+mn-cs"/>
                        </a:rPr>
                        <a:t>BGA 1528</a:t>
                      </a:r>
                    </a:p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b="0" i="0" kern="1200" dirty="0">
                          <a:solidFill>
                            <a:schemeClr val="tx1"/>
                          </a:solidFill>
                          <a:effectLst/>
                          <a:latin typeface="+mj-lt"/>
                          <a:ea typeface="+mn-ea"/>
                          <a:cs typeface="+mn-cs"/>
                        </a:rPr>
                        <a:t>LGA</a:t>
                      </a:r>
                      <a:r>
                        <a:rPr lang="en-US" sz="1100" b="0" i="0" kern="1200" baseline="0" dirty="0">
                          <a:solidFill>
                            <a:schemeClr val="tx1"/>
                          </a:solidFill>
                          <a:effectLst/>
                          <a:latin typeface="+mj-lt"/>
                          <a:ea typeface="+mn-ea"/>
                          <a:cs typeface="+mn-cs"/>
                        </a:rPr>
                        <a:t> 1</a:t>
                      </a:r>
                      <a:r>
                        <a:rPr lang="en-US" sz="1100" b="0" i="0" kern="1200" dirty="0">
                          <a:solidFill>
                            <a:schemeClr val="tx1"/>
                          </a:solidFill>
                          <a:effectLst/>
                          <a:latin typeface="+mj-lt"/>
                          <a:ea typeface="+mn-ea"/>
                          <a:cs typeface="+mn-cs"/>
                        </a:rPr>
                        <a:t>200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indent="0" algn="ctr">
                        <a:spcAft>
                          <a:spcPts val="0"/>
                        </a:spcAft>
                        <a:buNone/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400</a:t>
                      </a:r>
                      <a:r>
                        <a:rPr lang="en-US" sz="1100" baseline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 Series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DDR4-2666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05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49901180"/>
                  </a:ext>
                </a:extLst>
              </a:tr>
              <a:tr h="238444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latin typeface="+mj-lt"/>
                        </a:rPr>
                        <a:t>10.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latin typeface="+mj-lt"/>
                        </a:rPr>
                        <a:t>M D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278554978"/>
                  </a:ext>
                </a:extLst>
              </a:tr>
              <a:tr h="238444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latin typeface="+mj-lt"/>
                        </a:rPr>
                        <a:t>11.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latin typeface="+mj-lt"/>
                        </a:rPr>
                        <a:t>D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Rocket Lake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14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8C +G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3/2021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LGA 1200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>
                        <a:spcAft>
                          <a:spcPts val="0"/>
                        </a:spcAft>
                        <a:buNone/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400 Series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DDR4-3200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05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41042593"/>
                  </a:ext>
                </a:extLst>
              </a:tr>
            </a:tbl>
          </a:graphicData>
        </a:graphic>
      </p:graphicFrame>
      <p:sp>
        <p:nvSpPr>
          <p:cNvPr id="8" name="Rectangle 7"/>
          <p:cNvSpPr/>
          <p:nvPr/>
        </p:nvSpPr>
        <p:spPr bwMode="auto">
          <a:xfrm>
            <a:off x="8265375" y="1153707"/>
            <a:ext cx="792000" cy="5557013"/>
          </a:xfrm>
          <a:prstGeom prst="rect">
            <a:avLst/>
          </a:prstGeom>
          <a:noFill/>
          <a:ln w="2857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3333CC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*</a:t>
            </a:r>
          </a:p>
        </p:txBody>
      </p:sp>
      <p:sp>
        <p:nvSpPr>
          <p:cNvPr id="9" name="TextBox 8"/>
          <p:cNvSpPr txBox="1"/>
          <p:nvPr/>
        </p:nvSpPr>
        <p:spPr>
          <a:xfrm>
            <a:off x="26495" y="458670"/>
            <a:ext cx="8576322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-3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Number of memory channels provided in Core 2-based client processors -1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2D2D8A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802098703"/>
      </p:ext>
    </p:extLst>
  </p:cSld>
  <p:clrMapOvr>
    <a:masterClrMapping/>
  </p:clrMapOvr>
</p:sld>
</file>

<file path=ppt/slides/slide1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lvl="0" eaLnBrk="1" hangingPunct="1">
              <a:defRPr/>
            </a:pPr>
            <a:r>
              <a:rPr lang="en-US" dirty="0"/>
              <a:t>3.2 How have Intel’s Core 2-based client lines evolved until now? (21)</a:t>
            </a:r>
            <a:endParaRPr lang="hu-HU" altLang="en-US" dirty="0">
              <a:solidFill>
                <a:srgbClr val="FFFFFF"/>
              </a:solidFill>
              <a:latin typeface="Verdana" pitchFamily="34" charset="0"/>
              <a:cs typeface="Arial" charset="0"/>
            </a:endParaRPr>
          </a:p>
        </p:txBody>
      </p:sp>
      <p:graphicFrame>
        <p:nvGraphicFramePr>
          <p:cNvPr id="10" name="Table 9"/>
          <p:cNvGraphicFramePr>
            <a:graphicFrameLocks noGrp="1"/>
          </p:cNvGraphicFramePr>
          <p:nvPr/>
        </p:nvGraphicFramePr>
        <p:xfrm>
          <a:off x="37661" y="1133745"/>
          <a:ext cx="9072001" cy="2420294"/>
        </p:xfrm>
        <a:graphic>
          <a:graphicData uri="http://schemas.openxmlformats.org/drawingml/2006/table">
            <a:tbl>
              <a:tblPr firstRow="1" firstCol="1" bandRow="1"/>
              <a:tblGrid>
                <a:gridCol w="52375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23753">
                  <a:extLst>
                    <a:ext uri="{9D8B030D-6E8A-4147-A177-3AD203B41FA5}">
                      <a16:colId xmlns:a16="http://schemas.microsoft.com/office/drawing/2014/main" val="3366545648"/>
                    </a:ext>
                  </a:extLst>
                </a:gridCol>
                <a:gridCol w="73973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97888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2363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814084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768857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1221126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904538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1116396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757242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</a:tblGrid>
              <a:tr h="417971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b="1" dirty="0">
                          <a:solidFill>
                            <a:schemeClr val="bg1"/>
                          </a:solidFill>
                          <a:effectLst/>
                          <a:latin typeface="Verdana"/>
                          <a:ea typeface="Calibri"/>
                          <a:cs typeface="Times New Roman"/>
                        </a:rPr>
                        <a:t>Gen.</a:t>
                      </a:r>
                      <a:endParaRPr lang="en-US" sz="2400" dirty="0">
                        <a:solidFill>
                          <a:schemeClr val="bg1"/>
                        </a:solidFill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b="1" dirty="0" err="1">
                          <a:solidFill>
                            <a:schemeClr val="bg1"/>
                          </a:solidFill>
                          <a:effectLst/>
                          <a:latin typeface="Verdana"/>
                          <a:ea typeface="MS Mincho"/>
                          <a:cs typeface="Times New Roman"/>
                        </a:rPr>
                        <a:t>Seg-ment</a:t>
                      </a:r>
                      <a:endParaRPr lang="en-US" sz="1100" b="1" dirty="0">
                        <a:solidFill>
                          <a:schemeClr val="bg1"/>
                        </a:solidFill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b="1" spc="-140" baseline="0" dirty="0">
                          <a:solidFill>
                            <a:schemeClr val="bg1"/>
                          </a:solidFill>
                          <a:effectLst/>
                          <a:latin typeface="+mn-lt"/>
                          <a:ea typeface="Calibri"/>
                          <a:cs typeface="Times New Roman"/>
                        </a:rPr>
                        <a:t>Attaching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b="1" spc="-140" dirty="0">
                          <a:solidFill>
                            <a:schemeClr val="bg1"/>
                          </a:solidFill>
                          <a:effectLst/>
                          <a:latin typeface="+mn-lt"/>
                          <a:ea typeface="MS Mincho"/>
                          <a:cs typeface="Times New Roman"/>
                        </a:rPr>
                        <a:t>memory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b="1" dirty="0">
                          <a:solidFill>
                            <a:schemeClr val="bg1"/>
                          </a:solidFill>
                          <a:effectLst/>
                          <a:latin typeface="Verdana"/>
                          <a:ea typeface="Calibri"/>
                          <a:cs typeface="Times New Roman"/>
                        </a:rPr>
                        <a:t>Processor</a:t>
                      </a:r>
                      <a:endParaRPr lang="en-US" sz="2400" dirty="0">
                        <a:solidFill>
                          <a:schemeClr val="bg1"/>
                        </a:solidFill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b="1" spc="-50" baseline="0" dirty="0">
                          <a:solidFill>
                            <a:schemeClr val="bg1"/>
                          </a:solidFill>
                          <a:effectLst/>
                          <a:latin typeface="Verdana"/>
                          <a:ea typeface="MS Mincho"/>
                          <a:cs typeface="Times New Roman"/>
                        </a:rPr>
                        <a:t>Techno-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b="1" spc="-50" baseline="0" dirty="0">
                          <a:solidFill>
                            <a:schemeClr val="bg1"/>
                          </a:solidFill>
                          <a:effectLst/>
                          <a:latin typeface="Verdana"/>
                          <a:ea typeface="MS Mincho"/>
                          <a:cs typeface="Times New Roman"/>
                        </a:rPr>
                        <a:t>logy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b="1" spc="-60" baseline="0" dirty="0">
                          <a:solidFill>
                            <a:schemeClr val="bg1"/>
                          </a:solidFill>
                          <a:effectLst/>
                          <a:latin typeface="Verdana"/>
                          <a:ea typeface="Calibri"/>
                          <a:cs typeface="Times New Roman"/>
                        </a:rPr>
                        <a:t>Max. core </a:t>
                      </a:r>
                      <a:r>
                        <a:rPr lang="en-US" sz="1100" b="1" dirty="0">
                          <a:solidFill>
                            <a:schemeClr val="bg1"/>
                          </a:solidFill>
                          <a:effectLst/>
                          <a:latin typeface="Verdana"/>
                          <a:ea typeface="Calibri"/>
                          <a:cs typeface="Times New Roman"/>
                        </a:rPr>
                        <a:t>count</a:t>
                      </a:r>
                      <a:endParaRPr lang="en-US" sz="2400" dirty="0">
                        <a:solidFill>
                          <a:schemeClr val="bg1"/>
                        </a:solidFill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b="1" dirty="0">
                          <a:solidFill>
                            <a:schemeClr val="bg1"/>
                          </a:solidFill>
                          <a:effectLst/>
                          <a:latin typeface="Verdana"/>
                          <a:ea typeface="Calibri"/>
                          <a:cs typeface="Times New Roman"/>
                        </a:rPr>
                        <a:t>Date of intro.</a:t>
                      </a:r>
                      <a:endParaRPr lang="en-US" sz="2400" dirty="0">
                        <a:solidFill>
                          <a:schemeClr val="bg1"/>
                        </a:solidFill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b="1" dirty="0">
                          <a:solidFill>
                            <a:schemeClr val="bg1"/>
                          </a:solidFill>
                          <a:effectLst/>
                          <a:latin typeface="Verdana"/>
                          <a:ea typeface="MS Mincho"/>
                          <a:cs typeface="Times New Roman"/>
                        </a:rPr>
                        <a:t>Socket 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b="1" dirty="0">
                          <a:solidFill>
                            <a:schemeClr val="bg1"/>
                          </a:solidFill>
                          <a:effectLst/>
                          <a:latin typeface="Verdana"/>
                          <a:ea typeface="MS Mincho"/>
                          <a:cs typeface="Times New Roman"/>
                        </a:rPr>
                        <a:t>PCH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b="1" dirty="0">
                          <a:solidFill>
                            <a:schemeClr val="bg1"/>
                          </a:solidFill>
                          <a:effectLst/>
                          <a:latin typeface="Verdana"/>
                          <a:ea typeface="Calibri"/>
                          <a:cs typeface="Times New Roman"/>
                        </a:rPr>
                        <a:t>Mem. speed (up to)</a:t>
                      </a:r>
                      <a:endParaRPr lang="en-US" sz="2400" dirty="0">
                        <a:solidFill>
                          <a:schemeClr val="bg1"/>
                        </a:solidFill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b="1" dirty="0">
                          <a:solidFill>
                            <a:schemeClr val="bg1"/>
                          </a:solidFill>
                          <a:effectLst/>
                          <a:latin typeface="Verdana"/>
                          <a:ea typeface="Calibri"/>
                          <a:cs typeface="Times New Roman"/>
                        </a:rPr>
                        <a:t>Mem. </a:t>
                      </a:r>
                      <a:r>
                        <a:rPr lang="en-US" sz="1100" b="1" spc="-70" baseline="0" dirty="0">
                          <a:solidFill>
                            <a:schemeClr val="bg1"/>
                          </a:solidFill>
                          <a:effectLst/>
                          <a:latin typeface="Verdana"/>
                          <a:ea typeface="Calibri"/>
                          <a:cs typeface="Times New Roman"/>
                        </a:rPr>
                        <a:t>channels</a:t>
                      </a:r>
                      <a:r>
                        <a:rPr lang="en-US" sz="1100" b="1" spc="-40" baseline="0" dirty="0">
                          <a:solidFill>
                            <a:schemeClr val="bg1"/>
                          </a:solidFill>
                          <a:effectLst/>
                          <a:latin typeface="Verdana"/>
                          <a:ea typeface="Calibri"/>
                          <a:cs typeface="Times New Roman"/>
                        </a:rPr>
                        <a:t> </a:t>
                      </a:r>
                      <a:endParaRPr lang="en-US" sz="2400" spc="-40" baseline="0" dirty="0">
                        <a:solidFill>
                          <a:schemeClr val="bg1"/>
                        </a:solidFill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454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8.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5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spc="-50" baseline="0" dirty="0">
                          <a:effectLst/>
                          <a:latin typeface="+mn-lt"/>
                          <a:ea typeface="MS Mincho"/>
                          <a:cs typeface="Times New Roman"/>
                        </a:rPr>
                        <a:t>Attaching </a:t>
                      </a:r>
                      <a:r>
                        <a:rPr lang="en-US" sz="1100" dirty="0">
                          <a:effectLst/>
                          <a:latin typeface="+mn-lt"/>
                          <a:ea typeface="MS Mincho"/>
                          <a:cs typeface="Times New Roman"/>
                        </a:rPr>
                        <a:t>memory to the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spc="-70" baseline="0" dirty="0">
                          <a:effectLst/>
                          <a:latin typeface="+mn-lt"/>
                          <a:ea typeface="MS Mincho"/>
                          <a:cs typeface="Times New Roman"/>
                        </a:rPr>
                        <a:t>processor die</a:t>
                      </a:r>
                      <a:endParaRPr lang="en-US" sz="1100" spc="-70" baseline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Cannon Lake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10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2C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5/2018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BGA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err="1">
                          <a:effectLst/>
                          <a:latin typeface="Verdana"/>
                          <a:ea typeface="MS Mincho"/>
                          <a:cs typeface="Times New Roman"/>
                        </a:rPr>
                        <a:t>n.a</a:t>
                      </a:r>
                      <a:r>
                        <a:rPr lang="en-US" sz="110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.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DDR4-2400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2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77841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10.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Ice Lake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10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4C+G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7/2019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Y: BGA 1377 U: BGA 1526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300-series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DDR4-3733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LPDDR4-3733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4x32-bit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55681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11.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M D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Tiger Lake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10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8C+G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09/2020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UP3: BGA 1449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UP4: BGA 1598 B/H: BGA 1787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400-series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spc="-50" baseline="0" dirty="0">
                          <a:effectLst/>
                          <a:latin typeface="+mn-lt"/>
                          <a:ea typeface="MS Mincho"/>
                          <a:cs typeface="Times New Roman"/>
                        </a:rPr>
                        <a:t>LPDDR4x-4267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spc="-50" baseline="0" dirty="0">
                          <a:effectLst/>
                          <a:latin typeface="+mn-lt"/>
                          <a:ea typeface="MS Mincho"/>
                          <a:cs typeface="Times New Roman"/>
                        </a:rPr>
                        <a:t>LPDDR5x-5400</a:t>
                      </a:r>
                      <a:endParaRPr lang="en-US" sz="1100" spc="-50" baseline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1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45982719"/>
                  </a:ext>
                </a:extLst>
              </a:tr>
              <a:tr h="370454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12.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M D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Alder Lake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10</a:t>
                      </a:r>
                      <a:r>
                        <a:rPr lang="en-US" sz="1100" baseline="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 nm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baseline="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(Intel 7)</a:t>
                      </a:r>
                      <a:endParaRPr lang="en-US" sz="11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8C+8C+G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11/2021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>
                          <a:effectLst/>
                          <a:latin typeface="+mn-lt"/>
                          <a:ea typeface="MS Mincho"/>
                          <a:cs typeface="Times New Roman"/>
                        </a:rPr>
                        <a:t>M: BGA 1744</a:t>
                      </a:r>
                      <a:endParaRPr lang="en-US" sz="11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D: LGA 1700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600-series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DDR5-4800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DDR4-3200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n-lt"/>
                          <a:ea typeface="MS Mincho"/>
                          <a:cs typeface="Times New Roman"/>
                        </a:rPr>
                        <a:t>4x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n-lt"/>
                          <a:ea typeface="MS Mincho"/>
                          <a:cs typeface="Times New Roman"/>
                        </a:rPr>
                        <a:t>32-bit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259885145"/>
                  </a:ext>
                </a:extLst>
              </a:tr>
              <a:tr h="370454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13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M D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0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Raptor Lake 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10 nm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(Intel 7)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8C+16C+G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09/2022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>
                          <a:effectLst/>
                          <a:latin typeface="+mn-lt"/>
                          <a:ea typeface="MS Mincho"/>
                          <a:cs typeface="Times New Roman"/>
                        </a:rPr>
                        <a:t>LGA 1700</a:t>
                      </a:r>
                      <a:endParaRPr lang="en-US" sz="11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n-lt"/>
                          <a:ea typeface="MS Mincho"/>
                          <a:cs typeface="Times New Roman"/>
                        </a:rPr>
                        <a:t>700-series 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n-lt"/>
                          <a:ea typeface="MS Mincho"/>
                          <a:cs typeface="Times New Roman"/>
                        </a:rPr>
                        <a:t>DDR5-5600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n-lt"/>
                          <a:ea typeface="MS Mincho"/>
                          <a:cs typeface="Times New Roman"/>
                        </a:rPr>
                        <a:t>DDR4-3200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100" dirty="0">
                        <a:effectLst/>
                        <a:latin typeface="+mn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4213431"/>
                  </a:ext>
                </a:extLst>
              </a:tr>
            </a:tbl>
          </a:graphicData>
        </a:graphic>
      </p:graphicFrame>
      <p:sp>
        <p:nvSpPr>
          <p:cNvPr id="11" name="Rectangle 10"/>
          <p:cNvSpPr/>
          <p:nvPr/>
        </p:nvSpPr>
        <p:spPr bwMode="auto">
          <a:xfrm>
            <a:off x="8358286" y="1134960"/>
            <a:ext cx="756000" cy="2448000"/>
          </a:xfrm>
          <a:prstGeom prst="rect">
            <a:avLst/>
          </a:prstGeom>
          <a:noFill/>
          <a:ln w="2857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3333CC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26495" y="458670"/>
            <a:ext cx="8576322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-3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Number of memory channels provided in Core 2-based client processors -2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2D2D8A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cxnSp>
        <p:nvCxnSpPr>
          <p:cNvPr id="14" name="Straight Connector 13"/>
          <p:cNvCxnSpPr/>
          <p:nvPr/>
        </p:nvCxnSpPr>
        <p:spPr bwMode="auto">
          <a:xfrm>
            <a:off x="8353662" y="2116549"/>
            <a:ext cx="722961" cy="0"/>
          </a:xfrm>
          <a:prstGeom prst="line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17" name="TextBox 16"/>
          <p:cNvSpPr txBox="1"/>
          <p:nvPr/>
        </p:nvSpPr>
        <p:spPr>
          <a:xfrm>
            <a:off x="8615675" y="1891578"/>
            <a:ext cx="249485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2</a:t>
            </a:r>
          </a:p>
        </p:txBody>
      </p:sp>
      <p:sp>
        <p:nvSpPr>
          <p:cNvPr id="13" name="Rounded Rectangle 12"/>
          <p:cNvSpPr/>
          <p:nvPr/>
        </p:nvSpPr>
        <p:spPr bwMode="auto">
          <a:xfrm>
            <a:off x="18509" y="3879050"/>
            <a:ext cx="9144001" cy="612000"/>
          </a:xfrm>
          <a:prstGeom prst="roundRect">
            <a:avLst/>
          </a:prstGeom>
          <a:solidFill>
            <a:srgbClr val="E5F2FF"/>
          </a:solidFill>
          <a:ln w="19050" cap="flat" cmpd="sng" algn="ctr">
            <a:solidFill>
              <a:srgbClr val="89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sp>
        <p:nvSpPr>
          <p:cNvPr id="15" name="Rounded Rectangle 14"/>
          <p:cNvSpPr/>
          <p:nvPr/>
        </p:nvSpPr>
        <p:spPr bwMode="auto">
          <a:xfrm>
            <a:off x="4125" y="3879340"/>
            <a:ext cx="9113380" cy="674785"/>
          </a:xfrm>
          <a:prstGeom prst="roundRect">
            <a:avLst/>
          </a:prstGeom>
          <a:solidFill>
            <a:srgbClr val="F3FAFF"/>
          </a:solidFill>
          <a:ln w="19050" cap="flat" cmpd="sng" algn="ctr">
            <a:solidFill>
              <a:srgbClr val="89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-2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Note</a:t>
            </a:r>
            <a:r>
              <a:rPr kumimoji="0" lang="en-US" sz="1600" b="0" i="0" u="none" strike="noStrike" kern="1200" cap="none" spc="-2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that </a:t>
            </a:r>
            <a:r>
              <a:rPr kumimoji="0" lang="en-US" sz="1600" b="0" i="0" u="none" strike="noStrike" kern="1200" cap="none" spc="-2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DDR5 memory (as well as LPDDR4/LPDDR5/LPDDR4x memories) have 32-bit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600" spc="-20" dirty="0">
                <a:solidFill>
                  <a:srgbClr val="0070C0"/>
                </a:solidFill>
                <a:latin typeface="Verdana"/>
              </a:rPr>
              <a:t>  </a:t>
            </a:r>
            <a:r>
              <a:rPr lang="en-US" sz="1600" spc="-30" dirty="0">
                <a:solidFill>
                  <a:srgbClr val="0070C0"/>
                </a:solidFill>
                <a:latin typeface="Verdana"/>
              </a:rPr>
              <a:t>wide </a:t>
            </a:r>
            <a:r>
              <a:rPr kumimoji="0" lang="en-US" sz="1600" b="0" i="0" u="none" strike="noStrike" kern="1200" cap="none" spc="-3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</a:rPr>
              <a:t>memory channels rather than 64-bit channels, </a:t>
            </a:r>
            <a:r>
              <a:rPr kumimoji="0" lang="en-US" sz="1600" b="0" i="0" u="none" strike="noStrike" kern="1200" cap="none" spc="-3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</a:rPr>
              <a:t>as previous DDR-DDR4 memories. </a:t>
            </a: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srgbClr val="0070C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26495" y="4599130"/>
            <a:ext cx="763241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Clearly, four 32-bit wide memory channels equal two 64-bit channels.</a:t>
            </a:r>
          </a:p>
        </p:txBody>
      </p:sp>
    </p:spTree>
    <p:extLst>
      <p:ext uri="{BB962C8B-B14F-4D97-AF65-F5344CB8AC3E}">
        <p14:creationId xmlns:p14="http://schemas.microsoft.com/office/powerpoint/2010/main" val="269738439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 animBg="1"/>
      <p:bldP spid="15" grpId="0" animBg="1"/>
      <p:bldP spid="16" grpId="0"/>
    </p:bldLst>
  </p:timing>
</p:sld>
</file>

<file path=ppt/slides/slide1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3.2 How have Intel’s Core 2-based client lines evolved until now? (22)</a:t>
            </a:r>
          </a:p>
        </p:txBody>
      </p:sp>
      <p:sp>
        <p:nvSpPr>
          <p:cNvPr id="4" name="Rounded Rectangle 3"/>
          <p:cNvSpPr/>
          <p:nvPr/>
        </p:nvSpPr>
        <p:spPr bwMode="auto">
          <a:xfrm>
            <a:off x="9991" y="953970"/>
            <a:ext cx="9137529" cy="648000"/>
          </a:xfrm>
          <a:prstGeom prst="roundRect">
            <a:avLst/>
          </a:prstGeom>
          <a:solidFill>
            <a:srgbClr val="E5F2FF"/>
          </a:solidFill>
          <a:ln w="19050" cap="flat" cmpd="sng" algn="ctr">
            <a:solidFill>
              <a:srgbClr val="89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31944" y="953970"/>
            <a:ext cx="9418797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-7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As data in the above Tables indicates, Intel implemented only two 64-bit memory channels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in their client processors until now, whereas core counts have</a:t>
            </a:r>
            <a:r>
              <a:rPr kumimoji="0" lang="en-US" sz="1600" b="0" i="0" u="none" strike="noStrike" kern="1200" cap="none" spc="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increased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from 2 to 24. </a:t>
            </a:r>
          </a:p>
        </p:txBody>
      </p:sp>
      <p:sp>
        <p:nvSpPr>
          <p:cNvPr id="9" name="TextBox 8"/>
          <p:cNvSpPr txBox="1"/>
          <p:nvPr/>
        </p:nvSpPr>
        <p:spPr>
          <a:xfrm>
            <a:off x="26495" y="458670"/>
            <a:ext cx="97290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Aft>
                <a:spcPts val="200"/>
              </a:spcAft>
            </a:pPr>
            <a:r>
              <a:rPr lang="en-US" spc="-10" dirty="0">
                <a:solidFill>
                  <a:schemeClr val="accent6"/>
                </a:solidFill>
              </a:rPr>
              <a:t>How many memory channels client processors provide to serve CPU cores? -2</a:t>
            </a:r>
          </a:p>
        </p:txBody>
      </p:sp>
    </p:spTree>
    <p:extLst>
      <p:ext uri="{BB962C8B-B14F-4D97-AF65-F5344CB8AC3E}">
        <p14:creationId xmlns:p14="http://schemas.microsoft.com/office/powerpoint/2010/main" val="3808376162"/>
      </p:ext>
    </p:extLst>
  </p:cSld>
  <p:clrMapOvr>
    <a:masterClrMapping/>
  </p:clrMapOvr>
</p:sld>
</file>

<file path=ppt/slides/slide1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3.2 How have Intel’s Core 2-based client lines evolved until now? (23)</a:t>
            </a:r>
          </a:p>
        </p:txBody>
      </p:sp>
      <p:sp>
        <p:nvSpPr>
          <p:cNvPr id="9" name="TextBox 8"/>
          <p:cNvSpPr txBox="1"/>
          <p:nvPr/>
        </p:nvSpPr>
        <p:spPr>
          <a:xfrm>
            <a:off x="26495" y="455550"/>
            <a:ext cx="8846011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pc="-40" dirty="0">
                <a:solidFill>
                  <a:schemeClr val="accent6"/>
                </a:solidFill>
              </a:rPr>
              <a:t>How can only two 64-bit memory channels remain sufficient for Core 2-based</a:t>
            </a:r>
          </a:p>
          <a:p>
            <a:r>
              <a:rPr lang="en-US" spc="-40" dirty="0">
                <a:solidFill>
                  <a:schemeClr val="accent6"/>
                </a:solidFill>
              </a:rPr>
              <a:t>  client processors while core counts have raised dynamically from 2 to 24?</a:t>
            </a:r>
          </a:p>
        </p:txBody>
      </p:sp>
      <p:sp>
        <p:nvSpPr>
          <p:cNvPr id="4" name="Rounded Rectangle 3"/>
          <p:cNvSpPr/>
          <p:nvPr/>
        </p:nvSpPr>
        <p:spPr bwMode="auto">
          <a:xfrm>
            <a:off x="18510" y="1101881"/>
            <a:ext cx="9144000" cy="571924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19050" cap="flat" cmpd="sng" algn="ctr">
            <a:solidFill>
              <a:schemeClr val="bg1">
                <a:lumMod val="50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207228" y="1088740"/>
            <a:ext cx="9018816" cy="119263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spc="-90" dirty="0"/>
              <a:t>Obviously, </a:t>
            </a:r>
            <a:r>
              <a:rPr lang="en-US" sz="1600" spc="-90" dirty="0">
                <a:solidFill>
                  <a:srgbClr val="0070C0"/>
                </a:solidFill>
              </a:rPr>
              <a:t>while core counts rise</a:t>
            </a:r>
            <a:r>
              <a:rPr lang="en-US" sz="1600" spc="-90" dirty="0"/>
              <a:t>, the </a:t>
            </a:r>
            <a:r>
              <a:rPr lang="en-US" sz="1600" spc="-90" dirty="0">
                <a:solidFill>
                  <a:srgbClr val="FF0000"/>
                </a:solidFill>
              </a:rPr>
              <a:t>per-core memory bandwidth should also be preserved</a:t>
            </a:r>
          </a:p>
          <a:p>
            <a:pPr>
              <a:spcAft>
                <a:spcPts val="900"/>
              </a:spcAft>
            </a:pPr>
            <a:r>
              <a:rPr lang="en-US" sz="1600" spc="-40" dirty="0">
                <a:solidFill>
                  <a:srgbClr val="FF0000"/>
                </a:solidFill>
              </a:rPr>
              <a:t>       </a:t>
            </a:r>
            <a:r>
              <a:rPr lang="en-US" sz="1600" spc="-40" dirty="0">
                <a:solidFill>
                  <a:srgbClr val="0070C0"/>
                </a:solidFill>
              </a:rPr>
              <a:t>to avoid a memory bottleneck </a:t>
            </a:r>
            <a:r>
              <a:rPr lang="en-US" sz="1600" spc="-40" dirty="0"/>
              <a:t>when supplying instructions and data</a:t>
            </a:r>
            <a:r>
              <a:rPr lang="en-US" sz="1600" dirty="0"/>
              <a:t>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dirty="0"/>
              <a:t>In the following Table, we provide data for checking this critical figure for Intel’s </a:t>
            </a:r>
          </a:p>
          <a:p>
            <a:r>
              <a:rPr lang="en-US" sz="1600" dirty="0"/>
              <a:t>      high core count client processors.      </a:t>
            </a:r>
          </a:p>
        </p:txBody>
      </p:sp>
    </p:spTree>
    <p:extLst>
      <p:ext uri="{BB962C8B-B14F-4D97-AF65-F5344CB8AC3E}">
        <p14:creationId xmlns:p14="http://schemas.microsoft.com/office/powerpoint/2010/main" val="304073357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10" grpId="0"/>
    </p:bldLst>
  </p:timing>
</p:sld>
</file>

<file path=ppt/slides/slide1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3.2 How have Intel’s Core 2-based client lines evolved until now? (24)</a:t>
            </a:r>
          </a:p>
        </p:txBody>
      </p:sp>
      <p:graphicFrame>
        <p:nvGraphicFramePr>
          <p:cNvPr id="3" name="Table 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050933478"/>
              </p:ext>
            </p:extLst>
          </p:nvPr>
        </p:nvGraphicFramePr>
        <p:xfrm>
          <a:off x="263158" y="1313767"/>
          <a:ext cx="8595617" cy="3004612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304808">
                  <a:extLst>
                    <a:ext uri="{9D8B030D-6E8A-4147-A177-3AD203B41FA5}">
                      <a16:colId xmlns:a16="http://schemas.microsoft.com/office/drawing/2014/main" val="2089164375"/>
                    </a:ext>
                  </a:extLst>
                </a:gridCol>
                <a:gridCol w="1384324">
                  <a:extLst>
                    <a:ext uri="{9D8B030D-6E8A-4147-A177-3AD203B41FA5}">
                      <a16:colId xmlns:a16="http://schemas.microsoft.com/office/drawing/2014/main" val="3888832757"/>
                    </a:ext>
                  </a:extLst>
                </a:gridCol>
                <a:gridCol w="1608676">
                  <a:extLst>
                    <a:ext uri="{9D8B030D-6E8A-4147-A177-3AD203B41FA5}">
                      <a16:colId xmlns:a16="http://schemas.microsoft.com/office/drawing/2014/main" val="1326573066"/>
                    </a:ext>
                  </a:extLst>
                </a:gridCol>
                <a:gridCol w="1432603">
                  <a:extLst>
                    <a:ext uri="{9D8B030D-6E8A-4147-A177-3AD203B41FA5}">
                      <a16:colId xmlns:a16="http://schemas.microsoft.com/office/drawing/2014/main" val="279240664"/>
                    </a:ext>
                  </a:extLst>
                </a:gridCol>
                <a:gridCol w="1432603">
                  <a:extLst>
                    <a:ext uri="{9D8B030D-6E8A-4147-A177-3AD203B41FA5}">
                      <a16:colId xmlns:a16="http://schemas.microsoft.com/office/drawing/2014/main" val="534786587"/>
                    </a:ext>
                  </a:extLst>
                </a:gridCol>
                <a:gridCol w="1432603">
                  <a:extLst>
                    <a:ext uri="{9D8B030D-6E8A-4147-A177-3AD203B41FA5}">
                      <a16:colId xmlns:a16="http://schemas.microsoft.com/office/drawing/2014/main" val="3154990500"/>
                    </a:ext>
                  </a:extLst>
                </a:gridCol>
              </a:tblGrid>
              <a:tr h="722114">
                <a:tc>
                  <a:txBody>
                    <a:bodyPr/>
                    <a:lstStyle/>
                    <a:p>
                      <a:pPr algn="ctr"/>
                      <a:r>
                        <a:rPr lang="en-US" sz="1300" dirty="0"/>
                        <a:t>Generation </a:t>
                      </a:r>
                    </a:p>
                  </a:txBody>
                  <a:tcPr anchor="ctr"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/>
                        <a:t>Introduced</a:t>
                      </a:r>
                    </a:p>
                  </a:txBody>
                  <a:tcPr anchor="ctr"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/>
                        <a:t>Processor line</a:t>
                      </a:r>
                    </a:p>
                  </a:txBody>
                  <a:tcPr anchor="ctr"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/>
                        <a:t>Max.</a:t>
                      </a:r>
                      <a:r>
                        <a:rPr lang="en-US" sz="1300" baseline="0" dirty="0"/>
                        <a:t> </a:t>
                      </a:r>
                    </a:p>
                    <a:p>
                      <a:pPr algn="ctr"/>
                      <a:r>
                        <a:rPr lang="en-US" sz="1300" baseline="0" dirty="0"/>
                        <a:t>core count</a:t>
                      </a:r>
                      <a:endParaRPr lang="en-US" sz="1300" dirty="0"/>
                    </a:p>
                  </a:txBody>
                  <a:tcPr anchor="ctr"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/>
                        <a:t>Max.</a:t>
                      </a:r>
                    </a:p>
                    <a:p>
                      <a:pPr algn="ctr"/>
                      <a:r>
                        <a:rPr lang="en-US" sz="1300" dirty="0"/>
                        <a:t>Memory rate </a:t>
                      </a:r>
                    </a:p>
                  </a:txBody>
                  <a:tcPr anchor="ctr"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/>
                        <a:t>Per-core memory bandwidth</a:t>
                      </a:r>
                    </a:p>
                    <a:p>
                      <a:pPr algn="ctr"/>
                      <a:r>
                        <a:rPr lang="en-US" sz="1300" dirty="0"/>
                        <a:t>GB/s</a:t>
                      </a:r>
                    </a:p>
                  </a:txBody>
                  <a:tcPr anchor="ctr">
                    <a:solidFill>
                      <a:srgbClr val="0070C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57786818"/>
                  </a:ext>
                </a:extLst>
              </a:tr>
              <a:tr h="302956">
                <a:tc>
                  <a:txBody>
                    <a:bodyPr/>
                    <a:lstStyle/>
                    <a:p>
                      <a:pPr algn="ctr"/>
                      <a:r>
                        <a:rPr lang="en-US" sz="1300" dirty="0"/>
                        <a:t>1. </a:t>
                      </a:r>
                    </a:p>
                  </a:txBody>
                  <a:tcPr anchor="ctr"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/>
                        <a:t>06/2006</a:t>
                      </a:r>
                    </a:p>
                  </a:txBody>
                  <a:tcPr anchor="ctr"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/>
                        <a:t>Core 2</a:t>
                      </a:r>
                    </a:p>
                  </a:txBody>
                  <a:tcPr anchor="ctr"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/>
                        <a:t>2</a:t>
                      </a:r>
                    </a:p>
                  </a:txBody>
                  <a:tcPr anchor="ctr"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/>
                        <a:t>DDR2-800</a:t>
                      </a:r>
                    </a:p>
                  </a:txBody>
                  <a:tcPr anchor="ctr"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/>
                        <a:t>6.4</a:t>
                      </a:r>
                    </a:p>
                  </a:txBody>
                  <a:tcPr anchor="ctr"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33282710"/>
                  </a:ext>
                </a:extLst>
              </a:tr>
              <a:tr h="302956">
                <a:tc>
                  <a:txBody>
                    <a:bodyPr/>
                    <a:lstStyle/>
                    <a:p>
                      <a:pPr algn="ctr"/>
                      <a:endParaRPr lang="en-US" sz="13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/>
                        <a:t>06/2009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/>
                        <a:t>Nehalem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/>
                        <a:t>4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/>
                        <a:t>DDR3-1333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/>
                        <a:t>5.4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3817260019"/>
                  </a:ext>
                </a:extLst>
              </a:tr>
              <a:tr h="302956">
                <a:tc>
                  <a:txBody>
                    <a:bodyPr/>
                    <a:lstStyle/>
                    <a:p>
                      <a:pPr algn="ctr"/>
                      <a:r>
                        <a:rPr lang="en-US" sz="1300" dirty="0"/>
                        <a:t>8. </a:t>
                      </a:r>
                    </a:p>
                  </a:txBody>
                  <a:tcPr anchor="ctr"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/>
                        <a:t>10/2017</a:t>
                      </a:r>
                    </a:p>
                  </a:txBody>
                  <a:tcPr anchor="ctr"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/>
                        <a:t>Coffee</a:t>
                      </a:r>
                      <a:r>
                        <a:rPr lang="en-US" sz="1300" baseline="0" dirty="0"/>
                        <a:t> Lake</a:t>
                      </a:r>
                      <a:endParaRPr lang="en-US" sz="1300" dirty="0"/>
                    </a:p>
                  </a:txBody>
                  <a:tcPr anchor="ctr"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/>
                        <a:t>6</a:t>
                      </a:r>
                    </a:p>
                  </a:txBody>
                  <a:tcPr anchor="ctr"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/>
                        <a:t>DDR4-2666</a:t>
                      </a:r>
                    </a:p>
                  </a:txBody>
                  <a:tcPr anchor="ctr"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/>
                        <a:t>7.2</a:t>
                      </a:r>
                    </a:p>
                  </a:txBody>
                  <a:tcPr anchor="ctr"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85453397"/>
                  </a:ext>
                </a:extLst>
              </a:tr>
              <a:tr h="302956">
                <a:tc>
                  <a:txBody>
                    <a:bodyPr/>
                    <a:lstStyle/>
                    <a:p>
                      <a:pPr algn="ctr"/>
                      <a:r>
                        <a:rPr lang="en-US" sz="1300" dirty="0"/>
                        <a:t>9. 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/>
                        <a:t>10/20118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/>
                        <a:t>Coffee Lake R.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/>
                        <a:t>8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/>
                        <a:t>DDR4-2666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/>
                        <a:t>5.4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295059107"/>
                  </a:ext>
                </a:extLst>
              </a:tr>
              <a:tr h="302956">
                <a:tc>
                  <a:txBody>
                    <a:bodyPr/>
                    <a:lstStyle/>
                    <a:p>
                      <a:pPr algn="ctr"/>
                      <a:r>
                        <a:rPr lang="en-US" sz="1300" dirty="0"/>
                        <a:t>10.</a:t>
                      </a:r>
                    </a:p>
                  </a:txBody>
                  <a:tcPr anchor="ctr"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/>
                        <a:t>08/2019</a:t>
                      </a:r>
                    </a:p>
                  </a:txBody>
                  <a:tcPr anchor="ctr"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/>
                        <a:t>Comet Lake</a:t>
                      </a:r>
                    </a:p>
                  </a:txBody>
                  <a:tcPr anchor="ctr"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/>
                        <a:t>10</a:t>
                      </a:r>
                    </a:p>
                  </a:txBody>
                  <a:tcPr anchor="ctr"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/>
                        <a:t>DDR4-2666</a:t>
                      </a:r>
                    </a:p>
                  </a:txBody>
                  <a:tcPr anchor="ctr"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/>
                        <a:t>4.2</a:t>
                      </a:r>
                    </a:p>
                  </a:txBody>
                  <a:tcPr anchor="ctr"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44558000"/>
                  </a:ext>
                </a:extLst>
              </a:tr>
              <a:tr h="302956">
                <a:tc>
                  <a:txBody>
                    <a:bodyPr/>
                    <a:lstStyle/>
                    <a:p>
                      <a:pPr algn="ctr"/>
                      <a:r>
                        <a:rPr lang="en-US" sz="1300" dirty="0"/>
                        <a:t>12. 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/>
                        <a:t>11/2021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/>
                        <a:t>Alder Lake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/>
                        <a:t>8+8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/>
                        <a:t>DDR5-4800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/>
                        <a:t>4.8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854236507"/>
                  </a:ext>
                </a:extLst>
              </a:tr>
              <a:tr h="302956">
                <a:tc>
                  <a:txBody>
                    <a:bodyPr/>
                    <a:lstStyle/>
                    <a:p>
                      <a:pPr algn="ctr"/>
                      <a:r>
                        <a:rPr lang="en-US" sz="1300" dirty="0"/>
                        <a:t>13.</a:t>
                      </a:r>
                    </a:p>
                  </a:txBody>
                  <a:tcPr anchor="ctr"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/>
                        <a:t>10/2022</a:t>
                      </a:r>
                    </a:p>
                  </a:txBody>
                  <a:tcPr anchor="ctr"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/>
                        <a:t>Raptor Lake</a:t>
                      </a:r>
                    </a:p>
                  </a:txBody>
                  <a:tcPr anchor="ctr"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/>
                        <a:t>8+16</a:t>
                      </a:r>
                    </a:p>
                  </a:txBody>
                  <a:tcPr anchor="ctr"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/>
                        <a:t>DDR5-5600</a:t>
                      </a:r>
                    </a:p>
                  </a:txBody>
                  <a:tcPr anchor="ctr"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/>
                        <a:t>3.7</a:t>
                      </a:r>
                    </a:p>
                  </a:txBody>
                  <a:tcPr anchor="ctr"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51019949"/>
                  </a:ext>
                </a:extLst>
              </a:tr>
            </a:tbl>
          </a:graphicData>
        </a:graphic>
      </p:graphicFrame>
      <p:sp>
        <p:nvSpPr>
          <p:cNvPr id="4" name="TextBox 3"/>
          <p:cNvSpPr txBox="1"/>
          <p:nvPr/>
        </p:nvSpPr>
        <p:spPr>
          <a:xfrm>
            <a:off x="296525" y="4414294"/>
            <a:ext cx="901984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Table: Per-core memory bandwidth of client processors with increased core counts </a:t>
            </a:r>
          </a:p>
        </p:txBody>
      </p:sp>
      <p:sp>
        <p:nvSpPr>
          <p:cNvPr id="5" name="Rectangle 4"/>
          <p:cNvSpPr/>
          <p:nvPr/>
        </p:nvSpPr>
        <p:spPr bwMode="auto">
          <a:xfrm>
            <a:off x="7373948" y="1313765"/>
            <a:ext cx="1484827" cy="3024000"/>
          </a:xfrm>
          <a:prstGeom prst="rect">
            <a:avLst/>
          </a:prstGeom>
          <a:noFill/>
          <a:ln w="2857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6" name="Rectangle 5"/>
          <p:cNvSpPr/>
          <p:nvPr/>
        </p:nvSpPr>
        <p:spPr bwMode="auto">
          <a:xfrm>
            <a:off x="4548258" y="1333337"/>
            <a:ext cx="1430535" cy="2985042"/>
          </a:xfrm>
          <a:prstGeom prst="rect">
            <a:avLst/>
          </a:prstGeom>
          <a:noFill/>
          <a:ln w="2857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26495" y="458670"/>
            <a:ext cx="8690969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pc="-60" dirty="0">
                <a:solidFill>
                  <a:schemeClr val="accent6"/>
                </a:solidFill>
              </a:rPr>
              <a:t>Per core memory bandwidth of Core 2-based client processors with increased </a:t>
            </a:r>
          </a:p>
          <a:p>
            <a:r>
              <a:rPr lang="en-US" spc="-60" dirty="0">
                <a:solidFill>
                  <a:schemeClr val="accent6"/>
                </a:solidFill>
              </a:rPr>
              <a:t>  core counts</a:t>
            </a:r>
          </a:p>
        </p:txBody>
      </p:sp>
      <p:sp>
        <p:nvSpPr>
          <p:cNvPr id="10" name="Rounded Rectangle 9"/>
          <p:cNvSpPr/>
          <p:nvPr/>
        </p:nvSpPr>
        <p:spPr bwMode="auto">
          <a:xfrm>
            <a:off x="-26495" y="4933271"/>
            <a:ext cx="9144000" cy="648000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190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142668" y="4959170"/>
            <a:ext cx="9604907" cy="123110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spc="-40" dirty="0"/>
              <a:t>Above data reveals that </a:t>
            </a:r>
            <a:r>
              <a:rPr lang="en-US" sz="1600" spc="-40" dirty="0">
                <a:solidFill>
                  <a:srgbClr val="0070C0"/>
                </a:solidFill>
              </a:rPr>
              <a:t>per-core memory bandwidth could more or less be sustained</a:t>
            </a:r>
          </a:p>
          <a:p>
            <a:pPr>
              <a:spcAft>
                <a:spcPts val="1200"/>
              </a:spcAft>
            </a:pPr>
            <a:r>
              <a:rPr lang="en-US" sz="1600" spc="-40" dirty="0">
                <a:solidFill>
                  <a:srgbClr val="0070C0"/>
                </a:solidFill>
              </a:rPr>
              <a:t>      </a:t>
            </a:r>
            <a:r>
              <a:rPr lang="en-US" sz="1600" spc="-40" dirty="0"/>
              <a:t>in Intel’s Core 2-based client processors while core counts have raised from  2 to 24.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dirty="0"/>
              <a:t>This has been enabled by a </a:t>
            </a:r>
            <a:r>
              <a:rPr lang="en-US" sz="1600" dirty="0">
                <a:solidFill>
                  <a:srgbClr val="0070C0"/>
                </a:solidFill>
              </a:rPr>
              <a:t>suitable intense rise in memory speeds </a:t>
            </a:r>
            <a:r>
              <a:rPr lang="en-US" sz="1600" dirty="0"/>
              <a:t>achieved</a:t>
            </a:r>
          </a:p>
          <a:p>
            <a:r>
              <a:rPr lang="en-US" sz="1600" dirty="0"/>
              <a:t>      by the striking evolution of memory technology from DDR2 to DDR5.</a:t>
            </a:r>
          </a:p>
        </p:txBody>
      </p:sp>
      <p:sp>
        <p:nvSpPr>
          <p:cNvPr id="7" name="TextBox 6"/>
          <p:cNvSpPr txBox="1"/>
          <p:nvPr/>
        </p:nvSpPr>
        <p:spPr>
          <a:xfrm>
            <a:off x="656565" y="6579350"/>
            <a:ext cx="25680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350697933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sz="17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1. Introduction - Main battlefields of the processor war (4)</a:t>
            </a:r>
            <a:endParaRPr lang="en-US" sz="1700" dirty="0"/>
          </a:p>
        </p:txBody>
      </p:sp>
      <p:sp>
        <p:nvSpPr>
          <p:cNvPr id="3" name="TextBox 2"/>
          <p:cNvSpPr txBox="1"/>
          <p:nvPr/>
        </p:nvSpPr>
        <p:spPr>
          <a:xfrm>
            <a:off x="23733" y="6420816"/>
            <a:ext cx="909377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spc="-30" dirty="0"/>
              <a:t>Figure: </a:t>
            </a:r>
            <a:r>
              <a:rPr lang="hu-HU" sz="1600" spc="-30" dirty="0" err="1"/>
              <a:t>Intel's</a:t>
            </a:r>
            <a:r>
              <a:rPr lang="hu-HU" sz="1600" spc="-30" dirty="0"/>
              <a:t> lead in introducing new transistor </a:t>
            </a:r>
            <a:r>
              <a:rPr lang="hu-HU" sz="1600" spc="-30" dirty="0" err="1"/>
              <a:t>technologies</a:t>
            </a:r>
            <a:r>
              <a:rPr lang="hu-HU" sz="1600" spc="-30" dirty="0"/>
              <a:t> </a:t>
            </a:r>
            <a:r>
              <a:rPr lang="en-US" sz="1600" spc="-30" dirty="0"/>
              <a:t>up to the 14 nm node </a:t>
            </a:r>
            <a:r>
              <a:rPr lang="hu-HU" sz="1600" spc="-30" dirty="0"/>
              <a:t>[50] </a:t>
            </a:r>
            <a:endParaRPr lang="en-US" sz="1600" spc="-30" dirty="0"/>
          </a:p>
        </p:txBody>
      </p:sp>
      <p:grpSp>
        <p:nvGrpSpPr>
          <p:cNvPr id="7" name="Group 6"/>
          <p:cNvGrpSpPr/>
          <p:nvPr/>
        </p:nvGrpSpPr>
        <p:grpSpPr>
          <a:xfrm>
            <a:off x="1556665" y="1853826"/>
            <a:ext cx="5985665" cy="4410489"/>
            <a:chOff x="2726795" y="1313766"/>
            <a:chExt cx="5688062" cy="4230470"/>
          </a:xfrm>
        </p:grpSpPr>
        <p:pic>
          <p:nvPicPr>
            <p:cNvPr id="4" name="Picture 3"/>
            <p:cNvPicPr>
              <a:picLocks noChangeAspect="1"/>
            </p:cNvPicPr>
            <p:nvPr/>
          </p:nvPicPr>
          <p:blipFill rotWithShape="1">
            <a:blip r:embed="rId2"/>
            <a:srcRect l="25992" t="10919" b="9332"/>
            <a:stretch/>
          </p:blipFill>
          <p:spPr>
            <a:xfrm>
              <a:off x="2726795" y="1313766"/>
              <a:ext cx="5688062" cy="4230470"/>
            </a:xfrm>
            <a:prstGeom prst="rect">
              <a:avLst/>
            </a:prstGeom>
          </p:spPr>
        </p:pic>
        <p:pic>
          <p:nvPicPr>
            <p:cNvPr id="6" name="Picture 5"/>
            <p:cNvPicPr>
              <a:picLocks noChangeAspect="1"/>
            </p:cNvPicPr>
            <p:nvPr/>
          </p:nvPicPr>
          <p:blipFill rotWithShape="1">
            <a:blip r:embed="rId2"/>
            <a:srcRect l="65811" t="88122" b="7635"/>
            <a:stretch/>
          </p:blipFill>
          <p:spPr>
            <a:xfrm>
              <a:off x="2726795" y="5253692"/>
              <a:ext cx="3392807" cy="290542"/>
            </a:xfrm>
            <a:prstGeom prst="rect">
              <a:avLst/>
            </a:prstGeom>
          </p:spPr>
        </p:pic>
      </p:grpSp>
      <p:sp>
        <p:nvSpPr>
          <p:cNvPr id="10" name="Rounded Rectangle 9"/>
          <p:cNvSpPr/>
          <p:nvPr/>
        </p:nvSpPr>
        <p:spPr bwMode="auto">
          <a:xfrm>
            <a:off x="45005" y="856118"/>
            <a:ext cx="9117505" cy="817687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19050" cap="flat" cmpd="sng" algn="ctr">
            <a:solidFill>
              <a:srgbClr val="89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31056" y="462688"/>
            <a:ext cx="356777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accent6"/>
                </a:solidFill>
              </a:rPr>
              <a:t>a) The r</a:t>
            </a:r>
            <a:r>
              <a:rPr lang="hu-HU" dirty="0" err="1">
                <a:solidFill>
                  <a:schemeClr val="accent6"/>
                </a:solidFill>
              </a:rPr>
              <a:t>ace</a:t>
            </a:r>
            <a:r>
              <a:rPr lang="hu-HU" dirty="0">
                <a:solidFill>
                  <a:schemeClr val="accent6"/>
                </a:solidFill>
              </a:rPr>
              <a:t> </a:t>
            </a:r>
            <a:r>
              <a:rPr lang="en-US" dirty="0">
                <a:solidFill>
                  <a:schemeClr val="accent6"/>
                </a:solidFill>
              </a:rPr>
              <a:t>in </a:t>
            </a:r>
            <a:r>
              <a:rPr lang="hu-HU" dirty="0">
                <a:solidFill>
                  <a:schemeClr val="accent6"/>
                </a:solidFill>
              </a:rPr>
              <a:t>IC </a:t>
            </a:r>
            <a:r>
              <a:rPr lang="en-US" dirty="0">
                <a:solidFill>
                  <a:schemeClr val="accent6"/>
                </a:solidFill>
              </a:rPr>
              <a:t>technology</a:t>
            </a:r>
          </a:p>
        </p:txBody>
      </p:sp>
      <p:sp>
        <p:nvSpPr>
          <p:cNvPr id="12" name="TextBox 11"/>
          <p:cNvSpPr txBox="1"/>
          <p:nvPr/>
        </p:nvSpPr>
        <p:spPr>
          <a:xfrm>
            <a:off x="26495" y="842808"/>
            <a:ext cx="8775975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spc="-20" dirty="0">
                <a:solidFill>
                  <a:srgbClr val="0070C0"/>
                </a:solidFill>
              </a:rPr>
              <a:t>Up to and including the 14 nm node </a:t>
            </a:r>
            <a:r>
              <a:rPr lang="en-US" sz="1600" spc="-20" dirty="0"/>
              <a:t>(process technology) </a:t>
            </a:r>
            <a:r>
              <a:rPr lang="en-US" sz="1600" spc="-20" dirty="0">
                <a:solidFill>
                  <a:srgbClr val="0070C0"/>
                </a:solidFill>
              </a:rPr>
              <a:t>Intel lead the competition</a:t>
            </a:r>
            <a:endParaRPr lang="en-US" sz="1600" spc="-20" dirty="0"/>
          </a:p>
          <a:p>
            <a:r>
              <a:rPr lang="en-US" sz="1600" spc="-20" dirty="0"/>
              <a:t>  in introducing new transistor manufacturing technologies by 2 to 4 years, as the</a:t>
            </a:r>
          </a:p>
          <a:p>
            <a:r>
              <a:rPr lang="en-US" sz="1600" spc="-20" dirty="0"/>
              <a:t>  Figure below indicates.</a:t>
            </a:r>
          </a:p>
        </p:txBody>
      </p:sp>
    </p:spTree>
    <p:extLst>
      <p:ext uri="{BB962C8B-B14F-4D97-AF65-F5344CB8AC3E}">
        <p14:creationId xmlns:p14="http://schemas.microsoft.com/office/powerpoint/2010/main" val="581079027"/>
      </p:ext>
    </p:extLst>
  </p:cSld>
  <p:clrMapOvr>
    <a:masterClrMapping/>
  </p:clrMapOvr>
</p:sld>
</file>

<file path=ppt/slides/slide1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182F76"/>
            </a:gs>
            <a:gs pos="100000">
              <a:srgbClr val="3366FF"/>
            </a:gs>
          </a:gsLst>
          <a:lin ang="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226" name="AutoShape 3"/>
          <p:cNvSpPr>
            <a:spLocks noChangeArrowheads="1"/>
          </p:cNvSpPr>
          <p:nvPr/>
        </p:nvSpPr>
        <p:spPr bwMode="auto">
          <a:xfrm>
            <a:off x="521550" y="1313765"/>
            <a:ext cx="8101027" cy="720000"/>
          </a:xfrm>
          <a:prstGeom prst="roundRect">
            <a:avLst>
              <a:gd name="adj" fmla="val 0"/>
            </a:avLst>
          </a:prstGeom>
          <a:solidFill>
            <a:srgbClr val="000080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9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3.3 How was integrated graphics introduced and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altLang="en-US" sz="19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has </a:t>
            </a:r>
            <a:r>
              <a:rPr kumimoji="0" lang="en-US" altLang="en-US" sz="19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evolved in Intel’s Core 2 line?</a:t>
            </a:r>
          </a:p>
        </p:txBody>
      </p:sp>
      <p:grpSp>
        <p:nvGrpSpPr>
          <p:cNvPr id="3" name="Group 13"/>
          <p:cNvGrpSpPr>
            <a:grpSpLocks/>
          </p:cNvGrpSpPr>
          <p:nvPr/>
        </p:nvGrpSpPr>
        <p:grpSpPr bwMode="auto">
          <a:xfrm>
            <a:off x="524724" y="2515623"/>
            <a:ext cx="8098175" cy="720000"/>
            <a:chOff x="472" y="2160"/>
            <a:chExt cx="4630" cy="386"/>
          </a:xfrm>
        </p:grpSpPr>
        <p:sp>
          <p:nvSpPr>
            <p:cNvPr id="4" name="AutoShape 11"/>
            <p:cNvSpPr>
              <a:spLocks noChangeArrowheads="1"/>
            </p:cNvSpPr>
            <p:nvPr/>
          </p:nvSpPr>
          <p:spPr bwMode="auto">
            <a:xfrm>
              <a:off x="658" y="2160"/>
              <a:ext cx="4444" cy="386"/>
            </a:xfrm>
            <a:prstGeom prst="roundRect">
              <a:avLst>
                <a:gd name="adj" fmla="val 0"/>
              </a:avLst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lvl="0" eaLnBrk="1" fontAlgn="base" hangingPunct="1">
                <a:spcBef>
                  <a:spcPct val="0"/>
                </a:spcBef>
                <a:spcAft>
                  <a:spcPct val="0"/>
                </a:spcAft>
                <a:buNone/>
                <a:defRPr/>
              </a:pPr>
              <a:r>
                <a:rPr kumimoji="0" lang="en-US" altLang="en-US" sz="19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Arial" charset="0"/>
                </a:rPr>
                <a:t>  3.3.1  I</a:t>
              </a:r>
              <a:r>
                <a:rPr lang="en-US" altLang="en-US" sz="1900" dirty="0" err="1">
                  <a:solidFill>
                    <a:srgbClr val="FFFFFF"/>
                  </a:solidFill>
                  <a:latin typeface="Verdana" pitchFamily="34" charset="0"/>
                  <a:cs typeface="Arial" charset="0"/>
                </a:rPr>
                <a:t>ntegrated</a:t>
              </a:r>
              <a:r>
                <a:rPr lang="en-US" altLang="en-US" sz="1900" dirty="0">
                  <a:solidFill>
                    <a:srgbClr val="FFFFFF"/>
                  </a:solidFill>
                  <a:latin typeface="Verdana" pitchFamily="34" charset="0"/>
                  <a:cs typeface="Arial" charset="0"/>
                </a:rPr>
                <a:t> graphics of the Core 2 line –</a:t>
              </a:r>
            </a:p>
            <a:p>
              <a:pPr lvl="0" eaLnBrk="1" fontAlgn="base" hangingPunct="1">
                <a:spcBef>
                  <a:spcPct val="0"/>
                </a:spcBef>
                <a:spcAft>
                  <a:spcPct val="0"/>
                </a:spcAft>
                <a:buNone/>
                <a:defRPr/>
              </a:pPr>
              <a:r>
                <a:rPr lang="en-US" altLang="en-US" sz="1900" dirty="0">
                  <a:solidFill>
                    <a:srgbClr val="FFFFFF"/>
                  </a:solidFill>
                  <a:latin typeface="Verdana" pitchFamily="34" charset="0"/>
                  <a:cs typeface="Arial" charset="0"/>
                </a:rPr>
                <a:t>             its introduction and overview</a:t>
              </a:r>
            </a:p>
          </p:txBody>
        </p:sp>
        <p:sp>
          <p:nvSpPr>
            <p:cNvPr id="5" name="Text Box 12"/>
            <p:cNvSpPr txBox="1">
              <a:spLocks noChangeArrowheads="1"/>
            </p:cNvSpPr>
            <p:nvPr/>
          </p:nvSpPr>
          <p:spPr bwMode="auto">
            <a:xfrm>
              <a:off x="472" y="2169"/>
              <a:ext cx="254" cy="24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Char char="•"/>
                <a:tabLst/>
                <a:defRPr/>
              </a:pPr>
              <a:r>
                <a:rPr kumimoji="0" lang="hu-HU" altLang="en-US" sz="19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Arial" charset="0"/>
                </a:rPr>
                <a:t> </a:t>
              </a:r>
              <a:endParaRPr kumimoji="0" lang="en-US" altLang="en-US" sz="19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endParaRPr>
            </a:p>
          </p:txBody>
        </p:sp>
      </p:grpSp>
      <p:grpSp>
        <p:nvGrpSpPr>
          <p:cNvPr id="6" name="Group 14"/>
          <p:cNvGrpSpPr>
            <a:grpSpLocks/>
          </p:cNvGrpSpPr>
          <p:nvPr/>
        </p:nvGrpSpPr>
        <p:grpSpPr bwMode="auto">
          <a:xfrm>
            <a:off x="524724" y="3924055"/>
            <a:ext cx="8098175" cy="720000"/>
            <a:chOff x="472" y="2160"/>
            <a:chExt cx="4630" cy="288"/>
          </a:xfrm>
        </p:grpSpPr>
        <p:sp>
          <p:nvSpPr>
            <p:cNvPr id="7" name="AutoShape 15"/>
            <p:cNvSpPr>
              <a:spLocks noChangeArrowheads="1"/>
            </p:cNvSpPr>
            <p:nvPr/>
          </p:nvSpPr>
          <p:spPr bwMode="auto">
            <a:xfrm>
              <a:off x="658" y="2160"/>
              <a:ext cx="4444" cy="288"/>
            </a:xfrm>
            <a:prstGeom prst="roundRect">
              <a:avLst>
                <a:gd name="adj" fmla="val 0"/>
              </a:avLst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lvl="0" eaLnBrk="1" fontAlgn="base" hangingPunct="1">
                <a:spcBef>
                  <a:spcPct val="0"/>
                </a:spcBef>
                <a:spcAft>
                  <a:spcPct val="0"/>
                </a:spcAft>
                <a:buNone/>
                <a:defRPr/>
              </a:pPr>
              <a:r>
                <a:rPr kumimoji="0" lang="en-US" altLang="en-US" sz="19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Arial" charset="0"/>
                </a:rPr>
                <a:t>   </a:t>
              </a:r>
              <a:r>
                <a:rPr lang="en-US" altLang="en-US" sz="1800" dirty="0">
                  <a:solidFill>
                    <a:srgbClr val="FFFFFF"/>
                  </a:solidFill>
                  <a:latin typeface="Verdana" pitchFamily="34" charset="0"/>
                  <a:cs typeface="Arial" charset="0"/>
                </a:rPr>
                <a:t>3.3.3  Case example: The 1</a:t>
              </a:r>
              <a:r>
                <a:rPr lang="en-US" altLang="en-US" sz="1800" spc="-40" dirty="0">
                  <a:solidFill>
                    <a:srgbClr val="FFFFFF"/>
                  </a:solidFill>
                  <a:latin typeface="Verdana" pitchFamily="34" charset="0"/>
                  <a:cs typeface="Arial" charset="0"/>
                </a:rPr>
                <a:t>2</a:t>
              </a:r>
              <a:r>
                <a:rPr lang="en-US" altLang="en-US" sz="1800" spc="-40" baseline="30000" dirty="0">
                  <a:solidFill>
                    <a:srgbClr val="FFFFFF"/>
                  </a:solidFill>
                  <a:latin typeface="Verdana" pitchFamily="34" charset="0"/>
                  <a:cs typeface="Arial" charset="0"/>
                </a:rPr>
                <a:t>th</a:t>
              </a:r>
              <a:r>
                <a:rPr lang="en-US" altLang="en-US" sz="1800" spc="-40" dirty="0">
                  <a:solidFill>
                    <a:srgbClr val="FFFFFF"/>
                  </a:solidFill>
                  <a:latin typeface="Verdana" pitchFamily="34" charset="0"/>
                  <a:cs typeface="Arial" charset="0"/>
                </a:rPr>
                <a:t>  gen. </a:t>
              </a:r>
              <a:r>
                <a:rPr lang="en-US" altLang="en-US" sz="1800" spc="-40" dirty="0" err="1">
                  <a:solidFill>
                    <a:srgbClr val="FFFFFF"/>
                  </a:solidFill>
                  <a:latin typeface="Verdana" pitchFamily="34" charset="0"/>
                  <a:cs typeface="Arial" charset="0"/>
                </a:rPr>
                <a:t>Xe</a:t>
              </a:r>
              <a:r>
                <a:rPr lang="en-US" altLang="en-US" sz="1800" spc="-40" dirty="0">
                  <a:solidFill>
                    <a:srgbClr val="FFFFFF"/>
                  </a:solidFill>
                  <a:latin typeface="Verdana" pitchFamily="34" charset="0"/>
                  <a:cs typeface="Arial" charset="0"/>
                </a:rPr>
                <a:t> LP GPU included</a:t>
              </a:r>
            </a:p>
            <a:p>
              <a:pPr lvl="0" eaLnBrk="1" fontAlgn="base" hangingPunct="1">
                <a:spcBef>
                  <a:spcPct val="0"/>
                </a:spcBef>
                <a:spcAft>
                  <a:spcPct val="0"/>
                </a:spcAft>
                <a:buNone/>
                <a:defRPr/>
              </a:pPr>
              <a:r>
                <a:rPr lang="en-US" altLang="en-US" sz="1800" spc="-40" dirty="0">
                  <a:solidFill>
                    <a:srgbClr val="FFFFFF"/>
                  </a:solidFill>
                  <a:latin typeface="Verdana" pitchFamily="34" charset="0"/>
                  <a:cs typeface="Arial" charset="0"/>
                </a:rPr>
                <a:t>               in 11</a:t>
              </a:r>
              <a:r>
                <a:rPr lang="en-US" altLang="en-US" sz="1800" spc="-40" baseline="30000" dirty="0">
                  <a:solidFill>
                    <a:srgbClr val="FFFFFF"/>
                  </a:solidFill>
                  <a:latin typeface="Verdana" pitchFamily="34" charset="0"/>
                  <a:cs typeface="Arial" charset="0"/>
                </a:rPr>
                <a:t>th</a:t>
              </a:r>
              <a:r>
                <a:rPr lang="en-US" altLang="en-US" sz="1800" spc="-40" dirty="0">
                  <a:solidFill>
                    <a:srgbClr val="FFFFFF"/>
                  </a:solidFill>
                  <a:latin typeface="Verdana" pitchFamily="34" charset="0"/>
                  <a:cs typeface="Arial" charset="0"/>
                </a:rPr>
                <a:t>  gen. Tiger Lake processors </a:t>
              </a:r>
              <a:endParaRPr lang="en-US" altLang="en-US" sz="1800" dirty="0">
                <a:solidFill>
                  <a:srgbClr val="FFFFFF"/>
                </a:solidFill>
                <a:latin typeface="Verdana" pitchFamily="34" charset="0"/>
                <a:cs typeface="Arial" charset="0"/>
              </a:endParaRPr>
            </a:p>
          </p:txBody>
        </p:sp>
        <p:sp>
          <p:nvSpPr>
            <p:cNvPr id="8" name="Text Box 16"/>
            <p:cNvSpPr txBox="1">
              <a:spLocks noChangeArrowheads="1"/>
            </p:cNvSpPr>
            <p:nvPr/>
          </p:nvSpPr>
          <p:spPr bwMode="auto">
            <a:xfrm>
              <a:off x="472" y="2177"/>
              <a:ext cx="254" cy="24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Char char="•"/>
                <a:tabLst/>
                <a:defRPr/>
              </a:pPr>
              <a:r>
                <a:rPr kumimoji="0" lang="hu-HU" altLang="en-US" sz="19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Arial" charset="0"/>
                </a:rPr>
                <a:t> </a:t>
              </a:r>
              <a:endParaRPr kumimoji="0" lang="en-US" altLang="en-US" sz="19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endParaRPr>
            </a:p>
          </p:txBody>
        </p:sp>
      </p:grpSp>
      <p:grpSp>
        <p:nvGrpSpPr>
          <p:cNvPr id="16" name="Group 20"/>
          <p:cNvGrpSpPr>
            <a:grpSpLocks/>
          </p:cNvGrpSpPr>
          <p:nvPr/>
        </p:nvGrpSpPr>
        <p:grpSpPr bwMode="auto">
          <a:xfrm>
            <a:off x="524725" y="3338979"/>
            <a:ext cx="8097852" cy="503238"/>
            <a:chOff x="472" y="2160"/>
            <a:chExt cx="4990" cy="317"/>
          </a:xfrm>
        </p:grpSpPr>
        <p:sp>
          <p:nvSpPr>
            <p:cNvPr id="17" name="AutoShape 21"/>
            <p:cNvSpPr>
              <a:spLocks noChangeArrowheads="1"/>
            </p:cNvSpPr>
            <p:nvPr/>
          </p:nvSpPr>
          <p:spPr bwMode="auto">
            <a:xfrm>
              <a:off x="658" y="2160"/>
              <a:ext cx="4804" cy="317"/>
            </a:xfrm>
            <a:prstGeom prst="roundRect">
              <a:avLst>
                <a:gd name="adj" fmla="val 0"/>
              </a:avLst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>
                <a:buNone/>
                <a:defRPr/>
              </a:pPr>
              <a:r>
                <a:rPr kumimoji="0" lang="en-US" altLang="en-US" sz="19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Arial" charset="0"/>
                </a:rPr>
                <a:t>  </a:t>
              </a:r>
              <a:r>
                <a:rPr lang="en-US" altLang="en-US" sz="2000" dirty="0">
                  <a:solidFill>
                    <a:srgbClr val="FFFFFF"/>
                  </a:solidFill>
                  <a:latin typeface="Verdana" pitchFamily="34" charset="0"/>
                  <a:cs typeface="Arial" charset="0"/>
                </a:rPr>
                <a:t>3.3.2  Evolution of key features of Intel’s graphics families             </a:t>
              </a:r>
            </a:p>
          </p:txBody>
        </p:sp>
        <p:sp>
          <p:nvSpPr>
            <p:cNvPr id="18" name="Text Box 22"/>
            <p:cNvSpPr txBox="1">
              <a:spLocks noChangeArrowheads="1"/>
            </p:cNvSpPr>
            <p:nvPr/>
          </p:nvSpPr>
          <p:spPr bwMode="auto">
            <a:xfrm>
              <a:off x="472" y="2177"/>
              <a:ext cx="254" cy="24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Char char="•"/>
                <a:tabLst/>
                <a:defRPr/>
              </a:pPr>
              <a:r>
                <a:rPr kumimoji="0" lang="hu-HU" altLang="en-US" sz="19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Arial" charset="0"/>
                </a:rPr>
                <a:t> </a:t>
              </a:r>
              <a:endParaRPr kumimoji="0" lang="en-US" altLang="en-US" sz="19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endParaRPr>
            </a:p>
          </p:txBody>
        </p:sp>
      </p:grpSp>
      <p:sp>
        <p:nvSpPr>
          <p:cNvPr id="2" name="TextBox 1">
            <a:extLst>
              <a:ext uri="{FF2B5EF4-FFF2-40B4-BE49-F238E27FC236}">
                <a16:creationId xmlns:a16="http://schemas.microsoft.com/office/drawing/2014/main" id="{3BD188DC-B9E4-EC9D-0A11-B564ED124F56}"/>
              </a:ext>
            </a:extLst>
          </p:cNvPr>
          <p:cNvSpPr txBox="1"/>
          <p:nvPr/>
        </p:nvSpPr>
        <p:spPr>
          <a:xfrm>
            <a:off x="1415332" y="4959170"/>
            <a:ext cx="6261651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dirty="0">
                <a:solidFill>
                  <a:schemeClr val="bg1"/>
                </a:solidFill>
              </a:rPr>
              <a:t>Only the graphics slides 1, 2, 7, 8 (of Section 3.3.1) and</a:t>
            </a:r>
          </a:p>
          <a:p>
            <a:pPr algn="ctr"/>
            <a:r>
              <a:rPr lang="en-US" sz="1600" dirty="0">
                <a:solidFill>
                  <a:schemeClr val="bg1"/>
                </a:solidFill>
              </a:rPr>
              <a:t>slides 6-10 (of Section 3.3.2) are discussed in the Lecture.</a:t>
            </a:r>
            <a:endParaRPr lang="hu-HU" sz="16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15566658"/>
      </p:ext>
    </p:extLst>
  </p:cSld>
  <p:clrMapOvr>
    <a:masterClrMapping/>
  </p:clrMapOvr>
</p:sld>
</file>

<file path=ppt/slides/slide1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182F76"/>
            </a:gs>
            <a:gs pos="100000">
              <a:srgbClr val="3366FF"/>
            </a:gs>
          </a:gsLst>
          <a:lin ang="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226" name="AutoShape 3"/>
          <p:cNvSpPr>
            <a:spLocks noChangeArrowheads="1"/>
          </p:cNvSpPr>
          <p:nvPr/>
        </p:nvSpPr>
        <p:spPr bwMode="auto">
          <a:xfrm>
            <a:off x="871538" y="1889885"/>
            <a:ext cx="7404100" cy="720000"/>
          </a:xfrm>
          <a:prstGeom prst="roundRect">
            <a:avLst>
              <a:gd name="adj" fmla="val 0"/>
            </a:avLst>
          </a:prstGeom>
          <a:solidFill>
            <a:srgbClr val="000080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lvl="0" algn="ctr" eaLnBrk="1" fontAlgn="base" hangingPunct="1">
              <a:spcBef>
                <a:spcPct val="0"/>
              </a:spcBef>
              <a:spcAft>
                <a:spcPct val="0"/>
              </a:spcAft>
              <a:buNone/>
              <a:defRPr/>
            </a:pPr>
            <a:r>
              <a:rPr lang="en-US" altLang="en-US" sz="19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3.3.1 Integrated graphics of the Core 2 line –</a:t>
            </a:r>
          </a:p>
          <a:p>
            <a:pPr lvl="0" algn="ctr" eaLnBrk="1" fontAlgn="base" hangingPunct="1">
              <a:spcBef>
                <a:spcPct val="0"/>
              </a:spcBef>
              <a:spcAft>
                <a:spcPct val="0"/>
              </a:spcAft>
              <a:buNone/>
              <a:defRPr/>
            </a:pPr>
            <a:r>
              <a:rPr lang="en-US" altLang="en-US" sz="19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             its introduction and overview</a:t>
            </a:r>
          </a:p>
        </p:txBody>
      </p:sp>
    </p:spTree>
    <p:extLst>
      <p:ext uri="{BB962C8B-B14F-4D97-AF65-F5344CB8AC3E}">
        <p14:creationId xmlns:p14="http://schemas.microsoft.com/office/powerpoint/2010/main" val="1353744694"/>
      </p:ext>
    </p:extLst>
  </p:cSld>
  <p:clrMapOvr>
    <a:masterClrMapping/>
  </p:clrMapOvr>
</p:sld>
</file>

<file path=ppt/slides/slide1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6018" name="Group 3"/>
          <p:cNvGrpSpPr>
            <a:grpSpLocks/>
          </p:cNvGrpSpPr>
          <p:nvPr/>
        </p:nvGrpSpPr>
        <p:grpSpPr bwMode="auto">
          <a:xfrm>
            <a:off x="2568575" y="1673805"/>
            <a:ext cx="3960813" cy="2363788"/>
            <a:chOff x="1927" y="1215"/>
            <a:chExt cx="2495" cy="1489"/>
          </a:xfrm>
        </p:grpSpPr>
        <p:sp>
          <p:nvSpPr>
            <p:cNvPr id="86024" name="Line 4"/>
            <p:cNvSpPr>
              <a:spLocks noChangeShapeType="1"/>
            </p:cNvSpPr>
            <p:nvPr/>
          </p:nvSpPr>
          <p:spPr bwMode="auto">
            <a:xfrm flipH="1">
              <a:off x="1927" y="1480"/>
              <a:ext cx="1044" cy="952"/>
            </a:xfrm>
            <a:prstGeom prst="line">
              <a:avLst/>
            </a:prstGeom>
            <a:noFill/>
            <a:ln w="19050">
              <a:solidFill>
                <a:schemeClr val="accent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6025" name="Line 5"/>
            <p:cNvSpPr>
              <a:spLocks noChangeShapeType="1"/>
            </p:cNvSpPr>
            <p:nvPr/>
          </p:nvSpPr>
          <p:spPr bwMode="auto">
            <a:xfrm>
              <a:off x="2971" y="1480"/>
              <a:ext cx="816" cy="1224"/>
            </a:xfrm>
            <a:prstGeom prst="line">
              <a:avLst/>
            </a:prstGeom>
            <a:noFill/>
            <a:ln w="19050">
              <a:solidFill>
                <a:schemeClr val="accent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6026" name="Line 6"/>
            <p:cNvSpPr>
              <a:spLocks noChangeShapeType="1"/>
            </p:cNvSpPr>
            <p:nvPr/>
          </p:nvSpPr>
          <p:spPr bwMode="auto">
            <a:xfrm>
              <a:off x="1927" y="2432"/>
              <a:ext cx="1860" cy="272"/>
            </a:xfrm>
            <a:prstGeom prst="line">
              <a:avLst/>
            </a:prstGeom>
            <a:noFill/>
            <a:ln w="19050">
              <a:solidFill>
                <a:schemeClr val="accent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6027" name="Line 7"/>
            <p:cNvSpPr>
              <a:spLocks noChangeShapeType="1"/>
            </p:cNvSpPr>
            <p:nvPr/>
          </p:nvSpPr>
          <p:spPr bwMode="auto">
            <a:xfrm>
              <a:off x="2971" y="1480"/>
              <a:ext cx="998" cy="86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6028" name="Line 8"/>
            <p:cNvSpPr>
              <a:spLocks noChangeShapeType="1"/>
            </p:cNvSpPr>
            <p:nvPr/>
          </p:nvSpPr>
          <p:spPr bwMode="auto">
            <a:xfrm flipH="1">
              <a:off x="3787" y="2341"/>
              <a:ext cx="182" cy="363"/>
            </a:xfrm>
            <a:prstGeom prst="line">
              <a:avLst/>
            </a:prstGeom>
            <a:noFill/>
            <a:ln w="19050">
              <a:solidFill>
                <a:schemeClr val="accent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6029" name="Line 9"/>
            <p:cNvSpPr>
              <a:spLocks noChangeShapeType="1"/>
            </p:cNvSpPr>
            <p:nvPr/>
          </p:nvSpPr>
          <p:spPr bwMode="auto">
            <a:xfrm flipV="1">
              <a:off x="1927" y="2341"/>
              <a:ext cx="2042" cy="91"/>
            </a:xfrm>
            <a:prstGeom prst="line">
              <a:avLst/>
            </a:prstGeom>
            <a:noFill/>
            <a:ln w="19050">
              <a:solidFill>
                <a:schemeClr val="accent2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6030" name="Text Box 10"/>
            <p:cNvSpPr txBox="1">
              <a:spLocks noChangeArrowheads="1"/>
            </p:cNvSpPr>
            <p:nvPr/>
          </p:nvSpPr>
          <p:spPr bwMode="auto">
            <a:xfrm>
              <a:off x="2719" y="1215"/>
              <a:ext cx="485" cy="19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1pPr>
              <a:lvl2pPr marL="742950" indent="-28575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2pPr>
              <a:lvl3pPr marL="1143000" indent="-22860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3pPr>
              <a:lvl4pPr marL="1600200" indent="-22860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4pPr>
              <a:lvl5pPr marL="2057400" indent="-22860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9pPr>
            </a:lstStyle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Vertex</a:t>
              </a:r>
            </a:p>
          </p:txBody>
        </p:sp>
        <p:sp>
          <p:nvSpPr>
            <p:cNvPr id="86031" name="Text Box 11"/>
            <p:cNvSpPr txBox="1">
              <a:spLocks noChangeArrowheads="1"/>
            </p:cNvSpPr>
            <p:nvPr/>
          </p:nvSpPr>
          <p:spPr bwMode="auto">
            <a:xfrm>
              <a:off x="2078" y="1657"/>
              <a:ext cx="394" cy="19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1pPr>
              <a:lvl2pPr marL="742950" indent="-28575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2pPr>
              <a:lvl3pPr marL="1143000" indent="-22860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3pPr>
              <a:lvl4pPr marL="1600200" indent="-22860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4pPr>
              <a:lvl5pPr marL="2057400" indent="-22860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9pPr>
            </a:lstStyle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Edge</a:t>
              </a:r>
            </a:p>
          </p:txBody>
        </p:sp>
        <p:sp>
          <p:nvSpPr>
            <p:cNvPr id="86032" name="Text Box 12"/>
            <p:cNvSpPr txBox="1">
              <a:spLocks noChangeArrowheads="1"/>
            </p:cNvSpPr>
            <p:nvPr/>
          </p:nvSpPr>
          <p:spPr bwMode="auto">
            <a:xfrm>
              <a:off x="3879" y="1657"/>
              <a:ext cx="543" cy="19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1pPr>
              <a:lvl2pPr marL="742950" indent="-28575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2pPr>
              <a:lvl3pPr marL="1143000" indent="-22860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3pPr>
              <a:lvl4pPr marL="1600200" indent="-22860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4pPr>
              <a:lvl5pPr marL="2057400" indent="-22860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9pPr>
            </a:lstStyle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Surface</a:t>
              </a:r>
            </a:p>
          </p:txBody>
        </p:sp>
        <p:sp>
          <p:nvSpPr>
            <p:cNvPr id="86033" name="Line 13"/>
            <p:cNvSpPr>
              <a:spLocks noChangeShapeType="1"/>
            </p:cNvSpPr>
            <p:nvPr/>
          </p:nvSpPr>
          <p:spPr bwMode="auto">
            <a:xfrm flipH="1">
              <a:off x="3560" y="1842"/>
              <a:ext cx="545" cy="318"/>
            </a:xfrm>
            <a:prstGeom prst="line">
              <a:avLst/>
            </a:prstGeom>
            <a:noFill/>
            <a:ln w="9525">
              <a:solidFill>
                <a:srgbClr val="FF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" name="Title 2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pPr lvl="0" eaLnBrk="1" hangingPunct="1">
              <a:defRPr/>
            </a:pPr>
            <a:r>
              <a:rPr lang="en-US" altLang="en-US" sz="17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3.3.1 Integrated graphics of the Core 2 line – its introduction and overview (1)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26495" y="458670"/>
            <a:ext cx="902811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>
                <a:solidFill>
                  <a:schemeClr val="accent6"/>
                </a:solidFill>
                <a:latin typeface="+mj-lt"/>
              </a:rPr>
              <a:t>3.3.1 Integrated graphics of the Core 2 line – its introduction and overview</a:t>
            </a:r>
          </a:p>
        </p:txBody>
      </p:sp>
      <p:sp>
        <p:nvSpPr>
          <p:cNvPr id="6" name="Rounded Rectangle 5"/>
          <p:cNvSpPr/>
          <p:nvPr/>
        </p:nvSpPr>
        <p:spPr bwMode="auto">
          <a:xfrm>
            <a:off x="-26495" y="4419110"/>
            <a:ext cx="9144000" cy="2014745"/>
          </a:xfrm>
          <a:prstGeom prst="roundRect">
            <a:avLst/>
          </a:prstGeom>
          <a:solidFill>
            <a:srgbClr val="E5F2FF"/>
          </a:solidFill>
          <a:ln w="9525" cap="flat" cmpd="sng" algn="ctr">
            <a:solidFill>
              <a:srgbClr val="89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24" name="Text Box 14"/>
          <p:cNvSpPr txBox="1">
            <a:spLocks noChangeArrowheads="1"/>
          </p:cNvSpPr>
          <p:nvPr/>
        </p:nvSpPr>
        <p:spPr bwMode="auto">
          <a:xfrm>
            <a:off x="26495" y="4464438"/>
            <a:ext cx="2194062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1pPr>
            <a:lvl2pPr marL="742950" indent="-28575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2pPr>
            <a:lvl3pPr marL="1143000" indent="-22860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3pPr>
            <a:lvl4pPr marL="1600200" indent="-22860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4pPr>
            <a:lvl5pPr marL="2057400" indent="-22860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9pPr>
          </a:lstStyle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Vertices in graphics</a:t>
            </a:r>
          </a:p>
        </p:txBody>
      </p:sp>
      <p:sp>
        <p:nvSpPr>
          <p:cNvPr id="25" name="Text Box 15"/>
          <p:cNvSpPr txBox="1">
            <a:spLocks noChangeArrowheads="1"/>
          </p:cNvSpPr>
          <p:nvPr/>
        </p:nvSpPr>
        <p:spPr bwMode="auto">
          <a:xfrm>
            <a:off x="116339" y="4752177"/>
            <a:ext cx="7399783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1pPr>
            <a:lvl2pPr marL="742950" indent="-28575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2pPr>
            <a:lvl3pPr marL="1143000" indent="-22860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3pPr>
            <a:lvl4pPr marL="1600200" indent="-22860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4pPr>
            <a:lvl5pPr marL="2057400" indent="-22860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9pPr>
          </a:lstStyle>
          <a:p>
            <a:pPr marL="0" marR="0" lvl="0" indent="0" algn="l" defTabSz="457200" rtl="0" eaLnBrk="1" fontAlgn="auto" latinLnBrk="0" hangingPunct="1">
              <a:lnSpc>
                <a:spcPct val="125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  have three spatial coordinates (FP32 data), and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  supplementary information necessary to render the object, such as</a:t>
            </a:r>
          </a:p>
        </p:txBody>
      </p:sp>
      <p:sp>
        <p:nvSpPr>
          <p:cNvPr id="26" name="Text Box 16"/>
          <p:cNvSpPr txBox="1">
            <a:spLocks noChangeArrowheads="1"/>
          </p:cNvSpPr>
          <p:nvPr/>
        </p:nvSpPr>
        <p:spPr bwMode="auto">
          <a:xfrm>
            <a:off x="450004" y="5332015"/>
            <a:ext cx="2688557" cy="110184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1pPr>
            <a:lvl2pPr marL="742950" indent="-28575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2pPr>
            <a:lvl3pPr marL="1143000" indent="-22860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3pPr>
            <a:lvl4pPr marL="1600200" indent="-22860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4pPr>
            <a:lvl5pPr marL="2057400" indent="-22860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9pPr>
          </a:lstStyle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  color (RGB)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  texture</a:t>
            </a:r>
          </a:p>
          <a:p>
            <a:pPr marL="0" marR="0" lvl="0" indent="0" algn="l" defTabSz="457200" rtl="0" eaLnBrk="1" fontAlgn="auto" latinLnBrk="0" hangingPunct="1">
              <a:lnSpc>
                <a:spcPct val="11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  reflectance properties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  etc.</a:t>
            </a:r>
          </a:p>
        </p:txBody>
      </p:sp>
      <p:sp>
        <p:nvSpPr>
          <p:cNvPr id="7" name="Rounded Rectangle 6"/>
          <p:cNvSpPr/>
          <p:nvPr/>
        </p:nvSpPr>
        <p:spPr bwMode="auto">
          <a:xfrm>
            <a:off x="18510" y="1133785"/>
            <a:ext cx="9144000" cy="360000"/>
          </a:xfrm>
          <a:prstGeom prst="roundRect">
            <a:avLst/>
          </a:prstGeom>
          <a:solidFill>
            <a:srgbClr val="E5F2FF"/>
          </a:solidFill>
          <a:ln w="9525" cap="flat" cmpd="sng" algn="ctr">
            <a:solidFill>
              <a:srgbClr val="89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28" name="Text Box 17"/>
          <p:cNvSpPr txBox="1">
            <a:spLocks noChangeArrowheads="1"/>
          </p:cNvSpPr>
          <p:nvPr/>
        </p:nvSpPr>
        <p:spPr bwMode="auto">
          <a:xfrm>
            <a:off x="26495" y="1169458"/>
            <a:ext cx="6942093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1pPr>
            <a:lvl2pPr marL="742950" indent="-28575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2pPr>
            <a:lvl3pPr marL="1143000" indent="-22860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3pPr>
            <a:lvl4pPr marL="1600200" indent="-22860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4pPr>
            <a:lvl5pPr marL="2057400" indent="-22860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9pPr>
          </a:lstStyle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Triangle representation of objects in graphics processing</a:t>
            </a:r>
          </a:p>
        </p:txBody>
      </p:sp>
      <p:sp>
        <p:nvSpPr>
          <p:cNvPr id="29" name="TextBox 28"/>
          <p:cNvSpPr txBox="1"/>
          <p:nvPr/>
        </p:nvSpPr>
        <p:spPr>
          <a:xfrm>
            <a:off x="26495" y="773705"/>
            <a:ext cx="354212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Basics of processor graphics</a:t>
            </a:r>
          </a:p>
        </p:txBody>
      </p:sp>
    </p:spTree>
    <p:extLst>
      <p:ext uri="{BB962C8B-B14F-4D97-AF65-F5344CB8AC3E}">
        <p14:creationId xmlns:p14="http://schemas.microsoft.com/office/powerpoint/2010/main" val="416574849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0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860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860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24" grpId="0"/>
      <p:bldP spid="25" grpId="0"/>
      <p:bldP spid="26" grpId="0"/>
      <p:bldP spid="7" grpId="0" animBg="1"/>
      <p:bldP spid="28" grpId="0"/>
    </p:bldLst>
  </p:timing>
</p:sld>
</file>

<file path=ppt/slides/slide1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7042" name="Picture 6" descr="Dolphin_triangle_mesh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52575" y="1943835"/>
            <a:ext cx="6038850" cy="3724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7043" name="Text Box 9"/>
          <p:cNvSpPr txBox="1">
            <a:spLocks noChangeArrowheads="1"/>
          </p:cNvSpPr>
          <p:nvPr/>
        </p:nvSpPr>
        <p:spPr bwMode="auto">
          <a:xfrm>
            <a:off x="26495" y="143635"/>
            <a:ext cx="7456528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1pPr>
            <a:lvl2pPr marL="742950" indent="-28575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2pPr>
            <a:lvl3pPr marL="1143000" indent="-22860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3pPr>
            <a:lvl4pPr marL="1600200" indent="-22860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4pPr>
            <a:lvl5pPr marL="2057400" indent="-22860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9pPr>
          </a:lstStyle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800" b="0" i="0" u="none" strike="noStrike" kern="1200" cap="none" spc="0" normalizeH="0" baseline="0" noProof="0" dirty="0">
              <a:ln>
                <a:noFill/>
              </a:ln>
              <a:solidFill>
                <a:srgbClr val="2D2D8A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en-US" sz="1800" dirty="0">
                <a:solidFill>
                  <a:srgbClr val="2D2D8A"/>
                </a:solidFill>
                <a:latin typeface="Verdana"/>
              </a:rPr>
              <a:t>Triangle mesh representation of objects in graphics processing</a:t>
            </a:r>
          </a:p>
        </p:txBody>
      </p:sp>
      <p:sp>
        <p:nvSpPr>
          <p:cNvPr id="8" name="Title 2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pPr lvl="0" eaLnBrk="1" hangingPunct="1">
              <a:defRPr/>
            </a:pPr>
            <a:r>
              <a:rPr lang="en-US" altLang="en-US" sz="17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3.3.1 Integrated graphics of the Core 2 line – its introduction and overview (2)</a:t>
            </a:r>
            <a:endParaRPr lang="en-US" altLang="en-US" sz="1700" kern="1200" dirty="0">
              <a:solidFill>
                <a:srgbClr val="FFFFFF"/>
              </a:solidFill>
              <a:latin typeface="Verdana" pitchFamily="34" charset="0"/>
              <a:cs typeface="Arial" charset="0"/>
            </a:endParaRPr>
          </a:p>
        </p:txBody>
      </p:sp>
      <p:cxnSp>
        <p:nvCxnSpPr>
          <p:cNvPr id="4" name="Straight Arrow Connector 3"/>
          <p:cNvCxnSpPr/>
          <p:nvPr/>
        </p:nvCxnSpPr>
        <p:spPr bwMode="auto">
          <a:xfrm flipH="1">
            <a:off x="3491881" y="2647084"/>
            <a:ext cx="2859860" cy="780991"/>
          </a:xfrm>
          <a:prstGeom prst="straightConnector1">
            <a:avLst/>
          </a:prstGeom>
          <a:noFill/>
          <a:ln w="9525" cap="flat" cmpd="sng" algn="ctr">
            <a:solidFill>
              <a:srgbClr val="FF0000"/>
            </a:solidFill>
            <a:prstDash val="solid"/>
            <a:round/>
            <a:headEnd type="none" w="med" len="med"/>
            <a:tailEnd type="triangle"/>
          </a:ln>
          <a:effectLst/>
        </p:spPr>
      </p:cxnSp>
      <p:sp>
        <p:nvSpPr>
          <p:cNvPr id="3" name="Rectangle: Rounded Corners 2">
            <a:extLst>
              <a:ext uri="{FF2B5EF4-FFF2-40B4-BE49-F238E27FC236}">
                <a16:creationId xmlns:a16="http://schemas.microsoft.com/office/drawing/2014/main" id="{A28D5836-C57D-A767-974C-4AC14CD0CE48}"/>
              </a:ext>
            </a:extLst>
          </p:cNvPr>
          <p:cNvSpPr/>
          <p:nvPr/>
        </p:nvSpPr>
        <p:spPr bwMode="auto">
          <a:xfrm>
            <a:off x="6298183" y="2340725"/>
            <a:ext cx="2627147" cy="664942"/>
          </a:xfrm>
          <a:prstGeom prst="roundRect">
            <a:avLst/>
          </a:prstGeom>
          <a:solidFill>
            <a:srgbClr val="CCECFF"/>
          </a:solidFill>
          <a:ln w="9525" cap="flat" cmpd="sng" algn="ctr">
            <a:solidFill>
              <a:srgbClr val="89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hu-HU" sz="14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1401859" y="5489304"/>
            <a:ext cx="618547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lvl="0" defTabSz="457200">
              <a:defRPr/>
            </a:pPr>
            <a:r>
              <a:rPr lang="en-US" altLang="en-US" sz="1600" dirty="0">
                <a:latin typeface="Verdana"/>
              </a:rPr>
              <a:t>Example: Triangle mesh representation of a dolphin </a:t>
            </a:r>
            <a:r>
              <a:rPr lang="hu-HU" altLang="en-US" sz="1600" dirty="0">
                <a:latin typeface="Verdana"/>
              </a:rPr>
              <a:t>[103]</a:t>
            </a:r>
            <a:endParaRPr lang="en-US" altLang="en-US" sz="1600" dirty="0">
              <a:latin typeface="Verdana"/>
            </a:endParaRPr>
          </a:p>
        </p:txBody>
      </p:sp>
      <p:sp>
        <p:nvSpPr>
          <p:cNvPr id="12" name="TextBox 11"/>
          <p:cNvSpPr txBox="1"/>
          <p:nvPr/>
        </p:nvSpPr>
        <p:spPr>
          <a:xfrm>
            <a:off x="26495" y="757575"/>
            <a:ext cx="8674234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>
                <a:latin typeface="+mj-lt"/>
              </a:rPr>
              <a:t>Graphics software and hardware operate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more efficiently on a group of triangles</a:t>
            </a:r>
            <a:r>
              <a:rPr lang="en-US" sz="1600" dirty="0">
                <a:latin typeface="+mj-lt"/>
              </a:rPr>
              <a:t>,</a:t>
            </a:r>
          </a:p>
          <a:p>
            <a:r>
              <a:rPr lang="en-US" sz="1600" dirty="0">
                <a:latin typeface="+mj-lt"/>
              </a:rPr>
              <a:t>  called </a:t>
            </a:r>
            <a:r>
              <a:rPr lang="en-US" sz="1600" dirty="0">
                <a:solidFill>
                  <a:srgbClr val="FF0000"/>
                </a:solidFill>
                <a:latin typeface="+mj-lt"/>
              </a:rPr>
              <a:t>triangle meshes</a:t>
            </a:r>
            <a:r>
              <a:rPr lang="en-US" sz="1600" dirty="0">
                <a:latin typeface="+mj-lt"/>
              </a:rPr>
              <a:t> rather than on individual triangles, so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graphics objects</a:t>
            </a:r>
          </a:p>
          <a:p>
            <a:r>
              <a:rPr lang="en-US" sz="1600" dirty="0">
                <a:solidFill>
                  <a:srgbClr val="0070C0"/>
                </a:solidFill>
                <a:latin typeface="+mj-lt"/>
              </a:rPr>
              <a:t>  are typically represented by triangle meshes.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B9A4C60D-8AC2-04FD-493A-6659567E53C4}"/>
              </a:ext>
            </a:extLst>
          </p:cNvPr>
          <p:cNvSpPr txBox="1"/>
          <p:nvPr/>
        </p:nvSpPr>
        <p:spPr>
          <a:xfrm>
            <a:off x="6203961" y="2359013"/>
            <a:ext cx="2774927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Note that all vertices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are given as SP FP data.</a:t>
            </a:r>
          </a:p>
        </p:txBody>
      </p:sp>
    </p:spTree>
    <p:extLst>
      <p:ext uri="{BB962C8B-B14F-4D97-AF65-F5344CB8AC3E}">
        <p14:creationId xmlns:p14="http://schemas.microsoft.com/office/powerpoint/2010/main" val="2865193360"/>
      </p:ext>
    </p:extLst>
  </p:cSld>
  <p:clrMapOvr>
    <a:masterClrMapping/>
  </p:clrMapOvr>
</p:sld>
</file>

<file path=ppt/slides/slide1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sz="17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3.3.1 Integrated graphics of the Core 2 line – its introduction and overview (3)</a:t>
            </a:r>
            <a:endParaRPr lang="en-US" sz="1700" dirty="0"/>
          </a:p>
        </p:txBody>
      </p:sp>
      <p:sp>
        <p:nvSpPr>
          <p:cNvPr id="3" name="TextBox 2"/>
          <p:cNvSpPr txBox="1"/>
          <p:nvPr/>
        </p:nvSpPr>
        <p:spPr>
          <a:xfrm>
            <a:off x="26495" y="458670"/>
            <a:ext cx="4546122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 err="1">
                <a:solidFill>
                  <a:schemeClr val="accent6"/>
                </a:solidFill>
                <a:latin typeface="+mj-lt"/>
              </a:rPr>
              <a:t>Shaders</a:t>
            </a:r>
            <a:r>
              <a:rPr lang="en-US" sz="1600" dirty="0">
                <a:latin typeface="+mj-lt"/>
              </a:rPr>
              <a:t> (in graphics)</a:t>
            </a:r>
          </a:p>
        </p:txBody>
      </p:sp>
      <p:grpSp>
        <p:nvGrpSpPr>
          <p:cNvPr id="6" name="Group 5"/>
          <p:cNvGrpSpPr/>
          <p:nvPr/>
        </p:nvGrpSpPr>
        <p:grpSpPr>
          <a:xfrm>
            <a:off x="251520" y="2438891"/>
            <a:ext cx="7200800" cy="4282586"/>
            <a:chOff x="538163" y="1300045"/>
            <a:chExt cx="7996237" cy="5217674"/>
          </a:xfrm>
        </p:grpSpPr>
        <p:pic>
          <p:nvPicPr>
            <p:cNvPr id="7" name="Picture 2"/>
            <p:cNvPicPr>
              <a:picLocks noChangeAspect="1" noChangeArrowheads="1"/>
            </p:cNvPicPr>
            <p:nvPr/>
          </p:nvPicPr>
          <p:blipFill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12849"/>
            <a:stretch/>
          </p:blipFill>
          <p:spPr bwMode="auto">
            <a:xfrm>
              <a:off x="538163" y="1300045"/>
              <a:ext cx="7996237" cy="52176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" name="TextBox 7"/>
            <p:cNvSpPr txBox="1"/>
            <p:nvPr/>
          </p:nvSpPr>
          <p:spPr>
            <a:xfrm>
              <a:off x="2702560" y="2369955"/>
              <a:ext cx="1768433" cy="73866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Dedicated HW units</a:t>
              </a:r>
            </a:p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for vertex, pixel ,</a:t>
              </a:r>
            </a:p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geometry </a:t>
              </a:r>
              <a:r>
                <a:rPr kumimoji="0" lang="en-US" sz="14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shaders</a:t>
              </a: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)</a:t>
              </a:r>
            </a:p>
          </p:txBody>
        </p:sp>
        <p:sp>
          <p:nvSpPr>
            <p:cNvPr id="9" name="TextBox 8"/>
            <p:cNvSpPr txBox="1"/>
            <p:nvPr/>
          </p:nvSpPr>
          <p:spPr>
            <a:xfrm>
              <a:off x="4759739" y="1781208"/>
              <a:ext cx="1809003" cy="89049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3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(Beginning with the</a:t>
              </a:r>
            </a:p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3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shader</a:t>
              </a:r>
              <a:r>
                <a:rPr kumimoji="0" lang="en-US" sz="13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 model 4.0)</a:t>
              </a:r>
            </a:p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3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(2006)</a:t>
              </a:r>
            </a:p>
          </p:txBody>
        </p:sp>
      </p:grpSp>
      <p:sp>
        <p:nvSpPr>
          <p:cNvPr id="10" name="TextBox 9"/>
          <p:cNvSpPr txBox="1"/>
          <p:nvPr/>
        </p:nvSpPr>
        <p:spPr>
          <a:xfrm>
            <a:off x="7722350" y="5319210"/>
            <a:ext cx="1035860" cy="132343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dirty="0">
                <a:latin typeface="+mj-lt"/>
              </a:rPr>
              <a:t>Figure:</a:t>
            </a:r>
          </a:p>
          <a:p>
            <a:pPr algn="ctr"/>
            <a:r>
              <a:rPr lang="en-US" sz="1600" dirty="0">
                <a:latin typeface="+mj-lt"/>
              </a:rPr>
              <a:t>Various </a:t>
            </a:r>
          </a:p>
          <a:p>
            <a:pPr algn="ctr"/>
            <a:r>
              <a:rPr lang="en-US" sz="1600" dirty="0" err="1">
                <a:latin typeface="+mj-lt"/>
              </a:rPr>
              <a:t>shader</a:t>
            </a:r>
            <a:endParaRPr lang="en-US" sz="1600" dirty="0">
              <a:latin typeface="+mj-lt"/>
            </a:endParaRPr>
          </a:p>
          <a:p>
            <a:pPr algn="ctr"/>
            <a:r>
              <a:rPr lang="en-US" sz="1600" dirty="0">
                <a:latin typeface="+mj-lt"/>
              </a:rPr>
              <a:t> designs</a:t>
            </a:r>
          </a:p>
          <a:p>
            <a:pPr algn="ctr"/>
            <a:r>
              <a:rPr lang="en-US" sz="1600" dirty="0">
                <a:latin typeface="+mj-lt"/>
              </a:rPr>
              <a:t>[107]</a:t>
            </a:r>
          </a:p>
        </p:txBody>
      </p:sp>
      <p:sp>
        <p:nvSpPr>
          <p:cNvPr id="11" name="Rounded Rectangle 10"/>
          <p:cNvSpPr/>
          <p:nvPr/>
        </p:nvSpPr>
        <p:spPr bwMode="auto">
          <a:xfrm>
            <a:off x="48125" y="797224"/>
            <a:ext cx="9117505" cy="561546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9525" cap="flat" cmpd="sng" algn="ctr">
            <a:solidFill>
              <a:schemeClr val="bg1">
                <a:lumMod val="50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12" name="TextBox 11"/>
          <p:cNvSpPr txBox="1"/>
          <p:nvPr/>
        </p:nvSpPr>
        <p:spPr>
          <a:xfrm>
            <a:off x="175918" y="777090"/>
            <a:ext cx="9766702" cy="147732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dirty="0">
                <a:latin typeface="+mj-lt"/>
              </a:rPr>
              <a:t>Recently, the designation </a:t>
            </a:r>
            <a:r>
              <a:rPr lang="en-US" sz="1600" dirty="0" err="1">
                <a:solidFill>
                  <a:srgbClr val="FF0000"/>
                </a:solidFill>
                <a:latin typeface="+mj-lt"/>
              </a:rPr>
              <a:t>shader</a:t>
            </a:r>
            <a:r>
              <a:rPr lang="en-US" sz="1600" dirty="0">
                <a:solidFill>
                  <a:srgbClr val="FF0000"/>
                </a:solidFill>
                <a:latin typeface="+mj-lt"/>
              </a:rPr>
              <a:t> </a:t>
            </a:r>
            <a:r>
              <a:rPr lang="en-US" sz="1600" dirty="0">
                <a:latin typeface="+mj-lt"/>
              </a:rPr>
              <a:t>refers to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graphics routines that run on the GPU’s</a:t>
            </a:r>
          </a:p>
          <a:p>
            <a:pPr>
              <a:spcAft>
                <a:spcPts val="600"/>
              </a:spcAft>
            </a:pPr>
            <a:r>
              <a:rPr lang="en-US" sz="1600" dirty="0">
                <a:solidFill>
                  <a:srgbClr val="0070C0"/>
                </a:solidFill>
                <a:latin typeface="+mj-lt"/>
              </a:rPr>
              <a:t>      shader </a:t>
            </a:r>
            <a:r>
              <a:rPr lang="en-US" sz="1600" spc="-20" dirty="0">
                <a:solidFill>
                  <a:srgbClr val="0070C0"/>
                </a:solidFill>
                <a:latin typeface="+mj-lt"/>
              </a:rPr>
              <a:t>core </a:t>
            </a:r>
            <a:r>
              <a:rPr lang="en-US" sz="1600" spc="-20" dirty="0">
                <a:latin typeface="+mj-lt"/>
              </a:rPr>
              <a:t>and </a:t>
            </a:r>
            <a:r>
              <a:rPr lang="en-US" sz="1600" spc="-20" dirty="0">
                <a:solidFill>
                  <a:srgbClr val="0070C0"/>
                </a:solidFill>
                <a:latin typeface="+mj-lt"/>
              </a:rPr>
              <a:t>perform graphics tasks </a:t>
            </a:r>
            <a:r>
              <a:rPr lang="en-US" sz="1600" spc="-20" dirty="0">
                <a:latin typeface="+mj-lt"/>
              </a:rPr>
              <a:t>e.g., on </a:t>
            </a:r>
            <a:r>
              <a:rPr lang="en-US" sz="1600" spc="-20" dirty="0">
                <a:solidFill>
                  <a:srgbClr val="0070C0"/>
                </a:solidFill>
                <a:latin typeface="+mj-lt"/>
              </a:rPr>
              <a:t>vertices or pixels of 2D/3D objects</a:t>
            </a:r>
            <a:r>
              <a:rPr lang="en-US" sz="1600" spc="-20" dirty="0">
                <a:latin typeface="+mj-lt"/>
              </a:rPr>
              <a:t>.</a:t>
            </a:r>
          </a:p>
          <a:p>
            <a:pPr>
              <a:spcAft>
                <a:spcPts val="600"/>
              </a:spcAft>
            </a:pPr>
            <a:r>
              <a:rPr lang="en-US" sz="1600" dirty="0">
                <a:latin typeface="+mj-lt"/>
              </a:rPr>
              <a:t>     Such a kind of graphics layout is called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unified shader design</a:t>
            </a:r>
            <a:r>
              <a:rPr lang="en-US" sz="1600" dirty="0">
                <a:latin typeface="+mj-lt"/>
              </a:rPr>
              <a:t>. 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spc="-100" dirty="0">
                <a:latin typeface="+mj-lt"/>
              </a:rPr>
              <a:t>By contrast</a:t>
            </a:r>
            <a:r>
              <a:rPr lang="en-US" sz="1600" spc="-100" dirty="0">
                <a:solidFill>
                  <a:srgbClr val="0070C0"/>
                </a:solidFill>
                <a:latin typeface="+mj-lt"/>
              </a:rPr>
              <a:t>, early</a:t>
            </a:r>
            <a:r>
              <a:rPr lang="en-US" sz="1600" spc="-100" dirty="0">
                <a:latin typeface="+mj-lt"/>
              </a:rPr>
              <a:t> </a:t>
            </a:r>
            <a:r>
              <a:rPr lang="en-US" sz="1600" spc="-100" dirty="0">
                <a:solidFill>
                  <a:srgbClr val="0070C0"/>
                </a:solidFill>
                <a:latin typeface="+mj-lt"/>
              </a:rPr>
              <a:t>shaders</a:t>
            </a:r>
            <a:r>
              <a:rPr lang="en-US" sz="1600" spc="-100" dirty="0">
                <a:latin typeface="+mj-lt"/>
              </a:rPr>
              <a:t> (from the beginning of the 2000s) </a:t>
            </a:r>
            <a:r>
              <a:rPr lang="en-US" sz="1600" spc="-100" dirty="0">
                <a:solidFill>
                  <a:srgbClr val="0070C0"/>
                </a:solidFill>
                <a:latin typeface="+mj-lt"/>
              </a:rPr>
              <a:t>were yet implemented</a:t>
            </a:r>
          </a:p>
          <a:p>
            <a:r>
              <a:rPr lang="en-US" sz="1600" spc="-100" dirty="0">
                <a:solidFill>
                  <a:srgbClr val="0070C0"/>
                </a:solidFill>
                <a:latin typeface="+mj-lt"/>
              </a:rPr>
              <a:t>       by specific hardware </a:t>
            </a:r>
            <a:r>
              <a:rPr lang="en-US" sz="1600" spc="-100" dirty="0">
                <a:latin typeface="+mj-lt"/>
              </a:rPr>
              <a:t>(called </a:t>
            </a:r>
            <a:r>
              <a:rPr lang="en-US" sz="1600" spc="-100" dirty="0">
                <a:solidFill>
                  <a:srgbClr val="0070C0"/>
                </a:solidFill>
                <a:latin typeface="+mj-lt"/>
              </a:rPr>
              <a:t>discrete shader design</a:t>
            </a:r>
            <a:r>
              <a:rPr lang="en-US" sz="1600" spc="-100" dirty="0">
                <a:latin typeface="+mj-lt"/>
              </a:rPr>
              <a:t>), as indicated in the following Figure</a:t>
            </a:r>
            <a:r>
              <a:rPr lang="en-US" sz="1600" dirty="0">
                <a:latin typeface="+mj-lt"/>
              </a:rPr>
              <a:t>.   </a:t>
            </a:r>
          </a:p>
        </p:txBody>
      </p:sp>
    </p:spTree>
    <p:extLst>
      <p:ext uri="{BB962C8B-B14F-4D97-AF65-F5344CB8AC3E}">
        <p14:creationId xmlns:p14="http://schemas.microsoft.com/office/powerpoint/2010/main" val="3028143090"/>
      </p:ext>
    </p:extLst>
  </p:cSld>
  <p:clrMapOvr>
    <a:masterClrMapping/>
  </p:clrMapOvr>
</p:sld>
</file>

<file path=ppt/slides/slide1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066" name="Text Box 2"/>
          <p:cNvSpPr txBox="1">
            <a:spLocks noChangeArrowheads="1"/>
          </p:cNvSpPr>
          <p:nvPr/>
        </p:nvSpPr>
        <p:spPr bwMode="auto">
          <a:xfrm>
            <a:off x="26495" y="458670"/>
            <a:ext cx="3788666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1pPr>
            <a:lvl2pPr marL="742950" indent="-28575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2pPr>
            <a:lvl3pPr marL="1143000" indent="-22860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3pPr>
            <a:lvl4pPr marL="1600200" indent="-22860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4pPr>
            <a:lvl5pPr marL="2057400" indent="-22860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9pPr>
          </a:lstStyle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Main types of </a:t>
            </a:r>
            <a:r>
              <a:rPr kumimoji="0" lang="en-US" altLang="en-US" sz="1800" b="0" i="0" u="none" strike="noStrike" kern="1200" cap="none" spc="0" normalizeH="0" baseline="0" noProof="0" dirty="0" err="1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shaders</a:t>
            </a: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 in GPUs </a:t>
            </a:r>
          </a:p>
        </p:txBody>
      </p:sp>
      <p:sp>
        <p:nvSpPr>
          <p:cNvPr id="88067" name="Rectangle 3"/>
          <p:cNvSpPr>
            <a:spLocks noChangeArrowheads="1"/>
          </p:cNvSpPr>
          <p:nvPr/>
        </p:nvSpPr>
        <p:spPr bwMode="auto">
          <a:xfrm>
            <a:off x="676275" y="1256624"/>
            <a:ext cx="7927975" cy="1476000"/>
          </a:xfrm>
          <a:prstGeom prst="rect">
            <a:avLst/>
          </a:prstGeom>
          <a:solidFill>
            <a:srgbClr val="EAEAEA"/>
          </a:solidFill>
          <a:ln w="9525" algn="ctr">
            <a:solidFill>
              <a:schemeClr val="bg1"/>
            </a:solidFill>
            <a:miter lim="800000"/>
            <a:headEnd/>
            <a:tailEnd/>
          </a:ln>
        </p:spPr>
        <p:txBody>
          <a:bodyPr anchor="ctr">
            <a:spAutoFit/>
          </a:bodyPr>
          <a:lstStyle>
            <a:lvl1pPr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1pPr>
            <a:lvl2pPr marL="742950" indent="-28575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2pPr>
            <a:lvl3pPr marL="1143000" indent="-22860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3pPr>
            <a:lvl4pPr marL="1600200" indent="-22860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4pPr>
            <a:lvl5pPr marL="2057400" indent="-22860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9pPr>
          </a:lstStyle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altLang="en-US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88068" name="Rectangle 4"/>
          <p:cNvSpPr>
            <a:spLocks noChangeArrowheads="1"/>
          </p:cNvSpPr>
          <p:nvPr/>
        </p:nvSpPr>
        <p:spPr bwMode="auto">
          <a:xfrm>
            <a:off x="4523090" y="1359975"/>
            <a:ext cx="758221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1pPr>
            <a:lvl2pPr marL="742950" indent="-28575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2pPr>
            <a:lvl3pPr marL="1143000" indent="-22860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3pPr>
            <a:lvl4pPr marL="1600200" indent="-22860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4pPr>
            <a:lvl5pPr marL="2057400" indent="-22860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9pPr>
          </a:lstStyle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Shaders</a:t>
            </a:r>
            <a:endParaRPr kumimoji="0" lang="hu-HU" altLang="en-US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88069" name="Rectangle 5"/>
          <p:cNvSpPr>
            <a:spLocks noChangeArrowheads="1"/>
          </p:cNvSpPr>
          <p:nvPr/>
        </p:nvSpPr>
        <p:spPr bwMode="auto">
          <a:xfrm>
            <a:off x="6547826" y="2195000"/>
            <a:ext cx="1768113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1pPr>
            <a:lvl2pPr marL="742950" indent="-28575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2pPr>
            <a:lvl3pPr marL="1143000" indent="-22860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3pPr>
            <a:lvl4pPr marL="1600200" indent="-22860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4pPr>
            <a:lvl5pPr marL="2057400" indent="-22860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9pPr>
          </a:lstStyle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Geometry shaders</a:t>
            </a:r>
            <a:r>
              <a:rPr kumimoji="0" lang="hu-HU" altLang="en-US" sz="13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</a:t>
            </a:r>
            <a:endParaRPr kumimoji="0" lang="hu-HU" altLang="en-US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88070" name="Oval 6"/>
          <p:cNvSpPr>
            <a:spLocks noChangeArrowheads="1"/>
          </p:cNvSpPr>
          <p:nvPr/>
        </p:nvSpPr>
        <p:spPr bwMode="auto">
          <a:xfrm>
            <a:off x="2273300" y="2102925"/>
            <a:ext cx="65088" cy="60325"/>
          </a:xfrm>
          <a:prstGeom prst="ellipse">
            <a:avLst/>
          </a:prstGeom>
          <a:solidFill>
            <a:srgbClr val="FFFFFF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1pPr>
            <a:lvl2pPr marL="742950" indent="-28575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2pPr>
            <a:lvl3pPr marL="1143000" indent="-22860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3pPr>
            <a:lvl4pPr marL="1600200" indent="-22860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4pPr>
            <a:lvl5pPr marL="2057400" indent="-22860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9pPr>
          </a:lstStyle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altLang="en-US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88071" name="Oval 7"/>
          <p:cNvSpPr>
            <a:spLocks noChangeArrowheads="1"/>
          </p:cNvSpPr>
          <p:nvPr/>
        </p:nvSpPr>
        <p:spPr bwMode="auto">
          <a:xfrm>
            <a:off x="7388225" y="2114038"/>
            <a:ext cx="76200" cy="60325"/>
          </a:xfrm>
          <a:prstGeom prst="ellipse">
            <a:avLst/>
          </a:prstGeom>
          <a:solidFill>
            <a:srgbClr val="FFFFFF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1pPr>
            <a:lvl2pPr marL="742950" indent="-28575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2pPr>
            <a:lvl3pPr marL="1143000" indent="-22860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3pPr>
            <a:lvl4pPr marL="1600200" indent="-22860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4pPr>
            <a:lvl5pPr marL="2057400" indent="-22860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9pPr>
          </a:lstStyle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altLang="en-US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88072" name="Rectangle 8"/>
          <p:cNvSpPr>
            <a:spLocks noChangeArrowheads="1"/>
          </p:cNvSpPr>
          <p:nvPr/>
        </p:nvSpPr>
        <p:spPr bwMode="auto">
          <a:xfrm>
            <a:off x="1588593" y="2195000"/>
            <a:ext cx="1415452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1pPr>
            <a:lvl2pPr marL="742950" indent="-28575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2pPr>
            <a:lvl3pPr marL="1143000" indent="-22860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3pPr>
            <a:lvl4pPr marL="1600200" indent="-22860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4pPr>
            <a:lvl5pPr marL="2057400" indent="-22860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9pPr>
          </a:lstStyle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Vertex </a:t>
            </a:r>
            <a:r>
              <a:rPr kumimoji="0" lang="en-US" altLang="en-US" sz="13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shaders</a:t>
            </a:r>
            <a:endParaRPr kumimoji="0" lang="hu-HU" altLang="en-US" sz="13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88073" name="Line 9"/>
          <p:cNvSpPr>
            <a:spLocks noChangeShapeType="1"/>
          </p:cNvSpPr>
          <p:nvPr/>
        </p:nvSpPr>
        <p:spPr bwMode="auto">
          <a:xfrm rot="-5400000" flipH="1" flipV="1">
            <a:off x="3337720" y="584481"/>
            <a:ext cx="557212" cy="2568575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88074" name="Line 10"/>
          <p:cNvSpPr>
            <a:spLocks noChangeShapeType="1"/>
          </p:cNvSpPr>
          <p:nvPr/>
        </p:nvSpPr>
        <p:spPr bwMode="auto">
          <a:xfrm rot="5400000" flipV="1">
            <a:off x="5888832" y="592419"/>
            <a:ext cx="560387" cy="2549525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88075" name="Line 11"/>
          <p:cNvSpPr>
            <a:spLocks noChangeShapeType="1"/>
          </p:cNvSpPr>
          <p:nvPr/>
        </p:nvSpPr>
        <p:spPr bwMode="auto">
          <a:xfrm>
            <a:off x="4918075" y="1598100"/>
            <a:ext cx="6350" cy="549275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88076" name="Oval 12"/>
          <p:cNvSpPr>
            <a:spLocks noChangeArrowheads="1"/>
          </p:cNvSpPr>
          <p:nvPr/>
        </p:nvSpPr>
        <p:spPr bwMode="auto">
          <a:xfrm>
            <a:off x="4884738" y="2104513"/>
            <a:ext cx="65087" cy="60325"/>
          </a:xfrm>
          <a:prstGeom prst="ellipse">
            <a:avLst/>
          </a:prstGeom>
          <a:solidFill>
            <a:srgbClr val="FFFFFF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1pPr>
            <a:lvl2pPr marL="742950" indent="-28575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2pPr>
            <a:lvl3pPr marL="1143000" indent="-22860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3pPr>
            <a:lvl4pPr marL="1600200" indent="-22860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4pPr>
            <a:lvl5pPr marL="2057400" indent="-22860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9pPr>
          </a:lstStyle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altLang="en-US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88077" name="Rectangle 13"/>
          <p:cNvSpPr>
            <a:spLocks noChangeArrowheads="1"/>
          </p:cNvSpPr>
          <p:nvPr/>
        </p:nvSpPr>
        <p:spPr bwMode="auto">
          <a:xfrm>
            <a:off x="3969183" y="2196588"/>
            <a:ext cx="1880323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1pPr>
            <a:lvl2pPr marL="742950" indent="-28575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2pPr>
            <a:lvl3pPr marL="1143000" indent="-22860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3pPr>
            <a:lvl4pPr marL="1600200" indent="-22860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4pPr>
            <a:lvl5pPr marL="2057400" indent="-22860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9pPr>
          </a:lstStyle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Pixel shaders</a:t>
            </a:r>
          </a:p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(Fragment shaders)</a:t>
            </a:r>
            <a:endParaRPr kumimoji="0" lang="hu-HU" altLang="en-US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88078" name="Text Box 14"/>
          <p:cNvSpPr txBox="1">
            <a:spLocks noChangeArrowheads="1"/>
          </p:cNvSpPr>
          <p:nvPr/>
        </p:nvSpPr>
        <p:spPr bwMode="auto">
          <a:xfrm>
            <a:off x="798698" y="2755788"/>
            <a:ext cx="3047630" cy="89255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1pPr>
            <a:lvl2pPr marL="742950" indent="-28575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2pPr>
            <a:lvl3pPr marL="1143000" indent="-22860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3pPr>
            <a:lvl4pPr marL="1600200" indent="-22860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4pPr>
            <a:lvl5pPr marL="2057400" indent="-22860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9pPr>
          </a:lstStyle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Transform each vertex’s </a:t>
            </a:r>
          </a:p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3D-position in the virtual space </a:t>
            </a:r>
          </a:p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to the 2D coordinate,</a:t>
            </a:r>
          </a:p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at which it appears on the screen</a:t>
            </a:r>
          </a:p>
        </p:txBody>
      </p:sp>
      <p:sp>
        <p:nvSpPr>
          <p:cNvPr id="88079" name="Text Box 15"/>
          <p:cNvSpPr txBox="1">
            <a:spLocks noChangeArrowheads="1"/>
          </p:cNvSpPr>
          <p:nvPr/>
        </p:nvSpPr>
        <p:spPr bwMode="auto">
          <a:xfrm>
            <a:off x="4062542" y="2816113"/>
            <a:ext cx="1745991" cy="49244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1pPr>
            <a:lvl2pPr marL="742950" indent="-28575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2pPr>
            <a:lvl3pPr marL="1143000" indent="-22860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3pPr>
            <a:lvl4pPr marL="1600200" indent="-22860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4pPr>
            <a:lvl5pPr marL="2057400" indent="-22860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9pPr>
          </a:lstStyle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Calculate the color</a:t>
            </a:r>
          </a:p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of the pixels</a:t>
            </a:r>
          </a:p>
        </p:txBody>
      </p:sp>
      <p:sp>
        <p:nvSpPr>
          <p:cNvPr id="88080" name="Text Box 16"/>
          <p:cNvSpPr txBox="1">
            <a:spLocks noChangeArrowheads="1"/>
          </p:cNvSpPr>
          <p:nvPr/>
        </p:nvSpPr>
        <p:spPr bwMode="auto">
          <a:xfrm>
            <a:off x="6432371" y="2755788"/>
            <a:ext cx="1960921" cy="6924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1pPr>
            <a:lvl2pPr marL="742950" indent="-28575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2pPr>
            <a:lvl3pPr marL="1143000" indent="-22860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3pPr>
            <a:lvl4pPr marL="1600200" indent="-22860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4pPr>
            <a:lvl5pPr marL="2057400" indent="-22860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9pPr>
          </a:lstStyle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Can add or remove</a:t>
            </a:r>
          </a:p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vertices from a mesh</a:t>
            </a:r>
          </a:p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of vertices</a:t>
            </a:r>
          </a:p>
        </p:txBody>
      </p:sp>
      <p:sp>
        <p:nvSpPr>
          <p:cNvPr id="2" name="TextBox 1"/>
          <p:cNvSpPr txBox="1"/>
          <p:nvPr/>
        </p:nvSpPr>
        <p:spPr>
          <a:xfrm>
            <a:off x="108518" y="6237171"/>
            <a:ext cx="3424592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Shader</a:t>
            </a: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: graphics processing algorithm</a:t>
            </a:r>
          </a:p>
        </p:txBody>
      </p:sp>
      <p:sp>
        <p:nvSpPr>
          <p:cNvPr id="20" name="Title 2"/>
          <p:cNvSpPr>
            <a:spLocks noGrp="1"/>
          </p:cNvSpPr>
          <p:nvPr>
            <p:ph type="title"/>
          </p:nvPr>
        </p:nvSpPr>
        <p:spPr>
          <a:xfrm>
            <a:off x="0" y="8620"/>
            <a:ext cx="9144000" cy="393700"/>
          </a:xfrm>
        </p:spPr>
        <p:txBody>
          <a:bodyPr/>
          <a:lstStyle/>
          <a:p>
            <a:pPr lvl="0" eaLnBrk="1" hangingPunct="1">
              <a:defRPr/>
            </a:pPr>
            <a:r>
              <a:rPr lang="en-US" altLang="en-US" sz="17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3.3.1 Integrated graphics of the Core 2 line – its introduction and overview (4)</a:t>
            </a:r>
            <a:endParaRPr lang="en-US" altLang="en-US" sz="1700" kern="1200" dirty="0">
              <a:solidFill>
                <a:srgbClr val="FFFFFF"/>
              </a:solidFill>
              <a:latin typeface="Verdana" pitchFamily="34" charset="0"/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667473273"/>
      </p:ext>
    </p:extLst>
  </p:cSld>
  <p:clrMapOvr>
    <a:masterClrMapping/>
  </p:clrMapOvr>
</p:sld>
</file>

<file path=ppt/slides/slide1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0" y="8620"/>
            <a:ext cx="9144000" cy="393700"/>
          </a:xfrm>
        </p:spPr>
        <p:txBody>
          <a:bodyPr/>
          <a:lstStyle/>
          <a:p>
            <a:r>
              <a:rPr lang="en-US" altLang="en-US" sz="17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3.3.1 Integrated graphics of the Core 2 line – its introduction and overview (5)</a:t>
            </a:r>
            <a:endParaRPr lang="en-US" sz="1700" dirty="0"/>
          </a:p>
        </p:txBody>
      </p:sp>
      <p:sp>
        <p:nvSpPr>
          <p:cNvPr id="3" name="TextBox 2"/>
          <p:cNvSpPr txBox="1"/>
          <p:nvPr/>
        </p:nvSpPr>
        <p:spPr>
          <a:xfrm>
            <a:off x="190884" y="850318"/>
            <a:ext cx="9346656" cy="115416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marR="0" lvl="0" indent="-28575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Pct val="141000"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-3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</a:rPr>
              <a:t>Graphics APIs</a:t>
            </a:r>
            <a:r>
              <a:rPr kumimoji="0" lang="en-US" sz="1600" b="0" i="0" u="none" strike="noStrike" kern="1200" cap="none" spc="-3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</a:rPr>
              <a:t> (like Microsoft’s </a:t>
            </a:r>
            <a:r>
              <a:rPr kumimoji="0" lang="en-US" sz="1600" b="0" i="0" u="none" strike="noStrike" kern="1200" cap="none" spc="-3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</a:rPr>
              <a:t>DirectX</a:t>
            </a:r>
            <a:r>
              <a:rPr kumimoji="0" lang="en-US" sz="1600" b="0" i="0" u="none" strike="noStrike" kern="1200" cap="none" spc="-3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</a:rPr>
              <a:t> or </a:t>
            </a:r>
            <a:r>
              <a:rPr kumimoji="0" lang="en-US" sz="1600" b="0" i="0" u="none" strike="noStrike" kern="1200" cap="none" spc="-3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</a:rPr>
              <a:t>OpenGL</a:t>
            </a:r>
            <a:r>
              <a:rPr kumimoji="0" lang="en-US" sz="1600" b="0" i="0" u="none" strike="noStrike" kern="1200" cap="none" spc="-3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</a:rPr>
              <a:t> assume </a:t>
            </a:r>
            <a:r>
              <a:rPr lang="en-US" sz="1600" spc="-30" dirty="0">
                <a:solidFill>
                  <a:srgbClr val="000000"/>
                </a:solidFill>
                <a:latin typeface="Verdana"/>
              </a:rPr>
              <a:t>the </a:t>
            </a:r>
            <a:r>
              <a:rPr lang="en-US" sz="1600" spc="-30" dirty="0">
                <a:solidFill>
                  <a:srgbClr val="0070C0"/>
                </a:solidFill>
                <a:latin typeface="Verdana"/>
              </a:rPr>
              <a:t>triangle </a:t>
            </a:r>
            <a:r>
              <a:rPr kumimoji="0" lang="en-US" sz="1600" b="0" i="0" u="none" strike="noStrike" kern="1200" cap="none" spc="-3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</a:rPr>
              <a:t>representation </a:t>
            </a:r>
          </a:p>
          <a:p>
            <a:pPr marR="0" lvl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Pct val="141000"/>
              <a:tabLst/>
              <a:defRPr/>
            </a:pPr>
            <a:r>
              <a:rPr lang="en-US" sz="1600" spc="-30" dirty="0">
                <a:solidFill>
                  <a:srgbClr val="0070C0"/>
                </a:solidFill>
                <a:latin typeface="Verdana"/>
                <a:ea typeface="+mn-ea"/>
                <a:cs typeface="+mn-cs"/>
              </a:rPr>
              <a:t>     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of graphics objects.</a:t>
            </a:r>
          </a:p>
          <a:p>
            <a:pPr marL="285750" marR="0" lvl="0" indent="-28575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Pct val="141000"/>
              <a:buFont typeface="Arial" panose="020B0604020202020204" pitchFamily="34" charset="0"/>
              <a:buChar char="•"/>
              <a:tabLst/>
              <a:defRPr/>
            </a:pPr>
            <a:r>
              <a:rPr lang="en-US" sz="1600" dirty="0">
                <a:latin typeface="Verdana"/>
              </a:rPr>
              <a:t>Further on, the </a:t>
            </a:r>
            <a:r>
              <a:rPr lang="en-US" sz="1600" dirty="0">
                <a:solidFill>
                  <a:srgbClr val="0070C0"/>
                </a:solidFill>
                <a:latin typeface="Verdana"/>
              </a:rPr>
              <a:t>efficient use </a:t>
            </a:r>
            <a:r>
              <a:rPr lang="en-US" sz="1600" dirty="0">
                <a:latin typeface="Verdana"/>
              </a:rPr>
              <a:t>of </a:t>
            </a:r>
            <a:r>
              <a:rPr lang="en-US" sz="1600" dirty="0" err="1">
                <a:latin typeface="Verdana"/>
              </a:rPr>
              <a:t>shaders</a:t>
            </a:r>
            <a:r>
              <a:rPr lang="en-US" sz="1600" dirty="0">
                <a:latin typeface="Verdana"/>
              </a:rPr>
              <a:t> in graphics APIs requires a </a:t>
            </a:r>
            <a:r>
              <a:rPr lang="en-US" sz="1600" dirty="0">
                <a:solidFill>
                  <a:srgbClr val="0070C0"/>
                </a:solidFill>
                <a:latin typeface="Verdana"/>
              </a:rPr>
              <a:t>certain </a:t>
            </a:r>
          </a:p>
          <a:p>
            <a:pPr marR="0" lvl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200"/>
              </a:spcAft>
              <a:buClrTx/>
              <a:buSzPct val="141000"/>
              <a:tabLst/>
              <a:defRPr/>
            </a:pPr>
            <a:r>
              <a:rPr lang="en-US" sz="1600" dirty="0">
                <a:solidFill>
                  <a:srgbClr val="0070C0"/>
                </a:solidFill>
                <a:latin typeface="Verdana"/>
              </a:rPr>
              <a:t>      standardization</a:t>
            </a:r>
            <a:r>
              <a:rPr lang="en-US" sz="1600" dirty="0">
                <a:latin typeface="Verdana"/>
              </a:rPr>
              <a:t> in form of </a:t>
            </a:r>
            <a:r>
              <a:rPr lang="en-US" sz="1600" dirty="0" err="1">
                <a:latin typeface="Verdana"/>
              </a:rPr>
              <a:t>shader</a:t>
            </a:r>
            <a:r>
              <a:rPr lang="en-US" sz="1600" dirty="0">
                <a:latin typeface="Verdana"/>
              </a:rPr>
              <a:t> models.</a:t>
            </a: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srgbClr val="0070C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26988" y="458670"/>
            <a:ext cx="199926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err="1">
                <a:solidFill>
                  <a:schemeClr val="accent6"/>
                </a:solidFill>
                <a:latin typeface="+mj-lt"/>
              </a:rPr>
              <a:t>Shader</a:t>
            </a:r>
            <a:r>
              <a:rPr lang="en-US" dirty="0">
                <a:solidFill>
                  <a:schemeClr val="accent6"/>
                </a:solidFill>
                <a:latin typeface="+mj-lt"/>
              </a:rPr>
              <a:t> models </a:t>
            </a:r>
          </a:p>
        </p:txBody>
      </p:sp>
      <p:sp>
        <p:nvSpPr>
          <p:cNvPr id="16" name="Rounded Rectangle 15"/>
          <p:cNvSpPr/>
          <p:nvPr/>
        </p:nvSpPr>
        <p:spPr bwMode="auto">
          <a:xfrm>
            <a:off x="-18510" y="2004808"/>
            <a:ext cx="9144000" cy="1154162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9525" cap="flat" cmpd="sng" algn="ctr">
            <a:solidFill>
              <a:schemeClr val="bg1">
                <a:lumMod val="50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192813" y="2004808"/>
            <a:ext cx="8455392" cy="115416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 defTabSz="457200">
              <a:buFont typeface="Arial" panose="020B0604020202020204" pitchFamily="34" charset="0"/>
              <a:buChar char="•"/>
              <a:defRPr/>
            </a:pPr>
            <a:r>
              <a:rPr kumimoji="0" 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Shader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models </a:t>
            </a:r>
            <a:r>
              <a:rPr lang="en-US" sz="1600" dirty="0">
                <a:solidFill>
                  <a:srgbClr val="000000"/>
                </a:solidFill>
                <a:latin typeface="Verdana"/>
              </a:rPr>
              <a:t>lay down the programming environment of </a:t>
            </a:r>
            <a:r>
              <a:rPr lang="en-US" sz="1600" dirty="0" err="1">
                <a:solidFill>
                  <a:srgbClr val="000000"/>
                </a:solidFill>
                <a:latin typeface="Verdana"/>
              </a:rPr>
              <a:t>shaders</a:t>
            </a:r>
            <a:r>
              <a:rPr lang="en-US" sz="1600" dirty="0">
                <a:solidFill>
                  <a:srgbClr val="000000"/>
                </a:solidFill>
                <a:latin typeface="Verdana"/>
              </a:rPr>
              <a:t>,</a:t>
            </a:r>
          </a:p>
          <a:p>
            <a:pPr defTabSz="457200">
              <a:spcAft>
                <a:spcPts val="600"/>
              </a:spcAft>
              <a:defRPr/>
            </a:pPr>
            <a:r>
              <a:rPr lang="en-US" sz="1600" dirty="0">
                <a:solidFill>
                  <a:srgbClr val="000000"/>
                </a:solidFill>
                <a:latin typeface="Verdana"/>
              </a:rPr>
              <a:t>      including presumed data types, register set etc.</a:t>
            </a:r>
          </a:p>
          <a:p>
            <a:pPr marL="285750" indent="-285750" defTabSz="457200">
              <a:buFont typeface="Arial" panose="020B0604020202020204" pitchFamily="34" charset="0"/>
              <a:buChar char="•"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During the evolution of graphics processing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vertex and pixel </a:t>
            </a:r>
            <a:r>
              <a:rPr kumimoji="0" 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shader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models </a:t>
            </a:r>
          </a:p>
          <a:p>
            <a:pPr defTabSz="457200">
              <a:defRPr/>
            </a:pPr>
            <a:r>
              <a:rPr lang="en-US" sz="1600" dirty="0">
                <a:solidFill>
                  <a:srgbClr val="000000"/>
                </a:solidFill>
                <a:latin typeface="Verdana"/>
              </a:rPr>
              <a:t>      </a:t>
            </a:r>
            <a:r>
              <a:rPr lang="en-US" sz="1600" dirty="0">
                <a:solidFill>
                  <a:srgbClr val="FF0000"/>
                </a:solidFill>
                <a:latin typeface="Verdana"/>
              </a:rPr>
              <a:t>became unified</a:t>
            </a:r>
            <a:r>
              <a:rPr lang="en-US" sz="1600" dirty="0">
                <a:solidFill>
                  <a:srgbClr val="000000"/>
                </a:solidFill>
                <a:latin typeface="Verdana"/>
              </a:rPr>
              <a:t>, as discussed next.</a:t>
            </a: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617766521"/>
      </p:ext>
    </p:extLst>
  </p:cSld>
  <p:clrMapOvr>
    <a:masterClrMapping/>
  </p:clrMapOvr>
</p:sld>
</file>

<file path=ppt/slides/slide1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sz="17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3.3.1 Integrated graphics of the Core 2 line – its introduction and overview (6)</a:t>
            </a:r>
            <a:endParaRPr lang="en-US" sz="1700" dirty="0"/>
          </a:p>
        </p:txBody>
      </p:sp>
      <p:sp>
        <p:nvSpPr>
          <p:cNvPr id="5" name="Text Box 6"/>
          <p:cNvSpPr txBox="1">
            <a:spLocks noChangeArrowheads="1"/>
          </p:cNvSpPr>
          <p:nvPr/>
        </p:nvSpPr>
        <p:spPr bwMode="auto">
          <a:xfrm>
            <a:off x="612687" y="2843935"/>
            <a:ext cx="2933816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SzPct val="75000"/>
              <a:buFont typeface="Wingdings" panose="05000000000000000000" pitchFamily="2" charset="2"/>
              <a:buChar char="p"/>
              <a:defRPr sz="2800">
                <a:solidFill>
                  <a:schemeClr val="tx1"/>
                </a:solidFill>
                <a:latin typeface="Verdana" panose="020B060403050404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n"/>
              <a:defRPr sz="2400">
                <a:solidFill>
                  <a:schemeClr val="tx1"/>
                </a:solidFill>
                <a:latin typeface="Verdana" panose="020B060403050404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65000"/>
              <a:buFont typeface="Wingdings" panose="05000000000000000000" pitchFamily="2" charset="2"/>
              <a:buChar char="p"/>
              <a:defRPr sz="2000">
                <a:solidFill>
                  <a:schemeClr val="tx1"/>
                </a:solidFill>
                <a:latin typeface="Verdana" panose="020B060403050404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bg2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Verdana" panose="020B060403050404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Verdana" panose="020B0604030504040204" pitchFamily="34" charset="0"/>
              </a:defRPr>
            </a:lvl9pPr>
          </a:lstStyle>
          <a:p>
            <a:pPr marL="285750" indent="-285750" defTabSz="457200">
              <a:spcBef>
                <a:spcPct val="0"/>
              </a:spcBef>
              <a:buClrTx/>
              <a:buSzTx/>
              <a:buFont typeface="Arial" panose="020B0604020202020204" pitchFamily="34" charset="0"/>
              <a:buChar char="•"/>
              <a:defRPr/>
            </a:pP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 u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nified instruction set,</a:t>
            </a:r>
          </a:p>
        </p:txBody>
      </p:sp>
      <p:sp>
        <p:nvSpPr>
          <p:cNvPr id="6" name="Text Box 7"/>
          <p:cNvSpPr txBox="1">
            <a:spLocks noChangeArrowheads="1"/>
          </p:cNvSpPr>
          <p:nvPr/>
        </p:nvSpPr>
        <p:spPr bwMode="auto">
          <a:xfrm>
            <a:off x="614275" y="3139210"/>
            <a:ext cx="8184485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SzPct val="75000"/>
              <a:buFont typeface="Wingdings" panose="05000000000000000000" pitchFamily="2" charset="2"/>
              <a:buChar char="p"/>
              <a:defRPr sz="2800">
                <a:solidFill>
                  <a:schemeClr val="tx1"/>
                </a:solidFill>
                <a:latin typeface="Verdana" panose="020B060403050404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n"/>
              <a:defRPr sz="2400">
                <a:solidFill>
                  <a:schemeClr val="tx1"/>
                </a:solidFill>
                <a:latin typeface="Verdana" panose="020B060403050404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65000"/>
              <a:buFont typeface="Wingdings" panose="05000000000000000000" pitchFamily="2" charset="2"/>
              <a:buChar char="p"/>
              <a:defRPr sz="2000">
                <a:solidFill>
                  <a:schemeClr val="tx1"/>
                </a:solidFill>
                <a:latin typeface="Verdana" panose="020B060403050404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bg2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Verdana" panose="020B060403050404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Verdana" panose="020B0604030504040204" pitchFamily="34" charset="0"/>
              </a:defRPr>
            </a:lvl9pPr>
          </a:lstStyle>
          <a:p>
            <a:pPr marL="285750" indent="-285750" defTabSz="457200">
              <a:spcBef>
                <a:spcPct val="0"/>
              </a:spcBef>
              <a:buClrTx/>
              <a:buSzTx/>
              <a:buFont typeface="Arial" panose="020B0604020202020204" pitchFamily="34" charset="0"/>
              <a:buChar char="•"/>
              <a:defRPr/>
            </a:pP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 u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nified programming resources 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(e.g. temporary and constant registers).</a:t>
            </a:r>
          </a:p>
        </p:txBody>
      </p:sp>
      <p:sp>
        <p:nvSpPr>
          <p:cNvPr id="7" name="Text Box 4"/>
          <p:cNvSpPr txBox="1">
            <a:spLocks noChangeArrowheads="1"/>
          </p:cNvSpPr>
          <p:nvPr/>
        </p:nvSpPr>
        <p:spPr bwMode="auto">
          <a:xfrm>
            <a:off x="26495" y="458670"/>
            <a:ext cx="6257419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SzPct val="75000"/>
              <a:buFont typeface="Wingdings" panose="05000000000000000000" pitchFamily="2" charset="2"/>
              <a:buChar char="p"/>
              <a:defRPr sz="2800">
                <a:solidFill>
                  <a:schemeClr val="tx1"/>
                </a:solidFill>
                <a:latin typeface="Verdana" panose="020B060403050404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n"/>
              <a:defRPr sz="2400">
                <a:solidFill>
                  <a:schemeClr val="tx1"/>
                </a:solidFill>
                <a:latin typeface="Verdana" panose="020B060403050404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65000"/>
              <a:buFont typeface="Wingdings" panose="05000000000000000000" pitchFamily="2" charset="2"/>
              <a:buChar char="p"/>
              <a:defRPr sz="2000">
                <a:solidFill>
                  <a:schemeClr val="tx1"/>
                </a:solidFill>
                <a:latin typeface="Verdana" panose="020B060403050404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bg2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Verdana" panose="020B060403050404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Verdana" panose="020B0604030504040204" pitchFamily="34" charset="0"/>
              </a:defRPr>
            </a:lvl9pPr>
          </a:lstStyle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Convergence</a:t>
            </a: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46CC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 </a:t>
            </a: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of the vertex and pixel </a:t>
            </a:r>
            <a:r>
              <a:rPr kumimoji="0" lang="en-US" altLang="en-US" sz="1800" b="0" i="0" u="none" strike="noStrike" kern="1200" cap="none" spc="0" normalizeH="0" baseline="0" noProof="0" dirty="0" err="1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shader</a:t>
            </a: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models 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212546" y="818710"/>
            <a:ext cx="8820980" cy="115416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lvl="0" indent="-285750" defTabSz="457200">
              <a:spcBef>
                <a:spcPct val="0"/>
              </a:spcBef>
              <a:buFont typeface="Arial" panose="020B0604020202020204" pitchFamily="34" charset="0"/>
              <a:buChar char="•"/>
              <a:defRPr/>
            </a:pPr>
            <a:r>
              <a:rPr lang="en-US" altLang="en-US" sz="1600" dirty="0">
                <a:solidFill>
                  <a:srgbClr val="0070C0"/>
                </a:solidFill>
                <a:latin typeface="Verdana" panose="020B0604030504040204" pitchFamily="34" charset="0"/>
              </a:rPr>
              <a:t>Early </a:t>
            </a:r>
            <a:r>
              <a:rPr lang="en-US" altLang="en-US" sz="1600" dirty="0" err="1">
                <a:solidFill>
                  <a:srgbClr val="0070C0"/>
                </a:solidFill>
                <a:latin typeface="Verdana" panose="020B0604030504040204" pitchFamily="34" charset="0"/>
              </a:rPr>
              <a:t>shader</a:t>
            </a:r>
            <a:r>
              <a:rPr lang="en-US" altLang="en-US" sz="1600" dirty="0">
                <a:solidFill>
                  <a:srgbClr val="0070C0"/>
                </a:solidFill>
                <a:latin typeface="Verdana" panose="020B0604030504040204" pitchFamily="34" charset="0"/>
              </a:rPr>
              <a:t> models </a:t>
            </a:r>
            <a:r>
              <a:rPr lang="en-US" altLang="en-US" sz="1600" dirty="0">
                <a:solidFill>
                  <a:srgbClr val="000000"/>
                </a:solidFill>
                <a:latin typeface="Verdana" panose="020B0604030504040204" pitchFamily="34" charset="0"/>
              </a:rPr>
              <a:t>(models 2 and 3) had </a:t>
            </a:r>
            <a:r>
              <a:rPr lang="en-US" altLang="en-US" sz="1600" dirty="0">
                <a:solidFill>
                  <a:srgbClr val="0070C0"/>
                </a:solidFill>
                <a:latin typeface="Verdana" panose="020B0604030504040204" pitchFamily="34" charset="0"/>
              </a:rPr>
              <a:t>different</a:t>
            </a:r>
            <a:r>
              <a:rPr lang="en-US" altLang="en-US" sz="1600" dirty="0">
                <a:solidFill>
                  <a:srgbClr val="004AEB"/>
                </a:solidFill>
                <a:latin typeface="Verdana" panose="020B0604030504040204" pitchFamily="34" charset="0"/>
              </a:rPr>
              <a:t> </a:t>
            </a:r>
            <a:r>
              <a:rPr lang="en-US" altLang="en-US" sz="1600" dirty="0">
                <a:solidFill>
                  <a:srgbClr val="0070C0"/>
                </a:solidFill>
                <a:latin typeface="Verdana" panose="020B0604030504040204" pitchFamily="34" charset="0"/>
              </a:rPr>
              <a:t>precision</a:t>
            </a:r>
            <a:r>
              <a:rPr lang="en-US" altLang="en-US" sz="1600" dirty="0">
                <a:solidFill>
                  <a:srgbClr val="004AEB"/>
                </a:solidFill>
                <a:latin typeface="Verdana" panose="020B0604030504040204" pitchFamily="34" charset="0"/>
              </a:rPr>
              <a:t> </a:t>
            </a:r>
            <a:r>
              <a:rPr lang="en-US" altLang="en-US" sz="1600" dirty="0">
                <a:solidFill>
                  <a:srgbClr val="0070C0"/>
                </a:solidFill>
                <a:latin typeface="Verdana" panose="020B0604030504040204" pitchFamily="34" charset="0"/>
              </a:rPr>
              <a:t>requirements</a:t>
            </a:r>
            <a:r>
              <a:rPr lang="en-US" altLang="en-US" sz="1600" dirty="0">
                <a:solidFill>
                  <a:srgbClr val="000000"/>
                </a:solidFill>
                <a:latin typeface="Verdana" panose="020B0604030504040204" pitchFamily="34" charset="0"/>
              </a:rPr>
              <a:t>, </a:t>
            </a:r>
          </a:p>
          <a:p>
            <a:pPr lvl="0" defTabSz="457200">
              <a:spcBef>
                <a:spcPct val="0"/>
              </a:spcBef>
              <a:spcAft>
                <a:spcPts val="600"/>
              </a:spcAft>
              <a:defRPr/>
            </a:pPr>
            <a:r>
              <a:rPr lang="en-US" altLang="en-US" sz="1600" dirty="0">
                <a:solidFill>
                  <a:srgbClr val="000000"/>
                </a:solidFill>
                <a:latin typeface="Verdana" panose="020B0604030504040204" pitchFamily="34" charset="0"/>
              </a:rPr>
              <a:t>     implying different data types, register sets and instruction sets (i.e. ISAs).</a:t>
            </a:r>
          </a:p>
          <a:p>
            <a:pPr marL="285750" indent="-285750" defTabSz="457200">
              <a:spcBef>
                <a:spcPct val="0"/>
              </a:spcBef>
              <a:buFont typeface="Arial" panose="020B0604020202020204" pitchFamily="34" charset="0"/>
              <a:buChar char="•"/>
              <a:defRPr/>
            </a:pPr>
            <a:r>
              <a:rPr lang="en-US" altLang="en-US" sz="1600" dirty="0">
                <a:solidFill>
                  <a:srgbClr val="000000"/>
                </a:solidFill>
                <a:latin typeface="Verdana" panose="020B0604030504040204" pitchFamily="34" charset="0"/>
              </a:rPr>
              <a:t>These models </a:t>
            </a:r>
            <a:r>
              <a:rPr lang="en-US" altLang="en-US" sz="1600" dirty="0">
                <a:solidFill>
                  <a:srgbClr val="0070C0"/>
                </a:solidFill>
                <a:latin typeface="Verdana" panose="020B0604030504040204" pitchFamily="34" charset="0"/>
              </a:rPr>
              <a:t>became integrated in the </a:t>
            </a:r>
            <a:r>
              <a:rPr lang="en-US" altLang="en-US" sz="1600" dirty="0" err="1">
                <a:solidFill>
                  <a:srgbClr val="0070C0"/>
                </a:solidFill>
                <a:latin typeface="Verdana" panose="020B0604030504040204" pitchFamily="34" charset="0"/>
              </a:rPr>
              <a:t>shader</a:t>
            </a:r>
            <a:r>
              <a:rPr lang="en-US" altLang="en-US" sz="1600" dirty="0">
                <a:solidFill>
                  <a:srgbClr val="0070C0"/>
                </a:solidFill>
                <a:latin typeface="Verdana" panose="020B0604030504040204" pitchFamily="34" charset="0"/>
              </a:rPr>
              <a:t> model 4, </a:t>
            </a:r>
            <a:r>
              <a:rPr lang="en-US" altLang="en-US" sz="1600" dirty="0">
                <a:latin typeface="Verdana" panose="020B0604030504040204" pitchFamily="34" charset="0"/>
              </a:rPr>
              <a:t>that was introduced</a:t>
            </a:r>
          </a:p>
          <a:p>
            <a:pPr defTabSz="457200">
              <a:spcBef>
                <a:spcPct val="0"/>
              </a:spcBef>
              <a:defRPr/>
            </a:pPr>
            <a:r>
              <a:rPr lang="en-US" altLang="en-US" sz="1600" dirty="0">
                <a:latin typeface="Verdana" panose="020B0604030504040204" pitchFamily="34" charset="0"/>
              </a:rPr>
              <a:t>      </a:t>
            </a:r>
            <a:r>
              <a:rPr lang="en-US" altLang="en-US" sz="1600" dirty="0">
                <a:solidFill>
                  <a:srgbClr val="000000"/>
                </a:solidFill>
                <a:latin typeface="Verdana" panose="020B0604030504040204" pitchFamily="34" charset="0"/>
              </a:rPr>
              <a:t>with DirectX10 in 2006 [</a:t>
            </a:r>
            <a:r>
              <a:rPr lang="hu-HU" altLang="en-US" sz="1600" dirty="0">
                <a:solidFill>
                  <a:srgbClr val="000000"/>
                </a:solidFill>
                <a:latin typeface="Verdana" panose="020B0604030504040204" pitchFamily="34" charset="0"/>
              </a:rPr>
              <a:t>105</a:t>
            </a:r>
            <a:r>
              <a:rPr lang="en-US" altLang="en-US" sz="1600" dirty="0">
                <a:solidFill>
                  <a:srgbClr val="000000"/>
                </a:solidFill>
                <a:latin typeface="Verdana" panose="020B0604030504040204" pitchFamily="34" charset="0"/>
              </a:rPr>
              <a:t>].</a:t>
            </a:r>
            <a:r>
              <a:rPr lang="en-US" altLang="en-US" sz="1600" dirty="0">
                <a:solidFill>
                  <a:srgbClr val="004AEB"/>
                </a:solidFill>
                <a:latin typeface="Verdana" panose="020B0604030504040204" pitchFamily="34" charset="0"/>
              </a:rPr>
              <a:t> </a:t>
            </a:r>
          </a:p>
        </p:txBody>
      </p:sp>
      <p:sp>
        <p:nvSpPr>
          <p:cNvPr id="10" name="Rounded Rectangle 9"/>
          <p:cNvSpPr/>
          <p:nvPr/>
        </p:nvSpPr>
        <p:spPr bwMode="auto">
          <a:xfrm>
            <a:off x="-18510" y="1989130"/>
            <a:ext cx="9144000" cy="597507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9525" cap="flat" cmpd="sng" algn="ctr">
            <a:solidFill>
              <a:schemeClr val="bg1">
                <a:lumMod val="50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11" name="Text Box 4"/>
          <p:cNvSpPr txBox="1">
            <a:spLocks noChangeArrowheads="1"/>
          </p:cNvSpPr>
          <p:nvPr/>
        </p:nvSpPr>
        <p:spPr bwMode="auto">
          <a:xfrm>
            <a:off x="201101" y="1989130"/>
            <a:ext cx="4254691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SzPct val="75000"/>
              <a:buFont typeface="Wingdings" panose="05000000000000000000" pitchFamily="2" charset="2"/>
              <a:buChar char="p"/>
              <a:defRPr sz="2800">
                <a:solidFill>
                  <a:schemeClr val="tx1"/>
                </a:solidFill>
                <a:latin typeface="Verdana" panose="020B060403050404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n"/>
              <a:defRPr sz="2400">
                <a:solidFill>
                  <a:schemeClr val="tx1"/>
                </a:solidFill>
                <a:latin typeface="Verdana" panose="020B060403050404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65000"/>
              <a:buFont typeface="Wingdings" panose="05000000000000000000" pitchFamily="2" charset="2"/>
              <a:buChar char="p"/>
              <a:defRPr sz="2000">
                <a:solidFill>
                  <a:schemeClr val="tx1"/>
                </a:solidFill>
                <a:latin typeface="Verdana" panose="020B060403050404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bg2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Verdana" panose="020B060403050404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Verdana" panose="020B0604030504040204" pitchFamily="34" charset="0"/>
              </a:defRPr>
            </a:lvl9pPr>
          </a:lstStyle>
          <a:p>
            <a:pPr marL="285750" indent="-285750" defTabSz="457200">
              <a:spcBef>
                <a:spcPct val="0"/>
              </a:spcBef>
              <a:buClrTx/>
              <a:buSzTx/>
              <a:buFont typeface="Arial" panose="020B0604020202020204" pitchFamily="34" charset="0"/>
              <a:buChar char="•"/>
              <a:defRPr/>
            </a:pP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The unified</a:t>
            </a:r>
            <a:r>
              <a:rPr kumimoji="0" lang="en-US" altLang="en-US" sz="1600" b="0" i="0" u="none" strike="noStrike" kern="1200" cap="none" spc="0" normalizeH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 </a:t>
            </a:r>
            <a:r>
              <a:rPr kumimoji="0" lang="en-US" alt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Shader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 model 4 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declares</a:t>
            </a:r>
          </a:p>
        </p:txBody>
      </p:sp>
      <p:sp>
        <p:nvSpPr>
          <p:cNvPr id="12" name="Text Box 5"/>
          <p:cNvSpPr txBox="1">
            <a:spLocks noChangeArrowheads="1"/>
          </p:cNvSpPr>
          <p:nvPr/>
        </p:nvSpPr>
        <p:spPr bwMode="auto">
          <a:xfrm>
            <a:off x="623800" y="2294250"/>
            <a:ext cx="8038354" cy="6617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SzPct val="75000"/>
              <a:buFont typeface="Wingdings" panose="05000000000000000000" pitchFamily="2" charset="2"/>
              <a:buChar char="p"/>
              <a:defRPr sz="2800">
                <a:solidFill>
                  <a:schemeClr val="tx1"/>
                </a:solidFill>
                <a:latin typeface="Verdana" panose="020B060403050404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n"/>
              <a:defRPr sz="2400">
                <a:solidFill>
                  <a:schemeClr val="tx1"/>
                </a:solidFill>
                <a:latin typeface="Verdana" panose="020B060403050404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65000"/>
              <a:buFont typeface="Wingdings" panose="05000000000000000000" pitchFamily="2" charset="2"/>
              <a:buChar char="p"/>
              <a:defRPr sz="2000">
                <a:solidFill>
                  <a:schemeClr val="tx1"/>
                </a:solidFill>
                <a:latin typeface="Verdana" panose="020B060403050404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bg2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Verdana" panose="020B060403050404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Verdana" panose="020B0604030504040204" pitchFamily="34" charset="0"/>
              </a:defRPr>
            </a:lvl9pPr>
          </a:lstStyle>
          <a:p>
            <a:pPr marL="285750" indent="-285750" defTabSz="457200">
              <a:spcBef>
                <a:spcPct val="0"/>
              </a:spcBef>
              <a:spcAft>
                <a:spcPts val="600"/>
              </a:spcAft>
              <a:buClrTx/>
              <a:buSzTx/>
              <a:buFont typeface="Arial" panose="020B0604020202020204" pitchFamily="34" charset="0"/>
              <a:buChar char="•"/>
              <a:defRPr/>
            </a:pP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 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Unified precision 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requirements (FP32) for both vertex and pixel </a:t>
            </a:r>
            <a:r>
              <a:rPr kumimoji="0" lang="en-US" alt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shaders</a:t>
            </a:r>
            <a:r>
              <a:rPr lang="en-US" altLang="en-US" sz="1600" dirty="0">
                <a:solidFill>
                  <a:srgbClr val="000000"/>
                </a:solidFill>
              </a:rPr>
              <a:t>,</a:t>
            </a:r>
            <a:endParaRPr kumimoji="0" lang="en-US" altLang="en-US" sz="16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anose="020B0604030504040204" pitchFamily="34" charset="0"/>
              <a:ea typeface="+mn-ea"/>
              <a:cs typeface="+mn-cs"/>
            </a:endParaRPr>
          </a:p>
          <a:p>
            <a:pPr marL="285750" indent="-285750" defTabSz="457200">
              <a:spcBef>
                <a:spcPct val="0"/>
              </a:spcBef>
              <a:buClrTx/>
              <a:buSzTx/>
              <a:buFont typeface="Arial" panose="020B0604020202020204" pitchFamily="34" charset="0"/>
              <a:buChar char="•"/>
              <a:defRPr/>
            </a:pP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 the possibility to use new data formats,</a:t>
            </a:r>
          </a:p>
        </p:txBody>
      </p:sp>
      <p:sp>
        <p:nvSpPr>
          <p:cNvPr id="13" name="Rounded Rectangle 12"/>
          <p:cNvSpPr/>
          <p:nvPr/>
        </p:nvSpPr>
        <p:spPr bwMode="auto">
          <a:xfrm>
            <a:off x="16870" y="3477764"/>
            <a:ext cx="9144000" cy="582458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9525" cap="flat" cmpd="sng" algn="ctr">
            <a:solidFill>
              <a:schemeClr val="bg1">
                <a:lumMod val="50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206515" y="3475447"/>
            <a:ext cx="8506162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dirty="0">
                <a:solidFill>
                  <a:srgbClr val="FF0000"/>
                </a:solidFill>
                <a:latin typeface="+mj-lt"/>
              </a:rPr>
              <a:t>Note</a:t>
            </a:r>
            <a:r>
              <a:rPr lang="en-US" sz="1600" dirty="0">
                <a:latin typeface="+mj-lt"/>
              </a:rPr>
              <a:t> that due to the unified precision requirement of vertex and pixel </a:t>
            </a:r>
            <a:r>
              <a:rPr lang="en-US" sz="1600" dirty="0" err="1">
                <a:latin typeface="+mj-lt"/>
              </a:rPr>
              <a:t>shaders</a:t>
            </a:r>
            <a:endParaRPr lang="en-US" sz="1600" dirty="0">
              <a:latin typeface="+mj-lt"/>
            </a:endParaRPr>
          </a:p>
          <a:p>
            <a:r>
              <a:rPr lang="en-US" sz="1600" dirty="0">
                <a:latin typeface="+mj-lt"/>
              </a:rPr>
              <a:t>    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graphics computation </a:t>
            </a:r>
            <a:r>
              <a:rPr lang="en-US" sz="1600" dirty="0">
                <a:latin typeface="+mj-lt"/>
              </a:rPr>
              <a:t>needs a </a:t>
            </a:r>
            <a:r>
              <a:rPr lang="en-US" sz="1600" dirty="0">
                <a:solidFill>
                  <a:srgbClr val="FF0000"/>
                </a:solidFill>
                <a:latin typeface="+mj-lt"/>
              </a:rPr>
              <a:t>vast number of FP32 execution resources.      </a:t>
            </a:r>
          </a:p>
        </p:txBody>
      </p:sp>
    </p:spTree>
    <p:extLst>
      <p:ext uri="{BB962C8B-B14F-4D97-AF65-F5344CB8AC3E}">
        <p14:creationId xmlns:p14="http://schemas.microsoft.com/office/powerpoint/2010/main" val="2146091402"/>
      </p:ext>
    </p:extLst>
  </p:cSld>
  <p:clrMapOvr>
    <a:masterClrMapping/>
  </p:clrMapOvr>
</p:sld>
</file>

<file path=ppt/slides/slide1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sz="17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3.3.1 Integrated graphics of the Core 2 line – its introduction and overview (7)</a:t>
            </a:r>
            <a:endParaRPr lang="en-US" sz="1700" dirty="0"/>
          </a:p>
        </p:txBody>
      </p:sp>
      <p:sp>
        <p:nvSpPr>
          <p:cNvPr id="4" name="TextBox 3"/>
          <p:cNvSpPr txBox="1"/>
          <p:nvPr/>
        </p:nvSpPr>
        <p:spPr>
          <a:xfrm>
            <a:off x="26495" y="483222"/>
            <a:ext cx="774026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pc="-90" dirty="0">
                <a:solidFill>
                  <a:srgbClr val="2D2D8A"/>
                </a:solidFill>
                <a:latin typeface="Verdana"/>
              </a:rPr>
              <a:t>How has integrated graphics evolved in Core 2-based client processors?</a:t>
            </a:r>
          </a:p>
        </p:txBody>
      </p:sp>
      <p:sp>
        <p:nvSpPr>
          <p:cNvPr id="6" name="Rectangle 2"/>
          <p:cNvSpPr>
            <a:spLocks noChangeArrowheads="1"/>
          </p:cNvSpPr>
          <p:nvPr/>
        </p:nvSpPr>
        <p:spPr bwMode="auto">
          <a:xfrm>
            <a:off x="2868329" y="1808820"/>
            <a:ext cx="333375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  <a:defRPr/>
            </a:pPr>
            <a:r>
              <a:rPr lang="en-US" altLang="en-US" sz="1200" b="1" dirty="0">
                <a:solidFill>
                  <a:srgbClr val="000000"/>
                </a:solidFill>
                <a:latin typeface="Verdana" pitchFamily="34" charset="0"/>
              </a:rPr>
              <a:t>Implementation of integrated graphics</a:t>
            </a:r>
            <a:endParaRPr lang="hu-HU" altLang="en-US" sz="1200" dirty="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7" name="Rectangle 4"/>
          <p:cNvSpPr>
            <a:spLocks noChangeArrowheads="1"/>
          </p:cNvSpPr>
          <p:nvPr/>
        </p:nvSpPr>
        <p:spPr bwMode="auto">
          <a:xfrm>
            <a:off x="710124" y="2478731"/>
            <a:ext cx="1689565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  <a:defRPr/>
            </a:pPr>
            <a:r>
              <a:rPr lang="en-US" altLang="en-US" sz="1200" b="1" dirty="0">
                <a:solidFill>
                  <a:srgbClr val="000000"/>
                </a:solidFill>
                <a:latin typeface="Verdana" pitchFamily="34" charset="0"/>
              </a:rPr>
              <a:t>In the North Bridge</a:t>
            </a:r>
          </a:p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  <a:defRPr/>
            </a:pPr>
            <a:r>
              <a:rPr lang="en-US" altLang="en-US" sz="1200" b="1" dirty="0" err="1">
                <a:solidFill>
                  <a:srgbClr val="000000"/>
                </a:solidFill>
                <a:latin typeface="Verdana" pitchFamily="34" charset="0"/>
              </a:rPr>
              <a:t>integrated</a:t>
            </a:r>
            <a:r>
              <a:rPr lang="en-US" altLang="en-US" sz="1200" b="1" dirty="0">
                <a:solidFill>
                  <a:srgbClr val="000000"/>
                </a:solidFill>
                <a:latin typeface="Verdana" pitchFamily="34" charset="0"/>
              </a:rPr>
              <a:t> GPU</a:t>
            </a:r>
          </a:p>
        </p:txBody>
      </p:sp>
      <p:sp>
        <p:nvSpPr>
          <p:cNvPr id="8" name="Line 5"/>
          <p:cNvSpPr>
            <a:spLocks noChangeShapeType="1"/>
          </p:cNvSpPr>
          <p:nvPr/>
        </p:nvSpPr>
        <p:spPr bwMode="auto">
          <a:xfrm flipV="1">
            <a:off x="1654869" y="2146957"/>
            <a:ext cx="2872861" cy="21902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140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9" name="Line 6"/>
          <p:cNvSpPr>
            <a:spLocks noChangeShapeType="1"/>
          </p:cNvSpPr>
          <p:nvPr/>
        </p:nvSpPr>
        <p:spPr bwMode="auto">
          <a:xfrm flipH="1" flipV="1">
            <a:off x="4527730" y="2146957"/>
            <a:ext cx="2888175" cy="229594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140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10" name="Oval 12"/>
          <p:cNvSpPr>
            <a:spLocks noChangeArrowheads="1"/>
          </p:cNvSpPr>
          <p:nvPr/>
        </p:nvSpPr>
        <p:spPr bwMode="auto">
          <a:xfrm>
            <a:off x="1620373" y="2336735"/>
            <a:ext cx="72000" cy="72000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  <a:defRPr/>
            </a:pPr>
            <a:endParaRPr lang="hu-HU" altLang="en-US" sz="140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11" name="Oval 12"/>
          <p:cNvSpPr>
            <a:spLocks noChangeArrowheads="1"/>
          </p:cNvSpPr>
          <p:nvPr/>
        </p:nvSpPr>
        <p:spPr bwMode="auto">
          <a:xfrm>
            <a:off x="7379393" y="2335144"/>
            <a:ext cx="72000" cy="72000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  <a:defRPr/>
            </a:pPr>
            <a:endParaRPr lang="hu-HU" altLang="en-US" sz="140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12" name="Rectangle 9"/>
          <p:cNvSpPr>
            <a:spLocks noChangeArrowheads="1"/>
          </p:cNvSpPr>
          <p:nvPr/>
        </p:nvSpPr>
        <p:spPr bwMode="auto">
          <a:xfrm>
            <a:off x="6757708" y="2477740"/>
            <a:ext cx="1317668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  <a:defRPr/>
            </a:pPr>
            <a:r>
              <a:rPr lang="en-US" altLang="en-US" sz="1200" b="1" dirty="0">
                <a:solidFill>
                  <a:srgbClr val="000000"/>
                </a:solidFill>
                <a:latin typeface="Verdana" pitchFamily="34" charset="0"/>
              </a:rPr>
              <a:t>On-die</a:t>
            </a:r>
          </a:p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  <a:defRPr/>
            </a:pPr>
            <a:r>
              <a:rPr lang="en-US" altLang="en-US" sz="1200" b="1" dirty="0" err="1">
                <a:solidFill>
                  <a:srgbClr val="000000"/>
                </a:solidFill>
                <a:latin typeface="Verdana" pitchFamily="34" charset="0"/>
              </a:rPr>
              <a:t>integrated</a:t>
            </a:r>
            <a:r>
              <a:rPr lang="en-US" altLang="en-US" sz="1200" b="1" dirty="0">
                <a:solidFill>
                  <a:srgbClr val="000000"/>
                </a:solidFill>
                <a:latin typeface="Verdana" pitchFamily="34" charset="0"/>
              </a:rPr>
              <a:t> GPU</a:t>
            </a:r>
          </a:p>
        </p:txBody>
      </p:sp>
      <p:sp>
        <p:nvSpPr>
          <p:cNvPr id="15" name="Line 42"/>
          <p:cNvSpPr>
            <a:spLocks noChangeShapeType="1"/>
          </p:cNvSpPr>
          <p:nvPr/>
        </p:nvSpPr>
        <p:spPr bwMode="auto">
          <a:xfrm>
            <a:off x="4529541" y="2019812"/>
            <a:ext cx="0" cy="360362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140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16" name="Oval 12"/>
          <p:cNvSpPr>
            <a:spLocks noChangeArrowheads="1"/>
          </p:cNvSpPr>
          <p:nvPr/>
        </p:nvSpPr>
        <p:spPr bwMode="auto">
          <a:xfrm>
            <a:off x="4491602" y="2333846"/>
            <a:ext cx="72000" cy="72000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  <a:defRPr/>
            </a:pPr>
            <a:endParaRPr lang="hu-HU" altLang="en-US" sz="140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17" name="Text Box 3"/>
          <p:cNvSpPr txBox="1">
            <a:spLocks noChangeArrowheads="1"/>
          </p:cNvSpPr>
          <p:nvPr/>
        </p:nvSpPr>
        <p:spPr bwMode="auto">
          <a:xfrm>
            <a:off x="29253" y="5279108"/>
            <a:ext cx="3147592" cy="83099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  <a:defRPr/>
            </a:pPr>
            <a:r>
              <a:rPr lang="en-US" altLang="en-US" sz="1200" dirty="0">
                <a:solidFill>
                  <a:srgbClr val="000000"/>
                </a:solidFill>
                <a:latin typeface="Verdana" pitchFamily="34" charset="0"/>
              </a:rPr>
              <a:t>Intel’s Pentium III to Core 2 Nehalem </a:t>
            </a:r>
          </a:p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  <a:defRPr/>
            </a:pPr>
            <a:r>
              <a:rPr lang="en-US" altLang="en-US" sz="1200" dirty="0">
                <a:solidFill>
                  <a:srgbClr val="000000"/>
                </a:solidFill>
                <a:latin typeface="Verdana" pitchFamily="34" charset="0"/>
              </a:rPr>
              <a:t>processors (1999 – 2009),</a:t>
            </a:r>
          </a:p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  <a:defRPr/>
            </a:pPr>
            <a:r>
              <a:rPr lang="en-US" altLang="en-US" sz="1200" dirty="0">
                <a:solidFill>
                  <a:srgbClr val="000000"/>
                </a:solidFill>
                <a:latin typeface="Verdana" pitchFamily="34" charset="0"/>
              </a:rPr>
              <a:t>first in Intel’s 810 NB (1999)</a:t>
            </a:r>
          </a:p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  <a:defRPr/>
            </a:pPr>
            <a:r>
              <a:rPr lang="en-US" altLang="en-US" sz="1200" dirty="0">
                <a:solidFill>
                  <a:srgbClr val="000000"/>
                </a:solidFill>
                <a:latin typeface="Verdana" pitchFamily="34" charset="0"/>
              </a:rPr>
              <a:t>then in subsequent implementations</a:t>
            </a:r>
          </a:p>
        </p:txBody>
      </p:sp>
      <p:grpSp>
        <p:nvGrpSpPr>
          <p:cNvPr id="18" name="Group 12"/>
          <p:cNvGrpSpPr>
            <a:grpSpLocks/>
          </p:cNvGrpSpPr>
          <p:nvPr/>
        </p:nvGrpSpPr>
        <p:grpSpPr bwMode="auto">
          <a:xfrm>
            <a:off x="658673" y="3458387"/>
            <a:ext cx="2087562" cy="1728787"/>
            <a:chOff x="1546" y="2478"/>
            <a:chExt cx="1315" cy="1089"/>
          </a:xfrm>
        </p:grpSpPr>
        <p:sp>
          <p:nvSpPr>
            <p:cNvPr id="19" name="Oval 33"/>
            <p:cNvSpPr>
              <a:spLocks noChangeArrowheads="1"/>
            </p:cNvSpPr>
            <p:nvPr/>
          </p:nvSpPr>
          <p:spPr bwMode="auto">
            <a:xfrm>
              <a:off x="1784" y="2478"/>
              <a:ext cx="262" cy="264"/>
            </a:xfrm>
            <a:prstGeom prst="ellipse">
              <a:avLst/>
            </a:prstGeom>
            <a:solidFill>
              <a:srgbClr val="CCECFF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 fontAlgn="base">
                <a:spcBef>
                  <a:spcPct val="0"/>
                </a:spcBef>
                <a:spcAft>
                  <a:spcPct val="0"/>
                </a:spcAft>
                <a:buFontTx/>
                <a:buNone/>
                <a:defRPr/>
              </a:pPr>
              <a:r>
                <a:rPr lang="hu-HU" altLang="en-US" sz="1000">
                  <a:solidFill>
                    <a:srgbClr val="000000"/>
                  </a:solidFill>
                  <a:latin typeface="Verdana" pitchFamily="34" charset="0"/>
                </a:rPr>
                <a:t>P</a:t>
              </a:r>
            </a:p>
          </p:txBody>
        </p:sp>
        <p:sp>
          <p:nvSpPr>
            <p:cNvPr id="20" name="Rectangle 34"/>
            <p:cNvSpPr>
              <a:spLocks noChangeArrowheads="1"/>
            </p:cNvSpPr>
            <p:nvPr/>
          </p:nvSpPr>
          <p:spPr bwMode="auto">
            <a:xfrm>
              <a:off x="1546" y="3340"/>
              <a:ext cx="729" cy="227"/>
            </a:xfrm>
            <a:prstGeom prst="rect">
              <a:avLst/>
            </a:prstGeom>
            <a:solidFill>
              <a:schemeClr val="accent3">
                <a:lumMod val="85000"/>
              </a:schemeClr>
            </a:solidFill>
            <a:ln w="1270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 algn="ctr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000">
                  <a:solidFill>
                    <a:srgbClr val="000000"/>
                  </a:solidFill>
                  <a:latin typeface="Verdana" pitchFamily="34" charset="0"/>
                </a:rPr>
                <a:t>South</a:t>
              </a:r>
              <a:r>
                <a:rPr lang="hu-HU" sz="1000">
                  <a:solidFill>
                    <a:srgbClr val="000000"/>
                  </a:solidFill>
                  <a:latin typeface="Verdana" pitchFamily="34" charset="0"/>
                </a:rPr>
                <a:t> Bridge</a:t>
              </a:r>
            </a:p>
          </p:txBody>
        </p:sp>
        <p:sp>
          <p:nvSpPr>
            <p:cNvPr id="21" name="Line 36"/>
            <p:cNvSpPr>
              <a:spLocks noChangeShapeType="1"/>
            </p:cNvSpPr>
            <p:nvPr/>
          </p:nvSpPr>
          <p:spPr bwMode="auto">
            <a:xfrm>
              <a:off x="1920" y="2751"/>
              <a:ext cx="0" cy="171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 type="triangl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400">
                <a:solidFill>
                  <a:srgbClr val="000000"/>
                </a:solidFill>
                <a:latin typeface="Verdana" pitchFamily="34" charset="0"/>
              </a:endParaRPr>
            </a:p>
          </p:txBody>
        </p:sp>
        <p:sp>
          <p:nvSpPr>
            <p:cNvPr id="22" name="Line 37"/>
            <p:cNvSpPr>
              <a:spLocks noChangeShapeType="1"/>
            </p:cNvSpPr>
            <p:nvPr/>
          </p:nvSpPr>
          <p:spPr bwMode="auto">
            <a:xfrm>
              <a:off x="1920" y="3162"/>
              <a:ext cx="0" cy="171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 type="triangl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400">
                <a:solidFill>
                  <a:srgbClr val="000000"/>
                </a:solidFill>
                <a:latin typeface="Verdana" pitchFamily="34" charset="0"/>
              </a:endParaRPr>
            </a:p>
          </p:txBody>
        </p:sp>
        <p:sp>
          <p:nvSpPr>
            <p:cNvPr id="23" name="Line 41"/>
            <p:cNvSpPr>
              <a:spLocks noChangeShapeType="1"/>
            </p:cNvSpPr>
            <p:nvPr/>
          </p:nvSpPr>
          <p:spPr bwMode="auto">
            <a:xfrm>
              <a:off x="2262" y="3033"/>
              <a:ext cx="170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 type="triangl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400">
                <a:solidFill>
                  <a:srgbClr val="000000"/>
                </a:solidFill>
                <a:latin typeface="Verdana" pitchFamily="34" charset="0"/>
              </a:endParaRPr>
            </a:p>
          </p:txBody>
        </p:sp>
        <p:sp>
          <p:nvSpPr>
            <p:cNvPr id="24" name="Rectangle 59"/>
            <p:cNvSpPr>
              <a:spLocks noChangeArrowheads="1"/>
            </p:cNvSpPr>
            <p:nvPr/>
          </p:nvSpPr>
          <p:spPr bwMode="auto">
            <a:xfrm>
              <a:off x="2442" y="2932"/>
              <a:ext cx="419" cy="218"/>
            </a:xfrm>
            <a:prstGeom prst="rect">
              <a:avLst/>
            </a:prstGeom>
            <a:solidFill>
              <a:srgbClr val="F6FABE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 fontAlgn="base">
                <a:spcBef>
                  <a:spcPct val="0"/>
                </a:spcBef>
                <a:spcAft>
                  <a:spcPct val="0"/>
                </a:spcAft>
                <a:buFontTx/>
                <a:buNone/>
                <a:defRPr/>
              </a:pPr>
              <a:r>
                <a:rPr lang="hu-HU" altLang="en-US" sz="1100">
                  <a:solidFill>
                    <a:srgbClr val="000000"/>
                  </a:solidFill>
                  <a:latin typeface="Verdana" pitchFamily="34" charset="0"/>
                </a:rPr>
                <a:t>Mem.</a:t>
              </a:r>
            </a:p>
          </p:txBody>
        </p:sp>
        <p:sp>
          <p:nvSpPr>
            <p:cNvPr id="25" name="Rectangle 15"/>
            <p:cNvSpPr>
              <a:spLocks noChangeArrowheads="1"/>
            </p:cNvSpPr>
            <p:nvPr/>
          </p:nvSpPr>
          <p:spPr bwMode="auto">
            <a:xfrm>
              <a:off x="1779" y="2928"/>
              <a:ext cx="476" cy="230"/>
            </a:xfrm>
            <a:prstGeom prst="rect">
              <a:avLst/>
            </a:prstGeom>
            <a:solidFill>
              <a:srgbClr val="B7FFDB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 fontAlgn="base">
                <a:spcBef>
                  <a:spcPct val="0"/>
                </a:spcBef>
                <a:spcAft>
                  <a:spcPct val="0"/>
                </a:spcAft>
                <a:buFontTx/>
                <a:buNone/>
                <a:defRPr/>
              </a:pPr>
              <a:r>
                <a:rPr lang="en-US" altLang="en-US" sz="1000">
                  <a:solidFill>
                    <a:srgbClr val="000000"/>
                  </a:solidFill>
                  <a:latin typeface="Verdana" pitchFamily="34" charset="0"/>
                </a:rPr>
                <a:t>NB</a:t>
              </a:r>
              <a:endParaRPr lang="hu-HU" altLang="en-US" sz="1000">
                <a:solidFill>
                  <a:srgbClr val="000000"/>
                </a:solidFill>
                <a:latin typeface="Verdana" pitchFamily="34" charset="0"/>
              </a:endParaRPr>
            </a:p>
          </p:txBody>
        </p:sp>
        <p:sp>
          <p:nvSpPr>
            <p:cNvPr id="26" name="Rectangle 54"/>
            <p:cNvSpPr>
              <a:spLocks noChangeArrowheads="1"/>
            </p:cNvSpPr>
            <p:nvPr/>
          </p:nvSpPr>
          <p:spPr bwMode="auto">
            <a:xfrm>
              <a:off x="1564" y="2928"/>
              <a:ext cx="215" cy="230"/>
            </a:xfrm>
            <a:prstGeom prst="rect">
              <a:avLst/>
            </a:prstGeom>
            <a:solidFill>
              <a:srgbClr val="FF0000">
                <a:alpha val="41176"/>
              </a:srgbClr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 fontAlgn="base">
                <a:spcBef>
                  <a:spcPct val="0"/>
                </a:spcBef>
                <a:spcAft>
                  <a:spcPct val="0"/>
                </a:spcAft>
                <a:buFontTx/>
                <a:buNone/>
                <a:defRPr/>
              </a:pPr>
              <a:r>
                <a:rPr lang="en-US" altLang="en-US" sz="1000" dirty="0">
                  <a:solidFill>
                    <a:srgbClr val="000000"/>
                  </a:solidFill>
                  <a:latin typeface="Verdana" pitchFamily="34" charset="0"/>
                </a:rPr>
                <a:t>GPU</a:t>
              </a:r>
              <a:endParaRPr lang="hu-HU" altLang="en-US" sz="1000" dirty="0">
                <a:solidFill>
                  <a:srgbClr val="000000"/>
                </a:solidFill>
                <a:latin typeface="Verdana" pitchFamily="34" charset="0"/>
              </a:endParaRPr>
            </a:p>
          </p:txBody>
        </p:sp>
      </p:grpSp>
      <p:grpSp>
        <p:nvGrpSpPr>
          <p:cNvPr id="27" name="Group 21"/>
          <p:cNvGrpSpPr>
            <a:grpSpLocks/>
          </p:cNvGrpSpPr>
          <p:nvPr/>
        </p:nvGrpSpPr>
        <p:grpSpPr bwMode="auto">
          <a:xfrm>
            <a:off x="3546657" y="3521887"/>
            <a:ext cx="2087562" cy="1663700"/>
            <a:chOff x="3017" y="2518"/>
            <a:chExt cx="1315" cy="1048"/>
          </a:xfrm>
        </p:grpSpPr>
        <p:sp>
          <p:nvSpPr>
            <p:cNvPr id="28" name="Rectangle 34"/>
            <p:cNvSpPr>
              <a:spLocks noChangeArrowheads="1"/>
            </p:cNvSpPr>
            <p:nvPr/>
          </p:nvSpPr>
          <p:spPr bwMode="auto">
            <a:xfrm>
              <a:off x="3017" y="3339"/>
              <a:ext cx="729" cy="227"/>
            </a:xfrm>
            <a:prstGeom prst="rect">
              <a:avLst/>
            </a:prstGeom>
            <a:solidFill>
              <a:schemeClr val="accent3">
                <a:lumMod val="85000"/>
              </a:schemeClr>
            </a:solidFill>
            <a:ln w="1270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 algn="ctr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000">
                  <a:solidFill>
                    <a:srgbClr val="000000"/>
                  </a:solidFill>
                  <a:latin typeface="Verdana" pitchFamily="34" charset="0"/>
                </a:rPr>
                <a:t>South</a:t>
              </a:r>
              <a:r>
                <a:rPr lang="hu-HU" sz="1000">
                  <a:solidFill>
                    <a:srgbClr val="000000"/>
                  </a:solidFill>
                  <a:latin typeface="Verdana" pitchFamily="34" charset="0"/>
                </a:rPr>
                <a:t> Bridge</a:t>
              </a:r>
            </a:p>
          </p:txBody>
        </p:sp>
        <p:sp>
          <p:nvSpPr>
            <p:cNvPr id="29" name="Line 36"/>
            <p:cNvSpPr>
              <a:spLocks noChangeShapeType="1"/>
            </p:cNvSpPr>
            <p:nvPr/>
          </p:nvSpPr>
          <p:spPr bwMode="auto">
            <a:xfrm>
              <a:off x="3391" y="2750"/>
              <a:ext cx="0" cy="171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 type="triangl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400">
                <a:solidFill>
                  <a:srgbClr val="000000"/>
                </a:solidFill>
                <a:latin typeface="Verdana" pitchFamily="34" charset="0"/>
              </a:endParaRPr>
            </a:p>
          </p:txBody>
        </p:sp>
        <p:sp>
          <p:nvSpPr>
            <p:cNvPr id="30" name="Line 37"/>
            <p:cNvSpPr>
              <a:spLocks noChangeShapeType="1"/>
            </p:cNvSpPr>
            <p:nvPr/>
          </p:nvSpPr>
          <p:spPr bwMode="auto">
            <a:xfrm>
              <a:off x="3391" y="3165"/>
              <a:ext cx="0" cy="171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 type="triangl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400">
                <a:solidFill>
                  <a:srgbClr val="000000"/>
                </a:solidFill>
                <a:latin typeface="Verdana" pitchFamily="34" charset="0"/>
              </a:endParaRPr>
            </a:p>
          </p:txBody>
        </p:sp>
        <p:sp>
          <p:nvSpPr>
            <p:cNvPr id="31" name="Line 41"/>
            <p:cNvSpPr>
              <a:spLocks noChangeShapeType="1"/>
            </p:cNvSpPr>
            <p:nvPr/>
          </p:nvSpPr>
          <p:spPr bwMode="auto">
            <a:xfrm>
              <a:off x="3733" y="3032"/>
              <a:ext cx="170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 type="triangl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400">
                <a:solidFill>
                  <a:srgbClr val="000000"/>
                </a:solidFill>
                <a:latin typeface="Verdana" pitchFamily="34" charset="0"/>
              </a:endParaRPr>
            </a:p>
          </p:txBody>
        </p:sp>
        <p:sp>
          <p:nvSpPr>
            <p:cNvPr id="32" name="Rectangle 59"/>
            <p:cNvSpPr>
              <a:spLocks noChangeArrowheads="1"/>
            </p:cNvSpPr>
            <p:nvPr/>
          </p:nvSpPr>
          <p:spPr bwMode="auto">
            <a:xfrm>
              <a:off x="3913" y="2931"/>
              <a:ext cx="419" cy="218"/>
            </a:xfrm>
            <a:prstGeom prst="rect">
              <a:avLst/>
            </a:prstGeom>
            <a:solidFill>
              <a:srgbClr val="F6FABE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 fontAlgn="base">
                <a:spcBef>
                  <a:spcPct val="0"/>
                </a:spcBef>
                <a:spcAft>
                  <a:spcPct val="0"/>
                </a:spcAft>
                <a:buFontTx/>
                <a:buNone/>
                <a:defRPr/>
              </a:pPr>
              <a:r>
                <a:rPr lang="hu-HU" altLang="en-US" sz="1100">
                  <a:solidFill>
                    <a:srgbClr val="000000"/>
                  </a:solidFill>
                  <a:latin typeface="Verdana" pitchFamily="34" charset="0"/>
                </a:rPr>
                <a:t>Mem.</a:t>
              </a:r>
            </a:p>
          </p:txBody>
        </p:sp>
        <p:sp>
          <p:nvSpPr>
            <p:cNvPr id="33" name="Rectangle 15"/>
            <p:cNvSpPr>
              <a:spLocks noChangeArrowheads="1"/>
            </p:cNvSpPr>
            <p:nvPr/>
          </p:nvSpPr>
          <p:spPr bwMode="auto">
            <a:xfrm>
              <a:off x="3017" y="2927"/>
              <a:ext cx="709" cy="231"/>
            </a:xfrm>
            <a:prstGeom prst="rect">
              <a:avLst/>
            </a:prstGeom>
            <a:solidFill>
              <a:srgbClr val="B7FFDB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 fontAlgn="base">
                <a:spcBef>
                  <a:spcPct val="0"/>
                </a:spcBef>
                <a:spcAft>
                  <a:spcPct val="0"/>
                </a:spcAft>
                <a:buFontTx/>
                <a:buNone/>
                <a:defRPr/>
              </a:pPr>
              <a:r>
                <a:rPr lang="en-US" altLang="en-US" sz="1000">
                  <a:solidFill>
                    <a:srgbClr val="000000"/>
                  </a:solidFill>
                  <a:latin typeface="Verdana" pitchFamily="34" charset="0"/>
                </a:rPr>
                <a:t>NB</a:t>
              </a:r>
              <a:endParaRPr lang="hu-HU" altLang="en-US" sz="1000">
                <a:solidFill>
                  <a:srgbClr val="000000"/>
                </a:solidFill>
                <a:latin typeface="Verdana" pitchFamily="34" charset="0"/>
              </a:endParaRPr>
            </a:p>
          </p:txBody>
        </p:sp>
        <p:sp>
          <p:nvSpPr>
            <p:cNvPr id="34" name="Rectangle 28"/>
            <p:cNvSpPr>
              <a:spLocks noChangeArrowheads="1"/>
            </p:cNvSpPr>
            <p:nvPr/>
          </p:nvSpPr>
          <p:spPr bwMode="auto">
            <a:xfrm>
              <a:off x="3085" y="2518"/>
              <a:ext cx="590" cy="237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9050">
                  <a:solidFill>
                    <a:srgbClr val="FF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  <a:defRPr/>
              </a:pPr>
              <a:endParaRPr lang="hu-HU" altLang="en-US" sz="1400">
                <a:solidFill>
                  <a:srgbClr val="000000"/>
                </a:solidFill>
                <a:latin typeface="Verdana" pitchFamily="34" charset="0"/>
              </a:endParaRPr>
            </a:p>
          </p:txBody>
        </p:sp>
        <p:sp>
          <p:nvSpPr>
            <p:cNvPr id="35" name="Text Box 29"/>
            <p:cNvSpPr txBox="1">
              <a:spLocks noChangeArrowheads="1"/>
            </p:cNvSpPr>
            <p:nvPr/>
          </p:nvSpPr>
          <p:spPr bwMode="auto">
            <a:xfrm>
              <a:off x="3651" y="2551"/>
              <a:ext cx="169" cy="16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FF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  <a:defRPr/>
              </a:pPr>
              <a:r>
                <a:rPr lang="en-US" altLang="en-US" sz="1100">
                  <a:solidFill>
                    <a:srgbClr val="000000"/>
                  </a:solidFill>
                  <a:latin typeface="Verdana" pitchFamily="34" charset="0"/>
                </a:rPr>
                <a:t>P</a:t>
              </a:r>
            </a:p>
          </p:txBody>
        </p:sp>
        <p:sp>
          <p:nvSpPr>
            <p:cNvPr id="36" name="Rectangle 54"/>
            <p:cNvSpPr>
              <a:spLocks noChangeArrowheads="1"/>
            </p:cNvSpPr>
            <p:nvPr/>
          </p:nvSpPr>
          <p:spPr bwMode="auto">
            <a:xfrm>
              <a:off x="3117" y="2566"/>
              <a:ext cx="273" cy="141"/>
            </a:xfrm>
            <a:prstGeom prst="rect">
              <a:avLst/>
            </a:prstGeom>
            <a:solidFill>
              <a:srgbClr val="FF0000">
                <a:alpha val="41176"/>
              </a:srgbClr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 fontAlgn="base">
                <a:spcBef>
                  <a:spcPct val="0"/>
                </a:spcBef>
                <a:spcAft>
                  <a:spcPct val="0"/>
                </a:spcAft>
                <a:buFontTx/>
                <a:buNone/>
                <a:defRPr/>
              </a:pPr>
              <a:r>
                <a:rPr lang="en-US" altLang="en-US" sz="1000">
                  <a:solidFill>
                    <a:srgbClr val="000000"/>
                  </a:solidFill>
                  <a:latin typeface="Verdana" pitchFamily="34" charset="0"/>
                </a:rPr>
                <a:t>GPU</a:t>
              </a:r>
              <a:endParaRPr lang="hu-HU" altLang="en-US" sz="1000">
                <a:solidFill>
                  <a:srgbClr val="000000"/>
                </a:solidFill>
                <a:latin typeface="Verdana" pitchFamily="34" charset="0"/>
              </a:endParaRPr>
            </a:p>
          </p:txBody>
        </p:sp>
        <p:sp>
          <p:nvSpPr>
            <p:cNvPr id="37" name="Rectangle 54"/>
            <p:cNvSpPr>
              <a:spLocks noChangeArrowheads="1"/>
            </p:cNvSpPr>
            <p:nvPr/>
          </p:nvSpPr>
          <p:spPr bwMode="auto">
            <a:xfrm>
              <a:off x="3424" y="2564"/>
              <a:ext cx="211" cy="143"/>
            </a:xfrm>
            <a:prstGeom prst="rect">
              <a:avLst/>
            </a:prstGeom>
            <a:solidFill>
              <a:srgbClr val="CCECFF">
                <a:alpha val="41176"/>
              </a:srgbClr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 fontAlgn="base">
                <a:spcBef>
                  <a:spcPct val="0"/>
                </a:spcBef>
                <a:spcAft>
                  <a:spcPct val="0"/>
                </a:spcAft>
                <a:buFontTx/>
                <a:buNone/>
                <a:defRPr/>
              </a:pPr>
              <a:r>
                <a:rPr lang="en-US" altLang="en-US" sz="1000">
                  <a:solidFill>
                    <a:srgbClr val="000000"/>
                  </a:solidFill>
                  <a:latin typeface="Verdana" pitchFamily="34" charset="0"/>
                </a:rPr>
                <a:t>CPU</a:t>
              </a:r>
              <a:endParaRPr lang="hu-HU" altLang="en-US" sz="1000">
                <a:solidFill>
                  <a:srgbClr val="000000"/>
                </a:solidFill>
                <a:latin typeface="Verdana" pitchFamily="34" charset="0"/>
              </a:endParaRPr>
            </a:p>
          </p:txBody>
        </p:sp>
      </p:grpSp>
      <p:grpSp>
        <p:nvGrpSpPr>
          <p:cNvPr id="38" name="Group 32"/>
          <p:cNvGrpSpPr>
            <a:grpSpLocks/>
          </p:cNvGrpSpPr>
          <p:nvPr/>
        </p:nvGrpSpPr>
        <p:grpSpPr bwMode="auto">
          <a:xfrm>
            <a:off x="6365348" y="3601262"/>
            <a:ext cx="1897062" cy="931862"/>
            <a:chOff x="4452" y="2568"/>
            <a:chExt cx="1195" cy="587"/>
          </a:xfrm>
        </p:grpSpPr>
        <p:sp>
          <p:nvSpPr>
            <p:cNvPr id="39" name="Rectangle 48"/>
            <p:cNvSpPr>
              <a:spLocks noChangeArrowheads="1"/>
            </p:cNvSpPr>
            <p:nvPr/>
          </p:nvSpPr>
          <p:spPr bwMode="auto">
            <a:xfrm>
              <a:off x="4513" y="2934"/>
              <a:ext cx="680" cy="221"/>
            </a:xfrm>
            <a:prstGeom prst="rect">
              <a:avLst/>
            </a:prstGeom>
            <a:solidFill>
              <a:srgbClr val="993300">
                <a:alpha val="34117"/>
              </a:srgbClr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 fontAlgn="base">
                <a:spcBef>
                  <a:spcPct val="0"/>
                </a:spcBef>
                <a:spcAft>
                  <a:spcPct val="0"/>
                </a:spcAft>
                <a:buFontTx/>
                <a:buNone/>
                <a:defRPr/>
              </a:pPr>
              <a:r>
                <a:rPr lang="hu-HU" altLang="en-US" sz="1000">
                  <a:solidFill>
                    <a:srgbClr val="000000"/>
                  </a:solidFill>
                  <a:latin typeface="Verdana" pitchFamily="34" charset="0"/>
                </a:rPr>
                <a:t>Periph. Contr.</a:t>
              </a:r>
            </a:p>
          </p:txBody>
        </p:sp>
        <p:sp>
          <p:nvSpPr>
            <p:cNvPr id="40" name="Line 50"/>
            <p:cNvSpPr>
              <a:spLocks noChangeShapeType="1"/>
            </p:cNvSpPr>
            <p:nvPr/>
          </p:nvSpPr>
          <p:spPr bwMode="auto">
            <a:xfrm>
              <a:off x="4862" y="2742"/>
              <a:ext cx="0" cy="20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 type="triangl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400">
                <a:solidFill>
                  <a:srgbClr val="000000"/>
                </a:solidFill>
                <a:latin typeface="Verdana" pitchFamily="34" charset="0"/>
              </a:endParaRPr>
            </a:p>
          </p:txBody>
        </p:sp>
        <p:sp>
          <p:nvSpPr>
            <p:cNvPr id="41" name="Rectangle 59"/>
            <p:cNvSpPr>
              <a:spLocks noChangeArrowheads="1"/>
            </p:cNvSpPr>
            <p:nvPr/>
          </p:nvSpPr>
          <p:spPr bwMode="auto">
            <a:xfrm>
              <a:off x="5256" y="2568"/>
              <a:ext cx="391" cy="182"/>
            </a:xfrm>
            <a:prstGeom prst="rect">
              <a:avLst/>
            </a:prstGeom>
            <a:solidFill>
              <a:srgbClr val="F6FABE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 fontAlgn="base">
                <a:spcBef>
                  <a:spcPct val="0"/>
                </a:spcBef>
                <a:spcAft>
                  <a:spcPct val="0"/>
                </a:spcAft>
                <a:buFontTx/>
                <a:buNone/>
                <a:defRPr/>
              </a:pPr>
              <a:r>
                <a:rPr lang="en-US" altLang="en-US" sz="1100">
                  <a:solidFill>
                    <a:srgbClr val="000000"/>
                  </a:solidFill>
                  <a:latin typeface="Verdana" pitchFamily="34" charset="0"/>
                </a:rPr>
                <a:t> </a:t>
              </a:r>
              <a:r>
                <a:rPr lang="hu-HU" altLang="en-US" sz="1100">
                  <a:solidFill>
                    <a:srgbClr val="000000"/>
                  </a:solidFill>
                  <a:latin typeface="Verdana" pitchFamily="34" charset="0"/>
                </a:rPr>
                <a:t>Mem.</a:t>
              </a:r>
            </a:p>
          </p:txBody>
        </p:sp>
        <p:sp>
          <p:nvSpPr>
            <p:cNvPr id="42" name="Line 61"/>
            <p:cNvSpPr>
              <a:spLocks noChangeShapeType="1"/>
            </p:cNvSpPr>
            <p:nvPr/>
          </p:nvSpPr>
          <p:spPr bwMode="auto">
            <a:xfrm>
              <a:off x="5091" y="2646"/>
              <a:ext cx="159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dash"/>
              <a:round/>
              <a:headEnd type="triangl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400">
                <a:solidFill>
                  <a:srgbClr val="000000"/>
                </a:solidFill>
                <a:latin typeface="Verdana" pitchFamily="34" charset="0"/>
              </a:endParaRPr>
            </a:p>
          </p:txBody>
        </p:sp>
        <p:sp>
          <p:nvSpPr>
            <p:cNvPr id="43" name="Rectangle 37"/>
            <p:cNvSpPr>
              <a:spLocks noChangeArrowheads="1"/>
            </p:cNvSpPr>
            <p:nvPr/>
          </p:nvSpPr>
          <p:spPr bwMode="auto">
            <a:xfrm>
              <a:off x="4876" y="2568"/>
              <a:ext cx="227" cy="182"/>
            </a:xfrm>
            <a:prstGeom prst="rect">
              <a:avLst/>
            </a:prstGeom>
            <a:solidFill>
              <a:schemeClr val="accent1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  <a:defRPr/>
              </a:pPr>
              <a:endParaRPr lang="hu-HU" altLang="en-US" sz="1400">
                <a:solidFill>
                  <a:srgbClr val="000000"/>
                </a:solidFill>
                <a:latin typeface="Verdana" pitchFamily="34" charset="0"/>
              </a:endParaRPr>
            </a:p>
          </p:txBody>
        </p:sp>
        <p:sp>
          <p:nvSpPr>
            <p:cNvPr id="44" name="Text Box 38"/>
            <p:cNvSpPr txBox="1">
              <a:spLocks noChangeArrowheads="1"/>
            </p:cNvSpPr>
            <p:nvPr/>
          </p:nvSpPr>
          <p:spPr bwMode="auto">
            <a:xfrm>
              <a:off x="4831" y="2578"/>
              <a:ext cx="294" cy="16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FF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  <a:defRPr/>
              </a:pPr>
              <a:r>
                <a:rPr lang="en-US" altLang="en-US" sz="1100">
                  <a:solidFill>
                    <a:srgbClr val="000000"/>
                  </a:solidFill>
                  <a:latin typeface="Verdana" pitchFamily="34" charset="0"/>
                </a:rPr>
                <a:t>CPU</a:t>
              </a:r>
            </a:p>
          </p:txBody>
        </p:sp>
        <p:sp>
          <p:nvSpPr>
            <p:cNvPr id="45" name="Rectangle 39"/>
            <p:cNvSpPr>
              <a:spLocks noChangeArrowheads="1"/>
            </p:cNvSpPr>
            <p:nvPr/>
          </p:nvSpPr>
          <p:spPr bwMode="auto">
            <a:xfrm>
              <a:off x="4634" y="2568"/>
              <a:ext cx="227" cy="182"/>
            </a:xfrm>
            <a:prstGeom prst="rect">
              <a:avLst/>
            </a:prstGeom>
            <a:solidFill>
              <a:srgbClr val="FF0000">
                <a:alpha val="41176"/>
              </a:srgbClr>
            </a:solidFill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  <a:defRPr/>
              </a:pPr>
              <a:r>
                <a:rPr lang="en-US" altLang="en-US" sz="1100">
                  <a:solidFill>
                    <a:srgbClr val="000000"/>
                  </a:solidFill>
                  <a:latin typeface="Verdana" pitchFamily="34" charset="0"/>
                </a:rPr>
                <a:t>GPU</a:t>
              </a:r>
            </a:p>
          </p:txBody>
        </p:sp>
        <p:sp>
          <p:nvSpPr>
            <p:cNvPr id="46" name="Text Box 40"/>
            <p:cNvSpPr txBox="1">
              <a:spLocks noChangeArrowheads="1"/>
            </p:cNvSpPr>
            <p:nvPr/>
          </p:nvSpPr>
          <p:spPr bwMode="auto">
            <a:xfrm>
              <a:off x="4452" y="2568"/>
              <a:ext cx="169" cy="16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FF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  <a:defRPr/>
              </a:pPr>
              <a:r>
                <a:rPr lang="en-US" altLang="en-US" sz="1100">
                  <a:solidFill>
                    <a:srgbClr val="000000"/>
                  </a:solidFill>
                  <a:latin typeface="Verdana" pitchFamily="34" charset="0"/>
                </a:rPr>
                <a:t>P</a:t>
              </a:r>
            </a:p>
          </p:txBody>
        </p:sp>
      </p:grpSp>
      <p:sp>
        <p:nvSpPr>
          <p:cNvPr id="47" name="Text Box 41"/>
          <p:cNvSpPr txBox="1">
            <a:spLocks noChangeArrowheads="1"/>
          </p:cNvSpPr>
          <p:nvPr/>
        </p:nvSpPr>
        <p:spPr bwMode="auto">
          <a:xfrm>
            <a:off x="3090904" y="5279108"/>
            <a:ext cx="2578013" cy="64633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  <a:defRPr/>
            </a:pPr>
            <a:r>
              <a:rPr lang="en-US" altLang="en-US" sz="1200" dirty="0">
                <a:solidFill>
                  <a:srgbClr val="000000"/>
                </a:solidFill>
                <a:latin typeface="Verdana" pitchFamily="34" charset="0"/>
              </a:rPr>
              <a:t>Intel’s Core 2 </a:t>
            </a:r>
            <a:r>
              <a:rPr lang="en-US" altLang="en-US" sz="1200" dirty="0" err="1">
                <a:solidFill>
                  <a:srgbClr val="000000"/>
                </a:solidFill>
                <a:latin typeface="Verdana" pitchFamily="34" charset="0"/>
              </a:rPr>
              <a:t>Westmere</a:t>
            </a:r>
            <a:r>
              <a:rPr lang="en-US" altLang="en-US" sz="1200" dirty="0">
                <a:solidFill>
                  <a:srgbClr val="000000"/>
                </a:solidFill>
                <a:latin typeface="Verdana" pitchFamily="34" charset="0"/>
              </a:rPr>
              <a:t>-based</a:t>
            </a:r>
          </a:p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  <a:defRPr/>
            </a:pPr>
            <a:r>
              <a:rPr lang="en-US" altLang="en-US" sz="1200" dirty="0">
                <a:solidFill>
                  <a:srgbClr val="000000"/>
                </a:solidFill>
                <a:latin typeface="Verdana" pitchFamily="34" charset="0"/>
              </a:rPr>
              <a:t>DT and mobile processors </a:t>
            </a:r>
          </a:p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  <a:defRPr/>
            </a:pPr>
            <a:r>
              <a:rPr lang="en-US" altLang="en-US" sz="1200" dirty="0">
                <a:solidFill>
                  <a:srgbClr val="000000"/>
                </a:solidFill>
                <a:latin typeface="Verdana" pitchFamily="34" charset="0"/>
              </a:rPr>
              <a:t>(1/2010) </a:t>
            </a:r>
          </a:p>
        </p:txBody>
      </p:sp>
      <p:grpSp>
        <p:nvGrpSpPr>
          <p:cNvPr id="49" name="Csoportba foglalás 34"/>
          <p:cNvGrpSpPr>
            <a:grpSpLocks/>
          </p:cNvGrpSpPr>
          <p:nvPr/>
        </p:nvGrpSpPr>
        <p:grpSpPr bwMode="auto">
          <a:xfrm>
            <a:off x="755650" y="6222303"/>
            <a:ext cx="7561263" cy="71437"/>
            <a:chOff x="2132013" y="3222600"/>
            <a:chExt cx="5186362" cy="103238"/>
          </a:xfrm>
        </p:grpSpPr>
        <p:sp>
          <p:nvSpPr>
            <p:cNvPr id="50" name="Line 16"/>
            <p:cNvSpPr>
              <a:spLocks noChangeShapeType="1"/>
            </p:cNvSpPr>
            <p:nvPr/>
          </p:nvSpPr>
          <p:spPr bwMode="auto">
            <a:xfrm flipV="1">
              <a:off x="2132013" y="3247800"/>
              <a:ext cx="4680000" cy="28800"/>
            </a:xfrm>
            <a:prstGeom prst="line">
              <a:avLst/>
            </a:prstGeom>
            <a:noFill/>
            <a:ln w="127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400">
                <a:solidFill>
                  <a:srgbClr val="000000"/>
                </a:solidFill>
                <a:latin typeface="Verdana" pitchFamily="34" charset="0"/>
              </a:endParaRPr>
            </a:p>
          </p:txBody>
        </p:sp>
        <p:sp>
          <p:nvSpPr>
            <p:cNvPr id="51" name="Line 17"/>
            <p:cNvSpPr>
              <a:spLocks noChangeShapeType="1"/>
            </p:cNvSpPr>
            <p:nvPr/>
          </p:nvSpPr>
          <p:spPr bwMode="auto">
            <a:xfrm>
              <a:off x="6705600" y="3222600"/>
              <a:ext cx="611188" cy="54000"/>
            </a:xfrm>
            <a:prstGeom prst="line">
              <a:avLst/>
            </a:prstGeom>
            <a:noFill/>
            <a:ln w="127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400">
                <a:solidFill>
                  <a:srgbClr val="000000"/>
                </a:solidFill>
                <a:latin typeface="Verdana" pitchFamily="34" charset="0"/>
              </a:endParaRPr>
            </a:p>
          </p:txBody>
        </p:sp>
        <p:sp>
          <p:nvSpPr>
            <p:cNvPr id="52" name="Line 18"/>
            <p:cNvSpPr>
              <a:spLocks noChangeShapeType="1"/>
            </p:cNvSpPr>
            <p:nvPr/>
          </p:nvSpPr>
          <p:spPr bwMode="auto">
            <a:xfrm flipH="1" flipV="1">
              <a:off x="2132013" y="3276600"/>
              <a:ext cx="4680000" cy="28800"/>
            </a:xfrm>
            <a:prstGeom prst="line">
              <a:avLst/>
            </a:prstGeom>
            <a:noFill/>
            <a:ln w="127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400">
                <a:solidFill>
                  <a:srgbClr val="000000"/>
                </a:solidFill>
                <a:latin typeface="Verdana" pitchFamily="34" charset="0"/>
              </a:endParaRPr>
            </a:p>
          </p:txBody>
        </p:sp>
        <p:sp>
          <p:nvSpPr>
            <p:cNvPr id="53" name="Line 19"/>
            <p:cNvSpPr>
              <a:spLocks noChangeShapeType="1"/>
            </p:cNvSpPr>
            <p:nvPr/>
          </p:nvSpPr>
          <p:spPr bwMode="auto">
            <a:xfrm flipV="1">
              <a:off x="6705600" y="3271838"/>
              <a:ext cx="611188" cy="54000"/>
            </a:xfrm>
            <a:prstGeom prst="line">
              <a:avLst/>
            </a:prstGeom>
            <a:noFill/>
            <a:ln w="127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400">
                <a:solidFill>
                  <a:srgbClr val="000000"/>
                </a:solidFill>
                <a:latin typeface="Verdana" pitchFamily="34" charset="0"/>
              </a:endParaRPr>
            </a:p>
          </p:txBody>
        </p:sp>
        <p:sp>
          <p:nvSpPr>
            <p:cNvPr id="54" name="Freeform 20"/>
            <p:cNvSpPr>
              <a:spLocks/>
            </p:cNvSpPr>
            <p:nvPr/>
          </p:nvSpPr>
          <p:spPr bwMode="auto">
            <a:xfrm>
              <a:off x="2133600" y="3237743"/>
              <a:ext cx="5184775" cy="72000"/>
            </a:xfrm>
            <a:custGeom>
              <a:avLst/>
              <a:gdLst>
                <a:gd name="T0" fmla="*/ 0 w 2994"/>
                <a:gd name="T1" fmla="*/ 2147483647 h 90"/>
                <a:gd name="T2" fmla="*/ 2147483647 w 2994"/>
                <a:gd name="T3" fmla="*/ 2147483647 h 90"/>
                <a:gd name="T4" fmla="*/ 2147483647 w 2994"/>
                <a:gd name="T5" fmla="*/ 2147483647 h 90"/>
                <a:gd name="T6" fmla="*/ 2147483647 w 2994"/>
                <a:gd name="T7" fmla="*/ 0 h 90"/>
                <a:gd name="T8" fmla="*/ 0 w 2994"/>
                <a:gd name="T9" fmla="*/ 2147483647 h 9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94"/>
                <a:gd name="T16" fmla="*/ 0 h 90"/>
                <a:gd name="T17" fmla="*/ 2994 w 2994"/>
                <a:gd name="T18" fmla="*/ 90 h 9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94" h="90">
                  <a:moveTo>
                    <a:pt x="0" y="45"/>
                  </a:moveTo>
                  <a:lnTo>
                    <a:pt x="2722" y="90"/>
                  </a:lnTo>
                  <a:lnTo>
                    <a:pt x="2994" y="45"/>
                  </a:lnTo>
                  <a:lnTo>
                    <a:pt x="2722" y="0"/>
                  </a:lnTo>
                  <a:lnTo>
                    <a:pt x="0" y="4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400">
                <a:solidFill>
                  <a:srgbClr val="000000"/>
                </a:solidFill>
                <a:latin typeface="Verdana" pitchFamily="34" charset="0"/>
              </a:endParaRPr>
            </a:p>
          </p:txBody>
        </p:sp>
      </p:grpSp>
      <p:sp>
        <p:nvSpPr>
          <p:cNvPr id="3" name="TextBox 2"/>
          <p:cNvSpPr txBox="1"/>
          <p:nvPr/>
        </p:nvSpPr>
        <p:spPr>
          <a:xfrm>
            <a:off x="2366755" y="6421977"/>
            <a:ext cx="5024452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457200">
              <a:defRPr/>
            </a:pPr>
            <a:r>
              <a:rPr lang="en-US" sz="1300" dirty="0">
                <a:solidFill>
                  <a:srgbClr val="000000"/>
                </a:solidFill>
                <a:latin typeface="Verdana"/>
              </a:rPr>
              <a:t>M: Mobile    LT: Laptop    D: Desktop    NB: North Bridge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3258972" y="2962618"/>
            <a:ext cx="254960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en-US" sz="1200" dirty="0">
                <a:solidFill>
                  <a:srgbClr val="000000"/>
                </a:solidFill>
                <a:latin typeface="Verdana" pitchFamily="34" charset="0"/>
              </a:rPr>
              <a:t>CPU and GPU on separate dies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en-US" sz="1200" dirty="0">
                <a:solidFill>
                  <a:srgbClr val="000000"/>
                </a:solidFill>
                <a:latin typeface="Verdana" pitchFamily="34" charset="0"/>
              </a:rPr>
              <a:t>in a multi-chip package (MCP)</a:t>
            </a:r>
          </a:p>
        </p:txBody>
      </p:sp>
      <p:sp>
        <p:nvSpPr>
          <p:cNvPr id="56" name="TextBox 55"/>
          <p:cNvSpPr txBox="1"/>
          <p:nvPr/>
        </p:nvSpPr>
        <p:spPr>
          <a:xfrm>
            <a:off x="3486863" y="2479748"/>
            <a:ext cx="2090637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en-US" sz="1200" b="1" dirty="0">
                <a:solidFill>
                  <a:srgbClr val="000000"/>
                </a:solidFill>
                <a:latin typeface="Verdana" pitchFamily="34" charset="0"/>
              </a:rPr>
              <a:t>On-package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en-US" sz="1200" b="1" dirty="0">
                <a:solidFill>
                  <a:srgbClr val="000000"/>
                </a:solidFill>
                <a:latin typeface="Verdana" pitchFamily="34" charset="0"/>
              </a:rPr>
              <a:t>integrated GPU (MCP)</a:t>
            </a:r>
          </a:p>
        </p:txBody>
      </p:sp>
      <p:sp>
        <p:nvSpPr>
          <p:cNvPr id="57" name="Right Arrow 56"/>
          <p:cNvSpPr/>
          <p:nvPr/>
        </p:nvSpPr>
        <p:spPr bwMode="auto">
          <a:xfrm>
            <a:off x="3006249" y="4287065"/>
            <a:ext cx="252000" cy="110097"/>
          </a:xfrm>
          <a:prstGeom prst="rightArrow">
            <a:avLst/>
          </a:prstGeom>
          <a:solidFill>
            <a:srgbClr val="FF0000"/>
          </a:solidFill>
          <a:ln w="1905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1400" b="1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58" name="Right Arrow 57"/>
          <p:cNvSpPr/>
          <p:nvPr/>
        </p:nvSpPr>
        <p:spPr bwMode="auto">
          <a:xfrm>
            <a:off x="5921105" y="4285461"/>
            <a:ext cx="252000" cy="110097"/>
          </a:xfrm>
          <a:prstGeom prst="rightArrow">
            <a:avLst/>
          </a:prstGeom>
          <a:solidFill>
            <a:srgbClr val="FF0000"/>
          </a:solidFill>
          <a:ln w="1905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1400" b="1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59" name="Text Box 46"/>
          <p:cNvSpPr txBox="1">
            <a:spLocks noChangeArrowheads="1"/>
          </p:cNvSpPr>
          <p:nvPr/>
        </p:nvSpPr>
        <p:spPr bwMode="auto">
          <a:xfrm>
            <a:off x="5719879" y="5274205"/>
            <a:ext cx="3386247" cy="88229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  <a:defRPr/>
            </a:pPr>
            <a:r>
              <a:rPr lang="en-US" altLang="en-US" sz="1200" dirty="0">
                <a:solidFill>
                  <a:srgbClr val="000000"/>
                </a:solidFill>
                <a:latin typeface="Verdana" pitchFamily="34" charset="0"/>
              </a:rPr>
              <a:t>Intel’s Atom-based </a:t>
            </a:r>
            <a:r>
              <a:rPr lang="en-US" altLang="en-US" sz="1200" dirty="0" err="1">
                <a:solidFill>
                  <a:srgbClr val="000000"/>
                </a:solidFill>
                <a:latin typeface="Verdana" pitchFamily="34" charset="0"/>
              </a:rPr>
              <a:t>Pineview</a:t>
            </a:r>
            <a:r>
              <a:rPr lang="en-US" altLang="en-US" sz="1200" dirty="0">
                <a:solidFill>
                  <a:srgbClr val="000000"/>
                </a:solidFill>
                <a:latin typeface="Verdana" pitchFamily="34" charset="0"/>
              </a:rPr>
              <a:t> (LT, 1/2011)</a:t>
            </a:r>
          </a:p>
          <a:p>
            <a:pPr algn="ctr" eaLnBrk="1" fontAlgn="base" hangingPunct="1">
              <a:spcBef>
                <a:spcPct val="0"/>
              </a:spcBef>
              <a:spcAft>
                <a:spcPts val="400"/>
              </a:spcAft>
              <a:buFontTx/>
              <a:buNone/>
              <a:defRPr/>
            </a:pPr>
            <a:r>
              <a:rPr lang="en-US" altLang="en-US" sz="1200" dirty="0">
                <a:solidFill>
                  <a:srgbClr val="000000"/>
                </a:solidFill>
                <a:latin typeface="Verdana" pitchFamily="34" charset="0"/>
              </a:rPr>
              <a:t>and subsequent processors</a:t>
            </a:r>
          </a:p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  <a:defRPr/>
            </a:pPr>
            <a:r>
              <a:rPr lang="en-US" altLang="en-US" sz="1200" dirty="0">
                <a:solidFill>
                  <a:srgbClr val="000000"/>
                </a:solidFill>
                <a:latin typeface="Verdana" pitchFamily="34" charset="0"/>
              </a:rPr>
              <a:t>Intel’s Sandy Bridge (DT, 1/2011) and</a:t>
            </a:r>
          </a:p>
          <a:p>
            <a:pPr algn="ctr" eaLnBrk="1" fontAlgn="base" hangingPunct="1">
              <a:spcBef>
                <a:spcPct val="0"/>
              </a:spcBef>
              <a:spcAft>
                <a:spcPct val="25000"/>
              </a:spcAft>
              <a:buFontTx/>
              <a:buNone/>
              <a:defRPr/>
            </a:pPr>
            <a:r>
              <a:rPr lang="en-US" altLang="en-US" sz="1200" dirty="0">
                <a:solidFill>
                  <a:srgbClr val="000000"/>
                </a:solidFill>
                <a:latin typeface="Verdana" pitchFamily="34" charset="0"/>
              </a:rPr>
              <a:t>subsequent processors</a:t>
            </a:r>
          </a:p>
        </p:txBody>
      </p:sp>
      <p:sp>
        <p:nvSpPr>
          <p:cNvPr id="14" name="Rounded Rectangle 13"/>
          <p:cNvSpPr/>
          <p:nvPr/>
        </p:nvSpPr>
        <p:spPr bwMode="auto">
          <a:xfrm>
            <a:off x="18510" y="863715"/>
            <a:ext cx="9144000" cy="830997"/>
          </a:xfrm>
          <a:prstGeom prst="roundRect">
            <a:avLst/>
          </a:prstGeom>
          <a:solidFill>
            <a:srgbClr val="E5F2FF"/>
          </a:solidFill>
          <a:ln w="19050" cap="flat" cmpd="sng" algn="ctr">
            <a:solidFill>
              <a:srgbClr val="89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60" name="TextBox 59"/>
          <p:cNvSpPr txBox="1"/>
          <p:nvPr/>
        </p:nvSpPr>
        <p:spPr>
          <a:xfrm>
            <a:off x="26495" y="863715"/>
            <a:ext cx="9257599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spc="-30" dirty="0"/>
              <a:t>Integrated graphics emerged </a:t>
            </a:r>
            <a:r>
              <a:rPr lang="en-US" sz="1600" spc="-30" dirty="0">
                <a:solidFill>
                  <a:srgbClr val="FF0000"/>
                </a:solidFill>
              </a:rPr>
              <a:t>in three steps</a:t>
            </a:r>
            <a:r>
              <a:rPr lang="en-US" sz="1600" spc="-30" dirty="0"/>
              <a:t>: first, GPUs became </a:t>
            </a:r>
            <a:r>
              <a:rPr lang="en-US" sz="1600" spc="-30" dirty="0">
                <a:solidFill>
                  <a:srgbClr val="0070C0"/>
                </a:solidFill>
              </a:rPr>
              <a:t>integrated into the NB, </a:t>
            </a:r>
          </a:p>
          <a:p>
            <a:r>
              <a:rPr lang="en-US" sz="1600" spc="-150" dirty="0"/>
              <a:t>  </a:t>
            </a:r>
            <a:r>
              <a:rPr lang="en-US" sz="1600" spc="-130" dirty="0"/>
              <a:t>then, GPUs and CPUs were implemented on </a:t>
            </a:r>
            <a:r>
              <a:rPr lang="en-US" sz="1600" spc="-130" dirty="0">
                <a:solidFill>
                  <a:srgbClr val="0070C0"/>
                </a:solidFill>
              </a:rPr>
              <a:t>separate dies, which were encased in the same package, </a:t>
            </a:r>
          </a:p>
          <a:p>
            <a:r>
              <a:rPr lang="en-US" sz="1600" spc="-30" dirty="0">
                <a:solidFill>
                  <a:srgbClr val="0070C0"/>
                </a:solidFill>
              </a:rPr>
              <a:t>  </a:t>
            </a:r>
            <a:r>
              <a:rPr lang="en-US" sz="1600" spc="-30" dirty="0"/>
              <a:t>finally, GPUs were </a:t>
            </a:r>
            <a:r>
              <a:rPr lang="en-US" sz="1600" spc="-30" dirty="0">
                <a:solidFill>
                  <a:srgbClr val="0070C0"/>
                </a:solidFill>
              </a:rPr>
              <a:t>integrated </a:t>
            </a:r>
            <a:r>
              <a:rPr lang="en-US" sz="1600" dirty="0">
                <a:solidFill>
                  <a:srgbClr val="0070C0"/>
                </a:solidFill>
              </a:rPr>
              <a:t>into the CPU die</a:t>
            </a:r>
            <a:r>
              <a:rPr lang="en-US" sz="1600" dirty="0"/>
              <a:t>, as shown below.</a:t>
            </a:r>
          </a:p>
        </p:txBody>
      </p:sp>
    </p:spTree>
    <p:extLst>
      <p:ext uri="{BB962C8B-B14F-4D97-AF65-F5344CB8AC3E}">
        <p14:creationId xmlns:p14="http://schemas.microsoft.com/office/powerpoint/2010/main" val="160287926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7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7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7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7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75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75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2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7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8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1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2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5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6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9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0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3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4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9" fill="hold">
                      <p:stCondLst>
                        <p:cond delay="indefinite"/>
                      </p:stCondLst>
                      <p:childTnLst>
                        <p:par>
                          <p:cTn id="100" fill="hold">
                            <p:stCondLst>
                              <p:cond delay="0"/>
                            </p:stCondLst>
                            <p:childTnLst>
                              <p:par>
                                <p:cTn id="10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3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4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7" grpId="0"/>
      <p:bldP spid="8" grpId="0" animBg="1"/>
      <p:bldP spid="9" grpId="0" animBg="1"/>
      <p:bldP spid="10" grpId="0" animBg="1"/>
      <p:bldP spid="11" grpId="0" animBg="1"/>
      <p:bldP spid="12" grpId="0"/>
      <p:bldP spid="15" grpId="0" animBg="1"/>
      <p:bldP spid="16" grpId="0" animBg="1"/>
      <p:bldP spid="17" grpId="0"/>
      <p:bldP spid="47" grpId="0"/>
      <p:bldP spid="3" grpId="0"/>
      <p:bldP spid="5" grpId="0"/>
      <p:bldP spid="56" grpId="0"/>
      <p:bldP spid="57" grpId="0" animBg="1"/>
      <p:bldP spid="58" grpId="0" animBg="1"/>
      <p:bldP spid="59" grpId="0"/>
      <p:bldP spid="14" grpId="0" animBg="1"/>
      <p:bldP spid="60" grpId="0"/>
    </p:bldLst>
  </p:timing>
</p:sld>
</file>

<file path=ppt/slides/slide1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sz="17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3.3.1 Integrated graphics of the Core 2 line – its introduction and overview (8)</a:t>
            </a:r>
            <a:endParaRPr lang="en-US" sz="1700" dirty="0"/>
          </a:p>
        </p:txBody>
      </p:sp>
      <p:sp>
        <p:nvSpPr>
          <p:cNvPr id="4" name="TextBox 3"/>
          <p:cNvSpPr txBox="1"/>
          <p:nvPr/>
        </p:nvSpPr>
        <p:spPr>
          <a:xfrm>
            <a:off x="3290818" y="4030195"/>
            <a:ext cx="3485249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Intel’s HD and </a:t>
            </a:r>
            <a:r>
              <a:rPr kumimoji="0" lang="en-US" sz="13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Xe</a:t>
            </a:r>
            <a:r>
              <a:rPr kumimoji="0" 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graphics families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971600" y="4749942"/>
            <a:ext cx="3189175" cy="13183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 algn="ctr" defTabSz="457200">
              <a:defRPr/>
            </a:pPr>
            <a:r>
              <a:rPr kumimoji="0" 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HD graphics</a:t>
            </a:r>
            <a:endParaRPr kumimoji="0" lang="en-US" sz="13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</a:endParaRPr>
          </a:p>
          <a:p>
            <a:pPr lvl="0" algn="ctr" defTabSz="457200">
              <a:defRPr/>
            </a:pPr>
            <a:r>
              <a:rPr lang="en-US" sz="1300" dirty="0">
                <a:solidFill>
                  <a:srgbClr val="000000"/>
                </a:solidFill>
                <a:latin typeface="Verdana"/>
              </a:rPr>
              <a:t>(From the </a:t>
            </a:r>
            <a:r>
              <a:rPr lang="en-US" sz="1300" dirty="0" err="1">
                <a:solidFill>
                  <a:srgbClr val="000000"/>
                </a:solidFill>
                <a:latin typeface="Verdana"/>
              </a:rPr>
              <a:t>Westmere</a:t>
            </a:r>
            <a:r>
              <a:rPr lang="en-US" sz="1300" dirty="0">
                <a:solidFill>
                  <a:srgbClr val="000000"/>
                </a:solidFill>
                <a:latin typeface="Verdana"/>
              </a:rPr>
              <a:t> family on </a:t>
            </a:r>
          </a:p>
          <a:p>
            <a:pPr lvl="0" algn="ctr" defTabSz="457200">
              <a:spcAft>
                <a:spcPts val="200"/>
              </a:spcAft>
              <a:defRPr/>
            </a:pPr>
            <a:r>
              <a:rPr lang="en-US" sz="1300" dirty="0">
                <a:solidFill>
                  <a:srgbClr val="000000"/>
                </a:solidFill>
                <a:latin typeface="Verdana"/>
              </a:rPr>
              <a:t>(implementing on-package integrated graphics) (2010) </a:t>
            </a:r>
          </a:p>
          <a:p>
            <a:pPr lvl="0" algn="ctr" defTabSz="457200">
              <a:defRPr/>
            </a:pPr>
            <a:r>
              <a:rPr lang="en-US" sz="1300" dirty="0">
                <a:solidFill>
                  <a:srgbClr val="000000"/>
                </a:solidFill>
                <a:latin typeface="Verdana"/>
              </a:rPr>
              <a:t>up to the 10</a:t>
            </a:r>
            <a:r>
              <a:rPr lang="en-US" sz="1300" baseline="30000" dirty="0">
                <a:solidFill>
                  <a:srgbClr val="000000"/>
                </a:solidFill>
                <a:latin typeface="Verdana"/>
              </a:rPr>
              <a:t>th</a:t>
            </a:r>
            <a:r>
              <a:rPr lang="en-US" sz="1300" dirty="0">
                <a:solidFill>
                  <a:srgbClr val="000000"/>
                </a:solidFill>
                <a:latin typeface="Verdana"/>
              </a:rPr>
              <a:t> gen. 14 nm </a:t>
            </a:r>
          </a:p>
          <a:p>
            <a:pPr lvl="0" algn="ctr" defTabSz="457200">
              <a:defRPr/>
            </a:pPr>
            <a:r>
              <a:rPr lang="en-US" sz="1300" dirty="0">
                <a:solidFill>
                  <a:srgbClr val="000000"/>
                </a:solidFill>
                <a:latin typeface="Verdana"/>
              </a:rPr>
              <a:t>Comet Lake family (2019)</a:t>
            </a:r>
            <a:endParaRPr kumimoji="0" lang="en-US" sz="1300" i="1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5246872" y="4754175"/>
            <a:ext cx="2430473" cy="6924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lvl="0" algn="ctr" defTabSz="457200">
              <a:defRPr/>
            </a:pPr>
            <a:r>
              <a:rPr lang="en-US" sz="1300" b="1" dirty="0" err="1">
                <a:solidFill>
                  <a:srgbClr val="000000"/>
                </a:solidFill>
                <a:latin typeface="Verdana"/>
              </a:rPr>
              <a:t>Xe</a:t>
            </a:r>
            <a:r>
              <a:rPr lang="en-US" sz="1300" b="1" dirty="0">
                <a:solidFill>
                  <a:srgbClr val="000000"/>
                </a:solidFill>
                <a:latin typeface="Verdana"/>
              </a:rPr>
              <a:t> graphics</a:t>
            </a:r>
          </a:p>
          <a:p>
            <a:pPr lvl="0" algn="ctr" defTabSz="457200">
              <a:defRPr/>
            </a:pPr>
            <a:r>
              <a:rPr lang="en-US" sz="1300" dirty="0">
                <a:solidFill>
                  <a:srgbClr val="000000"/>
                </a:solidFill>
                <a:latin typeface="Verdana"/>
              </a:rPr>
              <a:t>(From the 10</a:t>
            </a:r>
            <a:r>
              <a:rPr lang="en-US" sz="1300" baseline="30000" dirty="0">
                <a:solidFill>
                  <a:srgbClr val="000000"/>
                </a:solidFill>
                <a:latin typeface="Verdana"/>
              </a:rPr>
              <a:t>th</a:t>
            </a:r>
            <a:r>
              <a:rPr lang="en-US" sz="1300" dirty="0">
                <a:solidFill>
                  <a:srgbClr val="000000"/>
                </a:solidFill>
                <a:latin typeface="Verdana"/>
              </a:rPr>
              <a:t> gen 10 nm </a:t>
            </a:r>
          </a:p>
          <a:p>
            <a:pPr lvl="0" algn="ctr" defTabSz="457200">
              <a:defRPr/>
            </a:pPr>
            <a:r>
              <a:rPr lang="en-US" sz="1300" dirty="0">
                <a:solidFill>
                  <a:srgbClr val="000000"/>
                </a:solidFill>
                <a:latin typeface="Verdana"/>
              </a:rPr>
              <a:t>Ice Lake family on (2019)</a:t>
            </a:r>
            <a:endParaRPr kumimoji="0" lang="en-US" sz="130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</a:endParaRPr>
          </a:p>
        </p:txBody>
      </p:sp>
      <p:sp>
        <p:nvSpPr>
          <p:cNvPr id="7" name="Line 5"/>
          <p:cNvSpPr>
            <a:spLocks noChangeShapeType="1"/>
          </p:cNvSpPr>
          <p:nvPr/>
        </p:nvSpPr>
        <p:spPr bwMode="auto">
          <a:xfrm flipV="1">
            <a:off x="2626830" y="4454229"/>
            <a:ext cx="1871802" cy="223586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sp>
        <p:nvSpPr>
          <p:cNvPr id="8" name="Line 6"/>
          <p:cNvSpPr>
            <a:spLocks noChangeShapeType="1"/>
          </p:cNvSpPr>
          <p:nvPr/>
        </p:nvSpPr>
        <p:spPr bwMode="auto">
          <a:xfrm flipH="1" flipV="1">
            <a:off x="4498632" y="4454228"/>
            <a:ext cx="1950576" cy="267171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sp>
        <p:nvSpPr>
          <p:cNvPr id="9" name="Oval 12"/>
          <p:cNvSpPr>
            <a:spLocks noChangeArrowheads="1"/>
          </p:cNvSpPr>
          <p:nvPr/>
        </p:nvSpPr>
        <p:spPr bwMode="auto">
          <a:xfrm>
            <a:off x="2554830" y="4649688"/>
            <a:ext cx="72000" cy="72000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hu-HU" alt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sp>
        <p:nvSpPr>
          <p:cNvPr id="10" name="Line 42"/>
          <p:cNvSpPr>
            <a:spLocks noChangeShapeType="1"/>
          </p:cNvSpPr>
          <p:nvPr/>
        </p:nvSpPr>
        <p:spPr bwMode="auto">
          <a:xfrm flipH="1">
            <a:off x="4506107" y="4298697"/>
            <a:ext cx="1" cy="154201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sp>
        <p:nvSpPr>
          <p:cNvPr id="11" name="Oval 12"/>
          <p:cNvSpPr>
            <a:spLocks noChangeArrowheads="1"/>
          </p:cNvSpPr>
          <p:nvPr/>
        </p:nvSpPr>
        <p:spPr bwMode="auto">
          <a:xfrm>
            <a:off x="6381557" y="4674073"/>
            <a:ext cx="72000" cy="72000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hu-HU" alt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sp>
        <p:nvSpPr>
          <p:cNvPr id="12" name="Right Arrow 11"/>
          <p:cNvSpPr/>
          <p:nvPr/>
        </p:nvSpPr>
        <p:spPr bwMode="auto">
          <a:xfrm>
            <a:off x="4392020" y="4872276"/>
            <a:ext cx="360000" cy="90000"/>
          </a:xfrm>
          <a:prstGeom prst="rightArrow">
            <a:avLst/>
          </a:prstGeom>
          <a:solidFill>
            <a:srgbClr val="FF0000"/>
          </a:solidFill>
          <a:ln w="952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26495" y="474800"/>
            <a:ext cx="913663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>
                <a:solidFill>
                  <a:schemeClr val="accent6"/>
                </a:solidFill>
              </a:rPr>
              <a:t>How have Intel’s graphics families evolved?</a:t>
            </a:r>
          </a:p>
        </p:txBody>
      </p:sp>
      <p:sp>
        <p:nvSpPr>
          <p:cNvPr id="18" name="TextBox 17"/>
          <p:cNvSpPr txBox="1"/>
          <p:nvPr/>
        </p:nvSpPr>
        <p:spPr>
          <a:xfrm>
            <a:off x="2255725" y="6076906"/>
            <a:ext cx="5196595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Figure: Intel’s HD and </a:t>
            </a:r>
            <a:r>
              <a:rPr lang="en-US" sz="1600" dirty="0" err="1"/>
              <a:t>Xe</a:t>
            </a:r>
            <a:r>
              <a:rPr lang="en-US" sz="1600" dirty="0"/>
              <a:t> graphics families </a:t>
            </a:r>
          </a:p>
        </p:txBody>
      </p:sp>
      <p:sp>
        <p:nvSpPr>
          <p:cNvPr id="3" name="TextBox 2"/>
          <p:cNvSpPr txBox="1"/>
          <p:nvPr/>
        </p:nvSpPr>
        <p:spPr>
          <a:xfrm>
            <a:off x="184095" y="6441477"/>
            <a:ext cx="920110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spc="-40" dirty="0">
                <a:solidFill>
                  <a:srgbClr val="FF0000"/>
                </a:solidFill>
              </a:rPr>
              <a:t>Note</a:t>
            </a:r>
            <a:r>
              <a:rPr lang="en-US" sz="1600" spc="-40" dirty="0"/>
              <a:t> that Intel designates </a:t>
            </a:r>
            <a:r>
              <a:rPr lang="en-US" sz="1600" spc="-40" dirty="0">
                <a:solidFill>
                  <a:srgbClr val="0070C0"/>
                </a:solidFill>
              </a:rPr>
              <a:t>both</a:t>
            </a:r>
            <a:r>
              <a:rPr lang="en-US" sz="1600" spc="-40" dirty="0"/>
              <a:t> their Comet Lake and Ice Lake lines as </a:t>
            </a:r>
            <a:r>
              <a:rPr lang="en-US" sz="1600" spc="-40" dirty="0">
                <a:solidFill>
                  <a:srgbClr val="0070C0"/>
                </a:solidFill>
              </a:rPr>
              <a:t>10</a:t>
            </a:r>
            <a:r>
              <a:rPr lang="en-US" sz="1600" spc="-40" baseline="30000" dirty="0">
                <a:solidFill>
                  <a:srgbClr val="0070C0"/>
                </a:solidFill>
              </a:rPr>
              <a:t>th</a:t>
            </a:r>
            <a:r>
              <a:rPr lang="en-US" sz="1600" spc="-40" dirty="0">
                <a:solidFill>
                  <a:srgbClr val="0070C0"/>
                </a:solidFill>
              </a:rPr>
              <a:t> generation</a:t>
            </a:r>
            <a:r>
              <a:rPr lang="en-US" sz="1600" spc="-40" dirty="0"/>
              <a:t>.</a:t>
            </a:r>
          </a:p>
        </p:txBody>
      </p:sp>
      <p:sp>
        <p:nvSpPr>
          <p:cNvPr id="20" name="Rounded Rectangle 19"/>
          <p:cNvSpPr/>
          <p:nvPr/>
        </p:nvSpPr>
        <p:spPr bwMode="auto">
          <a:xfrm>
            <a:off x="-26495" y="834840"/>
            <a:ext cx="9144000" cy="3081698"/>
          </a:xfrm>
          <a:prstGeom prst="roundRect">
            <a:avLst/>
          </a:prstGeom>
          <a:solidFill>
            <a:srgbClr val="E5F2FF"/>
          </a:solidFill>
          <a:ln w="19050" cap="flat" cmpd="sng" algn="ctr">
            <a:solidFill>
              <a:srgbClr val="89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225286" y="834840"/>
            <a:ext cx="9032473" cy="172354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lvl="0" indent="-285750">
              <a:buFont typeface="Arial" panose="020B0604020202020204" pitchFamily="34" charset="0"/>
              <a:buChar char="•"/>
              <a:defRPr/>
            </a:pPr>
            <a:r>
              <a:rPr lang="en-US" sz="1600" spc="-30" dirty="0">
                <a:solidFill>
                  <a:srgbClr val="000000"/>
                </a:solidFill>
              </a:rPr>
              <a:t>Intel has </a:t>
            </a:r>
            <a:r>
              <a:rPr lang="en-US" sz="1600" spc="-30" dirty="0">
                <a:solidFill>
                  <a:srgbClr val="0070C0"/>
                </a:solidFill>
              </a:rPr>
              <a:t>two advanced graphics families</a:t>
            </a:r>
            <a:r>
              <a:rPr lang="en-US" sz="1600" spc="-30" dirty="0">
                <a:solidFill>
                  <a:srgbClr val="000000"/>
                </a:solidFill>
              </a:rPr>
              <a:t>; the </a:t>
            </a:r>
            <a:r>
              <a:rPr lang="en-US" sz="1600" spc="-30" dirty="0">
                <a:solidFill>
                  <a:srgbClr val="FF0000"/>
                </a:solidFill>
              </a:rPr>
              <a:t>HD graphics </a:t>
            </a:r>
            <a:r>
              <a:rPr lang="en-US" sz="1600" spc="-30" dirty="0">
                <a:solidFill>
                  <a:srgbClr val="000000"/>
                </a:solidFill>
              </a:rPr>
              <a:t>and the </a:t>
            </a:r>
            <a:r>
              <a:rPr lang="en-US" sz="1600" spc="-30" dirty="0" err="1">
                <a:solidFill>
                  <a:srgbClr val="FF0000"/>
                </a:solidFill>
              </a:rPr>
              <a:t>Xe</a:t>
            </a:r>
            <a:r>
              <a:rPr lang="en-US" sz="1600" spc="-30" dirty="0">
                <a:solidFill>
                  <a:srgbClr val="FF0000"/>
                </a:solidFill>
              </a:rPr>
              <a:t> graphics</a:t>
            </a:r>
            <a:r>
              <a:rPr lang="en-US" sz="1600" spc="-30" dirty="0">
                <a:solidFill>
                  <a:srgbClr val="000000"/>
                </a:solidFill>
              </a:rPr>
              <a:t>,</a:t>
            </a:r>
          </a:p>
          <a:p>
            <a:pPr lvl="0">
              <a:spcAft>
                <a:spcPts val="600"/>
              </a:spcAft>
              <a:defRPr/>
            </a:pPr>
            <a:r>
              <a:rPr lang="en-US" sz="1600" spc="-30" dirty="0">
                <a:solidFill>
                  <a:srgbClr val="000000"/>
                </a:solidFill>
              </a:rPr>
              <a:t>      as shown below.</a:t>
            </a:r>
          </a:p>
          <a:p>
            <a:pPr marL="285750" lvl="0" indent="-285750">
              <a:buFont typeface="Arial" panose="020B0604020202020204" pitchFamily="34" charset="0"/>
              <a:buChar char="•"/>
              <a:defRPr/>
            </a:pPr>
            <a:r>
              <a:rPr lang="en-US" sz="1600" spc="-30" dirty="0">
                <a:solidFill>
                  <a:srgbClr val="000000"/>
                </a:solidFill>
              </a:rPr>
              <a:t>The </a:t>
            </a:r>
            <a:r>
              <a:rPr lang="en-US" sz="1600" spc="-30" dirty="0">
                <a:solidFill>
                  <a:srgbClr val="FF0000"/>
                </a:solidFill>
              </a:rPr>
              <a:t>HD graphics </a:t>
            </a:r>
            <a:r>
              <a:rPr lang="en-US" sz="1600" spc="-30" dirty="0">
                <a:solidFill>
                  <a:srgbClr val="000000"/>
                </a:solidFill>
              </a:rPr>
              <a:t>was </a:t>
            </a:r>
            <a:r>
              <a:rPr lang="en-US" sz="1600" spc="-30" dirty="0">
                <a:solidFill>
                  <a:srgbClr val="0070C0"/>
                </a:solidFill>
              </a:rPr>
              <a:t>introduced </a:t>
            </a:r>
            <a:r>
              <a:rPr lang="en-US" sz="1600" spc="-30" dirty="0">
                <a:solidFill>
                  <a:srgbClr val="000000"/>
                </a:solidFill>
              </a:rPr>
              <a:t>along with the Core 2 </a:t>
            </a:r>
            <a:r>
              <a:rPr lang="en-US" sz="1600" spc="-30" dirty="0" err="1">
                <a:solidFill>
                  <a:srgbClr val="000000"/>
                </a:solidFill>
              </a:rPr>
              <a:t>Westmere</a:t>
            </a:r>
            <a:r>
              <a:rPr lang="en-US" sz="1600" spc="-30" dirty="0">
                <a:solidFill>
                  <a:srgbClr val="000000"/>
                </a:solidFill>
              </a:rPr>
              <a:t> family (</a:t>
            </a:r>
            <a:r>
              <a:rPr lang="en-US" sz="1600" spc="-30" dirty="0">
                <a:solidFill>
                  <a:srgbClr val="0070C0"/>
                </a:solidFill>
              </a:rPr>
              <a:t>2010</a:t>
            </a:r>
            <a:r>
              <a:rPr lang="en-US" sz="1600" spc="-30" dirty="0">
                <a:solidFill>
                  <a:srgbClr val="000000"/>
                </a:solidFill>
              </a:rPr>
              <a:t>), but </a:t>
            </a:r>
          </a:p>
          <a:p>
            <a:pPr lvl="0">
              <a:spcAft>
                <a:spcPts val="600"/>
              </a:spcAft>
              <a:defRPr/>
            </a:pPr>
            <a:r>
              <a:rPr lang="en-US" sz="1600" spc="-30" dirty="0">
                <a:solidFill>
                  <a:srgbClr val="000000"/>
                </a:solidFill>
              </a:rPr>
              <a:t>      it was yet implemented as </a:t>
            </a:r>
            <a:r>
              <a:rPr lang="en-US" sz="1600" spc="-30" dirty="0">
                <a:solidFill>
                  <a:srgbClr val="0070C0"/>
                </a:solidFill>
              </a:rPr>
              <a:t>on-package integrated </a:t>
            </a:r>
            <a:r>
              <a:rPr lang="en-US" sz="1600" spc="-30" dirty="0">
                <a:solidFill>
                  <a:srgbClr val="000000"/>
                </a:solidFill>
              </a:rPr>
              <a:t>graphics.</a:t>
            </a:r>
          </a:p>
          <a:p>
            <a:pPr lvl="0">
              <a:defRPr/>
            </a:pPr>
            <a:r>
              <a:rPr lang="en-US" sz="1600" spc="-30" dirty="0">
                <a:solidFill>
                  <a:srgbClr val="000000"/>
                </a:solidFill>
              </a:rPr>
              <a:t>    Next, Intel integrated HD graphics </a:t>
            </a:r>
            <a:r>
              <a:rPr lang="en-US" sz="1600" spc="-30" dirty="0">
                <a:solidFill>
                  <a:srgbClr val="0070C0"/>
                </a:solidFill>
              </a:rPr>
              <a:t>on-die</a:t>
            </a:r>
            <a:r>
              <a:rPr lang="en-US" sz="1600" spc="-30" dirty="0">
                <a:solidFill>
                  <a:srgbClr val="000000"/>
                </a:solidFill>
              </a:rPr>
              <a:t> </a:t>
            </a:r>
            <a:r>
              <a:rPr lang="en-US" sz="1600" spc="-30" dirty="0">
                <a:solidFill>
                  <a:srgbClr val="0070C0"/>
                </a:solidFill>
              </a:rPr>
              <a:t>in the Sandy Bridge line </a:t>
            </a:r>
            <a:r>
              <a:rPr lang="en-US" sz="1600" spc="-30" dirty="0">
                <a:solidFill>
                  <a:srgbClr val="000000"/>
                </a:solidFill>
              </a:rPr>
              <a:t>(</a:t>
            </a:r>
            <a:r>
              <a:rPr lang="en-US" sz="1600" spc="-30" dirty="0">
                <a:solidFill>
                  <a:srgbClr val="0070C0"/>
                </a:solidFill>
              </a:rPr>
              <a:t>2011</a:t>
            </a:r>
            <a:r>
              <a:rPr lang="en-US" sz="1600" spc="-30" dirty="0">
                <a:solidFill>
                  <a:srgbClr val="000000"/>
                </a:solidFill>
              </a:rPr>
              <a:t>) and used </a:t>
            </a:r>
          </a:p>
          <a:p>
            <a:pPr lvl="0">
              <a:defRPr/>
            </a:pPr>
            <a:r>
              <a:rPr lang="en-US" sz="1600" spc="-30" dirty="0">
                <a:solidFill>
                  <a:srgbClr val="000000"/>
                </a:solidFill>
              </a:rPr>
              <a:t>      </a:t>
            </a:r>
            <a:r>
              <a:rPr lang="en-US" sz="1600" spc="-80" dirty="0">
                <a:solidFill>
                  <a:srgbClr val="000000"/>
                </a:solidFill>
              </a:rPr>
              <a:t>HD graphics in all subsequent families </a:t>
            </a:r>
            <a:r>
              <a:rPr lang="en-US" sz="1600" spc="-80" dirty="0">
                <a:solidFill>
                  <a:srgbClr val="0070C0"/>
                </a:solidFill>
              </a:rPr>
              <a:t>up to all 14 nm processors</a:t>
            </a:r>
            <a:r>
              <a:rPr lang="en-US" sz="1600" spc="-80" dirty="0">
                <a:solidFill>
                  <a:srgbClr val="000000"/>
                </a:solidFill>
              </a:rPr>
              <a:t> (</a:t>
            </a:r>
            <a:r>
              <a:rPr lang="en-US" sz="1600" spc="-80" dirty="0">
                <a:solidFill>
                  <a:srgbClr val="0070C0"/>
                </a:solidFill>
              </a:rPr>
              <a:t>up to 2019</a:t>
            </a:r>
            <a:r>
              <a:rPr lang="en-US" sz="1600" spc="-80" dirty="0">
                <a:solidFill>
                  <a:srgbClr val="000000"/>
                </a:solidFill>
              </a:rPr>
              <a:t>).</a:t>
            </a:r>
          </a:p>
        </p:txBody>
      </p:sp>
      <p:sp>
        <p:nvSpPr>
          <p:cNvPr id="22" name="TextBox 21"/>
          <p:cNvSpPr txBox="1"/>
          <p:nvPr/>
        </p:nvSpPr>
        <p:spPr>
          <a:xfrm>
            <a:off x="184095" y="2516155"/>
            <a:ext cx="8698215" cy="140038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lvl="0" indent="-285750">
              <a:buFont typeface="Arial" panose="020B0604020202020204" pitchFamily="34" charset="0"/>
              <a:buChar char="•"/>
              <a:defRPr/>
            </a:pPr>
            <a:r>
              <a:rPr lang="en-US" sz="1600" dirty="0">
                <a:solidFill>
                  <a:srgbClr val="000000"/>
                </a:solidFill>
                <a:latin typeface="Verdana"/>
              </a:rPr>
              <a:t>T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he subsequent, more advanced </a:t>
            </a:r>
            <a:r>
              <a:rPr lang="en-US" sz="1600" dirty="0" err="1">
                <a:solidFill>
                  <a:srgbClr val="FF0000"/>
                </a:solidFill>
              </a:rPr>
              <a:t>Xe</a:t>
            </a:r>
            <a:r>
              <a:rPr lang="en-US" sz="1600" dirty="0">
                <a:solidFill>
                  <a:srgbClr val="FF0000"/>
                </a:solidFill>
              </a:rPr>
              <a:t> graphics </a:t>
            </a:r>
            <a:r>
              <a:rPr lang="en-US" sz="1600" dirty="0">
                <a:solidFill>
                  <a:srgbClr val="000000"/>
                </a:solidFill>
              </a:rPr>
              <a:t>is a </a:t>
            </a:r>
            <a:r>
              <a:rPr lang="en-US" sz="1600" dirty="0">
                <a:solidFill>
                  <a:srgbClr val="0070C0"/>
                </a:solidFill>
              </a:rPr>
              <a:t>complete re-design </a:t>
            </a:r>
            <a:r>
              <a:rPr lang="en-US" sz="1600" dirty="0">
                <a:solidFill>
                  <a:srgbClr val="000000"/>
                </a:solidFill>
              </a:rPr>
              <a:t>targeting</a:t>
            </a:r>
            <a:r>
              <a:rPr lang="en-US" sz="1600" dirty="0">
                <a:solidFill>
                  <a:srgbClr val="0070C0"/>
                </a:solidFill>
              </a:rPr>
              <a:t> </a:t>
            </a:r>
          </a:p>
          <a:p>
            <a:pPr lvl="0">
              <a:defRPr/>
            </a:pPr>
            <a:r>
              <a:rPr lang="en-US" sz="1600" dirty="0">
                <a:solidFill>
                  <a:srgbClr val="0070C0"/>
                </a:solidFill>
              </a:rPr>
              <a:t>       all major market segments,</a:t>
            </a:r>
            <a:r>
              <a:rPr lang="en-US" sz="1600" dirty="0">
                <a:solidFill>
                  <a:srgbClr val="000000"/>
                </a:solidFill>
              </a:rPr>
              <a:t> from client processors, used for gaming to</a:t>
            </a:r>
          </a:p>
          <a:p>
            <a:pPr lvl="0">
              <a:spcAft>
                <a:spcPts val="600"/>
              </a:spcAft>
              <a:defRPr/>
            </a:pPr>
            <a:r>
              <a:rPr lang="en-US" sz="1600" dirty="0">
                <a:solidFill>
                  <a:srgbClr val="000000"/>
                </a:solidFill>
              </a:rPr>
              <a:t>       data centers with HPC workloads.</a:t>
            </a:r>
          </a:p>
          <a:p>
            <a:pPr marL="285750" lvl="0" indent="-285750">
              <a:buFont typeface="Arial" panose="020B0604020202020204" pitchFamily="34" charset="0"/>
              <a:buChar char="•"/>
              <a:defRPr/>
            </a:pPr>
            <a:r>
              <a:rPr lang="en-US" sz="1600" dirty="0"/>
              <a:t>The </a:t>
            </a:r>
            <a:r>
              <a:rPr lang="en-US" sz="1600" dirty="0" err="1"/>
              <a:t>X</a:t>
            </a:r>
            <a:r>
              <a:rPr lang="en-US" sz="1600" baseline="30000" dirty="0" err="1"/>
              <a:t>e</a:t>
            </a:r>
            <a:r>
              <a:rPr lang="en-US" sz="1600" dirty="0"/>
              <a:t> graphics </a:t>
            </a:r>
            <a:r>
              <a:rPr lang="en-US" sz="1600" dirty="0">
                <a:solidFill>
                  <a:srgbClr val="0070C0"/>
                </a:solidFill>
              </a:rPr>
              <a:t>appeared</a:t>
            </a:r>
            <a:r>
              <a:rPr lang="en-US" sz="1600" dirty="0">
                <a:solidFill>
                  <a:srgbClr val="000000"/>
                </a:solidFill>
              </a:rPr>
              <a:t> </a:t>
            </a:r>
            <a:r>
              <a:rPr lang="en-US" sz="1600" dirty="0">
                <a:solidFill>
                  <a:srgbClr val="0070C0"/>
                </a:solidFill>
              </a:rPr>
              <a:t>along with 10 nm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client processors, first </a:t>
            </a:r>
            <a:r>
              <a:rPr kumimoji="0" lang="en-US" sz="1600" b="0" i="0" u="none" strike="noStrike" kern="1200" cap="none" spc="-5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in Intel’s</a:t>
            </a:r>
          </a:p>
          <a:p>
            <a:pPr lvl="0">
              <a:defRPr/>
            </a:pPr>
            <a:r>
              <a:rPr lang="en-US" sz="1600" spc="-50" dirty="0">
                <a:solidFill>
                  <a:srgbClr val="000000"/>
                </a:solidFill>
                <a:latin typeface="Verdana"/>
              </a:rPr>
              <a:t>      </a:t>
            </a:r>
            <a:r>
              <a:rPr kumimoji="0" lang="en-US" sz="1600" b="0" i="0" u="none" strike="noStrike" kern="1200" cap="none" spc="-5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</a:t>
            </a:r>
            <a:r>
              <a:rPr kumimoji="0" lang="en-US" sz="1600" b="0" i="0" u="none" strike="noStrike" kern="1200" cap="none" spc="-5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10</a:t>
            </a:r>
            <a:r>
              <a:rPr kumimoji="0" lang="en-US" sz="1600" b="0" i="0" u="none" strike="noStrike" kern="1200" cap="none" spc="-50" normalizeH="0" baseline="3000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th </a:t>
            </a:r>
            <a:r>
              <a:rPr kumimoji="0" lang="en-US" sz="1600" b="0" i="0" u="none" strike="noStrike" kern="1200" cap="none" spc="-5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generation Ice Lake line in 2019, </a:t>
            </a:r>
            <a:r>
              <a:rPr kumimoji="0" lang="en-US" sz="1600" b="0" i="0" u="none" strike="noStrike" kern="1200" cap="none" spc="-2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as indicated in the following Table.</a:t>
            </a: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67406737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2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2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2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2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2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21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21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2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2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2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2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2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2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2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2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2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5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6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9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0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3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4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7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8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1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2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5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6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9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0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1" fill="hold">
                      <p:stCondLst>
                        <p:cond delay="indefinite"/>
                      </p:stCondLst>
                      <p:childTnLst>
                        <p:par>
                          <p:cTn id="102" fill="hold">
                            <p:stCondLst>
                              <p:cond delay="0"/>
                            </p:stCondLst>
                            <p:childTnLst>
                              <p:par>
                                <p:cTn id="10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5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6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5" grpId="0"/>
      <p:bldP spid="6" grpId="0"/>
      <p:bldP spid="7" grpId="0" animBg="1"/>
      <p:bldP spid="8" grpId="0" animBg="1"/>
      <p:bldP spid="9" grpId="0" animBg="1"/>
      <p:bldP spid="10" grpId="0" animBg="1"/>
      <p:bldP spid="11" grpId="0" animBg="1"/>
      <p:bldP spid="12" grpId="0" animBg="1"/>
      <p:bldP spid="18" grpId="0"/>
      <p:bldP spid="3" grpId="0"/>
      <p:bldP spid="20" grpId="0" animBg="1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TextBox 26"/>
          <p:cNvSpPr txBox="1"/>
          <p:nvPr/>
        </p:nvSpPr>
        <p:spPr>
          <a:xfrm>
            <a:off x="26495" y="458670"/>
            <a:ext cx="9176615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pc="-40" dirty="0">
                <a:solidFill>
                  <a:srgbClr val="2D2D8A"/>
                </a:solidFill>
                <a:latin typeface="+mj-lt"/>
              </a:rPr>
              <a:t>Intel’s set back in developing the 10 nm technology, as indicated in lengthening</a:t>
            </a:r>
          </a:p>
          <a:p>
            <a:r>
              <a:rPr lang="en-US" dirty="0">
                <a:solidFill>
                  <a:srgbClr val="2D2D8A"/>
                </a:solidFill>
                <a:latin typeface="+mj-lt"/>
              </a:rPr>
              <a:t>  the cadence of their IC development cycle</a:t>
            </a:r>
            <a:endParaRPr lang="en-US" dirty="0">
              <a:solidFill>
                <a:srgbClr val="000000"/>
              </a:solidFill>
              <a:latin typeface="+mj-lt"/>
            </a:endParaRPr>
          </a:p>
        </p:txBody>
      </p:sp>
      <p:sp>
        <p:nvSpPr>
          <p:cNvPr id="132" name="Rectangle 10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1. Introduction - Main battlefields of the processor war (5)</a:t>
            </a:r>
            <a:endParaRPr lang="en-US" altLang="en-US" dirty="0"/>
          </a:p>
        </p:txBody>
      </p:sp>
      <p:grpSp>
        <p:nvGrpSpPr>
          <p:cNvPr id="6" name="Group 5"/>
          <p:cNvGrpSpPr/>
          <p:nvPr/>
        </p:nvGrpSpPr>
        <p:grpSpPr>
          <a:xfrm>
            <a:off x="-2631" y="1268760"/>
            <a:ext cx="9138763" cy="3870430"/>
            <a:chOff x="-2631" y="998730"/>
            <a:chExt cx="9138763" cy="3870430"/>
          </a:xfrm>
        </p:grpSpPr>
        <p:sp>
          <p:nvSpPr>
            <p:cNvPr id="31" name="Téglalap 30"/>
            <p:cNvSpPr/>
            <p:nvPr/>
          </p:nvSpPr>
          <p:spPr bwMode="auto">
            <a:xfrm>
              <a:off x="813109" y="3913162"/>
              <a:ext cx="4074128" cy="208639"/>
            </a:xfrm>
            <a:prstGeom prst="rect">
              <a:avLst/>
            </a:prstGeom>
            <a:solidFill>
              <a:srgbClr val="3399FF"/>
            </a:solidFill>
            <a:ln w="19050" cap="flat" cmpd="sng" algn="ctr">
              <a:solidFill>
                <a:srgbClr val="3399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>
              <a:defPPr>
                <a:defRPr lang="hu-H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hu-HU" sz="1050" b="1">
                <a:solidFill>
                  <a:srgbClr val="000000"/>
                </a:solidFill>
              </a:endParaRPr>
            </a:p>
          </p:txBody>
        </p:sp>
        <p:sp>
          <p:nvSpPr>
            <p:cNvPr id="32" name="Téglalap 31"/>
            <p:cNvSpPr/>
            <p:nvPr/>
          </p:nvSpPr>
          <p:spPr bwMode="auto">
            <a:xfrm>
              <a:off x="813110" y="3266070"/>
              <a:ext cx="2259822" cy="358823"/>
            </a:xfrm>
            <a:prstGeom prst="rect">
              <a:avLst/>
            </a:prstGeom>
            <a:solidFill>
              <a:srgbClr val="3399FF"/>
            </a:solidFill>
            <a:ln w="19050" cap="flat" cmpd="sng" algn="ctr">
              <a:solidFill>
                <a:srgbClr val="3399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>
              <a:defPPr>
                <a:defRPr lang="hu-H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hu-HU" sz="1050" b="1">
                <a:solidFill>
                  <a:srgbClr val="000000"/>
                </a:solidFill>
              </a:endParaRPr>
            </a:p>
          </p:txBody>
        </p:sp>
        <p:sp>
          <p:nvSpPr>
            <p:cNvPr id="33" name="Téglalap 32"/>
            <p:cNvSpPr/>
            <p:nvPr/>
          </p:nvSpPr>
          <p:spPr bwMode="auto">
            <a:xfrm>
              <a:off x="813111" y="1938037"/>
              <a:ext cx="488106" cy="731529"/>
            </a:xfrm>
            <a:prstGeom prst="rect">
              <a:avLst/>
            </a:prstGeom>
            <a:solidFill>
              <a:srgbClr val="3399FF"/>
            </a:solidFill>
            <a:ln w="19050" cap="flat" cmpd="sng" algn="ctr">
              <a:solidFill>
                <a:srgbClr val="3399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>
              <a:defPPr>
                <a:defRPr lang="hu-H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hu-HU" sz="1050" b="1">
                <a:solidFill>
                  <a:srgbClr val="000000"/>
                </a:solidFill>
              </a:endParaRPr>
            </a:p>
          </p:txBody>
        </p:sp>
        <p:sp>
          <p:nvSpPr>
            <p:cNvPr id="34" name="Téglalap 33"/>
            <p:cNvSpPr/>
            <p:nvPr/>
          </p:nvSpPr>
          <p:spPr bwMode="auto">
            <a:xfrm>
              <a:off x="813112" y="2681780"/>
              <a:ext cx="1424179" cy="576291"/>
            </a:xfrm>
            <a:prstGeom prst="rect">
              <a:avLst/>
            </a:prstGeom>
            <a:solidFill>
              <a:srgbClr val="3399FF"/>
            </a:solidFill>
            <a:ln w="19050" cap="flat" cmpd="sng" algn="ctr">
              <a:solidFill>
                <a:srgbClr val="3399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>
              <a:defPPr>
                <a:defRPr lang="hu-H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hu-HU" sz="1050" b="1">
                <a:solidFill>
                  <a:srgbClr val="000000"/>
                </a:solidFill>
              </a:endParaRPr>
            </a:p>
          </p:txBody>
        </p:sp>
        <p:sp>
          <p:nvSpPr>
            <p:cNvPr id="35" name="Téglalap 34"/>
            <p:cNvSpPr/>
            <p:nvPr/>
          </p:nvSpPr>
          <p:spPr bwMode="auto">
            <a:xfrm>
              <a:off x="813109" y="4430101"/>
              <a:ext cx="8172000" cy="87983"/>
            </a:xfrm>
            <a:prstGeom prst="rect">
              <a:avLst/>
            </a:prstGeom>
            <a:solidFill>
              <a:srgbClr val="3399FF"/>
            </a:solidFill>
            <a:ln w="19050" cap="flat" cmpd="sng" algn="ctr">
              <a:solidFill>
                <a:srgbClr val="3399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>
              <a:defPPr>
                <a:defRPr lang="hu-H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hu-HU" sz="1050" b="1">
                <a:solidFill>
                  <a:srgbClr val="000000"/>
                </a:solidFill>
              </a:endParaRPr>
            </a:p>
          </p:txBody>
        </p:sp>
        <p:sp>
          <p:nvSpPr>
            <p:cNvPr id="36" name="Téglalap 35"/>
            <p:cNvSpPr/>
            <p:nvPr/>
          </p:nvSpPr>
          <p:spPr bwMode="auto">
            <a:xfrm>
              <a:off x="813109" y="4242217"/>
              <a:ext cx="6096062" cy="103809"/>
            </a:xfrm>
            <a:prstGeom prst="rect">
              <a:avLst/>
            </a:prstGeom>
            <a:solidFill>
              <a:srgbClr val="3399FF"/>
            </a:solidFill>
            <a:ln w="19050" cap="flat" cmpd="sng" algn="ctr">
              <a:solidFill>
                <a:srgbClr val="3399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>
              <a:defPPr>
                <a:defRPr lang="hu-H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hu-HU" sz="1050" b="1">
                <a:solidFill>
                  <a:srgbClr val="000000"/>
                </a:solidFill>
              </a:endParaRPr>
            </a:p>
          </p:txBody>
        </p:sp>
        <p:sp>
          <p:nvSpPr>
            <p:cNvPr id="37" name="Téglalap 36"/>
            <p:cNvSpPr/>
            <p:nvPr/>
          </p:nvSpPr>
          <p:spPr bwMode="auto">
            <a:xfrm>
              <a:off x="813109" y="4139634"/>
              <a:ext cx="5019854" cy="93013"/>
            </a:xfrm>
            <a:prstGeom prst="rect">
              <a:avLst/>
            </a:prstGeom>
            <a:solidFill>
              <a:srgbClr val="3399FF"/>
            </a:solidFill>
            <a:ln w="19050" cap="flat" cmpd="sng" algn="ctr">
              <a:solidFill>
                <a:srgbClr val="3399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>
              <a:defPPr>
                <a:defRPr lang="hu-H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hu-HU" sz="1050" b="1">
                <a:solidFill>
                  <a:srgbClr val="000000"/>
                </a:solidFill>
              </a:endParaRPr>
            </a:p>
          </p:txBody>
        </p:sp>
        <p:sp>
          <p:nvSpPr>
            <p:cNvPr id="38" name="Téglalap 37"/>
            <p:cNvSpPr/>
            <p:nvPr/>
          </p:nvSpPr>
          <p:spPr bwMode="auto">
            <a:xfrm>
              <a:off x="813109" y="3638903"/>
              <a:ext cx="3063164" cy="274259"/>
            </a:xfrm>
            <a:prstGeom prst="rect">
              <a:avLst/>
            </a:prstGeom>
            <a:solidFill>
              <a:srgbClr val="3399FF"/>
            </a:solidFill>
            <a:ln w="19050" cap="flat" cmpd="sng" algn="ctr">
              <a:solidFill>
                <a:srgbClr val="3399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>
              <a:defPPr>
                <a:defRPr lang="hu-H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hu-HU" sz="1050" b="1">
                <a:solidFill>
                  <a:srgbClr val="000000"/>
                </a:solidFill>
              </a:endParaRPr>
            </a:p>
          </p:txBody>
        </p:sp>
        <p:sp>
          <p:nvSpPr>
            <p:cNvPr id="39" name="Téglalap 38"/>
            <p:cNvSpPr/>
            <p:nvPr/>
          </p:nvSpPr>
          <p:spPr bwMode="auto">
            <a:xfrm>
              <a:off x="813109" y="4350048"/>
              <a:ext cx="7811999" cy="65179"/>
            </a:xfrm>
            <a:prstGeom prst="rect">
              <a:avLst/>
            </a:prstGeom>
            <a:solidFill>
              <a:srgbClr val="3399FF"/>
            </a:solidFill>
            <a:ln w="19050" cap="flat" cmpd="sng" algn="ctr">
              <a:solidFill>
                <a:srgbClr val="3399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>
              <a:defPPr>
                <a:defRPr lang="hu-H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hu-HU" sz="1050" b="1">
                <a:solidFill>
                  <a:srgbClr val="000000"/>
                </a:solidFill>
              </a:endParaRPr>
            </a:p>
          </p:txBody>
        </p:sp>
        <p:grpSp>
          <p:nvGrpSpPr>
            <p:cNvPr id="40" name="Csoportba foglalás 39"/>
            <p:cNvGrpSpPr/>
            <p:nvPr/>
          </p:nvGrpSpPr>
          <p:grpSpPr>
            <a:xfrm>
              <a:off x="356818" y="4456775"/>
              <a:ext cx="8639998" cy="205717"/>
              <a:chOff x="384894" y="5508949"/>
              <a:chExt cx="8922321" cy="216024"/>
            </a:xfrm>
          </p:grpSpPr>
          <p:cxnSp>
            <p:nvCxnSpPr>
              <p:cNvPr id="113" name="Egyenes összekötő 112"/>
              <p:cNvCxnSpPr/>
              <p:nvPr/>
            </p:nvCxnSpPr>
            <p:spPr bwMode="auto">
              <a:xfrm>
                <a:off x="384894" y="5580957"/>
                <a:ext cx="8922321" cy="0"/>
              </a:xfrm>
              <a:prstGeom prst="line">
                <a:avLst/>
              </a:prstGeom>
              <a:noFill/>
              <a:ln w="127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14" name="Egyenes összekötő 113"/>
              <p:cNvCxnSpPr/>
              <p:nvPr/>
            </p:nvCxnSpPr>
            <p:spPr bwMode="auto">
              <a:xfrm>
                <a:off x="876528" y="5508949"/>
                <a:ext cx="0" cy="204140"/>
              </a:xfrm>
              <a:prstGeom prst="line">
                <a:avLst/>
              </a:prstGeom>
              <a:noFill/>
              <a:ln w="127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15" name="Egyenes összekötő 114"/>
              <p:cNvCxnSpPr/>
              <p:nvPr/>
            </p:nvCxnSpPr>
            <p:spPr bwMode="auto">
              <a:xfrm>
                <a:off x="1337379" y="5508949"/>
                <a:ext cx="0" cy="204140"/>
              </a:xfrm>
              <a:prstGeom prst="line">
                <a:avLst/>
              </a:prstGeom>
              <a:noFill/>
              <a:ln w="127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16" name="Egyenes összekötő 115"/>
              <p:cNvCxnSpPr/>
              <p:nvPr/>
            </p:nvCxnSpPr>
            <p:spPr bwMode="auto">
              <a:xfrm>
                <a:off x="2259082" y="5508949"/>
                <a:ext cx="0" cy="204140"/>
              </a:xfrm>
              <a:prstGeom prst="line">
                <a:avLst/>
              </a:prstGeom>
              <a:noFill/>
              <a:ln w="127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17" name="Egyenes összekötő 116"/>
              <p:cNvCxnSpPr/>
              <p:nvPr/>
            </p:nvCxnSpPr>
            <p:spPr bwMode="auto">
              <a:xfrm>
                <a:off x="1798231" y="5508949"/>
                <a:ext cx="0" cy="204140"/>
              </a:xfrm>
              <a:prstGeom prst="line">
                <a:avLst/>
              </a:prstGeom>
              <a:noFill/>
              <a:ln w="127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18" name="Egyenes összekötő 117"/>
              <p:cNvCxnSpPr/>
              <p:nvPr/>
            </p:nvCxnSpPr>
            <p:spPr bwMode="auto">
              <a:xfrm>
                <a:off x="3180784" y="5508949"/>
                <a:ext cx="0" cy="204140"/>
              </a:xfrm>
              <a:prstGeom prst="line">
                <a:avLst/>
              </a:prstGeom>
              <a:noFill/>
              <a:ln w="127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19" name="Egyenes összekötő 118"/>
              <p:cNvCxnSpPr/>
              <p:nvPr/>
            </p:nvCxnSpPr>
            <p:spPr bwMode="auto">
              <a:xfrm>
                <a:off x="2719933" y="5508949"/>
                <a:ext cx="0" cy="204140"/>
              </a:xfrm>
              <a:prstGeom prst="line">
                <a:avLst/>
              </a:prstGeom>
              <a:noFill/>
              <a:ln w="127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20" name="Egyenes összekötő 119"/>
              <p:cNvCxnSpPr/>
              <p:nvPr/>
            </p:nvCxnSpPr>
            <p:spPr bwMode="auto">
              <a:xfrm>
                <a:off x="7328445" y="5520833"/>
                <a:ext cx="0" cy="204140"/>
              </a:xfrm>
              <a:prstGeom prst="line">
                <a:avLst/>
              </a:prstGeom>
              <a:noFill/>
              <a:ln w="127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21" name="Egyenes összekötő 120"/>
              <p:cNvCxnSpPr/>
              <p:nvPr/>
            </p:nvCxnSpPr>
            <p:spPr bwMode="auto">
              <a:xfrm>
                <a:off x="7789296" y="5520833"/>
                <a:ext cx="0" cy="204140"/>
              </a:xfrm>
              <a:prstGeom prst="line">
                <a:avLst/>
              </a:prstGeom>
              <a:noFill/>
              <a:ln w="127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22" name="Egyenes összekötő 121"/>
              <p:cNvCxnSpPr/>
              <p:nvPr/>
            </p:nvCxnSpPr>
            <p:spPr bwMode="auto">
              <a:xfrm>
                <a:off x="6867594" y="5520833"/>
                <a:ext cx="0" cy="204140"/>
              </a:xfrm>
              <a:prstGeom prst="line">
                <a:avLst/>
              </a:prstGeom>
              <a:noFill/>
              <a:ln w="127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23" name="Egyenes összekötő 122"/>
              <p:cNvCxnSpPr/>
              <p:nvPr/>
            </p:nvCxnSpPr>
            <p:spPr bwMode="auto">
              <a:xfrm>
                <a:off x="8710999" y="5520833"/>
                <a:ext cx="0" cy="204140"/>
              </a:xfrm>
              <a:prstGeom prst="line">
                <a:avLst/>
              </a:prstGeom>
              <a:noFill/>
              <a:ln w="127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24" name="Egyenes összekötő 123"/>
              <p:cNvCxnSpPr/>
              <p:nvPr/>
            </p:nvCxnSpPr>
            <p:spPr bwMode="auto">
              <a:xfrm>
                <a:off x="8250147" y="5520833"/>
                <a:ext cx="0" cy="204140"/>
              </a:xfrm>
              <a:prstGeom prst="line">
                <a:avLst/>
              </a:prstGeom>
              <a:noFill/>
              <a:ln w="127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25" name="Egyenes összekötő 124"/>
              <p:cNvCxnSpPr/>
              <p:nvPr/>
            </p:nvCxnSpPr>
            <p:spPr bwMode="auto">
              <a:xfrm>
                <a:off x="4102487" y="5508949"/>
                <a:ext cx="0" cy="204140"/>
              </a:xfrm>
              <a:prstGeom prst="line">
                <a:avLst/>
              </a:prstGeom>
              <a:noFill/>
              <a:ln w="127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26" name="Egyenes összekötő 125"/>
              <p:cNvCxnSpPr/>
              <p:nvPr/>
            </p:nvCxnSpPr>
            <p:spPr bwMode="auto">
              <a:xfrm>
                <a:off x="4563338" y="5508949"/>
                <a:ext cx="0" cy="204140"/>
              </a:xfrm>
              <a:prstGeom prst="line">
                <a:avLst/>
              </a:prstGeom>
              <a:noFill/>
              <a:ln w="127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27" name="Egyenes összekötő 126"/>
              <p:cNvCxnSpPr/>
              <p:nvPr/>
            </p:nvCxnSpPr>
            <p:spPr bwMode="auto">
              <a:xfrm>
                <a:off x="3641635" y="5508949"/>
                <a:ext cx="0" cy="204140"/>
              </a:xfrm>
              <a:prstGeom prst="line">
                <a:avLst/>
              </a:prstGeom>
              <a:noFill/>
              <a:ln w="127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28" name="Egyenes összekötő 127"/>
              <p:cNvCxnSpPr/>
              <p:nvPr/>
            </p:nvCxnSpPr>
            <p:spPr bwMode="auto">
              <a:xfrm>
                <a:off x="5485040" y="5508949"/>
                <a:ext cx="0" cy="204140"/>
              </a:xfrm>
              <a:prstGeom prst="line">
                <a:avLst/>
              </a:prstGeom>
              <a:noFill/>
              <a:ln w="127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29" name="Egyenes összekötő 128"/>
              <p:cNvCxnSpPr/>
              <p:nvPr/>
            </p:nvCxnSpPr>
            <p:spPr bwMode="auto">
              <a:xfrm>
                <a:off x="5024189" y="5508949"/>
                <a:ext cx="0" cy="204140"/>
              </a:xfrm>
              <a:prstGeom prst="line">
                <a:avLst/>
              </a:prstGeom>
              <a:noFill/>
              <a:ln w="127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0" name="Egyenes összekötő 129"/>
              <p:cNvCxnSpPr/>
              <p:nvPr/>
            </p:nvCxnSpPr>
            <p:spPr bwMode="auto">
              <a:xfrm>
                <a:off x="6406743" y="5520833"/>
                <a:ext cx="0" cy="204140"/>
              </a:xfrm>
              <a:prstGeom prst="line">
                <a:avLst/>
              </a:prstGeom>
              <a:noFill/>
              <a:ln w="127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1" name="Egyenes összekötő 130"/>
              <p:cNvCxnSpPr/>
              <p:nvPr/>
            </p:nvCxnSpPr>
            <p:spPr bwMode="auto">
              <a:xfrm>
                <a:off x="5945891" y="5508949"/>
                <a:ext cx="0" cy="204140"/>
              </a:xfrm>
              <a:prstGeom prst="line">
                <a:avLst/>
              </a:prstGeom>
              <a:noFill/>
              <a:ln w="127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</p:grpSp>
        <p:grpSp>
          <p:nvGrpSpPr>
            <p:cNvPr id="41" name="Csoportba foglalás 40"/>
            <p:cNvGrpSpPr/>
            <p:nvPr/>
          </p:nvGrpSpPr>
          <p:grpSpPr>
            <a:xfrm>
              <a:off x="359061" y="4601793"/>
              <a:ext cx="8519659" cy="253916"/>
              <a:chOff x="343669" y="5703202"/>
              <a:chExt cx="8798047" cy="266638"/>
            </a:xfrm>
          </p:grpSpPr>
          <p:sp>
            <p:nvSpPr>
              <p:cNvPr id="103" name="Szövegdoboz 4101"/>
              <p:cNvSpPr txBox="1"/>
              <p:nvPr/>
            </p:nvSpPr>
            <p:spPr>
              <a:xfrm>
                <a:off x="343669" y="5703202"/>
                <a:ext cx="501911" cy="26663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hu-H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r>
                  <a:rPr lang="hu-HU" sz="1050" dirty="0">
                    <a:solidFill>
                      <a:srgbClr val="000000"/>
                    </a:solidFill>
                  </a:rPr>
                  <a:t>2000</a:t>
                </a:r>
              </a:p>
            </p:txBody>
          </p:sp>
          <p:sp>
            <p:nvSpPr>
              <p:cNvPr id="104" name="Szövegdoboz 67"/>
              <p:cNvSpPr txBox="1"/>
              <p:nvPr/>
            </p:nvSpPr>
            <p:spPr>
              <a:xfrm>
                <a:off x="1279773" y="5703202"/>
                <a:ext cx="501911" cy="26663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hu-H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r>
                  <a:rPr lang="hu-HU" sz="1050" dirty="0">
                    <a:solidFill>
                      <a:srgbClr val="000000"/>
                    </a:solidFill>
                  </a:rPr>
                  <a:t>2002</a:t>
                </a:r>
              </a:p>
            </p:txBody>
          </p:sp>
          <p:sp>
            <p:nvSpPr>
              <p:cNvPr id="105" name="Szövegdoboz 68"/>
              <p:cNvSpPr txBox="1"/>
              <p:nvPr/>
            </p:nvSpPr>
            <p:spPr>
              <a:xfrm>
                <a:off x="2186849" y="5703202"/>
                <a:ext cx="501911" cy="26663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hu-H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r>
                  <a:rPr lang="hu-HU" sz="1050" dirty="0">
                    <a:solidFill>
                      <a:srgbClr val="000000"/>
                    </a:solidFill>
                  </a:rPr>
                  <a:t>2004</a:t>
                </a:r>
              </a:p>
            </p:txBody>
          </p:sp>
          <p:sp>
            <p:nvSpPr>
              <p:cNvPr id="106" name="Szövegdoboz 69"/>
              <p:cNvSpPr txBox="1"/>
              <p:nvPr/>
            </p:nvSpPr>
            <p:spPr>
              <a:xfrm>
                <a:off x="3115330" y="5703202"/>
                <a:ext cx="501911" cy="26663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hu-H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r>
                  <a:rPr lang="hu-HU" sz="1050" dirty="0">
                    <a:solidFill>
                      <a:srgbClr val="000000"/>
                    </a:solidFill>
                  </a:rPr>
                  <a:t>2006</a:t>
                </a:r>
              </a:p>
            </p:txBody>
          </p:sp>
          <p:sp>
            <p:nvSpPr>
              <p:cNvPr id="107" name="Szövegdoboz 70"/>
              <p:cNvSpPr txBox="1"/>
              <p:nvPr/>
            </p:nvSpPr>
            <p:spPr>
              <a:xfrm>
                <a:off x="4023919" y="5703202"/>
                <a:ext cx="501911" cy="26663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hu-H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r>
                  <a:rPr lang="hu-HU" sz="1050" dirty="0">
                    <a:solidFill>
                      <a:srgbClr val="000000"/>
                    </a:solidFill>
                  </a:rPr>
                  <a:t>2008</a:t>
                </a:r>
              </a:p>
            </p:txBody>
          </p:sp>
          <p:sp>
            <p:nvSpPr>
              <p:cNvPr id="108" name="Szövegdoboz 71"/>
              <p:cNvSpPr txBox="1"/>
              <p:nvPr/>
            </p:nvSpPr>
            <p:spPr>
              <a:xfrm>
                <a:off x="4965416" y="5703202"/>
                <a:ext cx="501911" cy="26663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hu-H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r>
                  <a:rPr lang="hu-HU" sz="1050" dirty="0">
                    <a:solidFill>
                      <a:srgbClr val="000000"/>
                    </a:solidFill>
                  </a:rPr>
                  <a:t>2010</a:t>
                </a:r>
              </a:p>
            </p:txBody>
          </p:sp>
          <p:sp>
            <p:nvSpPr>
              <p:cNvPr id="109" name="Szövegdoboz 72"/>
              <p:cNvSpPr txBox="1"/>
              <p:nvPr/>
            </p:nvSpPr>
            <p:spPr>
              <a:xfrm>
                <a:off x="5873756" y="5703202"/>
                <a:ext cx="501911" cy="26663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hu-H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r>
                  <a:rPr lang="hu-HU" sz="1050" dirty="0">
                    <a:solidFill>
                      <a:srgbClr val="000000"/>
                    </a:solidFill>
                  </a:rPr>
                  <a:t>2012</a:t>
                </a:r>
              </a:p>
            </p:txBody>
          </p:sp>
          <p:sp>
            <p:nvSpPr>
              <p:cNvPr id="110" name="Szövegdoboz 73"/>
              <p:cNvSpPr txBox="1"/>
              <p:nvPr/>
            </p:nvSpPr>
            <p:spPr>
              <a:xfrm>
                <a:off x="6795361" y="5703202"/>
                <a:ext cx="501911" cy="26663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hu-H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r>
                  <a:rPr lang="hu-HU" sz="1050" dirty="0">
                    <a:solidFill>
                      <a:srgbClr val="000000"/>
                    </a:solidFill>
                  </a:rPr>
                  <a:t>2014</a:t>
                </a:r>
              </a:p>
            </p:txBody>
          </p:sp>
          <p:sp>
            <p:nvSpPr>
              <p:cNvPr id="111" name="Szövegdoboz 74"/>
              <p:cNvSpPr txBox="1"/>
              <p:nvPr/>
            </p:nvSpPr>
            <p:spPr>
              <a:xfrm>
                <a:off x="7723842" y="5703202"/>
                <a:ext cx="501911" cy="26663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hu-H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r>
                  <a:rPr lang="hu-HU" sz="1050" dirty="0">
                    <a:solidFill>
                      <a:srgbClr val="000000"/>
                    </a:solidFill>
                  </a:rPr>
                  <a:t>2016</a:t>
                </a:r>
              </a:p>
            </p:txBody>
          </p:sp>
          <p:sp>
            <p:nvSpPr>
              <p:cNvPr id="112" name="Szövegdoboz 75"/>
              <p:cNvSpPr txBox="1"/>
              <p:nvPr/>
            </p:nvSpPr>
            <p:spPr>
              <a:xfrm>
                <a:off x="8639805" y="5703202"/>
                <a:ext cx="501911" cy="26663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hu-H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r>
                  <a:rPr lang="hu-HU" sz="1050" dirty="0">
                    <a:solidFill>
                      <a:srgbClr val="000000"/>
                    </a:solidFill>
                  </a:rPr>
                  <a:t>2018</a:t>
                </a:r>
              </a:p>
            </p:txBody>
          </p:sp>
        </p:grpSp>
        <p:grpSp>
          <p:nvGrpSpPr>
            <p:cNvPr id="42" name="Csoportba foglalás 41"/>
            <p:cNvGrpSpPr/>
            <p:nvPr/>
          </p:nvGrpSpPr>
          <p:grpSpPr>
            <a:xfrm>
              <a:off x="316897" y="1414014"/>
              <a:ext cx="139444" cy="3195029"/>
              <a:chOff x="179512" y="2366269"/>
              <a:chExt cx="144000" cy="3355103"/>
            </a:xfrm>
          </p:grpSpPr>
          <p:cxnSp>
            <p:nvCxnSpPr>
              <p:cNvPr id="92" name="Egyenes összekötő 91"/>
              <p:cNvCxnSpPr/>
              <p:nvPr/>
            </p:nvCxnSpPr>
            <p:spPr bwMode="auto">
              <a:xfrm flipV="1">
                <a:off x="251520" y="2366269"/>
                <a:ext cx="0" cy="3355103"/>
              </a:xfrm>
              <a:prstGeom prst="line">
                <a:avLst/>
              </a:prstGeom>
              <a:noFill/>
              <a:ln w="127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3" name="Egyenes összekötő 92"/>
              <p:cNvCxnSpPr/>
              <p:nvPr/>
            </p:nvCxnSpPr>
            <p:spPr bwMode="auto">
              <a:xfrm flipH="1">
                <a:off x="179512" y="2596630"/>
                <a:ext cx="144000" cy="0"/>
              </a:xfrm>
              <a:prstGeom prst="line">
                <a:avLst/>
              </a:prstGeom>
              <a:noFill/>
              <a:ln w="127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4" name="Egyenes összekötő 93"/>
              <p:cNvCxnSpPr/>
              <p:nvPr/>
            </p:nvCxnSpPr>
            <p:spPr bwMode="auto">
              <a:xfrm flipH="1">
                <a:off x="179512" y="2910196"/>
                <a:ext cx="144000" cy="0"/>
              </a:xfrm>
              <a:prstGeom prst="line">
                <a:avLst/>
              </a:prstGeom>
              <a:noFill/>
              <a:ln w="127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5" name="Egyenes összekötő 94"/>
              <p:cNvCxnSpPr/>
              <p:nvPr/>
            </p:nvCxnSpPr>
            <p:spPr bwMode="auto">
              <a:xfrm flipH="1">
                <a:off x="179512" y="3528772"/>
                <a:ext cx="144000" cy="0"/>
              </a:xfrm>
              <a:prstGeom prst="line">
                <a:avLst/>
              </a:prstGeom>
              <a:noFill/>
              <a:ln w="127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6" name="Egyenes összekötő 95"/>
              <p:cNvCxnSpPr/>
              <p:nvPr/>
            </p:nvCxnSpPr>
            <p:spPr bwMode="auto">
              <a:xfrm flipH="1">
                <a:off x="179512" y="3223762"/>
                <a:ext cx="144000" cy="0"/>
              </a:xfrm>
              <a:prstGeom prst="line">
                <a:avLst/>
              </a:prstGeom>
              <a:noFill/>
              <a:ln w="127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7" name="Egyenes összekötő 96"/>
              <p:cNvCxnSpPr/>
              <p:nvPr/>
            </p:nvCxnSpPr>
            <p:spPr bwMode="auto">
              <a:xfrm flipH="1">
                <a:off x="179512" y="3838926"/>
                <a:ext cx="144000" cy="0"/>
              </a:xfrm>
              <a:prstGeom prst="line">
                <a:avLst/>
              </a:prstGeom>
              <a:noFill/>
              <a:ln w="127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8" name="Egyenes összekötő 97"/>
              <p:cNvCxnSpPr/>
              <p:nvPr/>
            </p:nvCxnSpPr>
            <p:spPr bwMode="auto">
              <a:xfrm flipH="1">
                <a:off x="179512" y="4149080"/>
                <a:ext cx="144000" cy="0"/>
              </a:xfrm>
              <a:prstGeom prst="line">
                <a:avLst/>
              </a:prstGeom>
              <a:noFill/>
              <a:ln w="127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9" name="Egyenes összekötő 98"/>
              <p:cNvCxnSpPr/>
              <p:nvPr/>
            </p:nvCxnSpPr>
            <p:spPr bwMode="auto">
              <a:xfrm flipH="1">
                <a:off x="179512" y="4457502"/>
                <a:ext cx="144000" cy="0"/>
              </a:xfrm>
              <a:prstGeom prst="line">
                <a:avLst/>
              </a:prstGeom>
              <a:noFill/>
              <a:ln w="127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00" name="Egyenes összekötő 99"/>
              <p:cNvCxnSpPr/>
              <p:nvPr/>
            </p:nvCxnSpPr>
            <p:spPr bwMode="auto">
              <a:xfrm flipH="1">
                <a:off x="179512" y="4767656"/>
                <a:ext cx="144000" cy="0"/>
              </a:xfrm>
              <a:prstGeom prst="line">
                <a:avLst/>
              </a:prstGeom>
              <a:noFill/>
              <a:ln w="127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01" name="Egyenes összekötő 100"/>
              <p:cNvCxnSpPr/>
              <p:nvPr/>
            </p:nvCxnSpPr>
            <p:spPr bwMode="auto">
              <a:xfrm flipH="1">
                <a:off x="179512" y="5077810"/>
                <a:ext cx="144000" cy="0"/>
              </a:xfrm>
              <a:prstGeom prst="line">
                <a:avLst/>
              </a:prstGeom>
              <a:noFill/>
              <a:ln w="127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02" name="Egyenes összekötő 101"/>
              <p:cNvCxnSpPr/>
              <p:nvPr/>
            </p:nvCxnSpPr>
            <p:spPr bwMode="auto">
              <a:xfrm flipH="1">
                <a:off x="179512" y="5387964"/>
                <a:ext cx="144000" cy="0"/>
              </a:xfrm>
              <a:prstGeom prst="line">
                <a:avLst/>
              </a:prstGeom>
              <a:noFill/>
              <a:ln w="127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</p:grpSp>
        <p:sp>
          <p:nvSpPr>
            <p:cNvPr id="43" name="Szövegdoboz 64"/>
            <p:cNvSpPr txBox="1"/>
            <p:nvPr/>
          </p:nvSpPr>
          <p:spPr>
            <a:xfrm>
              <a:off x="-2631" y="1533762"/>
              <a:ext cx="410690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hu-H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hu-HU" sz="1050" dirty="0">
                  <a:solidFill>
                    <a:srgbClr val="000000"/>
                  </a:solidFill>
                </a:rPr>
                <a:t>200</a:t>
              </a:r>
            </a:p>
          </p:txBody>
        </p:sp>
        <p:sp>
          <p:nvSpPr>
            <p:cNvPr id="44" name="Szövegdoboz 65"/>
            <p:cNvSpPr txBox="1"/>
            <p:nvPr/>
          </p:nvSpPr>
          <p:spPr>
            <a:xfrm>
              <a:off x="4396" y="1822711"/>
              <a:ext cx="410690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hu-H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hu-HU" sz="1050" dirty="0">
                  <a:solidFill>
                    <a:srgbClr val="000000"/>
                  </a:solidFill>
                </a:rPr>
                <a:t>180</a:t>
              </a:r>
            </a:p>
          </p:txBody>
        </p:sp>
        <p:sp>
          <p:nvSpPr>
            <p:cNvPr id="45" name="Szövegdoboz 66"/>
            <p:cNvSpPr txBox="1"/>
            <p:nvPr/>
          </p:nvSpPr>
          <p:spPr>
            <a:xfrm>
              <a:off x="-595" y="2115247"/>
              <a:ext cx="410690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hu-H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hu-HU" sz="1050" dirty="0">
                  <a:solidFill>
                    <a:srgbClr val="000000"/>
                  </a:solidFill>
                </a:rPr>
                <a:t>160</a:t>
              </a:r>
            </a:p>
          </p:txBody>
        </p:sp>
        <p:sp>
          <p:nvSpPr>
            <p:cNvPr id="46" name="Szövegdoboz 76"/>
            <p:cNvSpPr txBox="1"/>
            <p:nvPr/>
          </p:nvSpPr>
          <p:spPr>
            <a:xfrm>
              <a:off x="-2062" y="2411107"/>
              <a:ext cx="410690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hu-H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hu-HU" sz="1050" dirty="0">
                  <a:solidFill>
                    <a:srgbClr val="000000"/>
                  </a:solidFill>
                </a:rPr>
                <a:t>140</a:t>
              </a:r>
            </a:p>
          </p:txBody>
        </p:sp>
        <p:sp>
          <p:nvSpPr>
            <p:cNvPr id="47" name="Szövegdoboz 77"/>
            <p:cNvSpPr txBox="1"/>
            <p:nvPr/>
          </p:nvSpPr>
          <p:spPr>
            <a:xfrm>
              <a:off x="4396" y="2707242"/>
              <a:ext cx="410690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hu-H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hu-HU" sz="1050" dirty="0">
                  <a:solidFill>
                    <a:srgbClr val="000000"/>
                  </a:solidFill>
                </a:rPr>
                <a:t>120</a:t>
              </a:r>
            </a:p>
          </p:txBody>
        </p:sp>
        <p:sp>
          <p:nvSpPr>
            <p:cNvPr id="48" name="Szövegdoboz 82"/>
            <p:cNvSpPr txBox="1"/>
            <p:nvPr/>
          </p:nvSpPr>
          <p:spPr>
            <a:xfrm>
              <a:off x="4396" y="2999778"/>
              <a:ext cx="410690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hu-H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hu-HU" sz="1050" dirty="0">
                  <a:solidFill>
                    <a:srgbClr val="000000"/>
                  </a:solidFill>
                </a:rPr>
                <a:t>100</a:t>
              </a:r>
            </a:p>
          </p:txBody>
        </p:sp>
        <p:sp>
          <p:nvSpPr>
            <p:cNvPr id="49" name="Szövegdoboz 83"/>
            <p:cNvSpPr txBox="1"/>
            <p:nvPr/>
          </p:nvSpPr>
          <p:spPr>
            <a:xfrm>
              <a:off x="66573" y="3295638"/>
              <a:ext cx="335348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hu-H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hu-HU" sz="1050" dirty="0">
                  <a:solidFill>
                    <a:srgbClr val="000000"/>
                  </a:solidFill>
                </a:rPr>
                <a:t>80</a:t>
              </a:r>
            </a:p>
          </p:txBody>
        </p:sp>
        <p:sp>
          <p:nvSpPr>
            <p:cNvPr id="50" name="Szövegdoboz 85"/>
            <p:cNvSpPr txBox="1"/>
            <p:nvPr/>
          </p:nvSpPr>
          <p:spPr>
            <a:xfrm>
              <a:off x="66573" y="3596367"/>
              <a:ext cx="335348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hu-H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hu-HU" sz="1050" dirty="0">
                  <a:solidFill>
                    <a:srgbClr val="000000"/>
                  </a:solidFill>
                </a:rPr>
                <a:t>60</a:t>
              </a:r>
            </a:p>
          </p:txBody>
        </p:sp>
        <p:sp>
          <p:nvSpPr>
            <p:cNvPr id="51" name="Szövegdoboz 88"/>
            <p:cNvSpPr txBox="1"/>
            <p:nvPr/>
          </p:nvSpPr>
          <p:spPr>
            <a:xfrm>
              <a:off x="73600" y="3886350"/>
              <a:ext cx="335348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hu-H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hu-HU" sz="1050" dirty="0">
                  <a:solidFill>
                    <a:srgbClr val="000000"/>
                  </a:solidFill>
                </a:rPr>
                <a:t>40</a:t>
              </a:r>
            </a:p>
          </p:txBody>
        </p:sp>
        <p:sp>
          <p:nvSpPr>
            <p:cNvPr id="52" name="Szövegdoboz 92"/>
            <p:cNvSpPr txBox="1"/>
            <p:nvPr/>
          </p:nvSpPr>
          <p:spPr>
            <a:xfrm>
              <a:off x="131684" y="4418791"/>
              <a:ext cx="260008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hu-H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hu-HU" sz="1050" dirty="0">
                  <a:solidFill>
                    <a:srgbClr val="000000"/>
                  </a:solidFill>
                </a:rPr>
                <a:t>0</a:t>
              </a:r>
            </a:p>
          </p:txBody>
        </p:sp>
        <p:sp>
          <p:nvSpPr>
            <p:cNvPr id="53" name="Szövegdoboz 91"/>
            <p:cNvSpPr txBox="1"/>
            <p:nvPr/>
          </p:nvSpPr>
          <p:spPr>
            <a:xfrm>
              <a:off x="73600" y="4189396"/>
              <a:ext cx="335348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hu-H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hu-HU" sz="1050" dirty="0">
                  <a:solidFill>
                    <a:srgbClr val="000000"/>
                  </a:solidFill>
                </a:rPr>
                <a:t>20</a:t>
              </a:r>
            </a:p>
          </p:txBody>
        </p:sp>
        <p:sp>
          <p:nvSpPr>
            <p:cNvPr id="54" name="Szövegdoboz 23"/>
            <p:cNvSpPr txBox="1"/>
            <p:nvPr/>
          </p:nvSpPr>
          <p:spPr>
            <a:xfrm>
              <a:off x="697791" y="1493785"/>
              <a:ext cx="649537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hu-H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hu-HU" sz="1050" b="1" dirty="0">
                  <a:solidFill>
                    <a:srgbClr val="FF0000"/>
                  </a:solidFill>
                </a:rPr>
                <a:t>180 nm</a:t>
              </a:r>
            </a:p>
          </p:txBody>
        </p:sp>
        <p:sp>
          <p:nvSpPr>
            <p:cNvPr id="55" name="Szövegdoboz 113"/>
            <p:cNvSpPr txBox="1"/>
            <p:nvPr/>
          </p:nvSpPr>
          <p:spPr>
            <a:xfrm>
              <a:off x="1321047" y="2419190"/>
              <a:ext cx="649537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hu-H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hu-HU" sz="1050" b="1" dirty="0">
                  <a:solidFill>
                    <a:srgbClr val="FF0000"/>
                  </a:solidFill>
                </a:rPr>
                <a:t>130 nm</a:t>
              </a:r>
            </a:p>
          </p:txBody>
        </p:sp>
        <p:sp>
          <p:nvSpPr>
            <p:cNvPr id="56" name="Szövegdoboz 114"/>
            <p:cNvSpPr txBox="1"/>
            <p:nvPr/>
          </p:nvSpPr>
          <p:spPr>
            <a:xfrm>
              <a:off x="2231740" y="3013502"/>
              <a:ext cx="684000" cy="41549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hu-H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hu-HU" sz="1050" b="1" dirty="0">
                  <a:solidFill>
                    <a:srgbClr val="FF0000"/>
                  </a:solidFill>
                </a:rPr>
                <a:t>90</a:t>
              </a:r>
              <a:r>
                <a:rPr lang="en-US" sz="1050" b="1" dirty="0">
                  <a:solidFill>
                    <a:srgbClr val="FF0000"/>
                  </a:solidFill>
                </a:rPr>
                <a:t> </a:t>
              </a:r>
              <a:r>
                <a:rPr lang="hu-HU" sz="1050" b="1" dirty="0">
                  <a:solidFill>
                    <a:srgbClr val="FF0000"/>
                  </a:solidFill>
                </a:rPr>
                <a:t>nm</a:t>
              </a:r>
            </a:p>
          </p:txBody>
        </p:sp>
        <p:sp>
          <p:nvSpPr>
            <p:cNvPr id="57" name="Szövegdoboz 115"/>
            <p:cNvSpPr txBox="1"/>
            <p:nvPr/>
          </p:nvSpPr>
          <p:spPr>
            <a:xfrm>
              <a:off x="3086835" y="3368966"/>
              <a:ext cx="574196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hu-H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hu-HU" sz="1050" b="1" dirty="0">
                  <a:solidFill>
                    <a:srgbClr val="FF0000"/>
                  </a:solidFill>
                </a:rPr>
                <a:t>65 nm</a:t>
              </a:r>
            </a:p>
          </p:txBody>
        </p:sp>
        <p:sp>
          <p:nvSpPr>
            <p:cNvPr id="58" name="Szövegdoboz 116"/>
            <p:cNvSpPr txBox="1"/>
            <p:nvPr/>
          </p:nvSpPr>
          <p:spPr>
            <a:xfrm>
              <a:off x="3997804" y="3642346"/>
              <a:ext cx="574196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hu-H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hu-HU" sz="1050" b="1" dirty="0">
                  <a:solidFill>
                    <a:srgbClr val="FF0000"/>
                  </a:solidFill>
                </a:rPr>
                <a:t>45 nm</a:t>
              </a:r>
            </a:p>
          </p:txBody>
        </p:sp>
        <p:sp>
          <p:nvSpPr>
            <p:cNvPr id="59" name="Szövegdoboz 117"/>
            <p:cNvSpPr txBox="1"/>
            <p:nvPr/>
          </p:nvSpPr>
          <p:spPr>
            <a:xfrm>
              <a:off x="4987914" y="3876639"/>
              <a:ext cx="574196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hu-H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hu-HU" sz="1050" b="1" dirty="0">
                  <a:solidFill>
                    <a:srgbClr val="FF0000"/>
                  </a:solidFill>
                </a:rPr>
                <a:t>32 nm</a:t>
              </a:r>
            </a:p>
          </p:txBody>
        </p:sp>
        <p:sp>
          <p:nvSpPr>
            <p:cNvPr id="60" name="Szövegdoboz 118"/>
            <p:cNvSpPr txBox="1"/>
            <p:nvPr/>
          </p:nvSpPr>
          <p:spPr>
            <a:xfrm>
              <a:off x="6012160" y="3970220"/>
              <a:ext cx="574196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hu-H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hu-HU" sz="1050" b="1" dirty="0">
                  <a:solidFill>
                    <a:srgbClr val="FF0000"/>
                  </a:solidFill>
                </a:rPr>
                <a:t>22 nm</a:t>
              </a:r>
            </a:p>
          </p:txBody>
        </p:sp>
        <p:sp>
          <p:nvSpPr>
            <p:cNvPr id="61" name="Szövegdoboz 119"/>
            <p:cNvSpPr txBox="1"/>
            <p:nvPr/>
          </p:nvSpPr>
          <p:spPr>
            <a:xfrm>
              <a:off x="7526822" y="4093227"/>
              <a:ext cx="574196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hu-H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hu-HU" sz="1050" b="1" dirty="0">
                  <a:solidFill>
                    <a:srgbClr val="FF0000"/>
                  </a:solidFill>
                </a:rPr>
                <a:t>14 nm</a:t>
              </a:r>
            </a:p>
          </p:txBody>
        </p:sp>
        <p:sp>
          <p:nvSpPr>
            <p:cNvPr id="62" name="Szövegdoboz 120"/>
            <p:cNvSpPr txBox="1"/>
            <p:nvPr/>
          </p:nvSpPr>
          <p:spPr>
            <a:xfrm>
              <a:off x="8561936" y="4198964"/>
              <a:ext cx="574196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hu-H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hu-HU" sz="1050" b="1" dirty="0">
                  <a:solidFill>
                    <a:srgbClr val="FF0000"/>
                  </a:solidFill>
                </a:rPr>
                <a:t>10 nm</a:t>
              </a:r>
            </a:p>
          </p:txBody>
        </p:sp>
        <p:sp>
          <p:nvSpPr>
            <p:cNvPr id="63" name="TextBox 8"/>
            <p:cNvSpPr txBox="1"/>
            <p:nvPr/>
          </p:nvSpPr>
          <p:spPr>
            <a:xfrm>
              <a:off x="1383648" y="1313765"/>
              <a:ext cx="893194" cy="41549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hu-H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en-US" altLang="en-US" sz="1050" b="1" dirty="0">
                  <a:solidFill>
                    <a:srgbClr val="000000"/>
                  </a:solidFill>
                  <a:cs typeface="Arial" charset="0"/>
                </a:rPr>
                <a:t>Pentium 4</a:t>
              </a:r>
            </a:p>
            <a:p>
              <a:pPr algn="ctr"/>
              <a:r>
                <a:rPr lang="en-US" altLang="en-US" sz="1050" b="1" dirty="0">
                  <a:solidFill>
                    <a:srgbClr val="000000"/>
                  </a:solidFill>
                  <a:cs typeface="Arial" charset="0"/>
                </a:rPr>
                <a:t>Northwood</a:t>
              </a:r>
            </a:p>
          </p:txBody>
        </p:sp>
        <p:sp>
          <p:nvSpPr>
            <p:cNvPr id="64" name="TextBox 9"/>
            <p:cNvSpPr txBox="1"/>
            <p:nvPr/>
          </p:nvSpPr>
          <p:spPr>
            <a:xfrm>
              <a:off x="2335327" y="2131806"/>
              <a:ext cx="827471" cy="41549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hu-H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en-US" sz="1050" b="1" dirty="0">
                  <a:solidFill>
                    <a:srgbClr val="000000"/>
                  </a:solidFill>
                </a:rPr>
                <a:t>Pentium 4</a:t>
              </a:r>
            </a:p>
            <a:p>
              <a:pPr algn="ctr"/>
              <a:r>
                <a:rPr lang="en-US" sz="1050" b="1" dirty="0">
                  <a:solidFill>
                    <a:srgbClr val="000000"/>
                  </a:solidFill>
                </a:rPr>
                <a:t>Prescott</a:t>
              </a:r>
            </a:p>
          </p:txBody>
        </p:sp>
        <p:sp>
          <p:nvSpPr>
            <p:cNvPr id="65" name="TextBox 11"/>
            <p:cNvSpPr txBox="1"/>
            <p:nvPr/>
          </p:nvSpPr>
          <p:spPr>
            <a:xfrm>
              <a:off x="3091597" y="2618910"/>
              <a:ext cx="827471" cy="41549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hu-H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en-US" sz="1050" b="1" dirty="0">
                  <a:solidFill>
                    <a:srgbClr val="000000"/>
                  </a:solidFill>
                </a:rPr>
                <a:t>Pentium 4</a:t>
              </a:r>
            </a:p>
            <a:p>
              <a:pPr algn="ctr"/>
              <a:r>
                <a:rPr lang="en-US" sz="1050" b="1" dirty="0">
                  <a:solidFill>
                    <a:srgbClr val="000000"/>
                  </a:solidFill>
                </a:rPr>
                <a:t>Cedar Mill</a:t>
              </a:r>
            </a:p>
          </p:txBody>
        </p:sp>
        <p:sp>
          <p:nvSpPr>
            <p:cNvPr id="66" name="TextBox 12"/>
            <p:cNvSpPr txBox="1"/>
            <p:nvPr/>
          </p:nvSpPr>
          <p:spPr>
            <a:xfrm>
              <a:off x="4039300" y="3230911"/>
              <a:ext cx="641522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hu-H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en-US" sz="1050" b="1" dirty="0">
                  <a:solidFill>
                    <a:srgbClr val="000000"/>
                  </a:solidFill>
                </a:rPr>
                <a:t>Penryn</a:t>
              </a:r>
            </a:p>
          </p:txBody>
        </p:sp>
        <p:sp>
          <p:nvSpPr>
            <p:cNvPr id="67" name="TextBox 13"/>
            <p:cNvSpPr txBox="1"/>
            <p:nvPr/>
          </p:nvSpPr>
          <p:spPr>
            <a:xfrm>
              <a:off x="4907966" y="3455678"/>
              <a:ext cx="830677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hu-H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en-US" sz="1050" b="1" dirty="0" err="1">
                  <a:solidFill>
                    <a:srgbClr val="000000"/>
                  </a:solidFill>
                </a:rPr>
                <a:t>Westmere</a:t>
              </a:r>
              <a:endParaRPr lang="en-US" sz="1050" b="1" dirty="0">
                <a:solidFill>
                  <a:srgbClr val="000000"/>
                </a:solidFill>
              </a:endParaRPr>
            </a:p>
          </p:txBody>
        </p:sp>
        <p:sp>
          <p:nvSpPr>
            <p:cNvPr id="68" name="TextBox 14"/>
            <p:cNvSpPr txBox="1"/>
            <p:nvPr/>
          </p:nvSpPr>
          <p:spPr>
            <a:xfrm>
              <a:off x="5903151" y="3710366"/>
              <a:ext cx="835485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hu-H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en-US" sz="1050" b="1" dirty="0">
                  <a:solidFill>
                    <a:srgbClr val="000000"/>
                  </a:solidFill>
                </a:rPr>
                <a:t>Ivy Bridge</a:t>
              </a:r>
            </a:p>
          </p:txBody>
        </p:sp>
        <p:sp>
          <p:nvSpPr>
            <p:cNvPr id="69" name="TextBox 15"/>
            <p:cNvSpPr txBox="1"/>
            <p:nvPr/>
          </p:nvSpPr>
          <p:spPr>
            <a:xfrm>
              <a:off x="7353875" y="3834045"/>
              <a:ext cx="827471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hu-H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en-US" sz="1050" b="1" dirty="0" err="1">
                  <a:solidFill>
                    <a:srgbClr val="000000"/>
                  </a:solidFill>
                </a:rPr>
                <a:t>Broadwell</a:t>
              </a:r>
              <a:endParaRPr lang="en-US" sz="1050" b="1" dirty="0">
                <a:solidFill>
                  <a:srgbClr val="000000"/>
                </a:solidFill>
              </a:endParaRPr>
            </a:p>
          </p:txBody>
        </p:sp>
        <p:sp>
          <p:nvSpPr>
            <p:cNvPr id="70" name="TextBox 21"/>
            <p:cNvSpPr txBox="1"/>
            <p:nvPr/>
          </p:nvSpPr>
          <p:spPr>
            <a:xfrm>
              <a:off x="600245" y="998730"/>
              <a:ext cx="857927" cy="41549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hu-H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en-US" sz="1050" b="1" dirty="0">
                  <a:solidFill>
                    <a:srgbClr val="000000"/>
                  </a:solidFill>
                </a:rPr>
                <a:t>Pentium 4</a:t>
              </a:r>
            </a:p>
            <a:p>
              <a:pPr algn="ctr"/>
              <a:r>
                <a:rPr lang="en-US" sz="1050" b="1" dirty="0">
                  <a:solidFill>
                    <a:srgbClr val="000000"/>
                  </a:solidFill>
                </a:rPr>
                <a:t>Willamette</a:t>
              </a:r>
            </a:p>
          </p:txBody>
        </p:sp>
        <p:sp>
          <p:nvSpPr>
            <p:cNvPr id="71" name="TextBox 22"/>
            <p:cNvSpPr txBox="1"/>
            <p:nvPr/>
          </p:nvSpPr>
          <p:spPr>
            <a:xfrm>
              <a:off x="8100316" y="3891678"/>
              <a:ext cx="102944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hu-H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en-US" sz="1050" b="1" dirty="0">
                  <a:solidFill>
                    <a:srgbClr val="000000"/>
                  </a:solidFill>
                </a:rPr>
                <a:t>Cannon Lake</a:t>
              </a:r>
            </a:p>
          </p:txBody>
        </p:sp>
        <p:cxnSp>
          <p:nvCxnSpPr>
            <p:cNvPr id="72" name="Egyenes összekötő 71"/>
            <p:cNvCxnSpPr/>
            <p:nvPr/>
          </p:nvCxnSpPr>
          <p:spPr bwMode="auto">
            <a:xfrm flipV="1">
              <a:off x="390184" y="3701188"/>
              <a:ext cx="8359574" cy="0"/>
            </a:xfrm>
            <a:prstGeom prst="line">
              <a:avLst/>
            </a:prstGeom>
            <a:noFill/>
            <a:ln w="6350" cap="flat" cmpd="sng" algn="ctr">
              <a:solidFill>
                <a:schemeClr val="bg1">
                  <a:lumMod val="50000"/>
                </a:schemeClr>
              </a:solidFill>
              <a:prstDash val="dash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73" name="Egyenes összekötő 72"/>
            <p:cNvCxnSpPr/>
            <p:nvPr/>
          </p:nvCxnSpPr>
          <p:spPr bwMode="auto">
            <a:xfrm flipV="1">
              <a:off x="388205" y="3406284"/>
              <a:ext cx="8359574" cy="0"/>
            </a:xfrm>
            <a:prstGeom prst="line">
              <a:avLst/>
            </a:prstGeom>
            <a:noFill/>
            <a:ln w="6350" cap="flat" cmpd="sng" algn="ctr">
              <a:solidFill>
                <a:schemeClr val="bg1">
                  <a:lumMod val="50000"/>
                </a:schemeClr>
              </a:solidFill>
              <a:prstDash val="dash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74" name="Egyenes összekötő 73"/>
            <p:cNvCxnSpPr/>
            <p:nvPr/>
          </p:nvCxnSpPr>
          <p:spPr bwMode="auto">
            <a:xfrm flipV="1">
              <a:off x="381178" y="3991897"/>
              <a:ext cx="8310538" cy="4096"/>
            </a:xfrm>
            <a:prstGeom prst="line">
              <a:avLst/>
            </a:prstGeom>
            <a:noFill/>
            <a:ln w="6350" cap="flat" cmpd="sng" algn="ctr">
              <a:solidFill>
                <a:schemeClr val="bg1">
                  <a:lumMod val="50000"/>
                </a:schemeClr>
              </a:solidFill>
              <a:prstDash val="dash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75" name="Egyenes összekötő 74"/>
            <p:cNvCxnSpPr/>
            <p:nvPr/>
          </p:nvCxnSpPr>
          <p:spPr bwMode="auto">
            <a:xfrm flipV="1">
              <a:off x="390184" y="4293165"/>
              <a:ext cx="8359574" cy="0"/>
            </a:xfrm>
            <a:prstGeom prst="line">
              <a:avLst/>
            </a:prstGeom>
            <a:noFill/>
            <a:ln w="6350" cap="flat" cmpd="sng" algn="ctr">
              <a:solidFill>
                <a:schemeClr val="bg1">
                  <a:lumMod val="50000"/>
                </a:schemeClr>
              </a:solidFill>
              <a:prstDash val="dash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76" name="Egyenes összekötő 75"/>
            <p:cNvCxnSpPr/>
            <p:nvPr/>
          </p:nvCxnSpPr>
          <p:spPr bwMode="auto">
            <a:xfrm flipV="1">
              <a:off x="386619" y="2522057"/>
              <a:ext cx="8359574" cy="0"/>
            </a:xfrm>
            <a:prstGeom prst="line">
              <a:avLst/>
            </a:prstGeom>
            <a:noFill/>
            <a:ln w="6350" cap="flat" cmpd="sng" algn="ctr">
              <a:solidFill>
                <a:schemeClr val="bg1">
                  <a:lumMod val="50000"/>
                </a:schemeClr>
              </a:solidFill>
              <a:prstDash val="dash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77" name="Egyenes összekötő 76"/>
            <p:cNvCxnSpPr/>
            <p:nvPr/>
          </p:nvCxnSpPr>
          <p:spPr bwMode="auto">
            <a:xfrm flipV="1">
              <a:off x="384640" y="2231688"/>
              <a:ext cx="8359574" cy="0"/>
            </a:xfrm>
            <a:prstGeom prst="line">
              <a:avLst/>
            </a:prstGeom>
            <a:noFill/>
            <a:ln w="6350" cap="flat" cmpd="sng" algn="ctr">
              <a:solidFill>
                <a:schemeClr val="bg1">
                  <a:lumMod val="50000"/>
                </a:schemeClr>
              </a:solidFill>
              <a:prstDash val="dash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78" name="Egyenes összekötő 77"/>
            <p:cNvCxnSpPr/>
            <p:nvPr/>
          </p:nvCxnSpPr>
          <p:spPr bwMode="auto">
            <a:xfrm flipV="1">
              <a:off x="377612" y="2816862"/>
              <a:ext cx="8359574" cy="0"/>
            </a:xfrm>
            <a:prstGeom prst="line">
              <a:avLst/>
            </a:prstGeom>
            <a:noFill/>
            <a:ln w="6350" cap="flat" cmpd="sng" algn="ctr">
              <a:solidFill>
                <a:schemeClr val="bg1">
                  <a:lumMod val="50000"/>
                </a:schemeClr>
              </a:solidFill>
              <a:prstDash val="dash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79" name="Egyenes összekötő 78"/>
            <p:cNvCxnSpPr/>
            <p:nvPr/>
          </p:nvCxnSpPr>
          <p:spPr bwMode="auto">
            <a:xfrm flipV="1">
              <a:off x="386619" y="3111766"/>
              <a:ext cx="8359574" cy="0"/>
            </a:xfrm>
            <a:prstGeom prst="line">
              <a:avLst/>
            </a:prstGeom>
            <a:noFill/>
            <a:ln w="6350" cap="flat" cmpd="sng" algn="ctr">
              <a:solidFill>
                <a:schemeClr val="bg1">
                  <a:lumMod val="50000"/>
                </a:schemeClr>
              </a:solidFill>
              <a:prstDash val="dash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80" name="Egyenes összekötő 79"/>
            <p:cNvCxnSpPr/>
            <p:nvPr/>
          </p:nvCxnSpPr>
          <p:spPr bwMode="auto">
            <a:xfrm flipV="1">
              <a:off x="400700" y="1928819"/>
              <a:ext cx="8359574" cy="0"/>
            </a:xfrm>
            <a:prstGeom prst="line">
              <a:avLst/>
            </a:prstGeom>
            <a:noFill/>
            <a:ln w="6350" cap="flat" cmpd="sng" algn="ctr">
              <a:solidFill>
                <a:schemeClr val="bg1">
                  <a:lumMod val="50000"/>
                </a:schemeClr>
              </a:solidFill>
              <a:prstDash val="dash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81" name="Egyenes összekötő 80"/>
            <p:cNvCxnSpPr/>
            <p:nvPr/>
          </p:nvCxnSpPr>
          <p:spPr bwMode="auto">
            <a:xfrm flipV="1">
              <a:off x="398720" y="1633915"/>
              <a:ext cx="8359574" cy="0"/>
            </a:xfrm>
            <a:prstGeom prst="line">
              <a:avLst/>
            </a:prstGeom>
            <a:noFill/>
            <a:ln w="6350" cap="flat" cmpd="sng" algn="ctr">
              <a:solidFill>
                <a:schemeClr val="bg1">
                  <a:lumMod val="50000"/>
                </a:schemeClr>
              </a:solidFill>
              <a:prstDash val="dash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sp>
          <p:nvSpPr>
            <p:cNvPr id="82" name="TextBox 8"/>
            <p:cNvSpPr txBox="1"/>
            <p:nvPr/>
          </p:nvSpPr>
          <p:spPr>
            <a:xfrm>
              <a:off x="1053047" y="1673805"/>
              <a:ext cx="522900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hu-H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en-US" altLang="en-US" sz="1050" dirty="0">
                  <a:solidFill>
                    <a:srgbClr val="000000"/>
                  </a:solidFill>
                  <a:cs typeface="Arial" charset="0"/>
                </a:rPr>
                <a:t>0</a:t>
              </a:r>
              <a:r>
                <a:rPr lang="hu-HU" altLang="en-US" sz="1050" dirty="0">
                  <a:solidFill>
                    <a:srgbClr val="000000"/>
                  </a:solidFill>
                  <a:cs typeface="Arial" charset="0"/>
                </a:rPr>
                <a:t>1/02</a:t>
              </a:r>
              <a:endParaRPr lang="en-US" altLang="en-US" sz="1050" dirty="0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83" name="TextBox 9"/>
            <p:cNvSpPr txBox="1"/>
            <p:nvPr/>
          </p:nvSpPr>
          <p:spPr>
            <a:xfrm>
              <a:off x="1986616" y="2442168"/>
              <a:ext cx="522900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hu-H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en-US" sz="1050" dirty="0">
                  <a:solidFill>
                    <a:srgbClr val="000000"/>
                  </a:solidFill>
                </a:rPr>
                <a:t>02/04</a:t>
              </a:r>
            </a:p>
          </p:txBody>
        </p:sp>
        <p:sp>
          <p:nvSpPr>
            <p:cNvPr id="84" name="TextBox 12"/>
            <p:cNvSpPr txBox="1"/>
            <p:nvPr/>
          </p:nvSpPr>
          <p:spPr>
            <a:xfrm>
              <a:off x="3601864" y="3392957"/>
              <a:ext cx="522900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hu-H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en-US" sz="1050" dirty="0">
                  <a:solidFill>
                    <a:srgbClr val="000000"/>
                  </a:solidFill>
                </a:rPr>
                <a:t>11/07</a:t>
              </a:r>
            </a:p>
          </p:txBody>
        </p:sp>
        <p:sp>
          <p:nvSpPr>
            <p:cNvPr id="85" name="TextBox 13"/>
            <p:cNvSpPr txBox="1"/>
            <p:nvPr/>
          </p:nvSpPr>
          <p:spPr>
            <a:xfrm>
              <a:off x="4609392" y="3654025"/>
              <a:ext cx="522900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hu-H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en-US" sz="1050" dirty="0">
                  <a:solidFill>
                    <a:srgbClr val="000000"/>
                  </a:solidFill>
                </a:rPr>
                <a:t>01/10</a:t>
              </a:r>
            </a:p>
          </p:txBody>
        </p:sp>
        <p:sp>
          <p:nvSpPr>
            <p:cNvPr id="86" name="TextBox 14"/>
            <p:cNvSpPr txBox="1"/>
            <p:nvPr/>
          </p:nvSpPr>
          <p:spPr>
            <a:xfrm>
              <a:off x="5568408" y="3878497"/>
              <a:ext cx="522900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hu-H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en-US" sz="1050" dirty="0">
                  <a:solidFill>
                    <a:srgbClr val="000000"/>
                  </a:solidFill>
                </a:rPr>
                <a:t>04/12</a:t>
              </a:r>
            </a:p>
          </p:txBody>
        </p:sp>
        <p:sp>
          <p:nvSpPr>
            <p:cNvPr id="87" name="TextBox 15"/>
            <p:cNvSpPr txBox="1"/>
            <p:nvPr/>
          </p:nvSpPr>
          <p:spPr>
            <a:xfrm>
              <a:off x="6633795" y="3969060"/>
              <a:ext cx="522900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hu-H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en-US" sz="1050" dirty="0">
                  <a:solidFill>
                    <a:srgbClr val="000000"/>
                  </a:solidFill>
                </a:rPr>
                <a:t>09/14</a:t>
              </a:r>
            </a:p>
          </p:txBody>
        </p:sp>
        <p:sp>
          <p:nvSpPr>
            <p:cNvPr id="88" name="TextBox 21"/>
            <p:cNvSpPr txBox="1"/>
            <p:nvPr/>
          </p:nvSpPr>
          <p:spPr>
            <a:xfrm>
              <a:off x="548970" y="1673805"/>
              <a:ext cx="522900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hu-H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en-US" altLang="en-US" sz="1050" dirty="0">
                  <a:solidFill>
                    <a:srgbClr val="000000"/>
                  </a:solidFill>
                  <a:cs typeface="Arial" charset="0"/>
                </a:rPr>
                <a:t>1</a:t>
              </a:r>
              <a:r>
                <a:rPr lang="hu-HU" altLang="en-US" sz="1050" dirty="0">
                  <a:solidFill>
                    <a:srgbClr val="000000"/>
                  </a:solidFill>
                  <a:cs typeface="Arial" charset="0"/>
                </a:rPr>
                <a:t>1/0</a:t>
              </a:r>
              <a:r>
                <a:rPr lang="en-US" altLang="en-US" sz="1050" dirty="0">
                  <a:solidFill>
                    <a:srgbClr val="000000"/>
                  </a:solidFill>
                  <a:cs typeface="Arial" charset="0"/>
                </a:rPr>
                <a:t>0</a:t>
              </a:r>
            </a:p>
          </p:txBody>
        </p:sp>
        <p:sp>
          <p:nvSpPr>
            <p:cNvPr id="89" name="TextBox 22"/>
            <p:cNvSpPr txBox="1"/>
            <p:nvPr/>
          </p:nvSpPr>
          <p:spPr>
            <a:xfrm>
              <a:off x="8359843" y="4046637"/>
              <a:ext cx="522900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hu-H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en-US" sz="1050" dirty="0">
                  <a:solidFill>
                    <a:srgbClr val="000000"/>
                  </a:solidFill>
                </a:rPr>
                <a:t>05/18</a:t>
              </a:r>
            </a:p>
          </p:txBody>
        </p:sp>
        <p:sp>
          <p:nvSpPr>
            <p:cNvPr id="90" name="TextBox 12"/>
            <p:cNvSpPr txBox="1"/>
            <p:nvPr/>
          </p:nvSpPr>
          <p:spPr>
            <a:xfrm>
              <a:off x="2812955" y="3018245"/>
              <a:ext cx="522900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hu-H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hu-HU" sz="1050" dirty="0">
                  <a:solidFill>
                    <a:srgbClr val="000000"/>
                  </a:solidFill>
                </a:rPr>
                <a:t>0</a:t>
              </a:r>
              <a:r>
                <a:rPr lang="en-US" sz="1050" dirty="0">
                  <a:solidFill>
                    <a:srgbClr val="000000"/>
                  </a:solidFill>
                </a:rPr>
                <a:t>1/0</a:t>
              </a:r>
              <a:r>
                <a:rPr lang="hu-HU" sz="1050" dirty="0">
                  <a:solidFill>
                    <a:srgbClr val="000000"/>
                  </a:solidFill>
                </a:rPr>
                <a:t>6</a:t>
              </a:r>
              <a:endParaRPr lang="en-US" sz="1050" dirty="0">
                <a:solidFill>
                  <a:srgbClr val="000000"/>
                </a:solidFill>
              </a:endParaRPr>
            </a:p>
          </p:txBody>
        </p:sp>
        <p:sp>
          <p:nvSpPr>
            <p:cNvPr id="91" name="TextBox 2"/>
            <p:cNvSpPr txBox="1"/>
            <p:nvPr/>
          </p:nvSpPr>
          <p:spPr>
            <a:xfrm>
              <a:off x="215438" y="1173186"/>
              <a:ext cx="372218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hu-H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sz="1050" dirty="0">
                  <a:solidFill>
                    <a:srgbClr val="000000"/>
                  </a:solidFill>
                </a:rPr>
                <a:t>nm</a:t>
              </a:r>
            </a:p>
          </p:txBody>
        </p:sp>
        <p:sp>
          <p:nvSpPr>
            <p:cNvPr id="135" name="Rounded Rectangle 5"/>
            <p:cNvSpPr/>
            <p:nvPr/>
          </p:nvSpPr>
          <p:spPr bwMode="auto">
            <a:xfrm>
              <a:off x="6909171" y="3717160"/>
              <a:ext cx="1713279" cy="1152000"/>
            </a:xfrm>
            <a:prstGeom prst="roundRect">
              <a:avLst/>
            </a:prstGeom>
            <a:noFill/>
            <a:ln w="28575" cap="flat" cmpd="sng" algn="ctr">
              <a:solidFill>
                <a:srgbClr val="FF0000"/>
              </a:solidFill>
              <a:prstDash val="sysDot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>
              <a:defPPr>
                <a:defRPr lang="hu-H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1050" b="1">
                <a:solidFill>
                  <a:srgbClr val="000000"/>
                </a:solidFill>
              </a:endParaRPr>
            </a:p>
          </p:txBody>
        </p:sp>
        <p:cxnSp>
          <p:nvCxnSpPr>
            <p:cNvPr id="133" name="Egyenes összekötő 122"/>
            <p:cNvCxnSpPr/>
            <p:nvPr/>
          </p:nvCxnSpPr>
          <p:spPr bwMode="auto">
            <a:xfrm>
              <a:off x="8866430" y="4464115"/>
              <a:ext cx="0" cy="194400"/>
            </a:xfrm>
            <a:prstGeom prst="line">
              <a:avLst/>
            </a:prstGeom>
            <a:noFill/>
            <a:ln w="127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sp>
          <p:nvSpPr>
            <p:cNvPr id="7" name="TextBox 6"/>
            <p:cNvSpPr txBox="1"/>
            <p:nvPr/>
          </p:nvSpPr>
          <p:spPr>
            <a:xfrm>
              <a:off x="7407315" y="3448250"/>
              <a:ext cx="1000410" cy="25391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050" dirty="0">
                  <a:solidFill>
                    <a:srgbClr val="FF0000"/>
                  </a:solidFill>
                  <a:latin typeface="+mj-lt"/>
                </a:rPr>
                <a:t>≈ 3.5 years</a:t>
              </a:r>
            </a:p>
          </p:txBody>
        </p:sp>
      </p:grpSp>
      <p:sp>
        <p:nvSpPr>
          <p:cNvPr id="2" name="Rounded Rectangle 1"/>
          <p:cNvSpPr/>
          <p:nvPr/>
        </p:nvSpPr>
        <p:spPr bwMode="auto">
          <a:xfrm>
            <a:off x="-19501" y="5319210"/>
            <a:ext cx="9146631" cy="14003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19050" cap="flat" cmpd="sng" algn="ctr">
            <a:solidFill>
              <a:srgbClr val="89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134" name="TextBox 133"/>
          <p:cNvSpPr txBox="1"/>
          <p:nvPr/>
        </p:nvSpPr>
        <p:spPr>
          <a:xfrm>
            <a:off x="-63515" y="5319210"/>
            <a:ext cx="9399700" cy="140038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spc="-40" dirty="0">
                <a:latin typeface="+mj-lt"/>
              </a:rPr>
              <a:t>Nevertheless, for switching </a:t>
            </a:r>
            <a:r>
              <a:rPr lang="en-US" sz="1600" spc="-40" dirty="0">
                <a:solidFill>
                  <a:srgbClr val="0070C0"/>
                </a:solidFill>
              </a:rPr>
              <a:t>from 14 nm to the 10 nm pilot production,</a:t>
            </a:r>
            <a:r>
              <a:rPr lang="en-US" sz="1600" dirty="0"/>
              <a:t> Intel needed</a:t>
            </a:r>
          </a:p>
          <a:p>
            <a:r>
              <a:rPr lang="en-US" sz="1600" spc="-40" dirty="0">
                <a:solidFill>
                  <a:srgbClr val="0070C0"/>
                </a:solidFill>
                <a:latin typeface="+mj-lt"/>
              </a:rPr>
              <a:t>      almost 4 years, </a:t>
            </a:r>
            <a:r>
              <a:rPr lang="en-US" sz="1600" spc="-40" dirty="0">
                <a:latin typeface="+mj-lt"/>
              </a:rPr>
              <a:t>so experienced </a:t>
            </a:r>
            <a:r>
              <a:rPr lang="en-US" sz="1600" spc="-40" dirty="0">
                <a:solidFill>
                  <a:srgbClr val="0070C0"/>
                </a:solidFill>
                <a:latin typeface="+mj-lt"/>
              </a:rPr>
              <a:t>a setback </a:t>
            </a:r>
            <a:r>
              <a:rPr lang="en-US" sz="1600" spc="-40" dirty="0">
                <a:latin typeface="+mj-lt"/>
              </a:rPr>
              <a:t>in advancing IC technology</a:t>
            </a:r>
            <a:r>
              <a:rPr lang="en-US" sz="1600" spc="-40" dirty="0">
                <a:solidFill>
                  <a:srgbClr val="0070C0"/>
                </a:solidFill>
                <a:latin typeface="+mj-lt"/>
              </a:rPr>
              <a:t>, </a:t>
            </a:r>
            <a:r>
              <a:rPr lang="en-US" sz="1600" spc="-40" dirty="0">
                <a:latin typeface="+mj-lt"/>
              </a:rPr>
              <a:t>as seen</a:t>
            </a:r>
          </a:p>
          <a:p>
            <a:pPr>
              <a:spcAft>
                <a:spcPts val="600"/>
              </a:spcAft>
            </a:pPr>
            <a:r>
              <a:rPr lang="en-US" sz="1600" spc="-40" dirty="0">
                <a:latin typeface="+mj-lt"/>
              </a:rPr>
              <a:t>      in the Figure above.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spc="-20" dirty="0">
                <a:latin typeface="+mj-lt"/>
              </a:rPr>
              <a:t>Meanwhile, the </a:t>
            </a:r>
            <a:r>
              <a:rPr lang="en-US" sz="1600" spc="-20" dirty="0">
                <a:solidFill>
                  <a:srgbClr val="0070C0"/>
                </a:solidFill>
                <a:latin typeface="+mj-lt"/>
              </a:rPr>
              <a:t>competition</a:t>
            </a:r>
            <a:r>
              <a:rPr lang="en-US" sz="1600" spc="-20" dirty="0">
                <a:latin typeface="+mj-lt"/>
              </a:rPr>
              <a:t> (TSMC, Samsung) </a:t>
            </a:r>
            <a:r>
              <a:rPr lang="en-US" sz="1600" spc="-20" dirty="0">
                <a:solidFill>
                  <a:srgbClr val="0070C0"/>
                </a:solidFill>
                <a:latin typeface="+mj-lt"/>
              </a:rPr>
              <a:t>caught up </a:t>
            </a:r>
            <a:r>
              <a:rPr lang="en-US" sz="1600" spc="-20" dirty="0">
                <a:latin typeface="+mj-lt"/>
              </a:rPr>
              <a:t>in IC development, moreover</a:t>
            </a:r>
          </a:p>
          <a:p>
            <a:r>
              <a:rPr lang="en-US" sz="1600" dirty="0">
                <a:latin typeface="+mj-lt"/>
              </a:rPr>
              <a:t>      overtook even Intel, as the following Figure shows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212886952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3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3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3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3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3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3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3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3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</p:bldLst>
  </p:timing>
</p:sld>
</file>

<file path=ppt/slides/slide1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073990901"/>
              </p:ext>
            </p:extLst>
          </p:nvPr>
        </p:nvGraphicFramePr>
        <p:xfrm>
          <a:off x="19474" y="977718"/>
          <a:ext cx="9124525" cy="5826657"/>
        </p:xfrm>
        <a:graphic>
          <a:graphicData uri="http://schemas.openxmlformats.org/drawingml/2006/table">
            <a:tbl>
              <a:tblPr/>
              <a:tblGrid>
                <a:gridCol w="117164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37248">
                  <a:extLst>
                    <a:ext uri="{9D8B030D-6E8A-4147-A177-3AD203B41FA5}">
                      <a16:colId xmlns:a16="http://schemas.microsoft.com/office/drawing/2014/main" val="4211829164"/>
                    </a:ext>
                  </a:extLst>
                </a:gridCol>
                <a:gridCol w="83029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99334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123337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97681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586089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683771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732611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729603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759769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</a:tblGrid>
              <a:tr h="588396"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>
                          <a:solidFill>
                            <a:schemeClr val="bg1"/>
                          </a:solidFill>
                        </a:rPr>
                        <a:t>Intel Core generation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>
                          <a:solidFill>
                            <a:schemeClr val="bg1"/>
                          </a:solidFill>
                        </a:rPr>
                        <a:t>Arch.</a:t>
                      </a:r>
                    </a:p>
                    <a:p>
                      <a:pPr algn="ctr"/>
                      <a:r>
                        <a:rPr lang="en-US" sz="1100" b="1" dirty="0">
                          <a:solidFill>
                            <a:schemeClr val="bg1"/>
                          </a:solidFill>
                        </a:rPr>
                        <a:t>gen.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>
                          <a:solidFill>
                            <a:schemeClr val="bg1"/>
                          </a:solidFill>
                        </a:rPr>
                        <a:t>Graphics gen.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>
                          <a:solidFill>
                            <a:schemeClr val="bg1"/>
                          </a:solidFill>
                        </a:rPr>
                        <a:t>Models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>
                          <a:solidFill>
                            <a:schemeClr val="bg1"/>
                          </a:solidFill>
                        </a:rPr>
                        <a:t>Graphics</a:t>
                      </a:r>
                    </a:p>
                    <a:p>
                      <a:pPr algn="ctr"/>
                      <a:r>
                        <a:rPr lang="en-US" sz="1100" b="1" dirty="0">
                          <a:solidFill>
                            <a:schemeClr val="bg1"/>
                          </a:solidFill>
                        </a:rPr>
                        <a:t>Technology </a:t>
                      </a:r>
                    </a:p>
                    <a:p>
                      <a:pPr algn="ctr"/>
                      <a:r>
                        <a:rPr lang="en-US" sz="1100" b="1" dirty="0">
                          <a:solidFill>
                            <a:schemeClr val="bg1"/>
                          </a:solidFill>
                        </a:rPr>
                        <a:t>level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>
                          <a:solidFill>
                            <a:schemeClr val="bg1"/>
                          </a:solidFill>
                        </a:rPr>
                        <a:t>No. of</a:t>
                      </a:r>
                    </a:p>
                    <a:p>
                      <a:pPr algn="ctr"/>
                      <a:r>
                        <a:rPr lang="en-US" sz="1100" b="1" dirty="0">
                          <a:solidFill>
                            <a:schemeClr val="bg1"/>
                          </a:solidFill>
                        </a:rPr>
                        <a:t>graphics </a:t>
                      </a:r>
                    </a:p>
                    <a:p>
                      <a:pPr algn="ctr"/>
                      <a:r>
                        <a:rPr lang="en-US" sz="1100" b="1" dirty="0">
                          <a:solidFill>
                            <a:schemeClr val="bg1"/>
                          </a:solidFill>
                        </a:rPr>
                        <a:t>slices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>
                          <a:solidFill>
                            <a:schemeClr val="bg1"/>
                          </a:solidFill>
                        </a:rPr>
                        <a:t>No.</a:t>
                      </a:r>
                    </a:p>
                    <a:p>
                      <a:pPr algn="ctr"/>
                      <a:r>
                        <a:rPr lang="en-US" sz="1100" b="1" dirty="0">
                          <a:solidFill>
                            <a:schemeClr val="bg1"/>
                          </a:solidFill>
                        </a:rPr>
                        <a:t>of EUs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 err="1">
                          <a:solidFill>
                            <a:schemeClr val="bg1"/>
                          </a:solidFill>
                        </a:rPr>
                        <a:t>eDRAM</a:t>
                      </a:r>
                      <a:endParaRPr lang="en-US" sz="1100" b="1" dirty="0">
                        <a:solidFill>
                          <a:schemeClr val="bg1"/>
                        </a:solidFill>
                      </a:endParaRP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>
                          <a:solidFill>
                            <a:schemeClr val="bg1"/>
                          </a:solidFill>
                        </a:rPr>
                        <a:t>OpenGL version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>
                          <a:solidFill>
                            <a:schemeClr val="bg1"/>
                          </a:solidFill>
                        </a:rPr>
                        <a:t>DirectX version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 err="1">
                          <a:solidFill>
                            <a:schemeClr val="bg1"/>
                          </a:solidFill>
                        </a:rPr>
                        <a:t>OpenCL</a:t>
                      </a:r>
                      <a:r>
                        <a:rPr lang="en-US" sz="1100" b="1" dirty="0">
                          <a:solidFill>
                            <a:schemeClr val="bg1"/>
                          </a:solidFill>
                        </a:rPr>
                        <a:t> version</a:t>
                      </a:r>
                    </a:p>
                    <a:p>
                      <a:pPr algn="ctr"/>
                      <a:r>
                        <a:rPr lang="en-US" sz="1100" b="1" dirty="0">
                          <a:solidFill>
                            <a:schemeClr val="bg1"/>
                          </a:solidFill>
                        </a:rPr>
                        <a:t>at intro.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56708"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 err="1">
                          <a:solidFill>
                            <a:srgbClr val="FF0000"/>
                          </a:solidFill>
                        </a:rPr>
                        <a:t>Westmere</a:t>
                      </a:r>
                      <a:endParaRPr lang="en-US" sz="1100" b="1" dirty="0">
                        <a:solidFill>
                          <a:srgbClr val="FF0000"/>
                        </a:solidFill>
                      </a:endParaRP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--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5</a:t>
                      </a:r>
                      <a:r>
                        <a:rPr lang="en-US" sz="1100" baseline="30000" dirty="0"/>
                        <a:t>th</a:t>
                      </a:r>
                      <a:endParaRPr lang="en-US" sz="1100" dirty="0"/>
                    </a:p>
                    <a:p>
                      <a:pPr algn="ctr"/>
                      <a:r>
                        <a:rPr lang="en-US" sz="1100" dirty="0"/>
                        <a:t>(</a:t>
                      </a:r>
                      <a:r>
                        <a:rPr lang="en-US" sz="1100" dirty="0" err="1"/>
                        <a:t>Ironlake</a:t>
                      </a:r>
                      <a:r>
                        <a:rPr lang="en-US" sz="1100" dirty="0"/>
                        <a:t>)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 HD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/>
                        <a:t>12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/>
                      <a:r>
                        <a:rPr lang="en-US" sz="1100"/>
                        <a:t>--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2.1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/>
                        <a:t>10.1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>
                          <a:effectLst/>
                        </a:rPr>
                        <a:t>n.a.</a:t>
                      </a:r>
                      <a:endParaRPr lang="en-US" sz="1100" dirty="0">
                        <a:effectLst/>
                      </a:endParaRP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59829"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b="1" dirty="0">
                          <a:solidFill>
                            <a:srgbClr val="FF0000"/>
                          </a:solidFill>
                        </a:rPr>
                        <a:t>Sandy Bridge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2nd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6th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/>
                        <a:t>HD 2000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/>
                        <a:t>GT1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/>
                        <a:t>1 (2x3 EU)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/>
                        <a:t>6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/>
                        <a:t>3.1/3.3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/>
                        <a:t>10.1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en-US" sz="1100">
                          <a:effectLst/>
                        </a:rPr>
                        <a:t>n.a.</a:t>
                      </a:r>
                      <a:endParaRPr lang="en-US" sz="1100" dirty="0">
                        <a:effectLst/>
                      </a:endParaRP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21431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/>
                        <a:t>HD 3000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/>
                        <a:t>GT2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/>
                        <a:t>1 (4x3 EU)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/>
                        <a:t>12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00346"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b="1"/>
                        <a:t>Ivy Bridge</a:t>
                      </a:r>
                      <a:endParaRPr lang="en-US" sz="1100" b="1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3rd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7th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/>
                        <a:t>HD 2500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/>
                        <a:t>GT1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 (2x3? EU)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/>
                        <a:t>6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/>
                        <a:t>--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/>
                        <a:t>4.0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/>
                        <a:t>11.0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/>
                        <a:t>1.2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00346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/>
                        <a:t>HD 4000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/>
                        <a:t>GT2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/>
                        <a:t>1 (2x8</a:t>
                      </a:r>
                      <a:r>
                        <a:rPr lang="en-US" sz="1100" baseline="0"/>
                        <a:t> EU)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/>
                        <a:t>16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402647">
                <a:tc rowSpan="3">
                  <a:txBody>
                    <a:bodyPr/>
                    <a:lstStyle/>
                    <a:p>
                      <a:pPr algn="ctr"/>
                      <a:r>
                        <a:rPr lang="en-US" sz="1100" b="1"/>
                        <a:t>Haswell</a:t>
                      </a:r>
                      <a:endParaRPr lang="en-US" sz="1100" b="1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4th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7.5th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/>
                        <a:t> HD 4200-</a:t>
                      </a:r>
                    </a:p>
                    <a:p>
                      <a:pPr algn="ctr"/>
                      <a:r>
                        <a:rPr lang="en-US" sz="1100"/>
                        <a:t>HD 4700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/>
                        <a:t>GT2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/>
                        <a:t>1 (2x10 EU)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/>
                        <a:t>20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/>
                        <a:t>--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/>
                      <a:r>
                        <a:rPr lang="en-US" sz="1100"/>
                        <a:t>4.3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/>
                      <a:r>
                        <a:rPr lang="en-US" sz="1100"/>
                        <a:t>11.1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/>
                      <a:r>
                        <a:rPr lang="en-US" sz="1100"/>
                        <a:t>1.2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28795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/>
                        <a:t>HD 5000</a:t>
                      </a:r>
                    </a:p>
                    <a:p>
                      <a:pPr algn="ctr"/>
                      <a:r>
                        <a:rPr lang="en-US" sz="1100"/>
                        <a:t>Iris 5100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/>
                        <a:t>GT3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/>
                        <a:t>2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/>
                        <a:t>40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94198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/>
                        <a:t>Iris Pro 5200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/>
                        <a:t>128 MB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492290">
                <a:tc rowSpan="3">
                  <a:txBody>
                    <a:bodyPr/>
                    <a:lstStyle/>
                    <a:p>
                      <a:pPr algn="ctr"/>
                      <a:r>
                        <a:rPr lang="en-US" sz="1100" b="1"/>
                        <a:t>Broadwell</a:t>
                      </a:r>
                      <a:endParaRPr lang="en-US" sz="1100" b="1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5th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8th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 HD 5300-</a:t>
                      </a:r>
                    </a:p>
                    <a:p>
                      <a:pPr algn="ctr"/>
                      <a:r>
                        <a:rPr lang="en-US" sz="1100" dirty="0"/>
                        <a:t>HD 5600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/>
                        <a:t>GT2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/>
                        <a:t>1 (3x8 EU)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/>
                        <a:t>23/24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/>
                        <a:t>--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/>
                      <a:r>
                        <a:rPr lang="en-US" sz="1100"/>
                        <a:t>4.3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/>
                      <a:r>
                        <a:rPr lang="en-US" sz="1100"/>
                        <a:t>11.2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2.0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402647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HD</a:t>
                      </a:r>
                      <a:r>
                        <a:rPr lang="en-US" sz="1100" baseline="0" dirty="0"/>
                        <a:t> 6000</a:t>
                      </a:r>
                    </a:p>
                    <a:p>
                      <a:pPr algn="ctr"/>
                      <a:r>
                        <a:rPr lang="en-US" sz="1100" baseline="0" dirty="0"/>
                        <a:t>Iris 6100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/>
                        <a:t>GT3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/>
                        <a:t>2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/>
                        <a:t>47/48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389861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Iris Pro 6200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/>
                        <a:t>GT3e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/>
                        <a:t>2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/>
                        <a:t>48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128 MB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216898">
                <a:tc rowSpan="6">
                  <a:txBody>
                    <a:bodyPr/>
                    <a:lstStyle/>
                    <a:p>
                      <a:pPr algn="ctr"/>
                      <a:r>
                        <a:rPr lang="en-US" sz="1100" b="1" dirty="0" err="1"/>
                        <a:t>Skylake</a:t>
                      </a:r>
                      <a:endParaRPr lang="en-US" sz="1100" b="1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6"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6th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6"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9th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HD 510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GT1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 (3x4 EU)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12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4"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--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6"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4.4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6"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12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6"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2.0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216898">
                <a:tc vMerge="1">
                  <a:txBody>
                    <a:bodyPr/>
                    <a:lstStyle/>
                    <a:p>
                      <a:pPr algn="ctr"/>
                      <a:endParaRPr lang="en-US" sz="1100" b="1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HD 515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GT1.5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 (3x6 EU)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18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216898">
                <a:tc vMerge="1">
                  <a:txBody>
                    <a:bodyPr/>
                    <a:lstStyle/>
                    <a:p>
                      <a:pPr algn="ctr"/>
                      <a:endParaRPr lang="en-US" sz="1100" b="1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HD 520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GT2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 (3x8 EU)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24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216898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HD 535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GT3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2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48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216898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HD 540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GT3e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2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48 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64 MB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216898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HD 580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GT4e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3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72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64/128 MB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</a:tbl>
          </a:graphicData>
        </a:graphic>
      </p:graphicFrame>
      <p:sp>
        <p:nvSpPr>
          <p:cNvPr id="6" name="TextBox 5"/>
          <p:cNvSpPr txBox="1"/>
          <p:nvPr/>
        </p:nvSpPr>
        <p:spPr>
          <a:xfrm>
            <a:off x="26495" y="458670"/>
            <a:ext cx="914846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Overview and key features of Intel’s HD graphics family -1 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(based on [</a:t>
            </a:r>
            <a:r>
              <a:rPr kumimoji="0" lang="hu-HU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20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])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2D2D8A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7" name="Rectangle 22"/>
          <p:cNvSpPr>
            <a:spLocks noChangeArrowheads="1"/>
          </p:cNvSpPr>
          <p:nvPr/>
        </p:nvSpPr>
        <p:spPr bwMode="auto">
          <a:xfrm>
            <a:off x="0" y="0"/>
            <a:ext cx="9144000" cy="393700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lvl="0" algn="ctr" eaLnBrk="1" fontAlgn="base" hangingPunct="1">
              <a:spcBef>
                <a:spcPct val="0"/>
              </a:spcBef>
              <a:spcAft>
                <a:spcPct val="0"/>
              </a:spcAft>
              <a:buNone/>
              <a:defRPr/>
            </a:pPr>
            <a:r>
              <a:rPr lang="en-US" altLang="en-US" sz="1700" kern="0" dirty="0">
                <a:solidFill>
                  <a:srgbClr val="FFFFFF"/>
                </a:solidFill>
                <a:latin typeface="Verdana" pitchFamily="34" charset="0"/>
                <a:ea typeface="+mj-ea"/>
                <a:cs typeface="Arial" charset="0"/>
              </a:rPr>
              <a:t>3.3.1 Integrated graphics of the Core 2 line – its introduction and overview (9)</a:t>
            </a:r>
            <a:endParaRPr kumimoji="0" lang="hu-HU" altLang="en-US" sz="1700" b="0" i="0" u="none" strike="noStrike" kern="1200" cap="none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442605337"/>
      </p:ext>
    </p:extLst>
  </p:cSld>
  <p:clrMapOvr>
    <a:masterClrMapping/>
  </p:clrMapOvr>
</p:sld>
</file>

<file path=ppt/slides/slide1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extBox 5"/>
          <p:cNvSpPr txBox="1"/>
          <p:nvPr/>
        </p:nvSpPr>
        <p:spPr>
          <a:xfrm>
            <a:off x="26495" y="458670"/>
            <a:ext cx="914846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Overview and key features of Intel’s HD graphics family -2 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(based on [</a:t>
            </a:r>
            <a:r>
              <a:rPr kumimoji="0" lang="hu-HU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20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])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2D2D8A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7" name="Rectangle 22"/>
          <p:cNvSpPr>
            <a:spLocks noChangeArrowheads="1"/>
          </p:cNvSpPr>
          <p:nvPr/>
        </p:nvSpPr>
        <p:spPr bwMode="auto">
          <a:xfrm>
            <a:off x="0" y="0"/>
            <a:ext cx="9144000" cy="393700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lvl="0" algn="ctr" eaLnBrk="1" fontAlgn="base" hangingPunct="1">
              <a:spcBef>
                <a:spcPct val="0"/>
              </a:spcBef>
              <a:spcAft>
                <a:spcPct val="0"/>
              </a:spcAft>
              <a:buNone/>
              <a:defRPr/>
            </a:pPr>
            <a:r>
              <a:rPr lang="en-US" altLang="en-US" sz="1700" kern="0" dirty="0">
                <a:solidFill>
                  <a:srgbClr val="FFFFFF"/>
                </a:solidFill>
                <a:latin typeface="Verdana" pitchFamily="34" charset="0"/>
                <a:ea typeface="+mj-ea"/>
                <a:cs typeface="Arial" charset="0"/>
              </a:rPr>
              <a:t>3.3.1 Integrated graphics of the Core 2 line – its introduction and overview (10)</a:t>
            </a:r>
            <a:endParaRPr kumimoji="0" lang="hu-HU" altLang="en-US" sz="1700" b="0" i="0" u="none" strike="noStrike" kern="1200" cap="none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cs typeface="Arial" charset="0"/>
            </a:endParaRPr>
          </a:p>
        </p:txBody>
      </p:sp>
      <p:graphicFrame>
        <p:nvGraphicFramePr>
          <p:cNvPr id="9" name="Table 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537296798"/>
              </p:ext>
            </p:extLst>
          </p:nvPr>
        </p:nvGraphicFramePr>
        <p:xfrm>
          <a:off x="50472" y="1133745"/>
          <a:ext cx="9093529" cy="3438110"/>
        </p:xfrm>
        <a:graphic>
          <a:graphicData uri="http://schemas.openxmlformats.org/drawingml/2006/table">
            <a:tbl>
              <a:tblPr/>
              <a:tblGrid>
                <a:gridCol w="134392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13006">
                  <a:extLst>
                    <a:ext uri="{9D8B030D-6E8A-4147-A177-3AD203B41FA5}">
                      <a16:colId xmlns:a16="http://schemas.microsoft.com/office/drawing/2014/main" val="567074139"/>
                    </a:ext>
                  </a:extLst>
                </a:gridCol>
                <a:gridCol w="77708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922788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971356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019924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31381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728517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728517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750337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706697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</a:tblGrid>
              <a:tr h="661186"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>
                          <a:solidFill>
                            <a:schemeClr val="bg1"/>
                          </a:solidFill>
                        </a:rPr>
                        <a:t>Intel Core generation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>
                          <a:solidFill>
                            <a:schemeClr val="bg1"/>
                          </a:solidFill>
                        </a:rPr>
                        <a:t>Arch.</a:t>
                      </a:r>
                    </a:p>
                    <a:p>
                      <a:pPr algn="ctr"/>
                      <a:r>
                        <a:rPr lang="en-US" sz="1100" b="1" dirty="0">
                          <a:solidFill>
                            <a:schemeClr val="bg1"/>
                          </a:solidFill>
                        </a:rPr>
                        <a:t>gen.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 spc="-30" baseline="0" dirty="0">
                          <a:solidFill>
                            <a:schemeClr val="bg1"/>
                          </a:solidFill>
                        </a:rPr>
                        <a:t>Graphics gen.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>
                          <a:solidFill>
                            <a:schemeClr val="bg1"/>
                          </a:solidFill>
                        </a:rPr>
                        <a:t>Models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>
                          <a:solidFill>
                            <a:schemeClr val="bg1"/>
                          </a:solidFill>
                        </a:rPr>
                        <a:t>Graphics</a:t>
                      </a:r>
                    </a:p>
                    <a:p>
                      <a:pPr algn="ctr"/>
                      <a:r>
                        <a:rPr lang="en-US" sz="1100" b="1" spc="-50" baseline="0" dirty="0">
                          <a:solidFill>
                            <a:schemeClr val="bg1"/>
                          </a:solidFill>
                        </a:rPr>
                        <a:t>Technology</a:t>
                      </a:r>
                      <a:r>
                        <a:rPr lang="en-US" sz="1100" b="1" dirty="0">
                          <a:solidFill>
                            <a:schemeClr val="bg1"/>
                          </a:solidFill>
                        </a:rPr>
                        <a:t> </a:t>
                      </a:r>
                    </a:p>
                    <a:p>
                      <a:pPr algn="ctr"/>
                      <a:r>
                        <a:rPr lang="en-US" sz="1100" b="1" dirty="0">
                          <a:solidFill>
                            <a:schemeClr val="bg1"/>
                          </a:solidFill>
                        </a:rPr>
                        <a:t>level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>
                          <a:solidFill>
                            <a:schemeClr val="bg1"/>
                          </a:solidFill>
                        </a:rPr>
                        <a:t>No. of HD</a:t>
                      </a:r>
                    </a:p>
                    <a:p>
                      <a:pPr algn="ctr"/>
                      <a:r>
                        <a:rPr lang="en-US" sz="1100" b="1" dirty="0">
                          <a:solidFill>
                            <a:schemeClr val="bg1"/>
                          </a:solidFill>
                        </a:rPr>
                        <a:t>graphics </a:t>
                      </a:r>
                    </a:p>
                    <a:p>
                      <a:pPr algn="ctr"/>
                      <a:r>
                        <a:rPr lang="en-US" sz="1100" b="1" dirty="0">
                          <a:solidFill>
                            <a:schemeClr val="bg1"/>
                          </a:solidFill>
                        </a:rPr>
                        <a:t>slices/</a:t>
                      </a:r>
                      <a:r>
                        <a:rPr lang="en-US" sz="1100" b="1" dirty="0" err="1">
                          <a:solidFill>
                            <a:schemeClr val="bg1"/>
                          </a:solidFill>
                        </a:rPr>
                        <a:t>Xe</a:t>
                      </a:r>
                      <a:endParaRPr lang="en-US" sz="1100" b="1" dirty="0">
                        <a:solidFill>
                          <a:schemeClr val="bg1"/>
                        </a:solidFill>
                      </a:endParaRPr>
                    </a:p>
                    <a:p>
                      <a:pPr algn="ctr"/>
                      <a:r>
                        <a:rPr lang="en-US" sz="1100" b="1" dirty="0" err="1">
                          <a:solidFill>
                            <a:schemeClr val="bg1"/>
                          </a:solidFill>
                        </a:rPr>
                        <a:t>subslices</a:t>
                      </a:r>
                      <a:endParaRPr lang="en-US" sz="1100" b="1" dirty="0">
                        <a:solidFill>
                          <a:schemeClr val="bg1"/>
                        </a:solidFill>
                      </a:endParaRP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>
                          <a:solidFill>
                            <a:schemeClr val="bg1"/>
                          </a:solidFill>
                        </a:rPr>
                        <a:t>No.</a:t>
                      </a:r>
                    </a:p>
                    <a:p>
                      <a:pPr algn="ctr"/>
                      <a:r>
                        <a:rPr lang="en-US" sz="1100" b="1" dirty="0">
                          <a:solidFill>
                            <a:schemeClr val="bg1"/>
                          </a:solidFill>
                        </a:rPr>
                        <a:t>of EUs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 err="1">
                          <a:solidFill>
                            <a:schemeClr val="bg1"/>
                          </a:solidFill>
                        </a:rPr>
                        <a:t>eDRAM</a:t>
                      </a:r>
                      <a:endParaRPr lang="en-US" sz="1100" b="1" dirty="0">
                        <a:solidFill>
                          <a:schemeClr val="bg1"/>
                        </a:solidFill>
                      </a:endParaRP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>
                          <a:solidFill>
                            <a:schemeClr val="bg1"/>
                          </a:solidFill>
                        </a:rPr>
                        <a:t>OpenGL version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>
                          <a:solidFill>
                            <a:schemeClr val="bg1"/>
                          </a:solidFill>
                        </a:rPr>
                        <a:t>DirectX version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 spc="-50" baseline="0" dirty="0" err="1">
                          <a:solidFill>
                            <a:schemeClr val="bg1"/>
                          </a:solidFill>
                        </a:rPr>
                        <a:t>OpenCL</a:t>
                      </a:r>
                      <a:r>
                        <a:rPr lang="en-US" sz="1100" b="1" spc="-50" baseline="0" dirty="0">
                          <a:solidFill>
                            <a:schemeClr val="bg1"/>
                          </a:solidFill>
                        </a:rPr>
                        <a:t> version</a:t>
                      </a:r>
                    </a:p>
                    <a:p>
                      <a:pPr algn="ctr"/>
                      <a:r>
                        <a:rPr lang="en-US" sz="1100" b="1" spc="-50" baseline="0" dirty="0">
                          <a:solidFill>
                            <a:schemeClr val="bg1"/>
                          </a:solidFill>
                        </a:rPr>
                        <a:t>at intro</a:t>
                      </a:r>
                      <a:r>
                        <a:rPr lang="en-US" sz="1100" b="1" dirty="0">
                          <a:solidFill>
                            <a:schemeClr val="bg1"/>
                          </a:solidFill>
                        </a:rPr>
                        <a:t>.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10726">
                <a:tc rowSpan="6">
                  <a:txBody>
                    <a:bodyPr/>
                    <a:lstStyle/>
                    <a:p>
                      <a:pPr algn="ctr"/>
                      <a:r>
                        <a:rPr lang="en-US" sz="1100" b="1" dirty="0" err="1"/>
                        <a:t>Kaby</a:t>
                      </a:r>
                      <a:r>
                        <a:rPr lang="en-US" sz="1100" b="1" dirty="0"/>
                        <a:t> Lake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6"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7th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6"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9th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HD 610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GT1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12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4"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--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13"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4.5</a:t>
                      </a:r>
                    </a:p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13"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12</a:t>
                      </a:r>
                    </a:p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13"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2.1?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8289330"/>
                  </a:ext>
                </a:extLst>
              </a:tr>
              <a:tr h="210726">
                <a:tc vMerge="1">
                  <a:txBody>
                    <a:bodyPr/>
                    <a:lstStyle/>
                    <a:p>
                      <a:pPr algn="ctr"/>
                      <a:endParaRPr lang="en-US" sz="1100" b="1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HD 615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GT2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24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16850027"/>
                  </a:ext>
                </a:extLst>
              </a:tr>
              <a:tr h="210726">
                <a:tc vMerge="1">
                  <a:txBody>
                    <a:bodyPr/>
                    <a:lstStyle/>
                    <a:p>
                      <a:pPr algn="ctr"/>
                      <a:endParaRPr lang="en-US" sz="1100" b="1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/>
                        <a:t>HD 620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84129254"/>
                  </a:ext>
                </a:extLst>
              </a:tr>
              <a:tr h="210726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/>
                        <a:t>HD 630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51168752"/>
                  </a:ext>
                </a:extLst>
              </a:tr>
              <a:tr h="210726">
                <a:tc vMerge="1">
                  <a:txBody>
                    <a:bodyPr/>
                    <a:lstStyle/>
                    <a:p>
                      <a:pPr algn="ctr"/>
                      <a:endParaRPr lang="en-US" sz="1100" b="1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/>
                        <a:t>HD 640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GT3e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2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48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64 MB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15697464"/>
                  </a:ext>
                </a:extLst>
              </a:tr>
              <a:tr h="210726">
                <a:tc vMerge="1">
                  <a:txBody>
                    <a:bodyPr/>
                    <a:lstStyle/>
                    <a:p>
                      <a:pPr algn="ctr"/>
                      <a:endParaRPr lang="en-US" sz="1100" b="1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HD 650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64 MB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24626321"/>
                  </a:ext>
                </a:extLst>
              </a:tr>
              <a:tr h="210726">
                <a:tc rowSpan="7">
                  <a:txBody>
                    <a:bodyPr/>
                    <a:lstStyle/>
                    <a:p>
                      <a:pPr algn="ctr"/>
                      <a:r>
                        <a:rPr lang="en-US" sz="1100" b="1" dirty="0" err="1"/>
                        <a:t>Kaby</a:t>
                      </a:r>
                      <a:r>
                        <a:rPr lang="en-US" sz="1100" b="1" dirty="0"/>
                        <a:t> Lake </a:t>
                      </a:r>
                      <a:r>
                        <a:rPr lang="en-US" sz="1100" b="1" dirty="0" err="1"/>
                        <a:t>Refr</a:t>
                      </a:r>
                      <a:r>
                        <a:rPr lang="en-US" sz="1100" b="1" dirty="0"/>
                        <a:t>.</a:t>
                      </a:r>
                    </a:p>
                    <a:p>
                      <a:pPr algn="ctr"/>
                      <a:r>
                        <a:rPr lang="en-US" sz="1100" b="1" dirty="0"/>
                        <a:t>to Comet Lake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7"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8</a:t>
                      </a:r>
                      <a:r>
                        <a:rPr lang="en-US" sz="1100" baseline="30000" dirty="0"/>
                        <a:t>th</a:t>
                      </a:r>
                      <a:endParaRPr lang="en-US" sz="1100" baseline="0" dirty="0"/>
                    </a:p>
                    <a:p>
                      <a:pPr algn="ctr"/>
                      <a:r>
                        <a:rPr lang="en-US" sz="1100" baseline="0" dirty="0"/>
                        <a:t>-</a:t>
                      </a:r>
                      <a:endParaRPr lang="en-US" sz="1100" dirty="0"/>
                    </a:p>
                    <a:p>
                      <a:pPr algn="ctr"/>
                      <a:r>
                        <a:rPr lang="en-US" sz="1100" dirty="0"/>
                        <a:t>10th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7"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9th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u="sng" dirty="0"/>
                        <a:t>U</a:t>
                      </a:r>
                      <a:r>
                        <a:rPr lang="en-US" sz="1100" dirty="0"/>
                        <a:t>HD 610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GT1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12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7">
                  <a:txBody>
                    <a:bodyPr/>
                    <a:lstStyle/>
                    <a:p>
                      <a:pPr algn="ctr"/>
                      <a:r>
                        <a:rPr lang="en-US" sz="1100" dirty="0" err="1"/>
                        <a:t>n.a</a:t>
                      </a:r>
                      <a:r>
                        <a:rPr lang="en-US" sz="1100" dirty="0"/>
                        <a:t>.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18345133"/>
                  </a:ext>
                </a:extLst>
              </a:tr>
              <a:tr h="210726">
                <a:tc vMerge="1">
                  <a:txBody>
                    <a:bodyPr/>
                    <a:lstStyle/>
                    <a:p>
                      <a:pPr algn="ctr"/>
                      <a:endParaRPr lang="en-US" sz="1100" b="1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UHD 615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4"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GT2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4"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4"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24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67219471"/>
                  </a:ext>
                </a:extLst>
              </a:tr>
              <a:tr h="210726">
                <a:tc vMerge="1">
                  <a:txBody>
                    <a:bodyPr/>
                    <a:lstStyle/>
                    <a:p>
                      <a:pPr algn="ctr"/>
                      <a:endParaRPr lang="en-US" sz="1100" b="1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/>
                        <a:t>UHD 617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90074378"/>
                  </a:ext>
                </a:extLst>
              </a:tr>
              <a:tr h="210726">
                <a:tc vMerge="1">
                  <a:txBody>
                    <a:bodyPr/>
                    <a:lstStyle/>
                    <a:p>
                      <a:pPr algn="ctr"/>
                      <a:endParaRPr lang="en-US" sz="1100" b="1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/>
                        <a:t>UHD 620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37701713"/>
                  </a:ext>
                </a:extLst>
              </a:tr>
              <a:tr h="210726">
                <a:tc vMerge="1">
                  <a:txBody>
                    <a:bodyPr/>
                    <a:lstStyle/>
                    <a:p>
                      <a:pPr algn="ctr"/>
                      <a:endParaRPr lang="en-US" sz="1100" b="1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/>
                        <a:t>UHD 630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76098727"/>
                  </a:ext>
                </a:extLst>
              </a:tr>
              <a:tr h="210726">
                <a:tc vMerge="1">
                  <a:txBody>
                    <a:bodyPr/>
                    <a:lstStyle/>
                    <a:p>
                      <a:pPr algn="ctr"/>
                      <a:endParaRPr lang="en-US" sz="1100" b="1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UHD 645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GT3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2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48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2723947"/>
                  </a:ext>
                </a:extLst>
              </a:tr>
              <a:tr h="210726">
                <a:tc vMerge="1">
                  <a:txBody>
                    <a:bodyPr/>
                    <a:lstStyle/>
                    <a:p>
                      <a:pPr algn="ctr"/>
                      <a:endParaRPr lang="en-US" sz="1100" b="1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UHD 655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82889463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277554503"/>
      </p:ext>
    </p:extLst>
  </p:cSld>
  <p:clrMapOvr>
    <a:masterClrMapping/>
  </p:clrMapOvr>
</p:sld>
</file>

<file path=ppt/slides/slide1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extBox 5"/>
          <p:cNvSpPr txBox="1"/>
          <p:nvPr/>
        </p:nvSpPr>
        <p:spPr>
          <a:xfrm>
            <a:off x="26495" y="458670"/>
            <a:ext cx="875380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Overview and key features</a:t>
            </a:r>
            <a:r>
              <a:rPr kumimoji="0" lang="en-US" sz="1800" b="0" i="0" u="none" strike="noStrike" kern="1200" cap="none" spc="0" normalizeH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of 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Intel’s </a:t>
            </a:r>
            <a:r>
              <a:rPr kumimoji="0" lang="en-US" sz="1800" b="0" i="0" u="none" strike="noStrike" kern="1200" cap="none" spc="0" normalizeH="0" baseline="0" noProof="0" dirty="0" err="1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Xe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graphics family 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(based on [</a:t>
            </a:r>
            <a:r>
              <a:rPr kumimoji="0" lang="hu-HU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20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])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2D2D8A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7" name="Rectangle 22"/>
          <p:cNvSpPr>
            <a:spLocks noChangeArrowheads="1"/>
          </p:cNvSpPr>
          <p:nvPr/>
        </p:nvSpPr>
        <p:spPr bwMode="auto">
          <a:xfrm>
            <a:off x="0" y="0"/>
            <a:ext cx="9144000" cy="393700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lvl="0" algn="ctr" eaLnBrk="1" fontAlgn="base" hangingPunct="1">
              <a:spcBef>
                <a:spcPct val="0"/>
              </a:spcBef>
              <a:spcAft>
                <a:spcPct val="0"/>
              </a:spcAft>
              <a:buNone/>
              <a:defRPr/>
            </a:pPr>
            <a:r>
              <a:rPr lang="en-US" altLang="en-US" sz="1700" kern="0" dirty="0">
                <a:solidFill>
                  <a:srgbClr val="FFFFFF"/>
                </a:solidFill>
                <a:latin typeface="Verdana" pitchFamily="34" charset="0"/>
                <a:ea typeface="+mj-ea"/>
                <a:cs typeface="Arial" charset="0"/>
              </a:rPr>
              <a:t>3.3.1 Integrated graphics of the Core 2 line – its introduction and overview (11)</a:t>
            </a:r>
            <a:endParaRPr kumimoji="0" lang="hu-HU" altLang="en-US" sz="1700" b="0" i="0" u="none" strike="noStrike" kern="1200" cap="none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cs typeface="Arial" charset="0"/>
            </a:endParaRPr>
          </a:p>
        </p:txBody>
      </p:sp>
      <p:graphicFrame>
        <p:nvGraphicFramePr>
          <p:cNvPr id="9" name="Table 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832707472"/>
              </p:ext>
            </p:extLst>
          </p:nvPr>
        </p:nvGraphicFramePr>
        <p:xfrm>
          <a:off x="50472" y="1133745"/>
          <a:ext cx="9022028" cy="2504869"/>
        </p:xfrm>
        <a:graphic>
          <a:graphicData uri="http://schemas.openxmlformats.org/drawingml/2006/table">
            <a:tbl>
              <a:tblPr/>
              <a:tblGrid>
                <a:gridCol w="133335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08972">
                  <a:extLst>
                    <a:ext uri="{9D8B030D-6E8A-4147-A177-3AD203B41FA5}">
                      <a16:colId xmlns:a16="http://schemas.microsoft.com/office/drawing/2014/main" val="567074139"/>
                    </a:ext>
                  </a:extLst>
                </a:gridCol>
                <a:gridCol w="77097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915532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963718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011904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26417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722789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722789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744437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701141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</a:tblGrid>
              <a:tr h="661186"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>
                          <a:solidFill>
                            <a:schemeClr val="bg1"/>
                          </a:solidFill>
                        </a:rPr>
                        <a:t>Intel Core generation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>
                          <a:solidFill>
                            <a:schemeClr val="bg1"/>
                          </a:solidFill>
                        </a:rPr>
                        <a:t>Arch.</a:t>
                      </a:r>
                    </a:p>
                    <a:p>
                      <a:pPr algn="ctr"/>
                      <a:r>
                        <a:rPr lang="en-US" sz="1100" b="1" dirty="0">
                          <a:solidFill>
                            <a:schemeClr val="bg1"/>
                          </a:solidFill>
                        </a:rPr>
                        <a:t>gen.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 spc="-30" baseline="0" dirty="0">
                          <a:solidFill>
                            <a:schemeClr val="bg1"/>
                          </a:solidFill>
                        </a:rPr>
                        <a:t>Graphics gen.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>
                          <a:solidFill>
                            <a:schemeClr val="bg1"/>
                          </a:solidFill>
                        </a:rPr>
                        <a:t>Models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>
                          <a:solidFill>
                            <a:schemeClr val="bg1"/>
                          </a:solidFill>
                        </a:rPr>
                        <a:t>Graphics</a:t>
                      </a:r>
                    </a:p>
                    <a:p>
                      <a:pPr algn="ctr"/>
                      <a:r>
                        <a:rPr lang="en-US" sz="1100" b="1" spc="-50" baseline="0" dirty="0">
                          <a:solidFill>
                            <a:schemeClr val="bg1"/>
                          </a:solidFill>
                        </a:rPr>
                        <a:t>Technology</a:t>
                      </a:r>
                      <a:r>
                        <a:rPr lang="en-US" sz="1100" b="1" dirty="0">
                          <a:solidFill>
                            <a:schemeClr val="bg1"/>
                          </a:solidFill>
                        </a:rPr>
                        <a:t> </a:t>
                      </a:r>
                    </a:p>
                    <a:p>
                      <a:pPr algn="ctr"/>
                      <a:r>
                        <a:rPr lang="en-US" sz="1100" b="1" dirty="0">
                          <a:solidFill>
                            <a:schemeClr val="bg1"/>
                          </a:solidFill>
                        </a:rPr>
                        <a:t>level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>
                          <a:solidFill>
                            <a:schemeClr val="bg1"/>
                          </a:solidFill>
                        </a:rPr>
                        <a:t>No. of HD</a:t>
                      </a:r>
                    </a:p>
                    <a:p>
                      <a:pPr algn="ctr"/>
                      <a:r>
                        <a:rPr lang="en-US" sz="1100" b="1" dirty="0">
                          <a:solidFill>
                            <a:schemeClr val="bg1"/>
                          </a:solidFill>
                        </a:rPr>
                        <a:t>graphics </a:t>
                      </a:r>
                    </a:p>
                    <a:p>
                      <a:pPr algn="ctr"/>
                      <a:r>
                        <a:rPr lang="en-US" sz="1100" b="1" dirty="0">
                          <a:solidFill>
                            <a:schemeClr val="bg1"/>
                          </a:solidFill>
                        </a:rPr>
                        <a:t>slices/</a:t>
                      </a:r>
                      <a:r>
                        <a:rPr lang="en-US" sz="1100" b="1" dirty="0" err="1">
                          <a:solidFill>
                            <a:schemeClr val="bg1"/>
                          </a:solidFill>
                        </a:rPr>
                        <a:t>Xe</a:t>
                      </a:r>
                      <a:endParaRPr lang="en-US" sz="1100" b="1" dirty="0">
                        <a:solidFill>
                          <a:schemeClr val="bg1"/>
                        </a:solidFill>
                      </a:endParaRPr>
                    </a:p>
                    <a:p>
                      <a:pPr algn="ctr"/>
                      <a:r>
                        <a:rPr lang="en-US" sz="1100" b="1" dirty="0" err="1">
                          <a:solidFill>
                            <a:schemeClr val="bg1"/>
                          </a:solidFill>
                        </a:rPr>
                        <a:t>subslices</a:t>
                      </a:r>
                      <a:endParaRPr lang="en-US" sz="1100" b="1" dirty="0">
                        <a:solidFill>
                          <a:schemeClr val="bg1"/>
                        </a:solidFill>
                      </a:endParaRP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>
                          <a:solidFill>
                            <a:schemeClr val="bg1"/>
                          </a:solidFill>
                        </a:rPr>
                        <a:t>No.</a:t>
                      </a:r>
                    </a:p>
                    <a:p>
                      <a:pPr algn="ctr"/>
                      <a:r>
                        <a:rPr lang="en-US" sz="1100" b="1" dirty="0">
                          <a:solidFill>
                            <a:schemeClr val="bg1"/>
                          </a:solidFill>
                        </a:rPr>
                        <a:t>of EUs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 err="1">
                          <a:solidFill>
                            <a:schemeClr val="bg1"/>
                          </a:solidFill>
                        </a:rPr>
                        <a:t>eDRAM</a:t>
                      </a:r>
                      <a:endParaRPr lang="en-US" sz="1100" b="1" dirty="0">
                        <a:solidFill>
                          <a:schemeClr val="bg1"/>
                        </a:solidFill>
                      </a:endParaRP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>
                          <a:solidFill>
                            <a:schemeClr val="bg1"/>
                          </a:solidFill>
                        </a:rPr>
                        <a:t>OpenGL version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>
                          <a:solidFill>
                            <a:schemeClr val="bg1"/>
                          </a:solidFill>
                        </a:rPr>
                        <a:t>DirectX version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 spc="-50" baseline="0" dirty="0" err="1">
                          <a:solidFill>
                            <a:schemeClr val="bg1"/>
                          </a:solidFill>
                        </a:rPr>
                        <a:t>OpenCL</a:t>
                      </a:r>
                      <a:r>
                        <a:rPr lang="en-US" sz="1100" b="1" spc="-50" baseline="0" dirty="0">
                          <a:solidFill>
                            <a:schemeClr val="bg1"/>
                          </a:solidFill>
                        </a:rPr>
                        <a:t> version</a:t>
                      </a:r>
                    </a:p>
                    <a:p>
                      <a:pPr algn="ctr"/>
                      <a:r>
                        <a:rPr lang="en-US" sz="1100" b="1" spc="-50" baseline="0" dirty="0">
                          <a:solidFill>
                            <a:schemeClr val="bg1"/>
                          </a:solidFill>
                        </a:rPr>
                        <a:t>at intro</a:t>
                      </a:r>
                      <a:r>
                        <a:rPr lang="en-US" sz="1100" b="1" dirty="0">
                          <a:solidFill>
                            <a:schemeClr val="bg1"/>
                          </a:solidFill>
                        </a:rPr>
                        <a:t>.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98809">
                <a:tc rowSpan="3">
                  <a:txBody>
                    <a:bodyPr/>
                    <a:lstStyle/>
                    <a:p>
                      <a:pPr algn="ctr"/>
                      <a:r>
                        <a:rPr lang="en-US" sz="1100" b="1" dirty="0">
                          <a:solidFill>
                            <a:srgbClr val="FF0000"/>
                          </a:solidFill>
                        </a:rPr>
                        <a:t>Ice Lake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10th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11th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Iris </a:t>
                      </a:r>
                      <a:r>
                        <a:rPr lang="en-US" sz="1100" dirty="0" err="1"/>
                        <a:t>Xe</a:t>
                      </a:r>
                      <a:r>
                        <a:rPr lang="en-US" sz="1100" dirty="0"/>
                        <a:t> 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G1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4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32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/>
                      <a:r>
                        <a:rPr lang="en-US" sz="1100" dirty="0" err="1"/>
                        <a:t>n.a</a:t>
                      </a:r>
                      <a:r>
                        <a:rPr lang="en-US" sz="1100" dirty="0"/>
                        <a:t>.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8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  <a:p>
                      <a:pPr algn="ctr"/>
                      <a:r>
                        <a:rPr lang="en-US" sz="1100" dirty="0"/>
                        <a:t>4.6?</a:t>
                      </a:r>
                    </a:p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8"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12.1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  <a:p>
                      <a:pPr algn="ctr"/>
                      <a:r>
                        <a:rPr lang="en-US" sz="1100" dirty="0"/>
                        <a:t>2.1</a:t>
                      </a:r>
                    </a:p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83456083"/>
                  </a:ext>
                </a:extLst>
              </a:tr>
              <a:tr h="185249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Iris </a:t>
                      </a:r>
                      <a:r>
                        <a:rPr lang="en-US" sz="1100" dirty="0" err="1"/>
                        <a:t>Xe</a:t>
                      </a:r>
                      <a:r>
                        <a:rPr lang="en-US" sz="1100" dirty="0"/>
                        <a:t> 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G4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6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48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465715188"/>
                  </a:ext>
                </a:extLst>
              </a:tr>
              <a:tr h="185249">
                <a:tc vMerge="1">
                  <a:txBody>
                    <a:bodyPr/>
                    <a:lstStyle/>
                    <a:p>
                      <a:pPr algn="ctr"/>
                      <a:endParaRPr lang="en-US" sz="1100" b="1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Iris </a:t>
                      </a:r>
                      <a:r>
                        <a:rPr lang="en-US" sz="1100" dirty="0" err="1"/>
                        <a:t>Xe</a:t>
                      </a:r>
                      <a:r>
                        <a:rPr lang="en-US" sz="1100" dirty="0"/>
                        <a:t> 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G7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8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64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10110240"/>
                  </a:ext>
                </a:extLst>
              </a:tr>
              <a:tr h="230494">
                <a:tc rowSpan="4">
                  <a:txBody>
                    <a:bodyPr/>
                    <a:lstStyle/>
                    <a:p>
                      <a:pPr algn="ctr"/>
                      <a:r>
                        <a:rPr lang="en-US" sz="1100" b="1" dirty="0"/>
                        <a:t>Tiger Lake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4"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11th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4"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12th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Iris </a:t>
                      </a:r>
                      <a:r>
                        <a:rPr lang="en-US" sz="1100" dirty="0" err="1"/>
                        <a:t>Xe</a:t>
                      </a:r>
                      <a:r>
                        <a:rPr lang="en-US" sz="1100" baseline="0" dirty="0"/>
                        <a:t> LP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G1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2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32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4">
                  <a:txBody>
                    <a:bodyPr/>
                    <a:lstStyle/>
                    <a:p>
                      <a:pPr algn="ctr"/>
                      <a:r>
                        <a:rPr lang="en-US" sz="1100" dirty="0" err="1"/>
                        <a:t>n.a</a:t>
                      </a:r>
                      <a:r>
                        <a:rPr lang="en-US" sz="1100" dirty="0"/>
                        <a:t>.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5"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3.0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94880939"/>
                  </a:ext>
                </a:extLst>
              </a:tr>
              <a:tr h="17726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Iris </a:t>
                      </a:r>
                      <a:r>
                        <a:rPr lang="en-US" sz="1100" dirty="0" err="1"/>
                        <a:t>Xe</a:t>
                      </a:r>
                      <a:r>
                        <a:rPr lang="en-US" sz="1100" dirty="0"/>
                        <a:t> LP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G4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3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48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598106560"/>
                  </a:ext>
                </a:extLst>
              </a:tr>
              <a:tr h="185249">
                <a:tc vMerge="1">
                  <a:txBody>
                    <a:bodyPr/>
                    <a:lstStyle/>
                    <a:p>
                      <a:pPr algn="ctr"/>
                      <a:endParaRPr lang="en-US" sz="1100" b="1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Iris</a:t>
                      </a:r>
                      <a:r>
                        <a:rPr lang="en-US" sz="1100" baseline="0" dirty="0"/>
                        <a:t> </a:t>
                      </a:r>
                      <a:r>
                        <a:rPr lang="en-US" sz="1100" dirty="0" err="1"/>
                        <a:t>Xe</a:t>
                      </a:r>
                      <a:r>
                        <a:rPr lang="en-US" sz="1100" dirty="0"/>
                        <a:t> LP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G7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5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80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55209735"/>
                  </a:ext>
                </a:extLst>
              </a:tr>
              <a:tr h="230494">
                <a:tc vMerge="1">
                  <a:txBody>
                    <a:bodyPr/>
                    <a:lstStyle/>
                    <a:p>
                      <a:pPr algn="ctr"/>
                      <a:endParaRPr lang="en-US" sz="1100" b="1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Iris </a:t>
                      </a:r>
                      <a:r>
                        <a:rPr lang="en-US" sz="1100" dirty="0" err="1"/>
                        <a:t>Xe</a:t>
                      </a:r>
                      <a:r>
                        <a:rPr lang="en-US" sz="1100" dirty="0"/>
                        <a:t> LP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G7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6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96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53737897"/>
                  </a:ext>
                </a:extLst>
              </a:tr>
              <a:tr h="343895"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/>
                        <a:t>Alder Lake-S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12th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12th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Iris </a:t>
                      </a:r>
                      <a:r>
                        <a:rPr lang="en-US" sz="1100" dirty="0" err="1"/>
                        <a:t>Xe</a:t>
                      </a:r>
                      <a:endParaRPr lang="en-US" sz="1100" dirty="0"/>
                    </a:p>
                    <a:p>
                      <a:pPr algn="ctr"/>
                      <a:r>
                        <a:rPr lang="en-US" sz="1100" dirty="0"/>
                        <a:t> UHD 770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err="1"/>
                        <a:t>na.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err="1"/>
                        <a:t>na.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80/96</a:t>
                      </a:r>
                    </a:p>
                    <a:p>
                      <a:pPr algn="ctr"/>
                      <a:r>
                        <a:rPr lang="en-US" sz="1100" dirty="0"/>
                        <a:t>32/64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err="1"/>
                        <a:t>n.a</a:t>
                      </a:r>
                      <a:r>
                        <a:rPr lang="en-US" sz="1100" dirty="0"/>
                        <a:t>.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05528927"/>
                  </a:ext>
                </a:extLst>
              </a:tr>
            </a:tbl>
          </a:graphicData>
        </a:graphic>
      </p:graphicFrame>
      <p:sp>
        <p:nvSpPr>
          <p:cNvPr id="5" name="TextBox 4"/>
          <p:cNvSpPr txBox="1"/>
          <p:nvPr/>
        </p:nvSpPr>
        <p:spPr>
          <a:xfrm>
            <a:off x="26495" y="3792045"/>
            <a:ext cx="2790927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Remark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181576" y="4096234"/>
            <a:ext cx="9046005" cy="9079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-2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AMD’s chief graphics designer, Raja </a:t>
            </a:r>
            <a:r>
              <a:rPr kumimoji="0" lang="en-US" sz="1600" b="0" i="0" u="none" strike="noStrike" kern="1200" cap="none" spc="-2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Koduri</a:t>
            </a:r>
            <a:r>
              <a:rPr kumimoji="0" lang="en-US" sz="1600" b="0" i="0" u="none" strike="noStrike" kern="1200" cap="none" spc="-2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, left the firm and joined Intel in 2017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 to become the lead graphics architect.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The </a:t>
            </a:r>
            <a:r>
              <a:rPr kumimoji="0" 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Xe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graphics family was designed under his leadership.</a:t>
            </a:r>
          </a:p>
        </p:txBody>
      </p:sp>
    </p:spTree>
    <p:extLst>
      <p:ext uri="{BB962C8B-B14F-4D97-AF65-F5344CB8AC3E}">
        <p14:creationId xmlns:p14="http://schemas.microsoft.com/office/powerpoint/2010/main" val="143925140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8" grpId="0"/>
    </p:bldLst>
  </p:timing>
</p:sld>
</file>

<file path=ppt/slides/slide1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182F76"/>
            </a:gs>
            <a:gs pos="100000">
              <a:srgbClr val="3366FF"/>
            </a:gs>
          </a:gsLst>
          <a:lin ang="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226" name="AutoShape 3"/>
          <p:cNvSpPr>
            <a:spLocks noChangeArrowheads="1"/>
          </p:cNvSpPr>
          <p:nvPr/>
        </p:nvSpPr>
        <p:spPr bwMode="auto">
          <a:xfrm>
            <a:off x="871538" y="1889885"/>
            <a:ext cx="7404100" cy="720000"/>
          </a:xfrm>
          <a:prstGeom prst="roundRect">
            <a:avLst>
              <a:gd name="adj" fmla="val 0"/>
            </a:avLst>
          </a:prstGeom>
          <a:solidFill>
            <a:srgbClr val="000080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lvl="0" algn="ctr" eaLnBrk="1" fontAlgn="base" hangingPunct="1">
              <a:spcBef>
                <a:spcPct val="0"/>
              </a:spcBef>
              <a:spcAft>
                <a:spcPct val="0"/>
              </a:spcAft>
              <a:buNone/>
              <a:defRPr/>
            </a:pPr>
            <a:r>
              <a:rPr lang="en-US" altLang="en-US" sz="19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3.3.2 How have key features of Intel’s graphics families evolve?</a:t>
            </a:r>
          </a:p>
        </p:txBody>
      </p:sp>
    </p:spTree>
    <p:extLst>
      <p:ext uri="{BB962C8B-B14F-4D97-AF65-F5344CB8AC3E}">
        <p14:creationId xmlns:p14="http://schemas.microsoft.com/office/powerpoint/2010/main" val="1385716642"/>
      </p:ext>
    </p:extLst>
  </p:cSld>
  <p:clrMapOvr>
    <a:masterClrMapping/>
  </p:clrMapOvr>
</p:sld>
</file>

<file path=ppt/slides/slide1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1700" dirty="0"/>
              <a:t>3.3.2 How have key features of Intel’s graphics families evolve? (1)</a:t>
            </a:r>
          </a:p>
        </p:txBody>
      </p:sp>
      <p:sp>
        <p:nvSpPr>
          <p:cNvPr id="4" name="TextBox 3"/>
          <p:cNvSpPr txBox="1"/>
          <p:nvPr/>
        </p:nvSpPr>
        <p:spPr>
          <a:xfrm>
            <a:off x="26495" y="495834"/>
            <a:ext cx="999172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pc="-20" dirty="0">
                <a:solidFill>
                  <a:schemeClr val="accent6"/>
                </a:solidFill>
              </a:rPr>
              <a:t>3.3.2 How have key features of Intel’s graphics families evolve?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26495" y="848033"/>
            <a:ext cx="8876341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Subsequently, we discuss only </a:t>
            </a:r>
            <a:r>
              <a:rPr lang="en-US" sz="1600" dirty="0">
                <a:solidFill>
                  <a:srgbClr val="0070C0"/>
                </a:solidFill>
              </a:rPr>
              <a:t>three features </a:t>
            </a:r>
            <a:r>
              <a:rPr lang="en-US" sz="1600" dirty="0"/>
              <a:t>out of those presented in the previous</a:t>
            </a:r>
          </a:p>
          <a:p>
            <a:r>
              <a:rPr lang="en-US" sz="1600" dirty="0"/>
              <a:t>  overview Tables due to volume restrictions of our Lecture, as follows:</a:t>
            </a:r>
          </a:p>
        </p:txBody>
      </p:sp>
      <p:sp>
        <p:nvSpPr>
          <p:cNvPr id="6" name="TextBox 5"/>
          <p:cNvSpPr txBox="1"/>
          <p:nvPr/>
        </p:nvSpPr>
        <p:spPr>
          <a:xfrm>
            <a:off x="271586" y="1448780"/>
            <a:ext cx="5219955" cy="90794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spcAft>
                <a:spcPts val="300"/>
              </a:spcAft>
            </a:pPr>
            <a:r>
              <a:rPr lang="en-US" sz="1600" dirty="0"/>
              <a:t>a) the designation of Intel’s graphics generation,</a:t>
            </a:r>
          </a:p>
          <a:p>
            <a:pPr>
              <a:spcAft>
                <a:spcPts val="300"/>
              </a:spcAft>
            </a:pPr>
            <a:r>
              <a:rPr lang="en-US" sz="1600" dirty="0"/>
              <a:t>b) the number of graphics execution units and </a:t>
            </a:r>
          </a:p>
          <a:p>
            <a:pPr>
              <a:spcAft>
                <a:spcPts val="300"/>
              </a:spcAft>
            </a:pPr>
            <a:r>
              <a:rPr lang="en-US" sz="1600" dirty="0"/>
              <a:t>c) API support</a:t>
            </a:r>
          </a:p>
        </p:txBody>
      </p:sp>
      <p:sp>
        <p:nvSpPr>
          <p:cNvPr id="7" name="TextBox 6"/>
          <p:cNvSpPr txBox="1"/>
          <p:nvPr/>
        </p:nvSpPr>
        <p:spPr>
          <a:xfrm>
            <a:off x="341313" y="6444335"/>
            <a:ext cx="378142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API: Application Program Interface</a:t>
            </a:r>
          </a:p>
        </p:txBody>
      </p:sp>
    </p:spTree>
    <p:extLst>
      <p:ext uri="{BB962C8B-B14F-4D97-AF65-F5344CB8AC3E}">
        <p14:creationId xmlns:p14="http://schemas.microsoft.com/office/powerpoint/2010/main" val="1907880463"/>
      </p:ext>
    </p:extLst>
  </p:cSld>
  <p:clrMapOvr>
    <a:masterClrMapping/>
  </p:clrMapOvr>
</p:sld>
</file>

<file path=ppt/slides/slide1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1700" dirty="0">
                <a:solidFill>
                  <a:srgbClr val="FFFFFF"/>
                </a:solidFill>
              </a:rPr>
              <a:t>3.3.2 How have key features of Intel’s graphics families evolve? (2)</a:t>
            </a:r>
            <a:endParaRPr lang="en-US" dirty="0"/>
          </a:p>
        </p:txBody>
      </p:sp>
      <p:sp>
        <p:nvSpPr>
          <p:cNvPr id="6" name="TextBox 5"/>
          <p:cNvSpPr txBox="1"/>
          <p:nvPr/>
        </p:nvSpPr>
        <p:spPr>
          <a:xfrm>
            <a:off x="26495" y="863715"/>
            <a:ext cx="9326662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spc="-40" dirty="0">
                <a:solidFill>
                  <a:srgbClr val="0070C0"/>
                </a:solidFill>
              </a:rPr>
              <a:t>Up to and including the  11</a:t>
            </a:r>
            <a:r>
              <a:rPr lang="en-US" sz="1600" spc="-40" baseline="30000" dirty="0">
                <a:solidFill>
                  <a:srgbClr val="0070C0"/>
                </a:solidFill>
              </a:rPr>
              <a:t>th</a:t>
            </a:r>
            <a:r>
              <a:rPr lang="en-US" sz="1600" spc="-40" dirty="0">
                <a:solidFill>
                  <a:srgbClr val="0070C0"/>
                </a:solidFill>
              </a:rPr>
              <a:t> gen. Tiger Lake line (2020)</a:t>
            </a:r>
            <a:r>
              <a:rPr lang="en-US" sz="1600" spc="-40" dirty="0"/>
              <a:t>, Intel named their </a:t>
            </a:r>
            <a:r>
              <a:rPr lang="en-US" sz="1600" spc="-40" dirty="0">
                <a:solidFill>
                  <a:srgbClr val="0070C0"/>
                </a:solidFill>
              </a:rPr>
              <a:t>graphics and</a:t>
            </a:r>
          </a:p>
          <a:p>
            <a:r>
              <a:rPr lang="en-US" sz="1600" spc="-40" dirty="0">
                <a:solidFill>
                  <a:srgbClr val="0070C0"/>
                </a:solidFill>
              </a:rPr>
              <a:t>  microarchitecture</a:t>
            </a:r>
            <a:r>
              <a:rPr lang="en-US" sz="1600" spc="-20" dirty="0">
                <a:solidFill>
                  <a:srgbClr val="0070C0"/>
                </a:solidFill>
              </a:rPr>
              <a:t> generations </a:t>
            </a:r>
            <a:r>
              <a:rPr lang="en-US" sz="1600" dirty="0">
                <a:solidFill>
                  <a:srgbClr val="0070C0"/>
                </a:solidFill>
              </a:rPr>
              <a:t>differently</a:t>
            </a:r>
            <a:r>
              <a:rPr lang="en-US" sz="1600" dirty="0"/>
              <a:t>, as the next Table shows.</a:t>
            </a:r>
          </a:p>
        </p:txBody>
      </p:sp>
      <p:sp>
        <p:nvSpPr>
          <p:cNvPr id="7" name="TextBox 6"/>
          <p:cNvSpPr txBox="1"/>
          <p:nvPr/>
        </p:nvSpPr>
        <p:spPr>
          <a:xfrm>
            <a:off x="26495" y="458670"/>
            <a:ext cx="715641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>
                <a:solidFill>
                  <a:schemeClr val="accent6"/>
                </a:solidFill>
              </a:rPr>
              <a:t>a) How Intel designates their graphics generations? -1 </a:t>
            </a:r>
          </a:p>
        </p:txBody>
      </p:sp>
    </p:spTree>
    <p:extLst>
      <p:ext uri="{BB962C8B-B14F-4D97-AF65-F5344CB8AC3E}">
        <p14:creationId xmlns:p14="http://schemas.microsoft.com/office/powerpoint/2010/main" val="2607738692"/>
      </p:ext>
    </p:extLst>
  </p:cSld>
  <p:clrMapOvr>
    <a:masterClrMapping/>
  </p:clrMapOvr>
</p:sld>
</file>

<file path=ppt/slides/slide1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57317767"/>
              </p:ext>
            </p:extLst>
          </p:nvPr>
        </p:nvGraphicFramePr>
        <p:xfrm>
          <a:off x="87479" y="977718"/>
          <a:ext cx="8985020" cy="5826657"/>
        </p:xfrm>
        <a:graphic>
          <a:graphicData uri="http://schemas.openxmlformats.org/drawingml/2006/table">
            <a:tbl>
              <a:tblPr/>
              <a:tblGrid>
                <a:gridCol w="124416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85065">
                  <a:extLst>
                    <a:ext uri="{9D8B030D-6E8A-4147-A177-3AD203B41FA5}">
                      <a16:colId xmlns:a16="http://schemas.microsoft.com/office/drawing/2014/main" val="4211829164"/>
                    </a:ext>
                  </a:extLst>
                </a:gridCol>
                <a:gridCol w="9001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99011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99011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9001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54006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72008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675075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675075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765084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</a:tblGrid>
              <a:tr h="588396"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/>
                        <a:t>Intel Core generation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/>
                        <a:t>Arch.</a:t>
                      </a:r>
                    </a:p>
                    <a:p>
                      <a:pPr algn="ctr"/>
                      <a:r>
                        <a:rPr lang="en-US" sz="1100" b="1" dirty="0"/>
                        <a:t>gen.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/>
                        <a:t>Graphics gen.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/>
                        <a:t>Models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/>
                        <a:t>Graphics</a:t>
                      </a:r>
                    </a:p>
                    <a:p>
                      <a:pPr algn="ctr"/>
                      <a:r>
                        <a:rPr lang="en-US" sz="1100" b="1" dirty="0"/>
                        <a:t>Technology </a:t>
                      </a:r>
                    </a:p>
                    <a:p>
                      <a:pPr algn="ctr"/>
                      <a:r>
                        <a:rPr lang="en-US" sz="1100" b="1" dirty="0"/>
                        <a:t>level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/>
                        <a:t>No. of</a:t>
                      </a:r>
                    </a:p>
                    <a:p>
                      <a:pPr algn="ctr"/>
                      <a:r>
                        <a:rPr lang="en-US" sz="1100" b="1" dirty="0"/>
                        <a:t>graphics </a:t>
                      </a:r>
                    </a:p>
                    <a:p>
                      <a:pPr algn="ctr"/>
                      <a:r>
                        <a:rPr lang="en-US" sz="1100" b="1" dirty="0"/>
                        <a:t>slices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/>
                        <a:t>No.</a:t>
                      </a:r>
                    </a:p>
                    <a:p>
                      <a:pPr algn="ctr"/>
                      <a:r>
                        <a:rPr lang="en-US" sz="1100" b="1" dirty="0"/>
                        <a:t>of EUs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 err="1"/>
                        <a:t>eDRAM</a:t>
                      </a:r>
                      <a:endParaRPr lang="en-US" sz="1100" b="1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/>
                        <a:t>OpenGL version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/>
                        <a:t>DirectX version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 err="1"/>
                        <a:t>OpenCL</a:t>
                      </a:r>
                      <a:r>
                        <a:rPr lang="en-US" sz="1100" b="1" dirty="0"/>
                        <a:t> version</a:t>
                      </a:r>
                    </a:p>
                    <a:p>
                      <a:pPr algn="ctr"/>
                      <a:r>
                        <a:rPr lang="en-US" sz="1100" b="1" dirty="0"/>
                        <a:t>at intro.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56708"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 err="1"/>
                        <a:t>Westmere</a:t>
                      </a:r>
                      <a:endParaRPr lang="en-US" sz="1100" b="1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--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5</a:t>
                      </a:r>
                      <a:r>
                        <a:rPr lang="en-US" sz="1100" baseline="30000" dirty="0"/>
                        <a:t>th</a:t>
                      </a:r>
                      <a:endParaRPr lang="en-US" sz="1100" dirty="0"/>
                    </a:p>
                    <a:p>
                      <a:pPr algn="ctr"/>
                      <a:r>
                        <a:rPr lang="en-US" sz="1100" dirty="0"/>
                        <a:t>(</a:t>
                      </a:r>
                      <a:r>
                        <a:rPr lang="en-US" sz="1100" dirty="0" err="1"/>
                        <a:t>Ironlake</a:t>
                      </a:r>
                      <a:r>
                        <a:rPr lang="en-US" sz="1100" dirty="0"/>
                        <a:t>)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 HD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/>
                        <a:t>12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/>
                      <a:r>
                        <a:rPr lang="en-US" sz="1100"/>
                        <a:t>--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2.1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/>
                        <a:t>10.1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>
                          <a:effectLst/>
                        </a:rPr>
                        <a:t>n.a.</a:t>
                      </a:r>
                      <a:endParaRPr lang="en-US" sz="1100" dirty="0">
                        <a:effectLst/>
                      </a:endParaRP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59829"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b="1"/>
                        <a:t>Sandy Bridge</a:t>
                      </a:r>
                      <a:endParaRPr lang="en-US" sz="1100" b="1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2nd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6th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/>
                        <a:t>HD 2000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/>
                        <a:t>GT1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/>
                        <a:t>1 (2x3 EU)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/>
                        <a:t>6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/>
                        <a:t>3.1/3.3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/>
                        <a:t>10.1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en-US" sz="1100">
                          <a:effectLst/>
                        </a:rPr>
                        <a:t>n.a.</a:t>
                      </a:r>
                      <a:endParaRPr lang="en-US" sz="1100" dirty="0">
                        <a:effectLst/>
                      </a:endParaRP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21431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/>
                        <a:t>HD 3000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/>
                        <a:t>GT2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/>
                        <a:t>1 (4x3 EU)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/>
                        <a:t>12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00346"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b="1"/>
                        <a:t>Ivy Bridge</a:t>
                      </a:r>
                      <a:endParaRPr lang="en-US" sz="1100" b="1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3rd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7th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/>
                        <a:t>HD 2500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/>
                        <a:t>GT1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 (2x3? EU)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/>
                        <a:t>6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/>
                        <a:t>--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/>
                        <a:t>4.0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/>
                        <a:t>11.0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/>
                        <a:t>1.2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00346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/>
                        <a:t>HD 4000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/>
                        <a:t>GT2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/>
                        <a:t>1 (2x8</a:t>
                      </a:r>
                      <a:r>
                        <a:rPr lang="en-US" sz="1100" baseline="0"/>
                        <a:t> EU)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/>
                        <a:t>16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402647">
                <a:tc rowSpan="3">
                  <a:txBody>
                    <a:bodyPr/>
                    <a:lstStyle/>
                    <a:p>
                      <a:pPr algn="ctr"/>
                      <a:r>
                        <a:rPr lang="en-US" sz="1100" b="1"/>
                        <a:t>Haswell</a:t>
                      </a:r>
                      <a:endParaRPr lang="en-US" sz="1100" b="1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4th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7.5th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/>
                        <a:t> HD 4200-</a:t>
                      </a:r>
                    </a:p>
                    <a:p>
                      <a:pPr algn="ctr"/>
                      <a:r>
                        <a:rPr lang="en-US" sz="1100"/>
                        <a:t>HD 4700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/>
                        <a:t>GT2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/>
                        <a:t>1 (2x10 EU)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/>
                        <a:t>20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/>
                        <a:t>--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/>
                      <a:r>
                        <a:rPr lang="en-US" sz="1100"/>
                        <a:t>4.3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/>
                      <a:r>
                        <a:rPr lang="en-US" sz="1100"/>
                        <a:t>11.1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/>
                      <a:r>
                        <a:rPr lang="en-US" sz="1100"/>
                        <a:t>1.2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28795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/>
                        <a:t>HD 5000</a:t>
                      </a:r>
                    </a:p>
                    <a:p>
                      <a:pPr algn="ctr"/>
                      <a:r>
                        <a:rPr lang="en-US" sz="1100"/>
                        <a:t>Iris 5100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/>
                        <a:t>GT3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/>
                        <a:t>2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/>
                        <a:t>40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94198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/>
                        <a:t>Iris Pro 5200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/>
                        <a:t>128 MB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492290">
                <a:tc rowSpan="3">
                  <a:txBody>
                    <a:bodyPr/>
                    <a:lstStyle/>
                    <a:p>
                      <a:pPr algn="ctr"/>
                      <a:r>
                        <a:rPr lang="en-US" sz="1100" b="1"/>
                        <a:t>Broadwell</a:t>
                      </a:r>
                      <a:endParaRPr lang="en-US" sz="1100" b="1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5th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/>
                      <a:r>
                        <a:rPr lang="en-US" sz="1100"/>
                        <a:t>8th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 HD 5300-</a:t>
                      </a:r>
                    </a:p>
                    <a:p>
                      <a:pPr algn="ctr"/>
                      <a:r>
                        <a:rPr lang="en-US" sz="1100" dirty="0"/>
                        <a:t>HD 5600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/>
                        <a:t>GT2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/>
                        <a:t>1 (3x8 EU)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/>
                        <a:t>23/24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/>
                        <a:t>--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/>
                      <a:r>
                        <a:rPr lang="en-US" sz="1100"/>
                        <a:t>4.3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/>
                      <a:r>
                        <a:rPr lang="en-US" sz="1100"/>
                        <a:t>11.2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2.0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402647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HD</a:t>
                      </a:r>
                      <a:r>
                        <a:rPr lang="en-US" sz="1100" baseline="0" dirty="0"/>
                        <a:t> 6000</a:t>
                      </a:r>
                    </a:p>
                    <a:p>
                      <a:pPr algn="ctr"/>
                      <a:r>
                        <a:rPr lang="en-US" sz="1100" baseline="0" dirty="0"/>
                        <a:t>Iris 6100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/>
                        <a:t>GT3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/>
                        <a:t>2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/>
                        <a:t>47/48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389861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Iris Pro 6200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/>
                        <a:t>GT3e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/>
                        <a:t>2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/>
                        <a:t>48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128 MB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216898">
                <a:tc rowSpan="6">
                  <a:txBody>
                    <a:bodyPr/>
                    <a:lstStyle/>
                    <a:p>
                      <a:pPr algn="ctr"/>
                      <a:r>
                        <a:rPr lang="en-US" sz="1100" b="1" dirty="0" err="1"/>
                        <a:t>Skylake</a:t>
                      </a:r>
                      <a:endParaRPr lang="en-US" sz="1100" b="1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6"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6th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6"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9th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HD 510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GT1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 (3x4 EU)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12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4"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--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6"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4.4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6"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12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6"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2.0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216898">
                <a:tc vMerge="1">
                  <a:txBody>
                    <a:bodyPr/>
                    <a:lstStyle/>
                    <a:p>
                      <a:pPr algn="ctr"/>
                      <a:endParaRPr lang="en-US" sz="1100" b="1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HD 515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GT1.5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 (3x6 EU)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18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216898">
                <a:tc vMerge="1">
                  <a:txBody>
                    <a:bodyPr/>
                    <a:lstStyle/>
                    <a:p>
                      <a:pPr algn="ctr"/>
                      <a:endParaRPr lang="en-US" sz="1100" b="1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HD 520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GT2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 (3x8 EU)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24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216898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HD 535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GT3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2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48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216898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HD 540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GT3e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2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48 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64 MB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216898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HD 580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GT4e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3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72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64/128 MB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</a:tbl>
          </a:graphicData>
        </a:graphic>
      </p:graphicFrame>
      <p:sp>
        <p:nvSpPr>
          <p:cNvPr id="6" name="TextBox 5"/>
          <p:cNvSpPr txBox="1"/>
          <p:nvPr/>
        </p:nvSpPr>
        <p:spPr>
          <a:xfrm>
            <a:off x="26495" y="458670"/>
            <a:ext cx="740305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Designation of Intel’s graphics generations -1 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(based on [</a:t>
            </a:r>
            <a:r>
              <a:rPr kumimoji="0" lang="hu-HU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20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])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2D2D8A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7" name="Rectangle 22"/>
          <p:cNvSpPr>
            <a:spLocks noChangeArrowheads="1"/>
          </p:cNvSpPr>
          <p:nvPr/>
        </p:nvSpPr>
        <p:spPr bwMode="auto">
          <a:xfrm>
            <a:off x="0" y="0"/>
            <a:ext cx="9144000" cy="393700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lvl="0" algn="ctr" eaLnBrk="1" fontAlgn="base" hangingPunct="1">
              <a:spcBef>
                <a:spcPct val="0"/>
              </a:spcBef>
              <a:spcAft>
                <a:spcPct val="0"/>
              </a:spcAft>
              <a:buNone/>
              <a:defRPr/>
            </a:pPr>
            <a:r>
              <a:rPr lang="en-US" altLang="en-US" sz="17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3.3.2 How have key features of Intel’s graphics families evolve? (3)</a:t>
            </a:r>
            <a:endParaRPr kumimoji="0" lang="hu-HU" altLang="en-US" sz="17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Arial" charset="0"/>
            </a:endParaRPr>
          </a:p>
        </p:txBody>
      </p:sp>
      <p:sp>
        <p:nvSpPr>
          <p:cNvPr id="2" name="Rectangle 1"/>
          <p:cNvSpPr/>
          <p:nvPr/>
        </p:nvSpPr>
        <p:spPr bwMode="auto">
          <a:xfrm>
            <a:off x="1331640" y="977718"/>
            <a:ext cx="1485064" cy="5814264"/>
          </a:xfrm>
          <a:prstGeom prst="rect">
            <a:avLst/>
          </a:prstGeom>
          <a:noFill/>
          <a:ln w="2857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063095306"/>
      </p:ext>
    </p:extLst>
  </p:cSld>
  <p:clrMapOvr>
    <a:masterClrMapping/>
  </p:clrMapOvr>
</p:sld>
</file>

<file path=ppt/slides/slide1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1700" dirty="0"/>
              <a:t>3.3.2 How have key features of Intel’s graphics families evolve? (4)</a:t>
            </a:r>
          </a:p>
        </p:txBody>
      </p:sp>
      <p:sp>
        <p:nvSpPr>
          <p:cNvPr id="4" name="TextBox 3"/>
          <p:cNvSpPr txBox="1"/>
          <p:nvPr/>
        </p:nvSpPr>
        <p:spPr>
          <a:xfrm>
            <a:off x="26495" y="458670"/>
            <a:ext cx="715641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>
                <a:solidFill>
                  <a:schemeClr val="accent6"/>
                </a:solidFill>
              </a:rPr>
              <a:t>How Intel designates their graphics generations? -2 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70883" y="863715"/>
            <a:ext cx="9226642" cy="164660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dirty="0"/>
              <a:t>In the previous Table, e.g., the Sandy Bridge line is called the 2</a:t>
            </a:r>
            <a:r>
              <a:rPr lang="en-US" sz="1600" baseline="30000" dirty="0"/>
              <a:t>nd</a:t>
            </a:r>
            <a:r>
              <a:rPr lang="en-US" sz="1600" dirty="0"/>
              <a:t> gen. Core 2 family, </a:t>
            </a:r>
          </a:p>
          <a:p>
            <a:pPr>
              <a:spcAft>
                <a:spcPts val="600"/>
              </a:spcAft>
            </a:pPr>
            <a:r>
              <a:rPr lang="en-US" sz="1600" dirty="0"/>
              <a:t>      but it has the 6</a:t>
            </a:r>
            <a:r>
              <a:rPr lang="en-US" sz="1600" baseline="30000" dirty="0"/>
              <a:t>th</a:t>
            </a:r>
            <a:r>
              <a:rPr lang="en-US" sz="1600" dirty="0"/>
              <a:t> gen. graphics. 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dirty="0"/>
              <a:t>The reason for this inconsistency lies in the history of Intel’s graphics development,</a:t>
            </a:r>
          </a:p>
          <a:p>
            <a:r>
              <a:rPr lang="en-US" sz="1600" dirty="0"/>
              <a:t>      as Intel designated their </a:t>
            </a:r>
            <a:r>
              <a:rPr lang="en-US" sz="1600" dirty="0">
                <a:solidFill>
                  <a:srgbClr val="0070C0"/>
                </a:solidFill>
              </a:rPr>
              <a:t>previous graphics implementations as the 1</a:t>
            </a:r>
            <a:r>
              <a:rPr lang="en-US" sz="1600" baseline="30000" dirty="0">
                <a:solidFill>
                  <a:srgbClr val="0070C0"/>
                </a:solidFill>
              </a:rPr>
              <a:t>st</a:t>
            </a:r>
            <a:r>
              <a:rPr lang="en-US" sz="1600" dirty="0">
                <a:solidFill>
                  <a:srgbClr val="0070C0"/>
                </a:solidFill>
              </a:rPr>
              <a:t> to 5</a:t>
            </a:r>
            <a:r>
              <a:rPr lang="en-US" sz="1600" baseline="30000" dirty="0">
                <a:solidFill>
                  <a:srgbClr val="0070C0"/>
                </a:solidFill>
              </a:rPr>
              <a:t>th</a:t>
            </a:r>
            <a:r>
              <a:rPr lang="en-US" sz="1600" dirty="0">
                <a:solidFill>
                  <a:srgbClr val="0070C0"/>
                </a:solidFill>
              </a:rPr>
              <a:t> </a:t>
            </a:r>
          </a:p>
          <a:p>
            <a:r>
              <a:rPr lang="en-US" sz="1600" dirty="0">
                <a:solidFill>
                  <a:srgbClr val="0070C0"/>
                </a:solidFill>
              </a:rPr>
              <a:t>      generation graphics.</a:t>
            </a:r>
          </a:p>
          <a:p>
            <a:r>
              <a:rPr lang="en-US" sz="1600" dirty="0"/>
              <a:t> </a:t>
            </a:r>
          </a:p>
        </p:txBody>
      </p:sp>
      <p:sp>
        <p:nvSpPr>
          <p:cNvPr id="6" name="TextBox 5"/>
          <p:cNvSpPr txBox="1"/>
          <p:nvPr/>
        </p:nvSpPr>
        <p:spPr>
          <a:xfrm>
            <a:off x="96439" y="3820104"/>
            <a:ext cx="9252085" cy="29392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en-US" sz="1600" dirty="0"/>
              <a:t>Intel’s first GPUs appeared in 1998, called first-generation graphics.</a:t>
            </a:r>
          </a:p>
          <a:p>
            <a:pPr>
              <a:spcAft>
                <a:spcPts val="600"/>
              </a:spcAft>
            </a:pPr>
            <a:r>
              <a:rPr lang="en-US" sz="1600" dirty="0"/>
              <a:t>    They were discrete GPUs (mounted on GPU cards or directly onto the mainboard).</a:t>
            </a:r>
          </a:p>
          <a:p>
            <a:r>
              <a:rPr lang="en-US" sz="1600" dirty="0"/>
              <a:t>    Shortly after that, in 1999, Intel integrated their GPUs into the NB part of</a:t>
            </a:r>
          </a:p>
          <a:p>
            <a:pPr>
              <a:spcAft>
                <a:spcPts val="600"/>
              </a:spcAft>
            </a:pPr>
            <a:r>
              <a:rPr lang="en-US" sz="1600" dirty="0"/>
              <a:t>       the chipset (called then the GMCH (Graphics and Memory Controller)).</a:t>
            </a:r>
          </a:p>
          <a:p>
            <a:pPr marL="285750" indent="-285750"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en-US" sz="1600" dirty="0"/>
              <a:t>In 2002, Intel enhanced its graphics design and called it the 2</a:t>
            </a:r>
            <a:r>
              <a:rPr lang="en-US" sz="1600" baseline="30000" dirty="0"/>
              <a:t>nd</a:t>
            </a:r>
            <a:r>
              <a:rPr lang="en-US" sz="1600" dirty="0"/>
              <a:t> generation.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dirty="0"/>
              <a:t>3</a:t>
            </a:r>
            <a:r>
              <a:rPr lang="en-US" sz="1600" baseline="30000" dirty="0"/>
              <a:t>rd</a:t>
            </a:r>
            <a:r>
              <a:rPr lang="en-US" sz="1600" dirty="0"/>
              <a:t> and 4</a:t>
            </a:r>
            <a:r>
              <a:rPr lang="en-US" sz="1600" baseline="30000" dirty="0"/>
              <a:t>th</a:t>
            </a:r>
            <a:r>
              <a:rPr lang="en-US" sz="1600" dirty="0"/>
              <a:t> gen. chipset integrated graphics followed along with Pentium 4 and</a:t>
            </a:r>
          </a:p>
          <a:p>
            <a:pPr>
              <a:spcAft>
                <a:spcPts val="600"/>
              </a:spcAft>
            </a:pPr>
            <a:r>
              <a:rPr lang="en-US" sz="1600" dirty="0"/>
              <a:t>      first Core 2 processors (up to the Nehalem family).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dirty="0"/>
              <a:t>In the next step of graphics evolution, Intel integrated the graphics and CPU dies </a:t>
            </a:r>
          </a:p>
          <a:p>
            <a:r>
              <a:rPr lang="en-US" sz="1600" dirty="0"/>
              <a:t>      into the same package and called it the 5</a:t>
            </a:r>
            <a:r>
              <a:rPr lang="en-US" sz="1600" baseline="30000" dirty="0"/>
              <a:t>th</a:t>
            </a:r>
            <a:r>
              <a:rPr lang="en-US" sz="1600" dirty="0"/>
              <a:t> generation graphics, used with </a:t>
            </a:r>
          </a:p>
          <a:p>
            <a:r>
              <a:rPr lang="en-US" sz="1600" dirty="0"/>
              <a:t>      the </a:t>
            </a:r>
            <a:r>
              <a:rPr lang="en-US" sz="1600" dirty="0" err="1"/>
              <a:t>Westmere</a:t>
            </a:r>
            <a:r>
              <a:rPr lang="en-US" sz="1600" dirty="0"/>
              <a:t> line.</a:t>
            </a:r>
          </a:p>
        </p:txBody>
      </p:sp>
      <p:sp>
        <p:nvSpPr>
          <p:cNvPr id="7" name="TextBox 6"/>
          <p:cNvSpPr txBox="1"/>
          <p:nvPr/>
        </p:nvSpPr>
        <p:spPr>
          <a:xfrm>
            <a:off x="26495" y="3473133"/>
            <a:ext cx="206178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>
                <a:solidFill>
                  <a:srgbClr val="FF0000"/>
                </a:solidFill>
              </a:rPr>
              <a:t>Historical remarks</a:t>
            </a:r>
          </a:p>
        </p:txBody>
      </p:sp>
    </p:spTree>
    <p:extLst>
      <p:ext uri="{BB962C8B-B14F-4D97-AF65-F5344CB8AC3E}">
        <p14:creationId xmlns:p14="http://schemas.microsoft.com/office/powerpoint/2010/main" val="3819940944"/>
      </p:ext>
    </p:extLst>
  </p:cSld>
  <p:clrMapOvr>
    <a:masterClrMapping/>
  </p:clrMapOvr>
</p:sld>
</file>

<file path=ppt/slides/slide1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1700" dirty="0"/>
              <a:t>3.3.2 How have key features of Intel’s graphics families evolve? (5)</a:t>
            </a:r>
          </a:p>
        </p:txBody>
      </p:sp>
      <p:sp>
        <p:nvSpPr>
          <p:cNvPr id="4" name="TextBox 3"/>
          <p:cNvSpPr txBox="1"/>
          <p:nvPr/>
        </p:nvSpPr>
        <p:spPr>
          <a:xfrm>
            <a:off x="26495" y="449378"/>
            <a:ext cx="715641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>
                <a:solidFill>
                  <a:schemeClr val="accent6"/>
                </a:solidFill>
              </a:rPr>
              <a:t>How Intel designates their graphics generations? -3 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26495" y="863715"/>
            <a:ext cx="9181637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Note that lately, </a:t>
            </a:r>
            <a:r>
              <a:rPr lang="en-US" sz="1600" dirty="0">
                <a:solidFill>
                  <a:srgbClr val="0070C0"/>
                </a:solidFill>
              </a:rPr>
              <a:t>Intel adjusted the naming of their graphics and microarchitecture </a:t>
            </a:r>
          </a:p>
          <a:p>
            <a:r>
              <a:rPr lang="en-US" sz="1600" dirty="0">
                <a:solidFill>
                  <a:srgbClr val="0070C0"/>
                </a:solidFill>
              </a:rPr>
              <a:t>  generations</a:t>
            </a:r>
            <a:r>
              <a:rPr lang="en-US" sz="1600" dirty="0"/>
              <a:t> in their 12</a:t>
            </a:r>
            <a:r>
              <a:rPr lang="en-US" sz="1600" baseline="30000" dirty="0"/>
              <a:t>th</a:t>
            </a:r>
            <a:r>
              <a:rPr lang="en-US" sz="1600" dirty="0"/>
              <a:t> gen. Alder Lake line (in 2021), as shown below.</a:t>
            </a:r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126881498"/>
              </p:ext>
            </p:extLst>
          </p:nvPr>
        </p:nvGraphicFramePr>
        <p:xfrm>
          <a:off x="50472" y="1718810"/>
          <a:ext cx="9022028" cy="2504869"/>
        </p:xfrm>
        <a:graphic>
          <a:graphicData uri="http://schemas.openxmlformats.org/drawingml/2006/table">
            <a:tbl>
              <a:tblPr/>
              <a:tblGrid>
                <a:gridCol w="133335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08972">
                  <a:extLst>
                    <a:ext uri="{9D8B030D-6E8A-4147-A177-3AD203B41FA5}">
                      <a16:colId xmlns:a16="http://schemas.microsoft.com/office/drawing/2014/main" val="567074139"/>
                    </a:ext>
                  </a:extLst>
                </a:gridCol>
                <a:gridCol w="77097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915532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963718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011904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26417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722789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722789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744437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701141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</a:tblGrid>
              <a:tr h="661186"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>
                          <a:solidFill>
                            <a:schemeClr val="bg1"/>
                          </a:solidFill>
                        </a:rPr>
                        <a:t>Intel Core generation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>
                          <a:solidFill>
                            <a:schemeClr val="bg1"/>
                          </a:solidFill>
                        </a:rPr>
                        <a:t>Arch.</a:t>
                      </a:r>
                    </a:p>
                    <a:p>
                      <a:pPr algn="ctr"/>
                      <a:r>
                        <a:rPr lang="en-US" sz="1100" b="1" dirty="0">
                          <a:solidFill>
                            <a:schemeClr val="bg1"/>
                          </a:solidFill>
                        </a:rPr>
                        <a:t>gen.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 spc="-30" baseline="0" dirty="0">
                          <a:solidFill>
                            <a:schemeClr val="bg1"/>
                          </a:solidFill>
                        </a:rPr>
                        <a:t>Graphics gen.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>
                          <a:solidFill>
                            <a:schemeClr val="bg1"/>
                          </a:solidFill>
                        </a:rPr>
                        <a:t>Models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>
                          <a:solidFill>
                            <a:schemeClr val="bg1"/>
                          </a:solidFill>
                        </a:rPr>
                        <a:t>Graphics</a:t>
                      </a:r>
                    </a:p>
                    <a:p>
                      <a:pPr algn="ctr"/>
                      <a:r>
                        <a:rPr lang="en-US" sz="1100" b="1" spc="-50" baseline="0" dirty="0">
                          <a:solidFill>
                            <a:schemeClr val="bg1"/>
                          </a:solidFill>
                        </a:rPr>
                        <a:t>Technology</a:t>
                      </a:r>
                      <a:r>
                        <a:rPr lang="en-US" sz="1100" b="1" dirty="0">
                          <a:solidFill>
                            <a:schemeClr val="bg1"/>
                          </a:solidFill>
                        </a:rPr>
                        <a:t> </a:t>
                      </a:r>
                    </a:p>
                    <a:p>
                      <a:pPr algn="ctr"/>
                      <a:r>
                        <a:rPr lang="en-US" sz="1100" b="1" dirty="0">
                          <a:solidFill>
                            <a:schemeClr val="bg1"/>
                          </a:solidFill>
                        </a:rPr>
                        <a:t>level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>
                          <a:solidFill>
                            <a:schemeClr val="bg1"/>
                          </a:solidFill>
                        </a:rPr>
                        <a:t>No. of HD</a:t>
                      </a:r>
                    </a:p>
                    <a:p>
                      <a:pPr algn="ctr"/>
                      <a:r>
                        <a:rPr lang="en-US" sz="1100" b="1" dirty="0">
                          <a:solidFill>
                            <a:schemeClr val="bg1"/>
                          </a:solidFill>
                        </a:rPr>
                        <a:t>graphics </a:t>
                      </a:r>
                    </a:p>
                    <a:p>
                      <a:pPr algn="ctr"/>
                      <a:r>
                        <a:rPr lang="en-US" sz="1100" b="1" dirty="0">
                          <a:solidFill>
                            <a:schemeClr val="bg1"/>
                          </a:solidFill>
                        </a:rPr>
                        <a:t>slices/</a:t>
                      </a:r>
                      <a:r>
                        <a:rPr lang="en-US" sz="1100" b="1" dirty="0" err="1">
                          <a:solidFill>
                            <a:schemeClr val="bg1"/>
                          </a:solidFill>
                        </a:rPr>
                        <a:t>Xe</a:t>
                      </a:r>
                      <a:endParaRPr lang="en-US" sz="1100" b="1" dirty="0">
                        <a:solidFill>
                          <a:schemeClr val="bg1"/>
                        </a:solidFill>
                      </a:endParaRPr>
                    </a:p>
                    <a:p>
                      <a:pPr algn="ctr"/>
                      <a:r>
                        <a:rPr lang="en-US" sz="1100" b="1" dirty="0" err="1">
                          <a:solidFill>
                            <a:schemeClr val="bg1"/>
                          </a:solidFill>
                        </a:rPr>
                        <a:t>subslices</a:t>
                      </a:r>
                      <a:endParaRPr lang="en-US" sz="1100" b="1" dirty="0">
                        <a:solidFill>
                          <a:schemeClr val="bg1"/>
                        </a:solidFill>
                      </a:endParaRP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>
                          <a:solidFill>
                            <a:schemeClr val="bg1"/>
                          </a:solidFill>
                        </a:rPr>
                        <a:t>No.</a:t>
                      </a:r>
                    </a:p>
                    <a:p>
                      <a:pPr algn="ctr"/>
                      <a:r>
                        <a:rPr lang="en-US" sz="1100" b="1" dirty="0">
                          <a:solidFill>
                            <a:schemeClr val="bg1"/>
                          </a:solidFill>
                        </a:rPr>
                        <a:t>of EUs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 err="1">
                          <a:solidFill>
                            <a:schemeClr val="bg1"/>
                          </a:solidFill>
                        </a:rPr>
                        <a:t>eDRAM</a:t>
                      </a:r>
                      <a:endParaRPr lang="en-US" sz="1100" b="1" dirty="0">
                        <a:solidFill>
                          <a:schemeClr val="bg1"/>
                        </a:solidFill>
                      </a:endParaRP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>
                          <a:solidFill>
                            <a:schemeClr val="bg1"/>
                          </a:solidFill>
                        </a:rPr>
                        <a:t>OpenGL version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>
                          <a:solidFill>
                            <a:schemeClr val="bg1"/>
                          </a:solidFill>
                        </a:rPr>
                        <a:t>DirectX version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 spc="-50" baseline="0" dirty="0" err="1">
                          <a:solidFill>
                            <a:schemeClr val="bg1"/>
                          </a:solidFill>
                        </a:rPr>
                        <a:t>OpenCL</a:t>
                      </a:r>
                      <a:r>
                        <a:rPr lang="en-US" sz="1100" b="1" spc="-50" baseline="0" dirty="0">
                          <a:solidFill>
                            <a:schemeClr val="bg1"/>
                          </a:solidFill>
                        </a:rPr>
                        <a:t> version</a:t>
                      </a:r>
                    </a:p>
                    <a:p>
                      <a:pPr algn="ctr"/>
                      <a:r>
                        <a:rPr lang="en-US" sz="1100" b="1" spc="-50" baseline="0" dirty="0">
                          <a:solidFill>
                            <a:schemeClr val="bg1"/>
                          </a:solidFill>
                        </a:rPr>
                        <a:t>at intro</a:t>
                      </a:r>
                      <a:r>
                        <a:rPr lang="en-US" sz="1100" b="1" dirty="0">
                          <a:solidFill>
                            <a:schemeClr val="bg1"/>
                          </a:solidFill>
                        </a:rPr>
                        <a:t>.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98809">
                <a:tc rowSpan="3">
                  <a:txBody>
                    <a:bodyPr/>
                    <a:lstStyle/>
                    <a:p>
                      <a:pPr algn="ctr"/>
                      <a:r>
                        <a:rPr lang="en-US" sz="1100" b="1" dirty="0">
                          <a:solidFill>
                            <a:schemeClr val="tx1"/>
                          </a:solidFill>
                        </a:rPr>
                        <a:t>Ice Lake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10th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11th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Iris </a:t>
                      </a:r>
                      <a:r>
                        <a:rPr lang="en-US" sz="1100" dirty="0" err="1"/>
                        <a:t>Xe</a:t>
                      </a:r>
                      <a:r>
                        <a:rPr lang="en-US" sz="1100" dirty="0"/>
                        <a:t> 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G1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4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32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/>
                      <a:r>
                        <a:rPr lang="en-US" sz="1100" dirty="0" err="1"/>
                        <a:t>n.a</a:t>
                      </a:r>
                      <a:r>
                        <a:rPr lang="en-US" sz="1100" dirty="0"/>
                        <a:t>.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8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  <a:p>
                      <a:pPr algn="ctr"/>
                      <a:r>
                        <a:rPr lang="en-US" sz="1100" dirty="0"/>
                        <a:t>4.6?</a:t>
                      </a:r>
                    </a:p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8"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12.1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  <a:p>
                      <a:pPr algn="ctr"/>
                      <a:r>
                        <a:rPr lang="en-US" sz="1100" dirty="0"/>
                        <a:t>2.1</a:t>
                      </a:r>
                    </a:p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83456083"/>
                  </a:ext>
                </a:extLst>
              </a:tr>
              <a:tr h="185249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Iris </a:t>
                      </a:r>
                      <a:r>
                        <a:rPr lang="en-US" sz="1100" dirty="0" err="1"/>
                        <a:t>Xe</a:t>
                      </a:r>
                      <a:r>
                        <a:rPr lang="en-US" sz="1100" dirty="0"/>
                        <a:t> 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G4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6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48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465715188"/>
                  </a:ext>
                </a:extLst>
              </a:tr>
              <a:tr h="185249">
                <a:tc vMerge="1">
                  <a:txBody>
                    <a:bodyPr/>
                    <a:lstStyle/>
                    <a:p>
                      <a:pPr algn="ctr"/>
                      <a:endParaRPr lang="en-US" sz="1100" b="1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Iris </a:t>
                      </a:r>
                      <a:r>
                        <a:rPr lang="en-US" sz="1100" dirty="0" err="1"/>
                        <a:t>Xe</a:t>
                      </a:r>
                      <a:r>
                        <a:rPr lang="en-US" sz="1100" dirty="0"/>
                        <a:t> 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G7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8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64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10110240"/>
                  </a:ext>
                </a:extLst>
              </a:tr>
              <a:tr h="230494">
                <a:tc rowSpan="4">
                  <a:txBody>
                    <a:bodyPr/>
                    <a:lstStyle/>
                    <a:p>
                      <a:pPr algn="ctr"/>
                      <a:r>
                        <a:rPr lang="en-US" sz="1100" b="1" dirty="0"/>
                        <a:t>Tiger Lake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4"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11th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4"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12th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Iris </a:t>
                      </a:r>
                      <a:r>
                        <a:rPr lang="en-US" sz="1100" dirty="0" err="1"/>
                        <a:t>Xe</a:t>
                      </a:r>
                      <a:r>
                        <a:rPr lang="en-US" sz="1100" baseline="0" dirty="0"/>
                        <a:t> LP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G1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2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32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4">
                  <a:txBody>
                    <a:bodyPr/>
                    <a:lstStyle/>
                    <a:p>
                      <a:pPr algn="ctr"/>
                      <a:r>
                        <a:rPr lang="en-US" sz="1100" dirty="0" err="1"/>
                        <a:t>n.a</a:t>
                      </a:r>
                      <a:r>
                        <a:rPr lang="en-US" sz="1100" dirty="0"/>
                        <a:t>.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5"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3.0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94880939"/>
                  </a:ext>
                </a:extLst>
              </a:tr>
              <a:tr h="17726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Iris </a:t>
                      </a:r>
                      <a:r>
                        <a:rPr lang="en-US" sz="1100" dirty="0" err="1"/>
                        <a:t>Xe</a:t>
                      </a:r>
                      <a:r>
                        <a:rPr lang="en-US" sz="1100" dirty="0"/>
                        <a:t> LP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G4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3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48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598106560"/>
                  </a:ext>
                </a:extLst>
              </a:tr>
              <a:tr h="185249">
                <a:tc vMerge="1">
                  <a:txBody>
                    <a:bodyPr/>
                    <a:lstStyle/>
                    <a:p>
                      <a:pPr algn="ctr"/>
                      <a:endParaRPr lang="en-US" sz="1100" b="1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Iris</a:t>
                      </a:r>
                      <a:r>
                        <a:rPr lang="en-US" sz="1100" baseline="0" dirty="0"/>
                        <a:t> </a:t>
                      </a:r>
                      <a:r>
                        <a:rPr lang="en-US" sz="1100" dirty="0" err="1"/>
                        <a:t>Xe</a:t>
                      </a:r>
                      <a:r>
                        <a:rPr lang="en-US" sz="1100" dirty="0"/>
                        <a:t> LP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G7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5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80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55209735"/>
                  </a:ext>
                </a:extLst>
              </a:tr>
              <a:tr h="230494">
                <a:tc vMerge="1">
                  <a:txBody>
                    <a:bodyPr/>
                    <a:lstStyle/>
                    <a:p>
                      <a:pPr algn="ctr"/>
                      <a:endParaRPr lang="en-US" sz="1100" b="1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Iris </a:t>
                      </a:r>
                      <a:r>
                        <a:rPr lang="en-US" sz="1100" dirty="0" err="1"/>
                        <a:t>Xe</a:t>
                      </a:r>
                      <a:r>
                        <a:rPr lang="en-US" sz="1100" dirty="0"/>
                        <a:t> LP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G7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6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96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53737897"/>
                  </a:ext>
                </a:extLst>
              </a:tr>
              <a:tr h="343895"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>
                          <a:solidFill>
                            <a:srgbClr val="FF0000"/>
                          </a:solidFill>
                        </a:rPr>
                        <a:t>Alder Lake-S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12th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12th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Iris </a:t>
                      </a:r>
                      <a:r>
                        <a:rPr lang="en-US" sz="1100" dirty="0" err="1"/>
                        <a:t>Xe</a:t>
                      </a:r>
                      <a:endParaRPr lang="en-US" sz="1100" dirty="0"/>
                    </a:p>
                    <a:p>
                      <a:pPr algn="ctr"/>
                      <a:r>
                        <a:rPr lang="en-US" sz="1100" dirty="0"/>
                        <a:t> UHD 770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err="1"/>
                        <a:t>na.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err="1"/>
                        <a:t>na.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80/96</a:t>
                      </a:r>
                    </a:p>
                    <a:p>
                      <a:pPr algn="ctr"/>
                      <a:r>
                        <a:rPr lang="en-US" sz="1100" dirty="0"/>
                        <a:t>32/64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err="1"/>
                        <a:t>n.a</a:t>
                      </a:r>
                      <a:r>
                        <a:rPr lang="en-US" sz="1100" dirty="0"/>
                        <a:t>.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05528927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163610410"/>
      </p:ext>
    </p:extLst>
  </p:cSld>
  <p:clrMapOvr>
    <a:masterClrMapping/>
  </p:clrMapOvr>
</p:sld>
</file>

<file path=ppt/slides/slide1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3.3.2 How have key features of Intel’s graphics families evolve? (6)</a:t>
            </a:r>
          </a:p>
        </p:txBody>
      </p:sp>
      <p:sp>
        <p:nvSpPr>
          <p:cNvPr id="3" name="TextBox 2"/>
          <p:cNvSpPr txBox="1"/>
          <p:nvPr/>
        </p:nvSpPr>
        <p:spPr>
          <a:xfrm>
            <a:off x="26495" y="458670"/>
            <a:ext cx="824866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accent6"/>
                </a:solidFill>
              </a:rPr>
              <a:t>b) At which rate has Intel raised the number of EUs in their GPUs? -1</a:t>
            </a:r>
          </a:p>
        </p:txBody>
      </p:sp>
      <p:sp>
        <p:nvSpPr>
          <p:cNvPr id="4" name="TextBox 3"/>
          <p:cNvSpPr txBox="1"/>
          <p:nvPr/>
        </p:nvSpPr>
        <p:spPr>
          <a:xfrm>
            <a:off x="115888" y="6489340"/>
            <a:ext cx="2118657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EU: Execution Unit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164543" y="908720"/>
            <a:ext cx="8937485" cy="172354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lvl="0" indent="-285750">
              <a:buFont typeface="Arial" panose="020B0604020202020204" pitchFamily="34" charset="0"/>
              <a:buChar char="•"/>
              <a:defRPr/>
            </a:pPr>
            <a:r>
              <a:rPr lang="en-US" sz="1600" dirty="0">
                <a:solidFill>
                  <a:srgbClr val="FF0000"/>
                </a:solidFill>
              </a:rPr>
              <a:t>Graphics EUs </a:t>
            </a:r>
            <a:r>
              <a:rPr lang="en-US" sz="1600" dirty="0">
                <a:solidFill>
                  <a:srgbClr val="000000"/>
                </a:solidFill>
              </a:rPr>
              <a:t>are the workhorses for graphics computing, capable of performing</a:t>
            </a:r>
          </a:p>
          <a:p>
            <a:pPr lvl="0">
              <a:defRPr/>
            </a:pPr>
            <a:r>
              <a:rPr lang="en-US" sz="1600" dirty="0">
                <a:solidFill>
                  <a:srgbClr val="000000"/>
                </a:solidFill>
              </a:rPr>
              <a:t>      beyond a </a:t>
            </a:r>
            <a:r>
              <a:rPr lang="en-US" sz="1600" dirty="0">
                <a:solidFill>
                  <a:srgbClr val="0070C0"/>
                </a:solidFill>
              </a:rPr>
              <a:t>vast number of FP32 operations, 32-bit FX, 64-bit FP, and other</a:t>
            </a:r>
          </a:p>
          <a:p>
            <a:pPr lvl="0">
              <a:spcAft>
                <a:spcPts val="600"/>
              </a:spcAft>
              <a:defRPr/>
            </a:pPr>
            <a:r>
              <a:rPr lang="en-US" sz="1600" dirty="0">
                <a:solidFill>
                  <a:srgbClr val="0070C0"/>
                </a:solidFill>
              </a:rPr>
              <a:t>      calculations as well</a:t>
            </a:r>
            <a:r>
              <a:rPr lang="en-US" sz="1600" dirty="0">
                <a:solidFill>
                  <a:srgbClr val="000000"/>
                </a:solidFill>
              </a:rPr>
              <a:t>, as discussed in an example later.</a:t>
            </a:r>
          </a:p>
          <a:p>
            <a:pPr marL="285750" lvl="0" indent="-285750">
              <a:buFont typeface="Arial" panose="020B0604020202020204" pitchFamily="34" charset="0"/>
              <a:buChar char="•"/>
              <a:defRPr/>
            </a:pPr>
            <a:r>
              <a:rPr lang="en-US" sz="1600" dirty="0">
                <a:solidFill>
                  <a:srgbClr val="000000"/>
                </a:solidFill>
              </a:rPr>
              <a:t>As graphics </a:t>
            </a:r>
            <a:r>
              <a:rPr lang="en-US" sz="1600" dirty="0">
                <a:solidFill>
                  <a:srgbClr val="0070C0"/>
                </a:solidFill>
              </a:rPr>
              <a:t>performance scales </a:t>
            </a:r>
            <a:r>
              <a:rPr lang="en-US" sz="1600" dirty="0">
                <a:solidFill>
                  <a:srgbClr val="000000"/>
                </a:solidFill>
              </a:rPr>
              <a:t>more or less </a:t>
            </a:r>
            <a:r>
              <a:rPr lang="en-US" sz="1600" dirty="0">
                <a:solidFill>
                  <a:srgbClr val="0070C0"/>
                </a:solidFill>
              </a:rPr>
              <a:t>linearly</a:t>
            </a:r>
            <a:r>
              <a:rPr lang="en-US" sz="1600" dirty="0">
                <a:solidFill>
                  <a:srgbClr val="000000"/>
                </a:solidFill>
              </a:rPr>
              <a:t> </a:t>
            </a:r>
            <a:r>
              <a:rPr lang="en-US" sz="1600" dirty="0">
                <a:solidFill>
                  <a:srgbClr val="0070C0"/>
                </a:solidFill>
              </a:rPr>
              <a:t>with the number of EUs  </a:t>
            </a:r>
          </a:p>
          <a:p>
            <a:pPr lvl="0">
              <a:spcAft>
                <a:spcPts val="600"/>
              </a:spcAft>
              <a:defRPr/>
            </a:pPr>
            <a:r>
              <a:rPr lang="en-US" sz="1600" dirty="0">
                <a:solidFill>
                  <a:srgbClr val="000000"/>
                </a:solidFill>
              </a:rPr>
              <a:t>      available in a GPU, it is worth looking for their number in the overview Tables.</a:t>
            </a:r>
          </a:p>
          <a:p>
            <a:pPr marL="285750" lvl="0" indent="-285750">
              <a:buFont typeface="Arial" panose="020B0604020202020204" pitchFamily="34" charset="0"/>
              <a:buChar char="•"/>
              <a:defRPr/>
            </a:pPr>
            <a:r>
              <a:rPr lang="en-US" sz="1600" dirty="0">
                <a:solidFill>
                  <a:srgbClr val="000000"/>
                </a:solidFill>
              </a:rPr>
              <a:t>While choosing a logarithmic representation, we get the following graph: </a:t>
            </a:r>
          </a:p>
        </p:txBody>
      </p:sp>
    </p:spTree>
    <p:extLst>
      <p:ext uri="{BB962C8B-B14F-4D97-AF65-F5344CB8AC3E}">
        <p14:creationId xmlns:p14="http://schemas.microsoft.com/office/powerpoint/2010/main" val="18756841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1. Introduction - Main battlefields of the processor war (6)</a:t>
            </a:r>
            <a:endParaRPr lang="en-US" dirty="0"/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 rotWithShape="1">
          <a:blip r:embed="rId2"/>
          <a:srcRect l="14119" t="26018" r="51960" b="50960"/>
          <a:stretch/>
        </p:blipFill>
        <p:spPr>
          <a:xfrm>
            <a:off x="71500" y="1133745"/>
            <a:ext cx="9001000" cy="3338085"/>
          </a:xfrm>
          <a:prstGeom prst="rect">
            <a:avLst/>
          </a:prstGeom>
        </p:spPr>
      </p:pic>
      <p:sp>
        <p:nvSpPr>
          <p:cNvPr id="5" name="TextBox 4"/>
          <p:cNvSpPr txBox="1"/>
          <p:nvPr/>
        </p:nvSpPr>
        <p:spPr>
          <a:xfrm>
            <a:off x="26495" y="458670"/>
            <a:ext cx="927164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>
                <a:solidFill>
                  <a:schemeClr val="accent6"/>
                </a:solidFill>
              </a:rPr>
              <a:t>TSMC’s recent lead in process technology vs. Intel [</a:t>
            </a:r>
            <a:r>
              <a:rPr lang="hu-HU" dirty="0">
                <a:solidFill>
                  <a:schemeClr val="accent6"/>
                </a:solidFill>
              </a:rPr>
              <a:t>51</a:t>
            </a:r>
            <a:r>
              <a:rPr lang="en-US" dirty="0">
                <a:solidFill>
                  <a:schemeClr val="accent6"/>
                </a:solidFill>
              </a:rPr>
              <a:t>] 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26495" y="776670"/>
            <a:ext cx="9185767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Below we compare Intel’s and TSMC’s progress in IC manufacturing. </a:t>
            </a:r>
            <a:endParaRPr lang="en-US" sz="1600" spc="-20" dirty="0"/>
          </a:p>
        </p:txBody>
      </p:sp>
      <p:sp>
        <p:nvSpPr>
          <p:cNvPr id="9" name="TextBox 8"/>
          <p:cNvSpPr txBox="1"/>
          <p:nvPr/>
        </p:nvSpPr>
        <p:spPr>
          <a:xfrm>
            <a:off x="1138320" y="4440597"/>
            <a:ext cx="743671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Table: Comparing Intel’s and TMSC’s nodes and their appearance [</a:t>
            </a:r>
            <a:r>
              <a:rPr lang="hu-HU" sz="1600" dirty="0"/>
              <a:t>51</a:t>
            </a:r>
            <a:r>
              <a:rPr lang="en-US" sz="1600" dirty="0"/>
              <a:t>]</a:t>
            </a:r>
          </a:p>
        </p:txBody>
      </p:sp>
      <p:sp>
        <p:nvSpPr>
          <p:cNvPr id="12" name="TextBox 11"/>
          <p:cNvSpPr txBox="1"/>
          <p:nvPr/>
        </p:nvSpPr>
        <p:spPr>
          <a:xfrm>
            <a:off x="71500" y="4779151"/>
            <a:ext cx="9454255" cy="196977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dirty="0">
                <a:solidFill>
                  <a:srgbClr val="0070C0"/>
                </a:solidFill>
              </a:rPr>
              <a:t>Above Table </a:t>
            </a:r>
            <a:r>
              <a:rPr lang="en-US" sz="1600" dirty="0"/>
              <a:t>indicates</a:t>
            </a:r>
            <a:r>
              <a:rPr lang="en-US" sz="1600" dirty="0">
                <a:solidFill>
                  <a:srgbClr val="0070C0"/>
                </a:solidFill>
              </a:rPr>
              <a:t> for each Intel process the </a:t>
            </a:r>
            <a:r>
              <a:rPr lang="en-US" sz="1600" dirty="0">
                <a:solidFill>
                  <a:srgbClr val="FF0000"/>
                </a:solidFill>
              </a:rPr>
              <a:t>equivalent (EN) </a:t>
            </a:r>
            <a:r>
              <a:rPr lang="en-US" sz="1600" dirty="0">
                <a:solidFill>
                  <a:srgbClr val="0070C0"/>
                </a:solidFill>
              </a:rPr>
              <a:t>TSMC’s process</a:t>
            </a:r>
            <a:r>
              <a:rPr lang="en-US" sz="1600" dirty="0">
                <a:solidFill>
                  <a:srgbClr val="FF0000"/>
                </a:solidFill>
              </a:rPr>
              <a:t>,</a:t>
            </a:r>
            <a:endParaRPr lang="en-US" sz="1600" dirty="0"/>
          </a:p>
          <a:p>
            <a:r>
              <a:rPr lang="en-US" sz="1600" dirty="0"/>
              <a:t>      where “equivalent” means providing roughly the same transistor density (see also</a:t>
            </a:r>
          </a:p>
          <a:p>
            <a:pPr>
              <a:spcAft>
                <a:spcPts val="600"/>
              </a:spcAft>
            </a:pPr>
            <a:r>
              <a:rPr lang="en-US" sz="1600" dirty="0"/>
              <a:t>      the next Figure), and also similar frequency limits as well as power consumption.</a:t>
            </a:r>
          </a:p>
          <a:p>
            <a:r>
              <a:rPr lang="en-US" sz="1600" dirty="0"/>
              <a:t>    As the Table shows, Intel began 10 nm mass production in 2019, this process</a:t>
            </a:r>
          </a:p>
          <a:p>
            <a:pPr>
              <a:spcAft>
                <a:spcPts val="600"/>
              </a:spcAft>
            </a:pPr>
            <a:r>
              <a:rPr lang="en-US" sz="1600" dirty="0"/>
              <a:t>      roughly equals </a:t>
            </a:r>
            <a:r>
              <a:rPr lang="en-US" sz="1600" dirty="0">
                <a:solidFill>
                  <a:srgbClr val="0070C0"/>
                </a:solidFill>
              </a:rPr>
              <a:t>TSMC’s 7 nm process</a:t>
            </a:r>
            <a:r>
              <a:rPr lang="en-US" sz="1600" dirty="0"/>
              <a:t>, which already </a:t>
            </a:r>
            <a:r>
              <a:rPr lang="en-US" sz="1600" dirty="0">
                <a:solidFill>
                  <a:srgbClr val="0070C0"/>
                </a:solidFill>
              </a:rPr>
              <a:t>arrived one year earlier</a:t>
            </a:r>
            <a:r>
              <a:rPr lang="en-US" sz="1600" dirty="0"/>
              <a:t>.</a:t>
            </a:r>
          </a:p>
          <a:p>
            <a:r>
              <a:rPr lang="en-US" sz="1600" dirty="0"/>
              <a:t>    Similarly, Intel started mass production on the “Intel 7 node” in 2023, this process</a:t>
            </a:r>
          </a:p>
          <a:p>
            <a:r>
              <a:rPr lang="en-US" sz="1600" dirty="0"/>
              <a:t>      is roughly the same as </a:t>
            </a:r>
            <a:r>
              <a:rPr lang="en-US" sz="1600" dirty="0">
                <a:solidFill>
                  <a:srgbClr val="0070C0"/>
                </a:solidFill>
              </a:rPr>
              <a:t>TSMC’s 3 nm </a:t>
            </a:r>
            <a:r>
              <a:rPr lang="en-US" sz="1600" dirty="0" err="1">
                <a:solidFill>
                  <a:srgbClr val="0070C0"/>
                </a:solidFill>
              </a:rPr>
              <a:t>riskc</a:t>
            </a:r>
            <a:r>
              <a:rPr lang="en-US" sz="1600" dirty="0">
                <a:solidFill>
                  <a:srgbClr val="0070C0"/>
                </a:solidFill>
              </a:rPr>
              <a:t> process</a:t>
            </a:r>
            <a:r>
              <a:rPr lang="en-US" sz="1600" dirty="0"/>
              <a:t>, </a:t>
            </a:r>
            <a:r>
              <a:rPr lang="en-US" sz="1600" dirty="0">
                <a:solidFill>
                  <a:srgbClr val="0070C0"/>
                </a:solidFill>
              </a:rPr>
              <a:t>available since about 2021</a:t>
            </a:r>
            <a:r>
              <a:rPr lang="en-US" sz="1600" dirty="0"/>
              <a:t>.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F5EBA6DF-B3EC-40BF-B53E-2EA452C70050}"/>
              </a:ext>
            </a:extLst>
          </p:cNvPr>
          <p:cNvSpPr/>
          <p:nvPr/>
        </p:nvSpPr>
        <p:spPr bwMode="auto">
          <a:xfrm>
            <a:off x="161510" y="2771331"/>
            <a:ext cx="8820980" cy="180187"/>
          </a:xfrm>
          <a:prstGeom prst="rect">
            <a:avLst/>
          </a:prstGeom>
          <a:noFill/>
          <a:ln w="1905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hu-HU" sz="14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cxnSp>
        <p:nvCxnSpPr>
          <p:cNvPr id="7" name="Straight Arrow Connector 6">
            <a:extLst>
              <a:ext uri="{FF2B5EF4-FFF2-40B4-BE49-F238E27FC236}">
                <a16:creationId xmlns:a16="http://schemas.microsoft.com/office/drawing/2014/main" id="{A3C966AF-1E40-1B64-5940-CB1F91FA3F8B}"/>
              </a:ext>
            </a:extLst>
          </p:cNvPr>
          <p:cNvCxnSpPr/>
          <p:nvPr/>
        </p:nvCxnSpPr>
        <p:spPr bwMode="auto">
          <a:xfrm flipH="1" flipV="1">
            <a:off x="2141730" y="2317081"/>
            <a:ext cx="360040" cy="544343"/>
          </a:xfrm>
          <a:prstGeom prst="straightConnector1">
            <a:avLst/>
          </a:prstGeom>
          <a:noFill/>
          <a:ln w="19050" cap="flat" cmpd="sng" algn="ctr">
            <a:solidFill>
              <a:srgbClr val="FF0000"/>
            </a:solidFill>
            <a:prstDash val="solid"/>
            <a:round/>
            <a:headEnd type="none" w="med" len="med"/>
            <a:tailEnd type="triangle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13" name="Straight Arrow Connector 12">
            <a:extLst>
              <a:ext uri="{FF2B5EF4-FFF2-40B4-BE49-F238E27FC236}">
                <a16:creationId xmlns:a16="http://schemas.microsoft.com/office/drawing/2014/main" id="{5F60843A-31B9-C978-814D-7FF35DC8D2F4}"/>
              </a:ext>
            </a:extLst>
          </p:cNvPr>
          <p:cNvCxnSpPr/>
          <p:nvPr/>
        </p:nvCxnSpPr>
        <p:spPr bwMode="auto">
          <a:xfrm flipH="1" flipV="1">
            <a:off x="4256965" y="2272035"/>
            <a:ext cx="1125125" cy="589389"/>
          </a:xfrm>
          <a:prstGeom prst="straightConnector1">
            <a:avLst/>
          </a:prstGeom>
          <a:noFill/>
          <a:ln w="19050" cap="flat" cmpd="sng" algn="ctr">
            <a:solidFill>
              <a:srgbClr val="FF0000"/>
            </a:solidFill>
            <a:prstDash val="solid"/>
            <a:round/>
            <a:headEnd type="none" w="med" len="med"/>
            <a:tailEnd type="triangle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</p:spTree>
    <p:extLst>
      <p:ext uri="{BB962C8B-B14F-4D97-AF65-F5344CB8AC3E}">
        <p14:creationId xmlns:p14="http://schemas.microsoft.com/office/powerpoint/2010/main" val="165355026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1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1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1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1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1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1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1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1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12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12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12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12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  <p:bldP spid="4" grpId="0" animBg="1"/>
    </p:bldLst>
  </p:timing>
</p:sld>
</file>

<file path=ppt/slides/slide1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3.3.2 How have key features of Intel’s graphics families evolve? (7)</a:t>
            </a:r>
          </a:p>
        </p:txBody>
      </p:sp>
      <p:sp>
        <p:nvSpPr>
          <p:cNvPr id="101" name="TextBox 100"/>
          <p:cNvSpPr txBox="1"/>
          <p:nvPr/>
        </p:nvSpPr>
        <p:spPr>
          <a:xfrm>
            <a:off x="26495" y="458670"/>
            <a:ext cx="985308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Max. number of graphics EUs available in GPUs of Core 2 processors -1 </a:t>
            </a:r>
            <a:r>
              <a:rPr kumimoji="0" lang="hu-HU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 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cxnSp>
        <p:nvCxnSpPr>
          <p:cNvPr id="38" name="Egyenes összekötő nyíllal 4"/>
          <p:cNvCxnSpPr/>
          <p:nvPr/>
        </p:nvCxnSpPr>
        <p:spPr>
          <a:xfrm flipH="1" flipV="1">
            <a:off x="598370" y="1602325"/>
            <a:ext cx="68" cy="4752000"/>
          </a:xfrm>
          <a:prstGeom prst="straightConnector1">
            <a:avLst/>
          </a:prstGeom>
          <a:ln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Egyenes összekötő nyíllal 6"/>
          <p:cNvCxnSpPr/>
          <p:nvPr/>
        </p:nvCxnSpPr>
        <p:spPr>
          <a:xfrm flipV="1">
            <a:off x="435690" y="6177176"/>
            <a:ext cx="8676000" cy="33538"/>
          </a:xfrm>
          <a:prstGeom prst="straightConnector1">
            <a:avLst/>
          </a:prstGeom>
          <a:ln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Egyenes összekötő 11"/>
          <p:cNvCxnSpPr/>
          <p:nvPr/>
        </p:nvCxnSpPr>
        <p:spPr>
          <a:xfrm>
            <a:off x="607266" y="6114488"/>
            <a:ext cx="0" cy="17231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" name="Egyenes összekötő 12"/>
          <p:cNvCxnSpPr/>
          <p:nvPr/>
        </p:nvCxnSpPr>
        <p:spPr>
          <a:xfrm>
            <a:off x="1099219" y="6113200"/>
            <a:ext cx="0" cy="17231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Egyenes összekötő 13"/>
          <p:cNvCxnSpPr/>
          <p:nvPr/>
        </p:nvCxnSpPr>
        <p:spPr>
          <a:xfrm>
            <a:off x="1592259" y="6112589"/>
            <a:ext cx="0" cy="17231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Egyenes összekötő 14"/>
          <p:cNvCxnSpPr/>
          <p:nvPr/>
        </p:nvCxnSpPr>
        <p:spPr>
          <a:xfrm>
            <a:off x="2084212" y="6111300"/>
            <a:ext cx="0" cy="17231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" name="Egyenes összekötő 15"/>
          <p:cNvCxnSpPr/>
          <p:nvPr/>
        </p:nvCxnSpPr>
        <p:spPr>
          <a:xfrm>
            <a:off x="2581600" y="6118921"/>
            <a:ext cx="0" cy="17231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" name="Egyenes összekötő 16"/>
          <p:cNvCxnSpPr/>
          <p:nvPr/>
        </p:nvCxnSpPr>
        <p:spPr>
          <a:xfrm>
            <a:off x="3073553" y="6117633"/>
            <a:ext cx="0" cy="17231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Egyenes összekötő 17"/>
          <p:cNvCxnSpPr/>
          <p:nvPr/>
        </p:nvCxnSpPr>
        <p:spPr>
          <a:xfrm>
            <a:off x="3566593" y="6117022"/>
            <a:ext cx="0" cy="17231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Egyenes összekötő 18"/>
          <p:cNvCxnSpPr/>
          <p:nvPr/>
        </p:nvCxnSpPr>
        <p:spPr>
          <a:xfrm>
            <a:off x="4058546" y="6115733"/>
            <a:ext cx="0" cy="17231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" name="Egyenes összekötő 19"/>
          <p:cNvCxnSpPr/>
          <p:nvPr/>
        </p:nvCxnSpPr>
        <p:spPr>
          <a:xfrm>
            <a:off x="4552455" y="6118921"/>
            <a:ext cx="0" cy="17231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" name="Egyenes összekötő 20"/>
          <p:cNvCxnSpPr/>
          <p:nvPr/>
        </p:nvCxnSpPr>
        <p:spPr>
          <a:xfrm>
            <a:off x="5044408" y="6117633"/>
            <a:ext cx="0" cy="17231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" name="Egyenes összekötő 21"/>
          <p:cNvCxnSpPr/>
          <p:nvPr/>
        </p:nvCxnSpPr>
        <p:spPr>
          <a:xfrm>
            <a:off x="5537448" y="6117022"/>
            <a:ext cx="0" cy="17231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" name="Egyenes összekötő 22"/>
          <p:cNvCxnSpPr/>
          <p:nvPr/>
        </p:nvCxnSpPr>
        <p:spPr>
          <a:xfrm>
            <a:off x="6029401" y="6115733"/>
            <a:ext cx="0" cy="17231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2" name="Szövegdoboz 27"/>
          <p:cNvSpPr txBox="1"/>
          <p:nvPr/>
        </p:nvSpPr>
        <p:spPr>
          <a:xfrm>
            <a:off x="-153525" y="1043735"/>
            <a:ext cx="1486602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ts val="1100"/>
              </a:lnSpc>
              <a:spcBef>
                <a:spcPts val="0"/>
              </a:spcBef>
              <a:spcAft>
                <a:spcPts val="2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5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No of EUs</a:t>
            </a:r>
          </a:p>
          <a:p>
            <a:pPr marL="0" marR="0" lvl="0" indent="0" algn="ctr" defTabSz="914400" rtl="0" eaLnBrk="1" fontAlgn="auto" latinLnBrk="0" hangingPunct="1">
              <a:lnSpc>
                <a:spcPts val="11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5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(log scale)</a:t>
            </a:r>
            <a:endParaRPr kumimoji="0" lang="hu-HU" sz="125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Verdana" panose="020B0604030504040204" pitchFamily="34" charset="0"/>
              <a:cs typeface="Verdana" panose="020B0604030504040204" pitchFamily="34" charset="0"/>
            </a:endParaRPr>
          </a:p>
        </p:txBody>
      </p:sp>
      <p:sp>
        <p:nvSpPr>
          <p:cNvPr id="53" name="Szövegdoboz 28"/>
          <p:cNvSpPr txBox="1"/>
          <p:nvPr/>
        </p:nvSpPr>
        <p:spPr>
          <a:xfrm>
            <a:off x="553792" y="6239357"/>
            <a:ext cx="545695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2006</a:t>
            </a:r>
          </a:p>
        </p:txBody>
      </p:sp>
      <p:sp>
        <p:nvSpPr>
          <p:cNvPr id="54" name="Szövegdoboz 29"/>
          <p:cNvSpPr txBox="1"/>
          <p:nvPr/>
        </p:nvSpPr>
        <p:spPr>
          <a:xfrm>
            <a:off x="1519941" y="6234164"/>
            <a:ext cx="545695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2008</a:t>
            </a:r>
          </a:p>
        </p:txBody>
      </p:sp>
      <p:sp>
        <p:nvSpPr>
          <p:cNvPr id="55" name="Szövegdoboz 30"/>
          <p:cNvSpPr txBox="1"/>
          <p:nvPr/>
        </p:nvSpPr>
        <p:spPr>
          <a:xfrm>
            <a:off x="2524331" y="6234164"/>
            <a:ext cx="545695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2010</a:t>
            </a:r>
          </a:p>
        </p:txBody>
      </p:sp>
      <p:sp>
        <p:nvSpPr>
          <p:cNvPr id="56" name="Szövegdoboz 31"/>
          <p:cNvSpPr txBox="1"/>
          <p:nvPr/>
        </p:nvSpPr>
        <p:spPr>
          <a:xfrm>
            <a:off x="3527352" y="6234164"/>
            <a:ext cx="545695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2012</a:t>
            </a:r>
          </a:p>
        </p:txBody>
      </p:sp>
      <p:sp>
        <p:nvSpPr>
          <p:cNvPr id="57" name="Szövegdoboz 32"/>
          <p:cNvSpPr txBox="1"/>
          <p:nvPr/>
        </p:nvSpPr>
        <p:spPr>
          <a:xfrm>
            <a:off x="4481990" y="6234164"/>
            <a:ext cx="545695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2014</a:t>
            </a:r>
          </a:p>
        </p:txBody>
      </p:sp>
      <p:sp>
        <p:nvSpPr>
          <p:cNvPr id="58" name="Szövegdoboz 33"/>
          <p:cNvSpPr txBox="1"/>
          <p:nvPr/>
        </p:nvSpPr>
        <p:spPr>
          <a:xfrm>
            <a:off x="5473371" y="6239357"/>
            <a:ext cx="545695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2016</a:t>
            </a:r>
          </a:p>
        </p:txBody>
      </p:sp>
      <p:sp>
        <p:nvSpPr>
          <p:cNvPr id="59" name="Szövegdoboz 34"/>
          <p:cNvSpPr txBox="1"/>
          <p:nvPr/>
        </p:nvSpPr>
        <p:spPr>
          <a:xfrm>
            <a:off x="8456644" y="6413506"/>
            <a:ext cx="639597" cy="28469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25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Year</a:t>
            </a:r>
          </a:p>
        </p:txBody>
      </p:sp>
      <p:cxnSp>
        <p:nvCxnSpPr>
          <p:cNvPr id="11" name="Egyenes összekötő 22"/>
          <p:cNvCxnSpPr/>
          <p:nvPr/>
        </p:nvCxnSpPr>
        <p:spPr>
          <a:xfrm>
            <a:off x="6527745" y="6116517"/>
            <a:ext cx="0" cy="17231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2" name="Szövegdoboz 33"/>
          <p:cNvSpPr txBox="1"/>
          <p:nvPr/>
        </p:nvSpPr>
        <p:spPr>
          <a:xfrm>
            <a:off x="6467489" y="6238210"/>
            <a:ext cx="534182" cy="28469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201</a:t>
            </a:r>
            <a:r>
              <a:rPr kumimoji="0" lang="en-US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8</a:t>
            </a:r>
            <a:endParaRPr kumimoji="0" lang="hu-HU" sz="125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Verdana" panose="020B0604030504040204" pitchFamily="34" charset="0"/>
              <a:cs typeface="Verdana" panose="020B0604030504040204" pitchFamily="34" charset="0"/>
            </a:endParaRPr>
          </a:p>
        </p:txBody>
      </p:sp>
      <p:cxnSp>
        <p:nvCxnSpPr>
          <p:cNvPr id="93" name="Egyenes összekötő 22"/>
          <p:cNvCxnSpPr/>
          <p:nvPr/>
        </p:nvCxnSpPr>
        <p:spPr>
          <a:xfrm>
            <a:off x="7519219" y="6109821"/>
            <a:ext cx="0" cy="17231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4" name="Szövegdoboz 33"/>
          <p:cNvSpPr txBox="1"/>
          <p:nvPr/>
        </p:nvSpPr>
        <p:spPr>
          <a:xfrm>
            <a:off x="7477907" y="6240745"/>
            <a:ext cx="637438" cy="28469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20</a:t>
            </a:r>
            <a:r>
              <a:rPr kumimoji="0" lang="en-US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20</a:t>
            </a:r>
            <a:endParaRPr kumimoji="0" lang="hu-HU" sz="125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Verdana" panose="020B0604030504040204" pitchFamily="34" charset="0"/>
              <a:cs typeface="Verdana" panose="020B0604030504040204" pitchFamily="34" charset="0"/>
            </a:endParaRPr>
          </a:p>
        </p:txBody>
      </p:sp>
      <p:cxnSp>
        <p:nvCxnSpPr>
          <p:cNvPr id="106" name="Egyenes összekötő 22"/>
          <p:cNvCxnSpPr/>
          <p:nvPr/>
        </p:nvCxnSpPr>
        <p:spPr>
          <a:xfrm>
            <a:off x="8002904" y="6113134"/>
            <a:ext cx="0" cy="17231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7" name="Egyenes összekötő 22"/>
          <p:cNvCxnSpPr/>
          <p:nvPr/>
        </p:nvCxnSpPr>
        <p:spPr>
          <a:xfrm>
            <a:off x="8490657" y="6113134"/>
            <a:ext cx="0" cy="17231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5" name="Egyenes összekötő 22"/>
          <p:cNvCxnSpPr/>
          <p:nvPr/>
        </p:nvCxnSpPr>
        <p:spPr>
          <a:xfrm>
            <a:off x="8954805" y="6113134"/>
            <a:ext cx="0" cy="17231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8" name="Szövegdoboz 33"/>
          <p:cNvSpPr txBox="1"/>
          <p:nvPr/>
        </p:nvSpPr>
        <p:spPr>
          <a:xfrm>
            <a:off x="8448891" y="6248149"/>
            <a:ext cx="595035" cy="28469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20</a:t>
            </a:r>
            <a:r>
              <a:rPr kumimoji="0" lang="en-US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22</a:t>
            </a:r>
            <a:endParaRPr kumimoji="0" lang="hu-HU" sz="125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Verdana" panose="020B0604030504040204" pitchFamily="34" charset="0"/>
              <a:cs typeface="Verdana" panose="020B0604030504040204" pitchFamily="34" charset="0"/>
            </a:endParaRPr>
          </a:p>
        </p:txBody>
      </p:sp>
      <p:cxnSp>
        <p:nvCxnSpPr>
          <p:cNvPr id="110" name="Egyenes összekötő 22"/>
          <p:cNvCxnSpPr/>
          <p:nvPr/>
        </p:nvCxnSpPr>
        <p:spPr>
          <a:xfrm>
            <a:off x="7047275" y="6113134"/>
            <a:ext cx="0" cy="17231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Connector 119"/>
          <p:cNvCxnSpPr/>
          <p:nvPr/>
        </p:nvCxnSpPr>
        <p:spPr bwMode="auto">
          <a:xfrm>
            <a:off x="1097781" y="6219310"/>
            <a:ext cx="187148" cy="0"/>
          </a:xfrm>
          <a:prstGeom prst="lin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160" name="Straight Connector 159"/>
          <p:cNvCxnSpPr/>
          <p:nvPr/>
        </p:nvCxnSpPr>
        <p:spPr bwMode="auto">
          <a:xfrm>
            <a:off x="500876" y="5859270"/>
            <a:ext cx="187148" cy="0"/>
          </a:xfrm>
          <a:prstGeom prst="lin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161" name="Straight Connector 160"/>
          <p:cNvCxnSpPr/>
          <p:nvPr/>
        </p:nvCxnSpPr>
        <p:spPr bwMode="auto">
          <a:xfrm>
            <a:off x="490091" y="3474005"/>
            <a:ext cx="187148" cy="0"/>
          </a:xfrm>
          <a:prstGeom prst="lin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162" name="Straight Connector 161"/>
          <p:cNvCxnSpPr/>
          <p:nvPr/>
        </p:nvCxnSpPr>
        <p:spPr bwMode="auto">
          <a:xfrm>
            <a:off x="508004" y="2348880"/>
            <a:ext cx="187148" cy="0"/>
          </a:xfrm>
          <a:prstGeom prst="lin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163" name="Straight Connector 162"/>
          <p:cNvCxnSpPr/>
          <p:nvPr/>
        </p:nvCxnSpPr>
        <p:spPr bwMode="auto">
          <a:xfrm>
            <a:off x="521550" y="1808820"/>
            <a:ext cx="187148" cy="0"/>
          </a:xfrm>
          <a:prstGeom prst="lin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167" name="Straight Connector 166"/>
          <p:cNvCxnSpPr/>
          <p:nvPr/>
        </p:nvCxnSpPr>
        <p:spPr bwMode="auto">
          <a:xfrm>
            <a:off x="494103" y="3113965"/>
            <a:ext cx="187148" cy="0"/>
          </a:xfrm>
          <a:prstGeom prst="lin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168" name="Straight Connector 167"/>
          <p:cNvCxnSpPr/>
          <p:nvPr/>
        </p:nvCxnSpPr>
        <p:spPr bwMode="auto">
          <a:xfrm>
            <a:off x="494103" y="5319210"/>
            <a:ext cx="187148" cy="0"/>
          </a:xfrm>
          <a:prstGeom prst="lin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172" name="TextBox 171"/>
          <p:cNvSpPr txBox="1"/>
          <p:nvPr/>
        </p:nvSpPr>
        <p:spPr>
          <a:xfrm>
            <a:off x="7722875" y="1673805"/>
            <a:ext cx="31451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*</a:t>
            </a:r>
          </a:p>
        </p:txBody>
      </p:sp>
      <p:sp>
        <p:nvSpPr>
          <p:cNvPr id="173" name="TextBox 172"/>
          <p:cNvSpPr txBox="1"/>
          <p:nvPr/>
        </p:nvSpPr>
        <p:spPr>
          <a:xfrm>
            <a:off x="6732765" y="2193395"/>
            <a:ext cx="31451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*</a:t>
            </a:r>
          </a:p>
        </p:txBody>
      </p:sp>
      <p:sp>
        <p:nvSpPr>
          <p:cNvPr id="174" name="TextBox 173"/>
          <p:cNvSpPr txBox="1"/>
          <p:nvPr/>
        </p:nvSpPr>
        <p:spPr>
          <a:xfrm>
            <a:off x="5157590" y="2978950"/>
            <a:ext cx="31451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*</a:t>
            </a:r>
          </a:p>
        </p:txBody>
      </p:sp>
      <p:sp>
        <p:nvSpPr>
          <p:cNvPr id="175" name="TextBox 174"/>
          <p:cNvSpPr txBox="1"/>
          <p:nvPr/>
        </p:nvSpPr>
        <p:spPr>
          <a:xfrm>
            <a:off x="4122475" y="3350130"/>
            <a:ext cx="31451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*</a:t>
            </a:r>
          </a:p>
        </p:txBody>
      </p:sp>
      <p:sp>
        <p:nvSpPr>
          <p:cNvPr id="176" name="TextBox 175"/>
          <p:cNvSpPr txBox="1"/>
          <p:nvPr/>
        </p:nvSpPr>
        <p:spPr>
          <a:xfrm>
            <a:off x="3557729" y="5197741"/>
            <a:ext cx="31451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*</a:t>
            </a:r>
          </a:p>
        </p:txBody>
      </p:sp>
      <p:sp>
        <p:nvSpPr>
          <p:cNvPr id="177" name="TextBox 176"/>
          <p:cNvSpPr txBox="1"/>
          <p:nvPr/>
        </p:nvSpPr>
        <p:spPr>
          <a:xfrm>
            <a:off x="2997350" y="5724255"/>
            <a:ext cx="31451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*</a:t>
            </a:r>
          </a:p>
        </p:txBody>
      </p:sp>
      <p:sp>
        <p:nvSpPr>
          <p:cNvPr id="178" name="TextBox 177"/>
          <p:cNvSpPr txBox="1"/>
          <p:nvPr/>
        </p:nvSpPr>
        <p:spPr>
          <a:xfrm>
            <a:off x="71500" y="5679250"/>
            <a:ext cx="396262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12</a:t>
            </a:r>
          </a:p>
        </p:txBody>
      </p:sp>
      <p:sp>
        <p:nvSpPr>
          <p:cNvPr id="179" name="TextBox 178"/>
          <p:cNvSpPr txBox="1"/>
          <p:nvPr/>
        </p:nvSpPr>
        <p:spPr>
          <a:xfrm>
            <a:off x="77198" y="5160676"/>
            <a:ext cx="396262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16</a:t>
            </a:r>
          </a:p>
        </p:txBody>
      </p:sp>
      <p:sp>
        <p:nvSpPr>
          <p:cNvPr id="180" name="TextBox 179"/>
          <p:cNvSpPr txBox="1"/>
          <p:nvPr/>
        </p:nvSpPr>
        <p:spPr>
          <a:xfrm>
            <a:off x="71500" y="3293985"/>
            <a:ext cx="396262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40</a:t>
            </a:r>
          </a:p>
        </p:txBody>
      </p:sp>
      <p:sp>
        <p:nvSpPr>
          <p:cNvPr id="181" name="TextBox 180"/>
          <p:cNvSpPr txBox="1"/>
          <p:nvPr/>
        </p:nvSpPr>
        <p:spPr>
          <a:xfrm>
            <a:off x="71500" y="2933945"/>
            <a:ext cx="396262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48</a:t>
            </a:r>
          </a:p>
        </p:txBody>
      </p:sp>
      <p:sp>
        <p:nvSpPr>
          <p:cNvPr id="182" name="TextBox 181"/>
          <p:cNvSpPr txBox="1"/>
          <p:nvPr/>
        </p:nvSpPr>
        <p:spPr>
          <a:xfrm>
            <a:off x="116505" y="2168860"/>
            <a:ext cx="396262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72</a:t>
            </a:r>
          </a:p>
        </p:txBody>
      </p:sp>
      <p:sp>
        <p:nvSpPr>
          <p:cNvPr id="183" name="TextBox 182"/>
          <p:cNvSpPr txBox="1"/>
          <p:nvPr/>
        </p:nvSpPr>
        <p:spPr>
          <a:xfrm>
            <a:off x="122203" y="1605281"/>
            <a:ext cx="396262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96</a:t>
            </a:r>
          </a:p>
        </p:txBody>
      </p:sp>
      <p:cxnSp>
        <p:nvCxnSpPr>
          <p:cNvPr id="24" name="Straight Connector 23"/>
          <p:cNvCxnSpPr>
            <a:endCxn id="177" idx="1"/>
          </p:cNvCxnSpPr>
          <p:nvPr/>
        </p:nvCxnSpPr>
        <p:spPr bwMode="auto">
          <a:xfrm flipH="1">
            <a:off x="2997350" y="1560276"/>
            <a:ext cx="4937451" cy="4333256"/>
          </a:xfrm>
          <a:prstGeom prst="line">
            <a:avLst/>
          </a:prstGeom>
          <a:noFill/>
          <a:ln w="19050" cap="flat" cmpd="sng" algn="ctr">
            <a:solidFill>
              <a:schemeClr val="tx1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26" name="TextBox 25"/>
          <p:cNvSpPr txBox="1"/>
          <p:nvPr/>
        </p:nvSpPr>
        <p:spPr>
          <a:xfrm flipH="1">
            <a:off x="2134008" y="5546847"/>
            <a:ext cx="907822" cy="49244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Sandy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Bridge </a:t>
            </a:r>
          </a:p>
        </p:txBody>
      </p:sp>
      <p:sp>
        <p:nvSpPr>
          <p:cNvPr id="184" name="TextBox 183"/>
          <p:cNvSpPr txBox="1"/>
          <p:nvPr/>
        </p:nvSpPr>
        <p:spPr>
          <a:xfrm flipH="1">
            <a:off x="2719073" y="4959170"/>
            <a:ext cx="907822" cy="49244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Ivy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Bridge </a:t>
            </a:r>
          </a:p>
        </p:txBody>
      </p:sp>
      <p:sp>
        <p:nvSpPr>
          <p:cNvPr id="185" name="TextBox 184"/>
          <p:cNvSpPr txBox="1"/>
          <p:nvPr/>
        </p:nvSpPr>
        <p:spPr>
          <a:xfrm flipH="1">
            <a:off x="3799193" y="3519010"/>
            <a:ext cx="907822" cy="29238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Haswell</a:t>
            </a:r>
            <a:endParaRPr kumimoji="0" lang="en-US" sz="13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186" name="TextBox 185"/>
          <p:cNvSpPr txBox="1"/>
          <p:nvPr/>
        </p:nvSpPr>
        <p:spPr>
          <a:xfrm flipH="1">
            <a:off x="4760267" y="3136612"/>
            <a:ext cx="1071873" cy="29238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Broadwell</a:t>
            </a:r>
            <a:endParaRPr kumimoji="0" lang="en-US" sz="13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187" name="TextBox 186"/>
          <p:cNvSpPr txBox="1"/>
          <p:nvPr/>
        </p:nvSpPr>
        <p:spPr>
          <a:xfrm flipH="1">
            <a:off x="6155422" y="1966482"/>
            <a:ext cx="1071873" cy="29238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Ice Lake</a:t>
            </a:r>
          </a:p>
        </p:txBody>
      </p:sp>
      <p:sp>
        <p:nvSpPr>
          <p:cNvPr id="188" name="TextBox 187"/>
          <p:cNvSpPr txBox="1"/>
          <p:nvPr/>
        </p:nvSpPr>
        <p:spPr>
          <a:xfrm flipH="1">
            <a:off x="6785492" y="1358770"/>
            <a:ext cx="1071873" cy="29238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Tiger Lake</a:t>
            </a:r>
          </a:p>
        </p:txBody>
      </p:sp>
      <p:sp>
        <p:nvSpPr>
          <p:cNvPr id="3" name="TextBox 2"/>
          <p:cNvSpPr txBox="1"/>
          <p:nvPr/>
        </p:nvSpPr>
        <p:spPr>
          <a:xfrm rot="19054299">
            <a:off x="4885293" y="3760218"/>
            <a:ext cx="1686808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300" dirty="0"/>
              <a:t>≈ 10x in 10 years</a:t>
            </a:r>
          </a:p>
        </p:txBody>
      </p:sp>
    </p:spTree>
    <p:extLst>
      <p:ext uri="{BB962C8B-B14F-4D97-AF65-F5344CB8AC3E}">
        <p14:creationId xmlns:p14="http://schemas.microsoft.com/office/powerpoint/2010/main" val="1810699220"/>
      </p:ext>
    </p:extLst>
  </p:cSld>
  <p:clrMapOvr>
    <a:masterClrMapping/>
  </p:clrMapOvr>
</p:sld>
</file>

<file path=ppt/slides/slide1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3.3.2 How have key features of Intel’s graphics families evolve? (8)</a:t>
            </a:r>
          </a:p>
        </p:txBody>
      </p:sp>
      <p:sp>
        <p:nvSpPr>
          <p:cNvPr id="10" name="TextBox 9"/>
          <p:cNvSpPr txBox="1"/>
          <p:nvPr/>
        </p:nvSpPr>
        <p:spPr>
          <a:xfrm>
            <a:off x="26495" y="393356"/>
            <a:ext cx="806592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accent6"/>
                </a:solidFill>
              </a:rPr>
              <a:t>At which rate has Intel raised the number of EUs in their GPUs? -2</a:t>
            </a:r>
          </a:p>
        </p:txBody>
      </p:sp>
      <p:sp>
        <p:nvSpPr>
          <p:cNvPr id="11" name="TextBox 10"/>
          <p:cNvSpPr txBox="1"/>
          <p:nvPr/>
        </p:nvSpPr>
        <p:spPr>
          <a:xfrm>
            <a:off x="130622" y="1576467"/>
            <a:ext cx="905010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dirty="0"/>
              <a:t>It is worthwhile </a:t>
            </a:r>
            <a:r>
              <a:rPr lang="en-US" sz="1600" dirty="0">
                <a:solidFill>
                  <a:srgbClr val="0070C0"/>
                </a:solidFill>
              </a:rPr>
              <a:t>to contrast </a:t>
            </a:r>
            <a:r>
              <a:rPr lang="en-US" sz="1600" dirty="0"/>
              <a:t>this evidence with Intel’s disclosure of </a:t>
            </a:r>
            <a:r>
              <a:rPr lang="en-US" sz="1600" dirty="0">
                <a:solidFill>
                  <a:srgbClr val="0070C0"/>
                </a:solidFill>
              </a:rPr>
              <a:t>how far graphics</a:t>
            </a:r>
          </a:p>
          <a:p>
            <a:r>
              <a:rPr lang="en-US" sz="1600" dirty="0">
                <a:solidFill>
                  <a:srgbClr val="0070C0"/>
                </a:solidFill>
              </a:rPr>
              <a:t>      performance within their Core 2 family has been raised </a:t>
            </a:r>
            <a:r>
              <a:rPr lang="en-US" sz="1600" dirty="0"/>
              <a:t>(see the next Figure).</a:t>
            </a:r>
          </a:p>
        </p:txBody>
      </p:sp>
      <p:sp>
        <p:nvSpPr>
          <p:cNvPr id="12" name="Rounded Rectangle 11"/>
          <p:cNvSpPr/>
          <p:nvPr/>
        </p:nvSpPr>
        <p:spPr bwMode="auto">
          <a:xfrm>
            <a:off x="71500" y="818710"/>
            <a:ext cx="8910653" cy="684000"/>
          </a:xfrm>
          <a:prstGeom prst="roundRect">
            <a:avLst/>
          </a:prstGeom>
          <a:solidFill>
            <a:srgbClr val="DDEEFF"/>
          </a:solidFill>
          <a:ln w="19050" cap="flat" cmpd="sng" algn="ctr">
            <a:solidFill>
              <a:srgbClr val="89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182396" y="852001"/>
            <a:ext cx="8847137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The above graph indicates that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Intel </a:t>
            </a:r>
            <a:r>
              <a:rPr lang="en-US" sz="1600" dirty="0">
                <a:solidFill>
                  <a:srgbClr val="0070C0"/>
                </a:solidFill>
                <a:latin typeface="Verdana"/>
              </a:rPr>
              <a:t>raised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the max. number of graphics EUs </a:t>
            </a:r>
          </a:p>
          <a:p>
            <a:pPr marR="0" lvl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lang="en-US" sz="1600" dirty="0">
                <a:solidFill>
                  <a:srgbClr val="FF0000"/>
                </a:solidFill>
                <a:latin typeface="Verdana"/>
              </a:rPr>
              <a:t>      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in their GPUs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10-fold in roughly 10 years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.</a:t>
            </a: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srgbClr val="0070C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799954717"/>
      </p:ext>
    </p:extLst>
  </p:cSld>
  <p:clrMapOvr>
    <a:masterClrMapping/>
  </p:clrMapOvr>
</p:sld>
</file>

<file path=ppt/slides/slide1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1700" dirty="0"/>
              <a:t>3.3.2 How have key features of Intel’s graphics families evolve? (9)</a:t>
            </a:r>
          </a:p>
        </p:txBody>
      </p:sp>
      <p:sp>
        <p:nvSpPr>
          <p:cNvPr id="8" name="TextBox 1"/>
          <p:cNvSpPr txBox="1">
            <a:spLocks noChangeArrowheads="1"/>
          </p:cNvSpPr>
          <p:nvPr/>
        </p:nvSpPr>
        <p:spPr bwMode="auto">
          <a:xfrm>
            <a:off x="26495" y="458670"/>
            <a:ext cx="9265165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hu-HU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Graphics performance increase in subsequent Core generations, as revealed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hu-HU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  by Intel </a:t>
            </a:r>
            <a:r>
              <a:rPr kumimoji="0" lang="en-US" altLang="hu-HU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[</a:t>
            </a:r>
            <a:r>
              <a:rPr kumimoji="0" lang="hu-HU" altLang="hu-HU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24</a:t>
            </a:r>
            <a:r>
              <a:rPr kumimoji="0" lang="en-US" altLang="hu-HU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] -1</a:t>
            </a:r>
          </a:p>
        </p:txBody>
      </p:sp>
      <p:grpSp>
        <p:nvGrpSpPr>
          <p:cNvPr id="4" name="Group 3"/>
          <p:cNvGrpSpPr/>
          <p:nvPr/>
        </p:nvGrpSpPr>
        <p:grpSpPr>
          <a:xfrm>
            <a:off x="341530" y="1448780"/>
            <a:ext cx="8671066" cy="5085565"/>
            <a:chOff x="521550" y="1358769"/>
            <a:chExt cx="8671066" cy="5085565"/>
          </a:xfrm>
        </p:grpSpPr>
        <p:pic>
          <p:nvPicPr>
            <p:cNvPr id="26626" name="Picture 2"/>
            <p:cNvPicPr>
              <a:picLocks noChangeAspect="1" noChangeArrowheads="1"/>
            </p:cNvPicPr>
            <p:nvPr/>
          </p:nvPicPr>
          <p:blipFill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9630" t="9400" r="16108" b="7409"/>
            <a:stretch/>
          </p:blipFill>
          <p:spPr bwMode="auto">
            <a:xfrm>
              <a:off x="521550" y="1358769"/>
              <a:ext cx="6623731" cy="50855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" name="TextBox 2"/>
            <p:cNvSpPr txBox="1"/>
            <p:nvPr/>
          </p:nvSpPr>
          <p:spPr>
            <a:xfrm>
              <a:off x="7119613" y="2753925"/>
              <a:ext cx="1569532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Skylake</a:t>
              </a: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 (2018)</a:t>
              </a:r>
            </a:p>
          </p:txBody>
        </p:sp>
        <p:sp>
          <p:nvSpPr>
            <p:cNvPr id="10" name="TextBox 9"/>
            <p:cNvSpPr txBox="1"/>
            <p:nvPr/>
          </p:nvSpPr>
          <p:spPr>
            <a:xfrm>
              <a:off x="7179162" y="3500658"/>
              <a:ext cx="1749197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Broadwell</a:t>
              </a: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 (2015)</a:t>
              </a:r>
            </a:p>
          </p:txBody>
        </p:sp>
        <p:sp>
          <p:nvSpPr>
            <p:cNvPr id="11" name="TextBox 10"/>
            <p:cNvSpPr txBox="1"/>
            <p:nvPr/>
          </p:nvSpPr>
          <p:spPr>
            <a:xfrm>
              <a:off x="7119613" y="4072184"/>
              <a:ext cx="1555234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Haswell</a:t>
              </a: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 (2013)</a:t>
              </a:r>
            </a:p>
          </p:txBody>
        </p:sp>
        <p:sp>
          <p:nvSpPr>
            <p:cNvPr id="12" name="TextBox 11"/>
            <p:cNvSpPr txBox="1"/>
            <p:nvPr/>
          </p:nvSpPr>
          <p:spPr>
            <a:xfrm>
              <a:off x="7119613" y="4464409"/>
              <a:ext cx="1797287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Ivy Bridge (2012)</a:t>
              </a:r>
            </a:p>
          </p:txBody>
        </p:sp>
        <p:sp>
          <p:nvSpPr>
            <p:cNvPr id="13" name="TextBox 12"/>
            <p:cNvSpPr txBox="1"/>
            <p:nvPr/>
          </p:nvSpPr>
          <p:spPr>
            <a:xfrm>
              <a:off x="7119613" y="4900718"/>
              <a:ext cx="2073003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Sandy Bridge (2011)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201701611"/>
      </p:ext>
    </p:extLst>
  </p:cSld>
  <p:clrMapOvr>
    <a:masterClrMapping/>
  </p:clrMapOvr>
</p:sld>
</file>

<file path=ppt/slides/slide1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1700" dirty="0">
                <a:solidFill>
                  <a:srgbClr val="FFFFFF"/>
                </a:solidFill>
              </a:rPr>
              <a:t>3.3.2 How have key features of Intel’s graphics families evolve? (10)</a:t>
            </a:r>
            <a:endParaRPr lang="en-US" sz="1700" dirty="0"/>
          </a:p>
        </p:txBody>
      </p:sp>
      <p:sp>
        <p:nvSpPr>
          <p:cNvPr id="7" name="TextBox 1"/>
          <p:cNvSpPr txBox="1">
            <a:spLocks noChangeArrowheads="1"/>
          </p:cNvSpPr>
          <p:nvPr/>
        </p:nvSpPr>
        <p:spPr bwMode="auto">
          <a:xfrm>
            <a:off x="26495" y="458670"/>
            <a:ext cx="9265165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hu-HU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Graphics performance increase in subsequent Core generations, as revealed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hu-HU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  by Intel </a:t>
            </a:r>
            <a:r>
              <a:rPr kumimoji="0" lang="en-US" altLang="hu-HU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[</a:t>
            </a:r>
            <a:r>
              <a:rPr kumimoji="0" lang="hu-HU" altLang="hu-HU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24</a:t>
            </a:r>
            <a:r>
              <a:rPr kumimoji="0" lang="en-US" altLang="hu-HU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] -2</a:t>
            </a:r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25683" y="3203428"/>
            <a:ext cx="7492633" cy="451143"/>
          </a:xfrm>
          <a:prstGeom prst="rect">
            <a:avLst/>
          </a:prstGeom>
        </p:spPr>
      </p:pic>
      <p:sp>
        <p:nvSpPr>
          <p:cNvPr id="4" name="Rounded Rectangle 3"/>
          <p:cNvSpPr/>
          <p:nvPr/>
        </p:nvSpPr>
        <p:spPr bwMode="auto">
          <a:xfrm>
            <a:off x="0" y="4127298"/>
            <a:ext cx="9144000" cy="876877"/>
          </a:xfrm>
          <a:prstGeom prst="roundRect">
            <a:avLst/>
          </a:prstGeom>
          <a:solidFill>
            <a:srgbClr val="E5F2FF"/>
          </a:solidFill>
          <a:ln w="19050" cap="flat" cmpd="sng" algn="ctr">
            <a:solidFill>
              <a:srgbClr val="89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206514" y="1088740"/>
            <a:ext cx="9361041" cy="392415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In the preceding Figure, Intel reports a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more than 100-fold improvement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in 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 graphics performance achieved with its 6</a:t>
            </a:r>
            <a:r>
              <a:rPr kumimoji="0" lang="en-US" sz="1600" b="0" i="0" u="none" strike="noStrike" kern="1200" cap="none" spc="0" normalizeH="0" baseline="30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th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generation (</a:t>
            </a:r>
            <a:r>
              <a:rPr kumimoji="0" 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Skylake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) processors.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Nevertheless, this statement must be taken cautiously since Intel compared</a:t>
            </a:r>
          </a:p>
          <a:p>
            <a:pPr lvl="0"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 </a:t>
            </a:r>
            <a:r>
              <a:rPr lang="en-US" sz="1600" dirty="0">
                <a:solidFill>
                  <a:srgbClr val="000000"/>
                </a:solidFill>
              </a:rPr>
              <a:t>their graphics with moderate performance, first or second-gen. graphics,</a:t>
            </a:r>
          </a:p>
          <a:p>
            <a:pPr lvl="0">
              <a:defRPr/>
            </a:pPr>
            <a:r>
              <a:rPr lang="en-US" sz="1600" dirty="0">
                <a:solidFill>
                  <a:srgbClr val="000000"/>
                </a:solidFill>
              </a:rPr>
              <a:t>      </a:t>
            </a:r>
            <a:r>
              <a:rPr lang="en-US" sz="1600" dirty="0">
                <a:solidFill>
                  <a:srgbClr val="0070C0"/>
                </a:solidFill>
              </a:rPr>
              <a:t>which were implemented yet as discrete graphics or graphics integrated</a:t>
            </a:r>
          </a:p>
          <a:p>
            <a:pPr lvl="0">
              <a:spcAft>
                <a:spcPts val="600"/>
              </a:spcAft>
              <a:defRPr/>
            </a:pPr>
            <a:r>
              <a:rPr lang="en-US" sz="1600" dirty="0">
                <a:solidFill>
                  <a:srgbClr val="0070C0"/>
                </a:solidFill>
              </a:rPr>
              <a:t>      into the NB in about 1998/1999 </a:t>
            </a:r>
            <a:r>
              <a:rPr lang="en-US" sz="1600" dirty="0"/>
              <a:t>(not specified).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/>
                <a:ea typeface="+mn-ea"/>
                <a:cs typeface="+mn-cs"/>
              </a:rPr>
              <a:t> 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If instead we compare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only</a:t>
            </a:r>
            <a:r>
              <a:rPr kumimoji="0" lang="en-US" sz="1600" b="0" i="0" u="none" strike="noStrike" kern="1200" cap="none" spc="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the graphics performance figures of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integrated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 graphics </a:t>
            </a:r>
            <a:r>
              <a:rPr kumimoji="0" lang="en-US" sz="1600" b="0" i="0" u="none" strike="noStrike" kern="1200" cap="none" spc="-3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implementations </a:t>
            </a:r>
            <a:r>
              <a:rPr kumimoji="0" lang="en-US" sz="1600" b="0" i="0" u="none" strike="noStrike" kern="1200" cap="none" spc="-3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(i.e., performance figures of the 2</a:t>
            </a:r>
            <a:r>
              <a:rPr kumimoji="0" lang="en-US" sz="1600" b="0" i="0" u="none" strike="noStrike" kern="1200" cap="none" spc="-30" normalizeH="0" baseline="30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nd</a:t>
            </a:r>
            <a:r>
              <a:rPr kumimoji="0" lang="en-US" sz="1600" b="0" i="0" u="none" strike="noStrike" kern="1200" cap="none" spc="-3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gen. and 6</a:t>
            </a:r>
            <a:r>
              <a:rPr kumimoji="0" lang="en-US" sz="1600" b="0" i="0" u="none" strike="noStrike" kern="1200" cap="none" spc="-30" normalizeH="0" baseline="30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th</a:t>
            </a:r>
            <a:r>
              <a:rPr kumimoji="0" lang="en-US" sz="1600" b="0" i="0" u="none" strike="noStrike" kern="1200" cap="none" spc="-3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gen.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lang="en-US" sz="1600" spc="-30" dirty="0">
                <a:solidFill>
                  <a:srgbClr val="000000"/>
                </a:solidFill>
                <a:latin typeface="Verdana"/>
              </a:rPr>
              <a:t>      </a:t>
            </a:r>
            <a:r>
              <a:rPr kumimoji="0" lang="en-US" sz="1600" b="0" i="0" u="none" strike="noStrike" kern="1200" cap="none" spc="-3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Core 2</a:t>
            </a:r>
            <a:r>
              <a:rPr lang="en-US" sz="1600" spc="-40" dirty="0">
                <a:solidFill>
                  <a:srgbClr val="000000"/>
                </a:solidFill>
                <a:latin typeface="Verdana"/>
              </a:rPr>
              <a:t> </a:t>
            </a:r>
            <a:r>
              <a:rPr kumimoji="0" lang="en-US" sz="1600" b="0" i="0" u="none" strike="noStrike" kern="1200" cap="none" spc="-4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</a:rPr>
              <a:t>processors) we get a more </a:t>
            </a:r>
            <a:r>
              <a:rPr kumimoji="0" lang="en-US" sz="1600" b="0" i="0" u="none" strike="noStrike" kern="1200" cap="none" spc="-4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</a:rPr>
              <a:t>realistic improvement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of about 140/25=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5,6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This value is pretty much the same as the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ratio of the EUs in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the 6</a:t>
            </a:r>
            <a:r>
              <a:rPr kumimoji="0" lang="en-US" sz="1600" b="0" i="0" u="none" strike="noStrike" kern="1200" cap="none" spc="0" normalizeH="0" baseline="30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th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and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2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 2</a:t>
            </a:r>
            <a:r>
              <a:rPr kumimoji="0" lang="en-US" sz="1600" b="0" i="0" u="none" strike="noStrike" kern="1200" cap="none" spc="0" normalizeH="0" baseline="30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nd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generation Core 2 processors: 72/12=6.  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US" sz="1600" dirty="0">
                <a:solidFill>
                  <a:srgbClr val="000000"/>
                </a:solidFill>
                <a:latin typeface="Verdana"/>
              </a:rPr>
              <a:t>It follows that </a:t>
            </a:r>
            <a:r>
              <a:rPr lang="en-US" sz="1600" dirty="0">
                <a:solidFill>
                  <a:srgbClr val="FF0000"/>
                </a:solidFill>
                <a:latin typeface="Verdana"/>
              </a:rPr>
              <a:t>graphics performance </a:t>
            </a:r>
            <a:r>
              <a:rPr lang="en-US" sz="1600" dirty="0">
                <a:solidFill>
                  <a:srgbClr val="000000"/>
                </a:solidFill>
                <a:latin typeface="Verdana"/>
              </a:rPr>
              <a:t>is </a:t>
            </a:r>
            <a:r>
              <a:rPr lang="en-US" sz="1600" dirty="0">
                <a:solidFill>
                  <a:srgbClr val="0070C0"/>
                </a:solidFill>
                <a:latin typeface="Verdana"/>
              </a:rPr>
              <a:t>roughly proportional to the number of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600" dirty="0">
                <a:solidFill>
                  <a:srgbClr val="0070C0"/>
                </a:solidFill>
                <a:latin typeface="Verdana"/>
              </a:rPr>
              <a:t>      graphics EUs,</a:t>
            </a:r>
            <a:r>
              <a:rPr lang="en-US" sz="1600" dirty="0">
                <a:solidFill>
                  <a:srgbClr val="000000"/>
                </a:solidFill>
                <a:latin typeface="Verdana"/>
              </a:rPr>
              <a:t> as expected, since graphics EUs provide the computing resources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600" dirty="0">
                <a:solidFill>
                  <a:srgbClr val="000000"/>
                </a:solidFill>
                <a:latin typeface="Verdana"/>
              </a:rPr>
              <a:t>      for the needed graphics computations.</a:t>
            </a: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27413348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8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8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8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8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8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8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8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8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8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8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8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8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12" end="1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8">
                                            <p:txEl>
                                              <p:pRg st="12" end="1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8">
                                            <p:txEl>
                                              <p:pRg st="12" end="1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13" end="1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8">
                                            <p:txEl>
                                              <p:pRg st="13" end="1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8">
                                            <p:txEl>
                                              <p:pRg st="13" end="1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</p:bldLst>
  </p:timing>
</p:sld>
</file>

<file path=ppt/slides/slide1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1700" dirty="0"/>
              <a:t>3.3.2 How have key features of Intel’s graphics families evolve? (11)</a:t>
            </a:r>
          </a:p>
        </p:txBody>
      </p:sp>
      <p:pic>
        <p:nvPicPr>
          <p:cNvPr id="5122" name="Picture 2" descr="IGP Far Cry 5 - 720p Low - Average FPS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8787" y="1403775"/>
            <a:ext cx="7766425" cy="477933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6" name="TextBox 1"/>
          <p:cNvSpPr txBox="1">
            <a:spLocks noChangeArrowheads="1"/>
          </p:cNvSpPr>
          <p:nvPr/>
        </p:nvSpPr>
        <p:spPr bwMode="auto">
          <a:xfrm>
            <a:off x="26495" y="458670"/>
            <a:ext cx="8543621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hu-HU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How </a:t>
            </a:r>
            <a:r>
              <a:rPr lang="en-US" altLang="hu-HU" sz="1800" dirty="0">
                <a:solidFill>
                  <a:srgbClr val="2D2D8A"/>
                </a:solidFill>
                <a:cs typeface="Arial" charset="0"/>
              </a:rPr>
              <a:t>the performance of Intel’s recent g</a:t>
            </a:r>
            <a:r>
              <a:rPr kumimoji="0" lang="en-US" altLang="hu-HU" sz="1800" b="0" i="0" u="none" strike="noStrike" kern="1200" cap="none" spc="0" normalizeH="0" baseline="0" noProof="0" dirty="0" err="1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raphics</a:t>
            </a:r>
            <a:r>
              <a:rPr kumimoji="0" lang="en-US" altLang="hu-HU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 compares to </a:t>
            </a:r>
            <a:r>
              <a:rPr lang="en-US" altLang="hu-HU" sz="1800" dirty="0">
                <a:solidFill>
                  <a:srgbClr val="2D2D8A"/>
                </a:solidFill>
                <a:cs typeface="Arial" charset="0"/>
              </a:rPr>
              <a:t>competing 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altLang="hu-HU" sz="1800" dirty="0">
                <a:solidFill>
                  <a:srgbClr val="2D2D8A"/>
                </a:solidFill>
                <a:cs typeface="Arial" charset="0"/>
              </a:rPr>
              <a:t>  implementations in 2022</a:t>
            </a:r>
            <a:r>
              <a:rPr kumimoji="0" lang="en-US" altLang="hu-HU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 </a:t>
            </a:r>
            <a:r>
              <a:rPr kumimoji="0" lang="en-US" altLang="hu-HU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[</a:t>
            </a:r>
            <a:r>
              <a:rPr kumimoji="0" lang="hu-HU" altLang="hu-HU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24</a:t>
            </a:r>
            <a:r>
              <a:rPr kumimoji="0" lang="en-US" altLang="hu-HU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]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122370" y="6194625"/>
            <a:ext cx="8937062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spc="-40" dirty="0"/>
              <a:t>Above example indicates that Intel’s recent </a:t>
            </a:r>
            <a:r>
              <a:rPr lang="en-US" sz="1600" spc="-40" dirty="0">
                <a:solidFill>
                  <a:srgbClr val="0070C0"/>
                </a:solidFill>
              </a:rPr>
              <a:t>13</a:t>
            </a:r>
            <a:r>
              <a:rPr lang="en-US" sz="1600" spc="-40" baseline="30000" dirty="0">
                <a:solidFill>
                  <a:srgbClr val="0070C0"/>
                </a:solidFill>
              </a:rPr>
              <a:t>th</a:t>
            </a:r>
            <a:r>
              <a:rPr lang="en-US" sz="1600" spc="-40" dirty="0">
                <a:solidFill>
                  <a:srgbClr val="0070C0"/>
                </a:solidFill>
              </a:rPr>
              <a:t> gen. graphics </a:t>
            </a:r>
            <a:r>
              <a:rPr lang="en-US" sz="1600" spc="-40" dirty="0"/>
              <a:t>provides </a:t>
            </a:r>
            <a:r>
              <a:rPr lang="en-US" sz="1600" spc="-40" dirty="0">
                <a:solidFill>
                  <a:srgbClr val="0070C0"/>
                </a:solidFill>
              </a:rPr>
              <a:t>less performance</a:t>
            </a:r>
          </a:p>
          <a:p>
            <a:r>
              <a:rPr lang="en-US" sz="1600" dirty="0">
                <a:solidFill>
                  <a:srgbClr val="0070C0"/>
                </a:solidFill>
              </a:rPr>
              <a:t>  than</a:t>
            </a:r>
            <a:r>
              <a:rPr lang="en-US" sz="1600" dirty="0"/>
              <a:t> </a:t>
            </a:r>
            <a:r>
              <a:rPr lang="en-US" sz="1600" dirty="0">
                <a:solidFill>
                  <a:srgbClr val="0070C0"/>
                </a:solidFill>
              </a:rPr>
              <a:t>AMD’s graphics</a:t>
            </a:r>
            <a:r>
              <a:rPr lang="en-US" sz="1600" dirty="0"/>
              <a:t>. </a:t>
            </a:r>
            <a:r>
              <a:rPr lang="hu-HU" sz="1600" dirty="0"/>
              <a:t>[62]</a:t>
            </a:r>
            <a:endParaRPr lang="en-US" sz="1600" dirty="0"/>
          </a:p>
        </p:txBody>
      </p:sp>
    </p:spTree>
    <p:extLst>
      <p:ext uri="{BB962C8B-B14F-4D97-AF65-F5344CB8AC3E}">
        <p14:creationId xmlns:p14="http://schemas.microsoft.com/office/powerpoint/2010/main" val="3688403727"/>
      </p:ext>
    </p:extLst>
  </p:cSld>
  <p:clrMapOvr>
    <a:masterClrMapping/>
  </p:clrMapOvr>
</p:sld>
</file>

<file path=ppt/slides/slide1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1700" dirty="0">
                <a:solidFill>
                  <a:srgbClr val="FFFFFF"/>
                </a:solidFill>
              </a:rPr>
              <a:t>3.3.2 How have key features of Intel’s graphics families evolve? (12)</a:t>
            </a:r>
            <a:endParaRPr lang="en-US" sz="1700" dirty="0"/>
          </a:p>
        </p:txBody>
      </p:sp>
      <p:sp>
        <p:nvSpPr>
          <p:cNvPr id="4" name="TextBox 3"/>
          <p:cNvSpPr txBox="1"/>
          <p:nvPr/>
        </p:nvSpPr>
        <p:spPr>
          <a:xfrm>
            <a:off x="26495" y="458670"/>
            <a:ext cx="936104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-1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</a:rPr>
              <a:t>c) How far Intel’s graphics supports graphics APIs and the </a:t>
            </a:r>
            <a:r>
              <a:rPr lang="en-US" spc="-10" dirty="0" err="1">
                <a:solidFill>
                  <a:srgbClr val="2D2D8A"/>
                </a:solidFill>
                <a:latin typeface="Verdana"/>
              </a:rPr>
              <a:t>OpenCL</a:t>
            </a:r>
            <a:r>
              <a:rPr lang="en-US" spc="-10" dirty="0">
                <a:solidFill>
                  <a:srgbClr val="2D2D8A"/>
                </a:solidFill>
                <a:latin typeface="Verdana"/>
              </a:rPr>
              <a:t> language?</a:t>
            </a:r>
            <a:endParaRPr kumimoji="0" lang="en-US" sz="1800" b="0" i="0" u="none" strike="noStrike" kern="1200" cap="none" spc="-10" normalizeH="0" baseline="0" noProof="0" dirty="0">
              <a:ln>
                <a:noFill/>
              </a:ln>
              <a:solidFill>
                <a:srgbClr val="2D2D8A"/>
              </a:solidFill>
              <a:effectLst/>
              <a:uLnTx/>
              <a:uFillTx/>
              <a:latin typeface="Verdana"/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26495" y="814243"/>
            <a:ext cx="8955995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Subsequent graphics generations provide support for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more and more advanced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graphics APIs (OpenGL, DirectX</a:t>
            </a:r>
            <a:r>
              <a:rPr lang="en-US" sz="1600" dirty="0">
                <a:solidFill>
                  <a:srgbClr val="0070C0"/>
                </a:solidFill>
                <a:latin typeface="Verdana"/>
              </a:rPr>
              <a:t>) and for the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</a:t>
            </a:r>
            <a:r>
              <a:rPr kumimoji="0" 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OpenCL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language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, as the next Tables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600" dirty="0">
                <a:solidFill>
                  <a:srgbClr val="000000"/>
                </a:solidFill>
                <a:latin typeface="Verdana"/>
              </a:rPr>
              <a:t>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indicate.</a:t>
            </a:r>
          </a:p>
        </p:txBody>
      </p:sp>
      <p:sp>
        <p:nvSpPr>
          <p:cNvPr id="3" name="TextBox 2"/>
          <p:cNvSpPr txBox="1"/>
          <p:nvPr/>
        </p:nvSpPr>
        <p:spPr>
          <a:xfrm>
            <a:off x="116505" y="3564015"/>
            <a:ext cx="9111149" cy="320087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>
                <a:solidFill>
                  <a:srgbClr val="FF0000"/>
                </a:solidFill>
              </a:rPr>
              <a:t>OpenGL </a:t>
            </a:r>
            <a:r>
              <a:rPr lang="en-US" sz="1600" dirty="0"/>
              <a:t>(Open Graphics Library) is a cross-language, cross-platform API for</a:t>
            </a:r>
          </a:p>
          <a:p>
            <a:pPr>
              <a:spcAft>
                <a:spcPts val="600"/>
              </a:spcAft>
            </a:pPr>
            <a:r>
              <a:rPr lang="en-US" sz="1600" dirty="0"/>
              <a:t>   rendering 2D or 3D graphics.</a:t>
            </a:r>
          </a:p>
          <a:p>
            <a:pPr>
              <a:spcAft>
                <a:spcPts val="600"/>
              </a:spcAft>
            </a:pPr>
            <a:r>
              <a:rPr lang="en-US" sz="1600" dirty="0"/>
              <a:t>   It was </a:t>
            </a:r>
            <a:r>
              <a:rPr lang="en-US" sz="1600" dirty="0">
                <a:solidFill>
                  <a:srgbClr val="000000"/>
                </a:solidFill>
              </a:rPr>
              <a:t>developed by Silicon Graphics, managed since 2006 by the </a:t>
            </a:r>
            <a:r>
              <a:rPr lang="en-US" sz="1600" dirty="0" err="1">
                <a:solidFill>
                  <a:srgbClr val="000000"/>
                </a:solidFill>
              </a:rPr>
              <a:t>Khronos</a:t>
            </a:r>
            <a:r>
              <a:rPr lang="en-US" sz="1600" dirty="0">
                <a:solidFill>
                  <a:srgbClr val="000000"/>
                </a:solidFill>
              </a:rPr>
              <a:t> </a:t>
            </a:r>
            <a:r>
              <a:rPr lang="en-US" sz="1600" dirty="0"/>
              <a:t>Group.</a:t>
            </a:r>
          </a:p>
          <a:p>
            <a:r>
              <a:rPr lang="en-US" sz="1600" dirty="0"/>
              <a:t>   In 2018, Apple deprecated its use on all their platforms (iOS, macOS, and </a:t>
            </a:r>
            <a:r>
              <a:rPr lang="en-US" sz="1600" dirty="0" err="1"/>
              <a:t>tvOS</a:t>
            </a:r>
            <a:r>
              <a:rPr lang="en-US" sz="1600" dirty="0"/>
              <a:t>),</a:t>
            </a:r>
          </a:p>
          <a:p>
            <a:r>
              <a:rPr lang="en-US" sz="1600" dirty="0"/>
              <a:t>     urging developers to switch to their proprietary Metal API.</a:t>
            </a:r>
          </a:p>
          <a:p>
            <a:endParaRPr lang="en-US" sz="1600" dirty="0"/>
          </a:p>
          <a:p>
            <a:r>
              <a:rPr lang="en-US" sz="1600" spc="-20" dirty="0">
                <a:solidFill>
                  <a:srgbClr val="FF0000"/>
                </a:solidFill>
              </a:rPr>
              <a:t>DirectX</a:t>
            </a:r>
            <a:r>
              <a:rPr lang="en-US" sz="1600" spc="-20" dirty="0"/>
              <a:t> is Microsoft’s API; it covers mainly graphics, audio, and networking and is used</a:t>
            </a:r>
          </a:p>
          <a:p>
            <a:r>
              <a:rPr lang="en-US" sz="1600" dirty="0">
                <a:hlinkClick r:id="rId2" tooltip="Game programming"/>
              </a:rPr>
              <a:t>  </a:t>
            </a:r>
            <a:r>
              <a:rPr lang="en-US" sz="1600" dirty="0"/>
              <a:t>on Microsoft and Xbox platforms primarily.</a:t>
            </a:r>
          </a:p>
          <a:p>
            <a:endParaRPr lang="en-US" sz="1600" dirty="0"/>
          </a:p>
          <a:p>
            <a:r>
              <a:rPr lang="en-US" sz="1600" dirty="0" err="1">
                <a:solidFill>
                  <a:srgbClr val="FF0000"/>
                </a:solidFill>
              </a:rPr>
              <a:t>OpenCL</a:t>
            </a:r>
            <a:r>
              <a:rPr lang="en-US" sz="1600" b="1" dirty="0"/>
              <a:t> </a:t>
            </a:r>
            <a:r>
              <a:rPr lang="en-US" sz="1600" dirty="0"/>
              <a:t>(Open Computing Language) is an open, royalty-free standard for </a:t>
            </a:r>
          </a:p>
          <a:p>
            <a:r>
              <a:rPr lang="en-US" sz="1600" dirty="0"/>
              <a:t>  cross-platform, parallel programming for data-intensive applications on a GPU,</a:t>
            </a:r>
          </a:p>
          <a:p>
            <a:r>
              <a:rPr lang="en-US" sz="1600" dirty="0"/>
              <a:t>  owned by the </a:t>
            </a:r>
            <a:r>
              <a:rPr lang="en-US" sz="1600" dirty="0" err="1"/>
              <a:t>Chronos</a:t>
            </a:r>
            <a:r>
              <a:rPr lang="en-US" sz="1600" dirty="0"/>
              <a:t> Group.</a:t>
            </a:r>
          </a:p>
        </p:txBody>
      </p:sp>
      <p:sp>
        <p:nvSpPr>
          <p:cNvPr id="6" name="TextBox 5"/>
          <p:cNvSpPr txBox="1"/>
          <p:nvPr/>
        </p:nvSpPr>
        <p:spPr>
          <a:xfrm>
            <a:off x="115888" y="3203975"/>
            <a:ext cx="97796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>
                <a:solidFill>
                  <a:srgbClr val="FF0000"/>
                </a:solidFill>
              </a:rPr>
              <a:t>Remark</a:t>
            </a:r>
          </a:p>
        </p:txBody>
      </p:sp>
      <p:pic>
        <p:nvPicPr>
          <p:cNvPr id="8" name="Picture 7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25683" y="3203428"/>
            <a:ext cx="7492633" cy="45114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15581382"/>
      </p:ext>
    </p:extLst>
  </p:cSld>
  <p:clrMapOvr>
    <a:masterClrMapping/>
  </p:clrMapOvr>
</p:sld>
</file>

<file path=ppt/slides/slide1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lvl="0" eaLnBrk="1" hangingPunct="1">
              <a:defRPr/>
            </a:pPr>
            <a:r>
              <a:rPr lang="en-US" sz="1700" dirty="0"/>
              <a:t>3.3.2 How have key features of Intel’s graphics families evolve? (13)</a:t>
            </a:r>
            <a:endParaRPr lang="hu-HU" altLang="en-US" sz="1700" kern="1200" dirty="0">
              <a:solidFill>
                <a:srgbClr val="FFFFFF"/>
              </a:solidFill>
              <a:latin typeface="Verdana" pitchFamily="34" charset="0"/>
              <a:cs typeface="Arial" charset="0"/>
            </a:endParaRPr>
          </a:p>
        </p:txBody>
      </p:sp>
      <p:graphicFrame>
        <p:nvGraphicFramePr>
          <p:cNvPr id="5" name="Table 4"/>
          <p:cNvGraphicFramePr>
            <a:graphicFrameLocks noGrp="1"/>
          </p:cNvGraphicFramePr>
          <p:nvPr/>
        </p:nvGraphicFramePr>
        <p:xfrm>
          <a:off x="79490" y="998730"/>
          <a:ext cx="8985020" cy="5826657"/>
        </p:xfrm>
        <a:graphic>
          <a:graphicData uri="http://schemas.openxmlformats.org/drawingml/2006/table">
            <a:tbl>
              <a:tblPr/>
              <a:tblGrid>
                <a:gridCol w="124416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85065">
                  <a:extLst>
                    <a:ext uri="{9D8B030D-6E8A-4147-A177-3AD203B41FA5}">
                      <a16:colId xmlns:a16="http://schemas.microsoft.com/office/drawing/2014/main" val="4211829164"/>
                    </a:ext>
                  </a:extLst>
                </a:gridCol>
                <a:gridCol w="9001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99011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99011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9001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54006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72008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675075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675075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765084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</a:tblGrid>
              <a:tr h="588396"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/>
                        <a:t>Intel Core generation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/>
                        <a:t>Arch.</a:t>
                      </a:r>
                    </a:p>
                    <a:p>
                      <a:pPr algn="ctr"/>
                      <a:r>
                        <a:rPr lang="en-US" sz="1100" b="1" dirty="0"/>
                        <a:t>gen.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/>
                        <a:t>Graphics gen.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/>
                        <a:t>Models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/>
                        <a:t>Graphics</a:t>
                      </a:r>
                    </a:p>
                    <a:p>
                      <a:pPr algn="ctr"/>
                      <a:r>
                        <a:rPr lang="en-US" sz="1100" b="1" dirty="0"/>
                        <a:t>Technology </a:t>
                      </a:r>
                    </a:p>
                    <a:p>
                      <a:pPr algn="ctr"/>
                      <a:r>
                        <a:rPr lang="en-US" sz="1100" b="1" dirty="0"/>
                        <a:t>level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/>
                        <a:t>No. of</a:t>
                      </a:r>
                    </a:p>
                    <a:p>
                      <a:pPr algn="ctr"/>
                      <a:r>
                        <a:rPr lang="en-US" sz="1100" b="1" dirty="0"/>
                        <a:t>graphics </a:t>
                      </a:r>
                    </a:p>
                    <a:p>
                      <a:pPr algn="ctr"/>
                      <a:r>
                        <a:rPr lang="en-US" sz="1100" b="1" dirty="0"/>
                        <a:t>slices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/>
                        <a:t>No.</a:t>
                      </a:r>
                    </a:p>
                    <a:p>
                      <a:pPr algn="ctr"/>
                      <a:r>
                        <a:rPr lang="en-US" sz="1100" b="1" dirty="0"/>
                        <a:t>of EUs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 err="1"/>
                        <a:t>eDRAM</a:t>
                      </a:r>
                      <a:endParaRPr lang="en-US" sz="1100" b="1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/>
                        <a:t>OpenGL version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/>
                        <a:t>DirectX version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 err="1"/>
                        <a:t>OpenCL</a:t>
                      </a:r>
                      <a:r>
                        <a:rPr lang="en-US" sz="1100" b="1" dirty="0"/>
                        <a:t> version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56708"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 err="1"/>
                        <a:t>Westmere</a:t>
                      </a:r>
                      <a:endParaRPr lang="en-US" sz="1100" b="1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--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5</a:t>
                      </a:r>
                      <a:r>
                        <a:rPr lang="en-US" sz="1100" baseline="30000" dirty="0"/>
                        <a:t>th</a:t>
                      </a:r>
                      <a:endParaRPr lang="en-US" sz="1100" dirty="0"/>
                    </a:p>
                    <a:p>
                      <a:pPr algn="ctr"/>
                      <a:r>
                        <a:rPr lang="en-US" sz="1100" dirty="0"/>
                        <a:t>(</a:t>
                      </a:r>
                      <a:r>
                        <a:rPr lang="en-US" sz="1100" dirty="0" err="1"/>
                        <a:t>Ironlake</a:t>
                      </a:r>
                      <a:r>
                        <a:rPr lang="en-US" sz="1100" dirty="0"/>
                        <a:t>)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 HD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/>
                        <a:t>12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/>
                      <a:r>
                        <a:rPr lang="en-US" sz="1100"/>
                        <a:t>--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2.1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/>
                        <a:t>10.1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>
                          <a:effectLst/>
                        </a:rPr>
                        <a:t>n.a.</a:t>
                      </a:r>
                      <a:endParaRPr lang="en-US" sz="1100" dirty="0">
                        <a:effectLst/>
                      </a:endParaRP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59829"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b="1"/>
                        <a:t>Sandy Bridge</a:t>
                      </a:r>
                      <a:endParaRPr lang="en-US" sz="1100" b="1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2nd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6th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/>
                        <a:t>HD 2000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/>
                        <a:t>GT1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/>
                        <a:t>1 (2x3 EU)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/>
                        <a:t>6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/>
                        <a:t>3.1/3.3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/>
                        <a:t>10.1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en-US" sz="1100">
                          <a:effectLst/>
                        </a:rPr>
                        <a:t>n.a.</a:t>
                      </a:r>
                      <a:endParaRPr lang="en-US" sz="1100" dirty="0">
                        <a:effectLst/>
                      </a:endParaRP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21431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/>
                        <a:t>HD 3000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/>
                        <a:t>GT2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/>
                        <a:t>1 (4x3 EU)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/>
                        <a:t>12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00346"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b="1"/>
                        <a:t>Ivy Bridge</a:t>
                      </a:r>
                      <a:endParaRPr lang="en-US" sz="1100" b="1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3rd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7th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/>
                        <a:t>HD 2500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/>
                        <a:t>GT1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 (2x3? EU)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/>
                        <a:t>6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/>
                        <a:t>--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/>
                        <a:t>4.0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/>
                        <a:t>11.0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/>
                        <a:t>1.2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00346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/>
                        <a:t>HD 4000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/>
                        <a:t>GT2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/>
                        <a:t>1 (2x8</a:t>
                      </a:r>
                      <a:r>
                        <a:rPr lang="en-US" sz="1100" baseline="0"/>
                        <a:t> EU)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/>
                        <a:t>16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402647">
                <a:tc rowSpan="3">
                  <a:txBody>
                    <a:bodyPr/>
                    <a:lstStyle/>
                    <a:p>
                      <a:pPr algn="ctr"/>
                      <a:r>
                        <a:rPr lang="en-US" sz="1100" b="1"/>
                        <a:t>Haswell</a:t>
                      </a:r>
                      <a:endParaRPr lang="en-US" sz="1100" b="1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4th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7.5th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/>
                        <a:t> HD 4200-</a:t>
                      </a:r>
                    </a:p>
                    <a:p>
                      <a:pPr algn="ctr"/>
                      <a:r>
                        <a:rPr lang="en-US" sz="1100"/>
                        <a:t>HD 4700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/>
                        <a:t>GT2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/>
                        <a:t>1 (2x10 EU)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/>
                        <a:t>20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/>
                        <a:t>--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/>
                      <a:r>
                        <a:rPr lang="en-US" sz="1100"/>
                        <a:t>4.3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/>
                      <a:r>
                        <a:rPr lang="en-US" sz="1100"/>
                        <a:t>11.1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/>
                      <a:r>
                        <a:rPr lang="en-US" sz="1100"/>
                        <a:t>1.2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28795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/>
                        <a:t>HD 5000</a:t>
                      </a:r>
                    </a:p>
                    <a:p>
                      <a:pPr algn="ctr"/>
                      <a:r>
                        <a:rPr lang="en-US" sz="1100"/>
                        <a:t>Iris 5100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/>
                        <a:t>GT3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/>
                        <a:t>2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/>
                        <a:t>40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94198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/>
                        <a:t>Iris Pro 5200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/>
                        <a:t>128 MB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492290">
                <a:tc rowSpan="3">
                  <a:txBody>
                    <a:bodyPr/>
                    <a:lstStyle/>
                    <a:p>
                      <a:pPr algn="ctr"/>
                      <a:r>
                        <a:rPr lang="en-US" sz="1100" b="1"/>
                        <a:t>Broadwell</a:t>
                      </a:r>
                      <a:endParaRPr lang="en-US" sz="1100" b="1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5th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/>
                      <a:r>
                        <a:rPr lang="en-US" sz="1100"/>
                        <a:t>8th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 HD 5300-</a:t>
                      </a:r>
                    </a:p>
                    <a:p>
                      <a:pPr algn="ctr"/>
                      <a:r>
                        <a:rPr lang="en-US" sz="1100" dirty="0"/>
                        <a:t>HD 5600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/>
                        <a:t>GT2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/>
                        <a:t>1 (3x8 EU)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/>
                        <a:t>23/24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/>
                        <a:t>--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/>
                      <a:r>
                        <a:rPr lang="en-US" sz="1100"/>
                        <a:t>4.3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/>
                      <a:r>
                        <a:rPr lang="en-US" sz="1100"/>
                        <a:t>11.2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2.0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402647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HD</a:t>
                      </a:r>
                      <a:r>
                        <a:rPr lang="en-US" sz="1100" baseline="0" dirty="0"/>
                        <a:t> 6000</a:t>
                      </a:r>
                    </a:p>
                    <a:p>
                      <a:pPr algn="ctr"/>
                      <a:r>
                        <a:rPr lang="en-US" sz="1100" baseline="0" dirty="0"/>
                        <a:t>Iris 6100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/>
                        <a:t>GT3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/>
                        <a:t>2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/>
                        <a:t>47/48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389861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Iris Pro 6200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/>
                        <a:t>GT3e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/>
                        <a:t>2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/>
                        <a:t>48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128 MB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216898">
                <a:tc rowSpan="6">
                  <a:txBody>
                    <a:bodyPr/>
                    <a:lstStyle/>
                    <a:p>
                      <a:pPr algn="ctr"/>
                      <a:r>
                        <a:rPr lang="en-US" sz="1100" b="1" dirty="0" err="1"/>
                        <a:t>Skylake</a:t>
                      </a:r>
                      <a:endParaRPr lang="en-US" sz="1100" b="1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6"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6th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6"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9th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HD 510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GT1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 (3x4 EU)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12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4"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--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6"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4.4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6"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12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6"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2.0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216898">
                <a:tc vMerge="1">
                  <a:txBody>
                    <a:bodyPr/>
                    <a:lstStyle/>
                    <a:p>
                      <a:pPr algn="ctr"/>
                      <a:endParaRPr lang="en-US" sz="1100" b="1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HD 515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GT1.5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 (3x6 EU)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18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216898">
                <a:tc vMerge="1">
                  <a:txBody>
                    <a:bodyPr/>
                    <a:lstStyle/>
                    <a:p>
                      <a:pPr algn="ctr"/>
                      <a:endParaRPr lang="en-US" sz="1100" b="1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HD 520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GT2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 (3x8 EU)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24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216898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HD 535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GT3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2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48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216898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HD 540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GT3e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2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48 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64 MB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216898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HD 580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GT4e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3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72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64/128 MB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</a:tbl>
          </a:graphicData>
        </a:graphic>
      </p:graphicFrame>
      <p:sp>
        <p:nvSpPr>
          <p:cNvPr id="7" name="Rectangle 6"/>
          <p:cNvSpPr/>
          <p:nvPr/>
        </p:nvSpPr>
        <p:spPr bwMode="auto">
          <a:xfrm>
            <a:off x="6957366" y="1006321"/>
            <a:ext cx="2107144" cy="5814264"/>
          </a:xfrm>
          <a:prstGeom prst="rect">
            <a:avLst/>
          </a:prstGeom>
          <a:noFill/>
          <a:ln w="2857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26495" y="458670"/>
            <a:ext cx="691157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-30" normalizeH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Support of graphics APIs and </a:t>
            </a:r>
            <a:r>
              <a:rPr kumimoji="0" lang="en-US" sz="1800" b="0" i="0" u="none" strike="noStrike" kern="1200" cap="none" spc="-30" normalizeH="0" noProof="0" dirty="0" err="1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OpenCL</a:t>
            </a:r>
            <a:r>
              <a:rPr kumimoji="0" lang="en-US" sz="1800" b="0" i="0" u="none" strike="noStrike" kern="1200" cap="none" spc="-30" normalizeH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in Intel’s graphics -1</a:t>
            </a:r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25683" y="3203428"/>
            <a:ext cx="7492633" cy="45114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38572387"/>
      </p:ext>
    </p:extLst>
  </p:cSld>
  <p:clrMapOvr>
    <a:masterClrMapping/>
  </p:clrMapOvr>
</p:sld>
</file>

<file path=ppt/slides/slide1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lvl="0" eaLnBrk="1" hangingPunct="1">
              <a:defRPr/>
            </a:pPr>
            <a:r>
              <a:rPr lang="en-US" sz="1700" dirty="0">
                <a:solidFill>
                  <a:srgbClr val="FFFFFF"/>
                </a:solidFill>
              </a:rPr>
              <a:t>3.3.2 How have key features of Intel’s graphics families evolve? (14)</a:t>
            </a:r>
            <a:endParaRPr lang="hu-HU" altLang="en-US" sz="1700" kern="1200" dirty="0">
              <a:solidFill>
                <a:srgbClr val="FFFFFF"/>
              </a:solidFill>
              <a:latin typeface="Verdana" pitchFamily="34" charset="0"/>
              <a:cs typeface="Arial" charset="0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070462826"/>
              </p:ext>
            </p:extLst>
          </p:nvPr>
        </p:nvGraphicFramePr>
        <p:xfrm>
          <a:off x="66459" y="1223755"/>
          <a:ext cx="9056521" cy="5244307"/>
        </p:xfrm>
        <a:graphic>
          <a:graphicData uri="http://schemas.openxmlformats.org/drawingml/2006/table">
            <a:tbl>
              <a:tblPr/>
              <a:tblGrid>
                <a:gridCol w="133417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75075">
                  <a:extLst>
                    <a:ext uri="{9D8B030D-6E8A-4147-A177-3AD203B41FA5}">
                      <a16:colId xmlns:a16="http://schemas.microsoft.com/office/drawing/2014/main" val="567074139"/>
                    </a:ext>
                  </a:extLst>
                </a:gridCol>
                <a:gridCol w="85509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99011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99011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94510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54006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63007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72008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675075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701570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</a:tblGrid>
              <a:tr h="661186"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/>
                        <a:t>Intel Core generation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/>
                        <a:t>Arch.</a:t>
                      </a:r>
                    </a:p>
                    <a:p>
                      <a:pPr algn="ctr"/>
                      <a:r>
                        <a:rPr lang="en-US" sz="1100" b="1" dirty="0"/>
                        <a:t>gen.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/>
                        <a:t>Graphics gen.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/>
                        <a:t>Models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/>
                        <a:t>Graphics</a:t>
                      </a:r>
                    </a:p>
                    <a:p>
                      <a:pPr algn="ctr"/>
                      <a:r>
                        <a:rPr lang="en-US" sz="1100" b="1" dirty="0"/>
                        <a:t>Technology </a:t>
                      </a:r>
                    </a:p>
                    <a:p>
                      <a:pPr algn="ctr"/>
                      <a:r>
                        <a:rPr lang="en-US" sz="1100" b="1" dirty="0"/>
                        <a:t>level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/>
                        <a:t>No. of</a:t>
                      </a:r>
                    </a:p>
                    <a:p>
                      <a:pPr algn="ctr"/>
                      <a:r>
                        <a:rPr lang="en-US" sz="1100" b="1" dirty="0"/>
                        <a:t>graphics </a:t>
                      </a:r>
                    </a:p>
                    <a:p>
                      <a:pPr algn="ctr"/>
                      <a:r>
                        <a:rPr lang="en-US" sz="1100" b="1" dirty="0"/>
                        <a:t>slices/</a:t>
                      </a:r>
                      <a:r>
                        <a:rPr lang="en-US" sz="1100" b="1" dirty="0" err="1"/>
                        <a:t>Xe</a:t>
                      </a:r>
                      <a:endParaRPr lang="en-US" sz="1100" b="1" dirty="0"/>
                    </a:p>
                    <a:p>
                      <a:pPr algn="ctr"/>
                      <a:r>
                        <a:rPr lang="en-US" sz="1100" b="1" dirty="0" err="1"/>
                        <a:t>subslices</a:t>
                      </a:r>
                      <a:endParaRPr lang="en-US" sz="1100" b="1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/>
                        <a:t>No.</a:t>
                      </a:r>
                    </a:p>
                    <a:p>
                      <a:pPr algn="ctr"/>
                      <a:r>
                        <a:rPr lang="en-US" sz="1100" b="1" dirty="0"/>
                        <a:t>of EUs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 err="1"/>
                        <a:t>eDRAM</a:t>
                      </a:r>
                      <a:endParaRPr lang="en-US" sz="1100" b="1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/>
                        <a:t>OpenGL version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/>
                        <a:t>DirectX version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 err="1"/>
                        <a:t>OpenCL</a:t>
                      </a:r>
                      <a:r>
                        <a:rPr lang="en-US" sz="1100" b="1" dirty="0"/>
                        <a:t> version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10726">
                <a:tc rowSpan="6">
                  <a:txBody>
                    <a:bodyPr/>
                    <a:lstStyle/>
                    <a:p>
                      <a:pPr algn="ctr"/>
                      <a:r>
                        <a:rPr lang="en-US" sz="1100" b="1" dirty="0" err="1"/>
                        <a:t>Kaby</a:t>
                      </a:r>
                      <a:r>
                        <a:rPr lang="en-US" sz="1100" b="1" dirty="0"/>
                        <a:t> Lake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6"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7th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6"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9th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HD 610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GT1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12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4"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--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13"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4.5</a:t>
                      </a:r>
                    </a:p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13"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12</a:t>
                      </a:r>
                    </a:p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13"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2.1?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8289330"/>
                  </a:ext>
                </a:extLst>
              </a:tr>
              <a:tr h="210726">
                <a:tc vMerge="1">
                  <a:txBody>
                    <a:bodyPr/>
                    <a:lstStyle/>
                    <a:p>
                      <a:pPr algn="ctr"/>
                      <a:endParaRPr lang="en-US" sz="1100" b="1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HD 615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GT2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24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16850027"/>
                  </a:ext>
                </a:extLst>
              </a:tr>
              <a:tr h="210726">
                <a:tc vMerge="1">
                  <a:txBody>
                    <a:bodyPr/>
                    <a:lstStyle/>
                    <a:p>
                      <a:pPr algn="ctr"/>
                      <a:endParaRPr lang="en-US" sz="1100" b="1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/>
                        <a:t>HD 620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84129254"/>
                  </a:ext>
                </a:extLst>
              </a:tr>
              <a:tr h="210726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/>
                        <a:t>HD 630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51168752"/>
                  </a:ext>
                </a:extLst>
              </a:tr>
              <a:tr h="210726">
                <a:tc vMerge="1">
                  <a:txBody>
                    <a:bodyPr/>
                    <a:lstStyle/>
                    <a:p>
                      <a:pPr algn="ctr"/>
                      <a:endParaRPr lang="en-US" sz="1100" b="1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/>
                        <a:t>HD 640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GT3e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2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48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64 MB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15697464"/>
                  </a:ext>
                </a:extLst>
              </a:tr>
              <a:tr h="210726">
                <a:tc vMerge="1">
                  <a:txBody>
                    <a:bodyPr/>
                    <a:lstStyle/>
                    <a:p>
                      <a:pPr algn="ctr"/>
                      <a:endParaRPr lang="en-US" sz="1100" b="1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HD 650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64 MB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24626321"/>
                  </a:ext>
                </a:extLst>
              </a:tr>
              <a:tr h="210726">
                <a:tc rowSpan="7">
                  <a:txBody>
                    <a:bodyPr/>
                    <a:lstStyle/>
                    <a:p>
                      <a:pPr algn="ctr"/>
                      <a:r>
                        <a:rPr lang="en-US" sz="1100" b="1" dirty="0" err="1"/>
                        <a:t>Kaby</a:t>
                      </a:r>
                      <a:r>
                        <a:rPr lang="en-US" sz="1100" b="1" dirty="0"/>
                        <a:t> Lake </a:t>
                      </a:r>
                      <a:r>
                        <a:rPr lang="en-US" sz="1100" b="1" dirty="0" err="1"/>
                        <a:t>Refr</a:t>
                      </a:r>
                      <a:r>
                        <a:rPr lang="en-US" sz="1100" b="1" dirty="0"/>
                        <a:t>.</a:t>
                      </a:r>
                    </a:p>
                    <a:p>
                      <a:pPr algn="ctr"/>
                      <a:r>
                        <a:rPr lang="en-US" sz="1100" b="1" dirty="0"/>
                        <a:t>to Comet Lake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7"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8</a:t>
                      </a:r>
                      <a:r>
                        <a:rPr lang="en-US" sz="1100" baseline="30000" dirty="0"/>
                        <a:t>th</a:t>
                      </a:r>
                      <a:endParaRPr lang="en-US" sz="1100" baseline="0" dirty="0"/>
                    </a:p>
                    <a:p>
                      <a:pPr algn="ctr"/>
                      <a:r>
                        <a:rPr lang="en-US" sz="1100" baseline="0" dirty="0"/>
                        <a:t>-</a:t>
                      </a:r>
                      <a:endParaRPr lang="en-US" sz="1100" dirty="0"/>
                    </a:p>
                    <a:p>
                      <a:pPr algn="ctr"/>
                      <a:r>
                        <a:rPr lang="en-US" sz="1100" dirty="0"/>
                        <a:t>10th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7"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9th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u="sng" dirty="0"/>
                        <a:t>U</a:t>
                      </a:r>
                      <a:r>
                        <a:rPr lang="en-US" sz="1100" dirty="0"/>
                        <a:t>HD 610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GT1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12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7">
                  <a:txBody>
                    <a:bodyPr/>
                    <a:lstStyle/>
                    <a:p>
                      <a:pPr algn="ctr"/>
                      <a:r>
                        <a:rPr lang="en-US" sz="1100" dirty="0" err="1"/>
                        <a:t>n.a</a:t>
                      </a:r>
                      <a:r>
                        <a:rPr lang="en-US" sz="1100" dirty="0"/>
                        <a:t>.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18345133"/>
                  </a:ext>
                </a:extLst>
              </a:tr>
              <a:tr h="210726">
                <a:tc vMerge="1">
                  <a:txBody>
                    <a:bodyPr/>
                    <a:lstStyle/>
                    <a:p>
                      <a:pPr algn="ctr"/>
                      <a:endParaRPr lang="en-US" sz="1100" b="1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UHD 615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4"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GT2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4"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4"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24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67219471"/>
                  </a:ext>
                </a:extLst>
              </a:tr>
              <a:tr h="210726">
                <a:tc vMerge="1">
                  <a:txBody>
                    <a:bodyPr/>
                    <a:lstStyle/>
                    <a:p>
                      <a:pPr algn="ctr"/>
                      <a:endParaRPr lang="en-US" sz="1100" b="1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/>
                        <a:t>UHD 617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90074378"/>
                  </a:ext>
                </a:extLst>
              </a:tr>
              <a:tr h="210726">
                <a:tc vMerge="1">
                  <a:txBody>
                    <a:bodyPr/>
                    <a:lstStyle/>
                    <a:p>
                      <a:pPr algn="ctr"/>
                      <a:endParaRPr lang="en-US" sz="1100" b="1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/>
                        <a:t>UHD 620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37701713"/>
                  </a:ext>
                </a:extLst>
              </a:tr>
              <a:tr h="210726">
                <a:tc vMerge="1">
                  <a:txBody>
                    <a:bodyPr/>
                    <a:lstStyle/>
                    <a:p>
                      <a:pPr algn="ctr"/>
                      <a:endParaRPr lang="en-US" sz="1100" b="1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/>
                        <a:t>UHD 630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76098727"/>
                  </a:ext>
                </a:extLst>
              </a:tr>
              <a:tr h="210726">
                <a:tc vMerge="1">
                  <a:txBody>
                    <a:bodyPr/>
                    <a:lstStyle/>
                    <a:p>
                      <a:pPr algn="ctr"/>
                      <a:endParaRPr lang="en-US" sz="1100" b="1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UHD 645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GT3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2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48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2723947"/>
                  </a:ext>
                </a:extLst>
              </a:tr>
              <a:tr h="210726">
                <a:tc vMerge="1">
                  <a:txBody>
                    <a:bodyPr/>
                    <a:lstStyle/>
                    <a:p>
                      <a:pPr algn="ctr"/>
                      <a:endParaRPr lang="en-US" sz="1100" b="1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UHD 655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82889463"/>
                  </a:ext>
                </a:extLst>
              </a:tr>
              <a:tr h="198809">
                <a:tc rowSpan="3">
                  <a:txBody>
                    <a:bodyPr/>
                    <a:lstStyle/>
                    <a:p>
                      <a:pPr algn="ctr"/>
                      <a:r>
                        <a:rPr lang="en-US" sz="1100" b="1" dirty="0"/>
                        <a:t>Ice Lake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10th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11th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Iris </a:t>
                      </a:r>
                      <a:r>
                        <a:rPr lang="en-US" sz="1100" dirty="0" err="1"/>
                        <a:t>Xe</a:t>
                      </a:r>
                      <a:r>
                        <a:rPr lang="en-US" sz="1100" dirty="0"/>
                        <a:t> 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G1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4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32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/>
                      <a:r>
                        <a:rPr lang="en-US" sz="1100" dirty="0" err="1"/>
                        <a:t>n.a</a:t>
                      </a:r>
                      <a:r>
                        <a:rPr lang="en-US" sz="1100" dirty="0"/>
                        <a:t>.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8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  <a:p>
                      <a:pPr algn="ctr"/>
                      <a:r>
                        <a:rPr lang="en-US" sz="1100" dirty="0"/>
                        <a:t>4.6</a:t>
                      </a:r>
                    </a:p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8"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12.1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  <a:p>
                      <a:pPr algn="ctr"/>
                      <a:r>
                        <a:rPr lang="en-US" sz="1100" dirty="0"/>
                        <a:t>2.1</a:t>
                      </a:r>
                    </a:p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83456083"/>
                  </a:ext>
                </a:extLst>
              </a:tr>
              <a:tr h="185249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Iris </a:t>
                      </a:r>
                      <a:r>
                        <a:rPr lang="en-US" sz="1100" dirty="0" err="1"/>
                        <a:t>Xe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G4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6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48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465715188"/>
                  </a:ext>
                </a:extLst>
              </a:tr>
              <a:tr h="185249">
                <a:tc vMerge="1">
                  <a:txBody>
                    <a:bodyPr/>
                    <a:lstStyle/>
                    <a:p>
                      <a:pPr algn="ctr"/>
                      <a:endParaRPr lang="en-US" sz="1100" b="1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Iris </a:t>
                      </a:r>
                      <a:r>
                        <a:rPr lang="en-US" sz="1100" dirty="0" err="1"/>
                        <a:t>Xe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G7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8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64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10110240"/>
                  </a:ext>
                </a:extLst>
              </a:tr>
              <a:tr h="230494">
                <a:tc rowSpan="4">
                  <a:txBody>
                    <a:bodyPr/>
                    <a:lstStyle/>
                    <a:p>
                      <a:pPr algn="ctr"/>
                      <a:r>
                        <a:rPr lang="en-US" sz="1100" b="1" dirty="0"/>
                        <a:t>Tiger Lake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4"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11th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4"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12th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Iris </a:t>
                      </a:r>
                      <a:r>
                        <a:rPr lang="en-US" sz="1100" dirty="0" err="1"/>
                        <a:t>Xe</a:t>
                      </a:r>
                      <a:r>
                        <a:rPr lang="en-US" sz="1100" baseline="0" dirty="0"/>
                        <a:t> LP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G1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2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32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4">
                  <a:txBody>
                    <a:bodyPr/>
                    <a:lstStyle/>
                    <a:p>
                      <a:pPr algn="ctr"/>
                      <a:r>
                        <a:rPr lang="en-US" sz="1100" dirty="0" err="1"/>
                        <a:t>n.a</a:t>
                      </a:r>
                      <a:r>
                        <a:rPr lang="en-US" sz="1100" dirty="0"/>
                        <a:t>.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5"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3.0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94880939"/>
                  </a:ext>
                </a:extLst>
              </a:tr>
              <a:tr h="17726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Iris </a:t>
                      </a:r>
                      <a:r>
                        <a:rPr lang="en-US" sz="1100" dirty="0" err="1"/>
                        <a:t>Xe</a:t>
                      </a:r>
                      <a:r>
                        <a:rPr lang="en-US" sz="1100" dirty="0"/>
                        <a:t> LP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G4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3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48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598106560"/>
                  </a:ext>
                </a:extLst>
              </a:tr>
              <a:tr h="185249">
                <a:tc vMerge="1">
                  <a:txBody>
                    <a:bodyPr/>
                    <a:lstStyle/>
                    <a:p>
                      <a:pPr algn="ctr"/>
                      <a:endParaRPr lang="en-US" sz="1100" b="1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Iris</a:t>
                      </a:r>
                      <a:r>
                        <a:rPr lang="en-US" sz="1100" baseline="0" dirty="0"/>
                        <a:t> </a:t>
                      </a:r>
                      <a:r>
                        <a:rPr lang="en-US" sz="1100" dirty="0" err="1"/>
                        <a:t>Xe</a:t>
                      </a:r>
                      <a:r>
                        <a:rPr lang="en-US" sz="1100" dirty="0"/>
                        <a:t> LP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G7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5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80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55209735"/>
                  </a:ext>
                </a:extLst>
              </a:tr>
              <a:tr h="230494">
                <a:tc vMerge="1">
                  <a:txBody>
                    <a:bodyPr/>
                    <a:lstStyle/>
                    <a:p>
                      <a:pPr algn="ctr"/>
                      <a:endParaRPr lang="en-US" sz="1100" b="1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Iris </a:t>
                      </a:r>
                      <a:r>
                        <a:rPr lang="en-US" sz="1100" dirty="0" err="1"/>
                        <a:t>Xe</a:t>
                      </a:r>
                      <a:r>
                        <a:rPr lang="en-US" sz="1100" dirty="0"/>
                        <a:t> LP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G7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6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96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53737897"/>
                  </a:ext>
                </a:extLst>
              </a:tr>
              <a:tr h="343895"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/>
                        <a:t>Alder Lake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12th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12th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Iris </a:t>
                      </a:r>
                      <a:r>
                        <a:rPr lang="en-US" sz="1100" dirty="0" err="1"/>
                        <a:t>Xe</a:t>
                      </a:r>
                      <a:endParaRPr lang="en-US" sz="1100" dirty="0"/>
                    </a:p>
                    <a:p>
                      <a:pPr algn="ctr"/>
                      <a:r>
                        <a:rPr lang="en-US" sz="1100" dirty="0"/>
                        <a:t> UHD 770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err="1"/>
                        <a:t>na.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err="1"/>
                        <a:t>na.</a:t>
                      </a:r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/>
                        <a:t>32/64</a:t>
                      </a: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/>
                        <a:t>80/96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err="1"/>
                        <a:t>n.a</a:t>
                      </a:r>
                      <a:r>
                        <a:rPr lang="en-US" sz="1100" dirty="0"/>
                        <a:t>.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05528927"/>
                  </a:ext>
                </a:extLst>
              </a:tr>
            </a:tbl>
          </a:graphicData>
        </a:graphic>
      </p:graphicFrame>
      <p:sp>
        <p:nvSpPr>
          <p:cNvPr id="5" name="Rectangle 4"/>
          <p:cNvSpPr/>
          <p:nvPr/>
        </p:nvSpPr>
        <p:spPr bwMode="auto">
          <a:xfrm>
            <a:off x="7011895" y="1223755"/>
            <a:ext cx="2115235" cy="5244308"/>
          </a:xfrm>
          <a:prstGeom prst="rect">
            <a:avLst/>
          </a:prstGeom>
          <a:noFill/>
          <a:ln w="2857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26495" y="458670"/>
            <a:ext cx="679519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defRPr/>
            </a:pPr>
            <a:r>
              <a:rPr lang="en-US" spc="-30" dirty="0">
                <a:solidFill>
                  <a:srgbClr val="2D2D8A"/>
                </a:solidFill>
              </a:rPr>
              <a:t>Support of graphics APIs and </a:t>
            </a:r>
            <a:r>
              <a:rPr lang="en-US" spc="-30" dirty="0" err="1">
                <a:solidFill>
                  <a:srgbClr val="2D2D8A"/>
                </a:solidFill>
              </a:rPr>
              <a:t>OpenCL</a:t>
            </a:r>
            <a:r>
              <a:rPr lang="en-US" spc="-30" dirty="0">
                <a:solidFill>
                  <a:srgbClr val="2D2D8A"/>
                </a:solidFill>
              </a:rPr>
              <a:t> in Intel’s graphics -2</a:t>
            </a:r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25683" y="3203428"/>
            <a:ext cx="7492633" cy="45114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693795629"/>
      </p:ext>
    </p:extLst>
  </p:cSld>
  <p:clrMapOvr>
    <a:masterClrMapping/>
  </p:clrMapOvr>
</p:sld>
</file>

<file path=ppt/slides/slide1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182F76"/>
            </a:gs>
            <a:gs pos="100000">
              <a:srgbClr val="3366FF"/>
            </a:gs>
          </a:gsLst>
          <a:lin ang="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226" name="AutoShape 3"/>
          <p:cNvSpPr>
            <a:spLocks noChangeArrowheads="1"/>
          </p:cNvSpPr>
          <p:nvPr/>
        </p:nvSpPr>
        <p:spPr bwMode="auto">
          <a:xfrm>
            <a:off x="871538" y="1889885"/>
            <a:ext cx="7404100" cy="720000"/>
          </a:xfrm>
          <a:prstGeom prst="roundRect">
            <a:avLst>
              <a:gd name="adj" fmla="val 0"/>
            </a:avLst>
          </a:prstGeom>
          <a:solidFill>
            <a:srgbClr val="000080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9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3.3.3 Case example: The 1</a:t>
            </a:r>
            <a:r>
              <a:rPr kumimoji="0" lang="en-US" altLang="en-US" sz="2000" b="0" i="0" u="none" strike="noStrike" kern="1200" cap="none" spc="-4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2</a:t>
            </a:r>
            <a:r>
              <a:rPr kumimoji="0" lang="en-US" altLang="en-US" sz="2000" b="0" i="0" u="none" strike="noStrike" kern="1200" cap="none" spc="-40" normalizeH="0" baseline="3000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th</a:t>
            </a:r>
            <a:r>
              <a:rPr kumimoji="0" lang="en-US" altLang="en-US" sz="2000" b="0" i="0" u="none" strike="noStrike" kern="1200" cap="none" spc="-4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  gen. </a:t>
            </a:r>
            <a:r>
              <a:rPr kumimoji="0" lang="en-US" altLang="en-US" sz="2000" b="0" i="0" u="none" strike="noStrike" kern="1200" cap="none" spc="-4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Xe</a:t>
            </a:r>
            <a:r>
              <a:rPr kumimoji="0" lang="en-US" altLang="en-US" sz="2000" b="0" i="0" u="none" strike="noStrike" kern="1200" cap="none" spc="-4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 LP GPU 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-4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included in 11</a:t>
            </a:r>
            <a:r>
              <a:rPr kumimoji="0" lang="en-US" altLang="en-US" sz="2000" b="0" i="0" u="none" strike="noStrike" kern="1200" cap="none" spc="-40" normalizeH="0" baseline="3000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th</a:t>
            </a:r>
            <a:r>
              <a:rPr kumimoji="0" lang="en-US" altLang="en-US" sz="2000" b="0" i="0" u="none" strike="noStrike" kern="1200" cap="none" spc="-4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  gen. Tiger Lake processors </a:t>
            </a:r>
            <a:endParaRPr kumimoji="0" lang="en-US" altLang="en-US" sz="19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16124457"/>
      </p:ext>
    </p:extLst>
  </p:cSld>
  <p:clrMapOvr>
    <a:masterClrMapping/>
  </p:clrMapOvr>
</p:sld>
</file>

<file path=ppt/slides/slide1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sz="1700" kern="1200" spc="-4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3.3.3 Case example: The 12</a:t>
            </a:r>
            <a:r>
              <a:rPr lang="en-US" altLang="en-US" sz="1700" kern="1200" spc="-40" baseline="300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th</a:t>
            </a:r>
            <a:r>
              <a:rPr lang="en-US" altLang="en-US" sz="1700" kern="1200" spc="-4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 gen. </a:t>
            </a:r>
            <a:r>
              <a:rPr lang="en-US" altLang="en-US" sz="1700" kern="1200" spc="-40" dirty="0" err="1">
                <a:solidFill>
                  <a:srgbClr val="FFFFFF"/>
                </a:solidFill>
                <a:latin typeface="Verdana" pitchFamily="34" charset="0"/>
                <a:cs typeface="Arial" charset="0"/>
              </a:rPr>
              <a:t>Xe</a:t>
            </a:r>
            <a:r>
              <a:rPr lang="en-US" altLang="en-US" sz="1700" kern="1200" spc="-4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 LP GPU of 11th gen. Tiger Lake processors (1)</a:t>
            </a:r>
            <a:endParaRPr lang="en-US" altLang="en-US" sz="1700" dirty="0">
              <a:solidFill>
                <a:srgbClr val="FFFFFF"/>
              </a:solidFill>
              <a:latin typeface="Verdana" pitchFamily="34" charset="0"/>
              <a:cs typeface="Arial" charset="0"/>
            </a:endParaRPr>
          </a:p>
        </p:txBody>
      </p:sp>
      <p:pic>
        <p:nvPicPr>
          <p:cNvPr id="8" name="Picture 2" descr="https://images.anandtech.com/doci/15973/Intel-3_08.jpg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2886" t="18375" r="19776" b="10314"/>
          <a:stretch/>
        </p:blipFill>
        <p:spPr bwMode="auto">
          <a:xfrm>
            <a:off x="746575" y="998730"/>
            <a:ext cx="7713448" cy="478609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9" name="Rectangle 8"/>
          <p:cNvSpPr/>
          <p:nvPr/>
        </p:nvSpPr>
        <p:spPr bwMode="auto">
          <a:xfrm>
            <a:off x="1355483" y="2340751"/>
            <a:ext cx="6768000" cy="2268000"/>
          </a:xfrm>
          <a:prstGeom prst="rect">
            <a:avLst/>
          </a:prstGeom>
          <a:noFill/>
          <a:ln w="3810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3333CC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sp>
        <p:nvSpPr>
          <p:cNvPr id="11" name="Rounded Rectangle 10"/>
          <p:cNvSpPr/>
          <p:nvPr/>
        </p:nvSpPr>
        <p:spPr bwMode="auto">
          <a:xfrm>
            <a:off x="-18510" y="5842072"/>
            <a:ext cx="9144000" cy="618117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19050" cap="flat" cmpd="sng" algn="ctr">
            <a:solidFill>
              <a:schemeClr val="bg1">
                <a:lumMod val="50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sp>
        <p:nvSpPr>
          <p:cNvPr id="12" name="Rectangle 11"/>
          <p:cNvSpPr/>
          <p:nvPr/>
        </p:nvSpPr>
        <p:spPr>
          <a:xfrm>
            <a:off x="26495" y="5830120"/>
            <a:ext cx="9406664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Intel’s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12</a:t>
            </a:r>
            <a:r>
              <a:rPr kumimoji="0" lang="en-US" sz="1600" b="0" i="0" u="none" strike="noStrike" kern="1200" cap="none" spc="0" normalizeH="0" baseline="3000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th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gen. </a:t>
            </a:r>
            <a:r>
              <a:rPr kumimoji="0" 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Xe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LP GPUs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are built up of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modules where each module includes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dual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</a:t>
            </a:r>
            <a:r>
              <a:rPr kumimoji="0" 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subslices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with </a:t>
            </a:r>
            <a:r>
              <a:rPr kumimoji="0" lang="en-US" sz="1600" b="0" i="0" u="none" strike="noStrike" kern="1200" cap="none" spc="-6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shared thread control [23].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26495" y="6460190"/>
            <a:ext cx="913884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600" spc="-60" dirty="0">
                <a:solidFill>
                  <a:srgbClr val="000000"/>
                </a:solidFill>
                <a:latin typeface="Verdana"/>
              </a:rPr>
              <a:t>The</a:t>
            </a:r>
            <a:r>
              <a:rPr kumimoji="0" lang="en-US" sz="1600" b="0" i="0" u="none" strike="noStrike" kern="1200" cap="none" spc="-6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Figure shows a G7 level implementation, where there are three modules with 6 </a:t>
            </a:r>
            <a:r>
              <a:rPr kumimoji="0" lang="en-US" sz="1600" b="0" i="0" u="none" strike="noStrike" kern="1200" cap="none" spc="-6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subslices</a:t>
            </a:r>
            <a:r>
              <a:rPr kumimoji="0" lang="en-US" sz="1600" b="0" i="0" u="none" strike="noStrike" kern="1200" cap="none" spc="-6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.</a:t>
            </a: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26495" y="458670"/>
            <a:ext cx="913601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-4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3.3.3 Case example: The 12</a:t>
            </a:r>
            <a:r>
              <a:rPr kumimoji="0" lang="en-US" sz="1800" b="0" i="0" u="none" strike="noStrike" kern="1200" cap="none" spc="-40" normalizeH="0" baseline="3000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th</a:t>
            </a:r>
            <a:r>
              <a:rPr kumimoji="0" lang="en-US" sz="1800" b="0" i="0" u="none" strike="noStrike" kern="1200" cap="none" spc="-4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gen. </a:t>
            </a:r>
            <a:r>
              <a:rPr kumimoji="0" lang="en-US" sz="1800" b="0" i="0" u="none" strike="noStrike" kern="1200" cap="none" spc="-40" normalizeH="0" baseline="0" noProof="0" dirty="0" err="1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X</a:t>
            </a:r>
            <a:r>
              <a:rPr kumimoji="0" lang="en-US" sz="1800" b="0" i="0" u="none" strike="noStrike" kern="1200" cap="none" spc="-40" normalizeH="0" baseline="30000" noProof="0" dirty="0" err="1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e</a:t>
            </a:r>
            <a:r>
              <a:rPr kumimoji="0" lang="en-US" sz="1800" b="0" i="0" u="none" strike="noStrike" kern="1200" cap="none" spc="-4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LP GPU of 11</a:t>
            </a:r>
            <a:r>
              <a:rPr kumimoji="0" lang="en-US" sz="1800" b="0" i="0" u="none" strike="noStrike" kern="1200" cap="none" spc="-40" normalizeH="0" baseline="3000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th</a:t>
            </a:r>
            <a:r>
              <a:rPr kumimoji="0" lang="en-US" sz="1800" b="0" i="0" u="none" strike="noStrike" kern="1200" cap="none" spc="-4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gen. Tiger Lake processors</a:t>
            </a:r>
          </a:p>
        </p:txBody>
      </p:sp>
      <p:cxnSp>
        <p:nvCxnSpPr>
          <p:cNvPr id="4" name="Straight Connector 3"/>
          <p:cNvCxnSpPr/>
          <p:nvPr/>
        </p:nvCxnSpPr>
        <p:spPr bwMode="auto">
          <a:xfrm flipH="1">
            <a:off x="3594538" y="2340751"/>
            <a:ext cx="32358" cy="1978418"/>
          </a:xfrm>
          <a:prstGeom prst="line">
            <a:avLst/>
          </a:prstGeom>
          <a:noFill/>
          <a:ln w="2857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13" name="Straight Connector 12"/>
          <p:cNvCxnSpPr/>
          <p:nvPr/>
        </p:nvCxnSpPr>
        <p:spPr bwMode="auto">
          <a:xfrm flipH="1">
            <a:off x="5889792" y="2364735"/>
            <a:ext cx="32358" cy="1978418"/>
          </a:xfrm>
          <a:prstGeom prst="line">
            <a:avLst/>
          </a:prstGeom>
          <a:noFill/>
          <a:ln w="2857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</p:spTree>
    <p:extLst>
      <p:ext uri="{BB962C8B-B14F-4D97-AF65-F5344CB8AC3E}">
        <p14:creationId xmlns:p14="http://schemas.microsoft.com/office/powerpoint/2010/main" val="1566399703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1. Introduction - Main battlefields of the processor war (7)</a:t>
            </a:r>
            <a:endParaRPr lang="en-US" dirty="0"/>
          </a:p>
        </p:txBody>
      </p:sp>
      <p:sp>
        <p:nvSpPr>
          <p:cNvPr id="3" name="TextBox 2"/>
          <p:cNvSpPr txBox="1"/>
          <p:nvPr/>
        </p:nvSpPr>
        <p:spPr>
          <a:xfrm>
            <a:off x="26495" y="464495"/>
            <a:ext cx="9484263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pc="-60" dirty="0">
                <a:solidFill>
                  <a:schemeClr val="accent6"/>
                </a:solidFill>
              </a:rPr>
              <a:t>Comparing transistor densities (in 100 million transistors/mm</a:t>
            </a:r>
            <a:r>
              <a:rPr lang="en-US" spc="-60" baseline="30000" dirty="0">
                <a:solidFill>
                  <a:schemeClr val="accent6"/>
                </a:solidFill>
              </a:rPr>
              <a:t>2</a:t>
            </a:r>
            <a:r>
              <a:rPr lang="en-US" spc="-60" dirty="0">
                <a:solidFill>
                  <a:schemeClr val="accent6"/>
                </a:solidFill>
              </a:rPr>
              <a:t>) of the same nodes</a:t>
            </a:r>
          </a:p>
          <a:p>
            <a:r>
              <a:rPr lang="en-US" dirty="0">
                <a:solidFill>
                  <a:schemeClr val="accent6"/>
                </a:solidFill>
              </a:rPr>
              <a:t> of major wafer foundries [47]</a:t>
            </a:r>
          </a:p>
        </p:txBody>
      </p:sp>
      <p:pic>
        <p:nvPicPr>
          <p:cNvPr id="6" name="Picture 5"/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-272" t="21939" r="272" b="7846"/>
          <a:stretch/>
        </p:blipFill>
        <p:spPr>
          <a:xfrm>
            <a:off x="853150" y="1043735"/>
            <a:ext cx="7499270" cy="3510390"/>
          </a:xfrm>
          <a:prstGeom prst="rect">
            <a:avLst/>
          </a:prstGeom>
        </p:spPr>
      </p:pic>
      <p:sp>
        <p:nvSpPr>
          <p:cNvPr id="9" name="Rounded Rectangle 8"/>
          <p:cNvSpPr/>
          <p:nvPr/>
        </p:nvSpPr>
        <p:spPr bwMode="auto">
          <a:xfrm>
            <a:off x="18510" y="4554125"/>
            <a:ext cx="9144000" cy="648000"/>
          </a:xfrm>
          <a:prstGeom prst="roundRect">
            <a:avLst/>
          </a:prstGeom>
          <a:solidFill>
            <a:srgbClr val="DDEEFF"/>
          </a:solidFill>
          <a:ln w="19050" cap="flat" cmpd="sng" algn="ctr">
            <a:solidFill>
              <a:srgbClr val="89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109802" y="4583960"/>
            <a:ext cx="9272859" cy="147732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spc="-30" dirty="0"/>
              <a:t>As the graph shows,</a:t>
            </a:r>
            <a:r>
              <a:rPr lang="en-US" sz="1600" spc="-30" dirty="0">
                <a:solidFill>
                  <a:srgbClr val="0070C0"/>
                </a:solidFill>
              </a:rPr>
              <a:t> Intel’s recent IC processes are roughly equivalent to TSMC’s or</a:t>
            </a:r>
          </a:p>
          <a:p>
            <a:pPr>
              <a:spcAft>
                <a:spcPts val="1200"/>
              </a:spcAft>
            </a:pPr>
            <a:r>
              <a:rPr lang="en-US" sz="1600" spc="-30" dirty="0">
                <a:solidFill>
                  <a:srgbClr val="0070C0"/>
                </a:solidFill>
              </a:rPr>
              <a:t>       Samsung’s </a:t>
            </a:r>
            <a:r>
              <a:rPr lang="en-US" sz="1600" dirty="0">
                <a:solidFill>
                  <a:srgbClr val="0070C0"/>
                </a:solidFill>
              </a:rPr>
              <a:t>next-generation IC processes, as far as transistor density is concerned.</a:t>
            </a:r>
          </a:p>
          <a:p>
            <a:r>
              <a:rPr lang="en-US" sz="1600" dirty="0">
                <a:solidFill>
                  <a:srgbClr val="0070C0"/>
                </a:solidFill>
              </a:rPr>
              <a:t>    E.g., Intel’s 10 nm technology provides approximately the same transistor density</a:t>
            </a:r>
          </a:p>
          <a:p>
            <a:r>
              <a:rPr lang="en-US" sz="1600" dirty="0">
                <a:solidFill>
                  <a:srgbClr val="0070C0"/>
                </a:solidFill>
              </a:rPr>
              <a:t>      </a:t>
            </a:r>
            <a:r>
              <a:rPr lang="en-US" sz="1600" spc="-70" dirty="0">
                <a:solidFill>
                  <a:srgbClr val="0070C0"/>
                </a:solidFill>
              </a:rPr>
              <a:t>as TSMC’s </a:t>
            </a:r>
            <a:r>
              <a:rPr lang="en-US" sz="1600" spc="-70" dirty="0"/>
              <a:t>(Taiwan Semiconductor Manufacturing Company) or Samsung’s </a:t>
            </a:r>
            <a:r>
              <a:rPr lang="en-US" sz="1600" spc="-70" dirty="0">
                <a:solidFill>
                  <a:srgbClr val="0070C0"/>
                </a:solidFill>
              </a:rPr>
              <a:t>7 nm process, </a:t>
            </a:r>
            <a:r>
              <a:rPr lang="en-US" sz="1600" spc="-70" dirty="0"/>
              <a:t> </a:t>
            </a:r>
          </a:p>
          <a:p>
            <a:r>
              <a:rPr lang="en-US" sz="1600" spc="-110" dirty="0"/>
              <a:t>        or </a:t>
            </a:r>
            <a:r>
              <a:rPr lang="en-US" sz="1600" spc="-110" dirty="0">
                <a:solidFill>
                  <a:srgbClr val="0070C0"/>
                </a:solidFill>
              </a:rPr>
              <a:t>Intel’s 7 nm technology </a:t>
            </a:r>
            <a:r>
              <a:rPr lang="en-US" sz="1600" spc="-110" dirty="0"/>
              <a:t>approximately </a:t>
            </a:r>
            <a:r>
              <a:rPr lang="en-US" sz="1600" spc="-110" dirty="0">
                <a:solidFill>
                  <a:srgbClr val="0070C0"/>
                </a:solidFill>
              </a:rPr>
              <a:t>equals TSMC’s 5 nm or Samsung’s 3 nm process</a:t>
            </a:r>
            <a:r>
              <a:rPr lang="en-US" sz="1600" spc="-90" dirty="0">
                <a:solidFill>
                  <a:srgbClr val="0070C0"/>
                </a:solidFill>
              </a:rPr>
              <a:t>.</a:t>
            </a:r>
          </a:p>
        </p:txBody>
      </p:sp>
      <p:sp>
        <p:nvSpPr>
          <p:cNvPr id="11" name="Rounded Rectangle 10"/>
          <p:cNvSpPr/>
          <p:nvPr/>
        </p:nvSpPr>
        <p:spPr bwMode="auto">
          <a:xfrm>
            <a:off x="-18510" y="6111370"/>
            <a:ext cx="9144000" cy="648000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19050" cap="flat" cmpd="sng" algn="ctr">
            <a:solidFill>
              <a:schemeClr val="bg1">
                <a:lumMod val="50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12" name="TextBox 11"/>
          <p:cNvSpPr txBox="1"/>
          <p:nvPr/>
        </p:nvSpPr>
        <p:spPr>
          <a:xfrm>
            <a:off x="115888" y="6133515"/>
            <a:ext cx="9476312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dirty="0"/>
              <a:t>In order to accentuate this discrepancy, </a:t>
            </a:r>
            <a:r>
              <a:rPr lang="en-US" sz="1600" dirty="0">
                <a:solidFill>
                  <a:srgbClr val="FF0000"/>
                </a:solidFill>
              </a:rPr>
              <a:t>Intel</a:t>
            </a:r>
            <a:r>
              <a:rPr lang="en-US" sz="1600" dirty="0"/>
              <a:t> introduced a </a:t>
            </a:r>
            <a:r>
              <a:rPr lang="en-US" sz="1600" dirty="0">
                <a:solidFill>
                  <a:srgbClr val="FF0000"/>
                </a:solidFill>
              </a:rPr>
              <a:t>new naming scheme</a:t>
            </a:r>
            <a:r>
              <a:rPr lang="en-US" sz="1600" dirty="0"/>
              <a:t> of   </a:t>
            </a:r>
          </a:p>
          <a:p>
            <a:r>
              <a:rPr lang="en-US" sz="1600" dirty="0"/>
              <a:t>     </a:t>
            </a:r>
            <a:r>
              <a:rPr lang="en-US" sz="1600" spc="-60" dirty="0"/>
              <a:t>their IC manufacturing processes (nodes) which deprives nm data, as follows:</a:t>
            </a:r>
          </a:p>
        </p:txBody>
      </p:sp>
    </p:spTree>
    <p:extLst>
      <p:ext uri="{BB962C8B-B14F-4D97-AF65-F5344CB8AC3E}">
        <p14:creationId xmlns:p14="http://schemas.microsoft.com/office/powerpoint/2010/main" val="383200774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 animBg="1"/>
      <p:bldP spid="10" grpId="0"/>
      <p:bldP spid="11" grpId="0" animBg="1"/>
      <p:bldP spid="12" grpId="0"/>
    </p:bldLst>
  </p:timing>
</p:sld>
</file>

<file path=ppt/slides/slide1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sz="1700" kern="1200" spc="-4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3.3.2 Case example: The 12</a:t>
            </a:r>
            <a:r>
              <a:rPr lang="en-US" altLang="en-US" sz="1700" kern="1200" spc="-40" baseline="300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th</a:t>
            </a:r>
            <a:r>
              <a:rPr lang="en-US" altLang="en-US" sz="1700" kern="1200" spc="-4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 gen. </a:t>
            </a:r>
            <a:r>
              <a:rPr lang="en-US" altLang="en-US" sz="1700" kern="1200" spc="-40" dirty="0" err="1">
                <a:solidFill>
                  <a:srgbClr val="FFFFFF"/>
                </a:solidFill>
                <a:latin typeface="Verdana" pitchFamily="34" charset="0"/>
                <a:cs typeface="Arial" charset="0"/>
              </a:rPr>
              <a:t>Xe</a:t>
            </a:r>
            <a:r>
              <a:rPr lang="en-US" altLang="en-US" sz="1700" kern="1200" spc="-4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 LP GPU of 11th gen. Tiger Lake processors (2)</a:t>
            </a:r>
            <a:endParaRPr lang="en-US" dirty="0"/>
          </a:p>
        </p:txBody>
      </p:sp>
      <p:sp>
        <p:nvSpPr>
          <p:cNvPr id="4" name="TextBox 3"/>
          <p:cNvSpPr txBox="1"/>
          <p:nvPr/>
        </p:nvSpPr>
        <p:spPr>
          <a:xfrm>
            <a:off x="26495" y="458670"/>
            <a:ext cx="9856713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-7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Graphics </a:t>
            </a:r>
            <a:r>
              <a:rPr kumimoji="0" lang="en-US" sz="1800" b="0" i="0" u="none" strike="noStrike" kern="1200" cap="none" spc="-70" normalizeH="0" baseline="0" noProof="0" dirty="0" err="1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subslices</a:t>
            </a:r>
            <a:r>
              <a:rPr kumimoji="0" lang="en-US" sz="1800" b="0" i="0" u="none" strike="noStrike" kern="1200" cap="none" spc="-7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of 12</a:t>
            </a:r>
            <a:r>
              <a:rPr kumimoji="0" lang="en-US" sz="1800" b="0" i="0" u="none" strike="noStrike" kern="1200" cap="none" spc="-70" normalizeH="0" baseline="3000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th</a:t>
            </a:r>
            <a:r>
              <a:rPr kumimoji="0" lang="en-US" sz="1800" b="0" i="0" u="none" strike="noStrike" kern="1200" cap="none" spc="-7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gen. </a:t>
            </a:r>
            <a:r>
              <a:rPr kumimoji="0" lang="en-US" sz="1800" b="0" i="0" u="none" strike="noStrike" kern="1200" cap="none" spc="-70" normalizeH="0" baseline="0" noProof="0" dirty="0" err="1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X</a:t>
            </a:r>
            <a:r>
              <a:rPr kumimoji="0" lang="en-US" sz="1800" b="0" i="0" u="none" strike="noStrike" kern="1200" cap="none" spc="-70" normalizeH="0" baseline="30000" noProof="0" dirty="0" err="1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e</a:t>
            </a:r>
            <a:r>
              <a:rPr kumimoji="0" lang="en-US" sz="1800" b="0" i="0" u="none" strike="noStrike" kern="1200" cap="none" spc="-7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LP GPUs of 11</a:t>
            </a:r>
            <a:r>
              <a:rPr kumimoji="0" lang="en-US" sz="1800" b="0" i="0" u="none" strike="noStrike" kern="1200" cap="none" spc="-70" normalizeH="0" baseline="3000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th</a:t>
            </a:r>
            <a:r>
              <a:rPr kumimoji="0" lang="en-US" sz="1800" b="0" i="0" u="none" strike="noStrike" kern="1200" cap="none" spc="-7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gen. Tiger Lake processors  [</a:t>
            </a:r>
            <a:r>
              <a:rPr kumimoji="0" lang="hu-HU" sz="1800" b="0" i="0" u="none" strike="noStrike" kern="1200" cap="none" spc="-7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2</a:t>
            </a:r>
            <a:r>
              <a:rPr kumimoji="0" lang="en-US" sz="1800" b="0" i="0" u="none" strike="noStrike" kern="1200" cap="none" spc="-7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2]</a:t>
            </a:r>
          </a:p>
        </p:txBody>
      </p:sp>
      <p:grpSp>
        <p:nvGrpSpPr>
          <p:cNvPr id="8" name="Group 7"/>
          <p:cNvGrpSpPr/>
          <p:nvPr/>
        </p:nvGrpSpPr>
        <p:grpSpPr>
          <a:xfrm>
            <a:off x="5922150" y="1224045"/>
            <a:ext cx="2285636" cy="4438341"/>
            <a:chOff x="6111789" y="1314450"/>
            <a:chExt cx="2285636" cy="4438341"/>
          </a:xfrm>
        </p:grpSpPr>
        <p:pic>
          <p:nvPicPr>
            <p:cNvPr id="9" name="Picture 2" descr="https://images.anandtech.com/doci/15993/202008180142271.jpg"/>
            <p:cNvPicPr>
              <a:picLocks noChangeAspect="1" noChangeArrowheads="1"/>
            </p:cNvPicPr>
            <p:nvPr/>
          </p:nvPicPr>
          <p:blipFill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66025" t="21430" r="17588" b="9948"/>
            <a:stretch/>
          </p:blipFill>
          <p:spPr bwMode="auto">
            <a:xfrm>
              <a:off x="6111789" y="1314450"/>
              <a:ext cx="2285636" cy="443834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0" name="Picture 2" descr="https://images.anandtech.com/doci/15993/202008180142271.jpg"/>
            <p:cNvPicPr>
              <a:picLocks noChangeAspect="1" noChangeArrowheads="1"/>
            </p:cNvPicPr>
            <p:nvPr/>
          </p:nvPicPr>
          <p:blipFill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67201" t="24177" r="31651" b="73316"/>
            <a:stretch/>
          </p:blipFill>
          <p:spPr bwMode="auto">
            <a:xfrm>
              <a:off x="6282190" y="1358770"/>
              <a:ext cx="610255" cy="388205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sp>
        <p:nvSpPr>
          <p:cNvPr id="11" name="TextBox 10"/>
          <p:cNvSpPr txBox="1"/>
          <p:nvPr/>
        </p:nvSpPr>
        <p:spPr>
          <a:xfrm>
            <a:off x="5236913" y="5859560"/>
            <a:ext cx="3745577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Figure: Graphics </a:t>
            </a:r>
            <a:r>
              <a:rPr kumimoji="0" 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subslice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of Intel’s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12</a:t>
            </a:r>
            <a:r>
              <a:rPr kumimoji="0" lang="en-US" sz="1600" b="0" i="0" u="none" strike="noStrike" kern="1200" cap="none" spc="0" normalizeH="0" baseline="30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th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gen. </a:t>
            </a:r>
            <a:r>
              <a:rPr kumimoji="0" 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Xe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LP GPUs [22] </a:t>
            </a:r>
          </a:p>
        </p:txBody>
      </p:sp>
      <p:sp>
        <p:nvSpPr>
          <p:cNvPr id="12" name="Rounded Rectangle 11"/>
          <p:cNvSpPr/>
          <p:nvPr/>
        </p:nvSpPr>
        <p:spPr bwMode="auto">
          <a:xfrm>
            <a:off x="351692" y="1225437"/>
            <a:ext cx="5210418" cy="2518597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19050" cap="flat" cmpd="sng" algn="ctr">
            <a:solidFill>
              <a:schemeClr val="bg1">
                <a:lumMod val="50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539443" y="1225437"/>
            <a:ext cx="5112677" cy="270843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Subslices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are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subunits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of slices, including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 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among others, 16 EUs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(Execution Units)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  for performing FX/FP computations.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-5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There are </a:t>
            </a:r>
            <a:r>
              <a:rPr kumimoji="0" lang="en-US" sz="1600" b="0" i="0" u="none" strike="noStrike" kern="1200" cap="none" spc="-5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various numbers of </a:t>
            </a:r>
            <a:r>
              <a:rPr kumimoji="0" lang="en-US" sz="1600" b="0" i="0" u="none" strike="noStrike" kern="1200" cap="none" spc="-50" normalizeH="0" baseline="0" noProof="0" dirty="0" err="1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subslices</a:t>
            </a:r>
            <a:endParaRPr kumimoji="0" lang="en-US" sz="1600" b="0" i="0" u="none" strike="noStrike" kern="1200" cap="none" spc="-50" normalizeH="0" baseline="0" noProof="0" dirty="0">
              <a:ln>
                <a:noFill/>
              </a:ln>
              <a:solidFill>
                <a:srgbClr val="0070C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-5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  in Intel’s different processor models,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-5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  e.g., 2 -  6 in 12</a:t>
            </a:r>
            <a:r>
              <a:rPr kumimoji="0" lang="en-US" sz="1600" b="0" i="0" u="none" strike="noStrike" kern="1200" cap="none" spc="-50" normalizeH="0" baseline="30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th</a:t>
            </a:r>
            <a:r>
              <a:rPr kumimoji="0" lang="en-US" sz="1600" b="0" i="0" u="none" strike="noStrike" kern="1200" cap="none" spc="-5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gen. </a:t>
            </a:r>
            <a:r>
              <a:rPr kumimoji="0" lang="en-US" sz="1600" b="0" i="0" u="none" strike="noStrike" kern="1200" cap="none" spc="-5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Xe</a:t>
            </a:r>
            <a:r>
              <a:rPr kumimoji="0" lang="en-US" sz="1600" b="0" i="0" u="none" strike="noStrike" kern="1200" cap="none" spc="-5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LP GPUs, as seen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-5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  before.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Consequently, 12</a:t>
            </a:r>
            <a:r>
              <a:rPr kumimoji="0" lang="en-US" sz="1600" b="0" i="0" u="none" strike="noStrike" kern="1200" cap="none" spc="0" normalizeH="0" baseline="30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th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gen. </a:t>
            </a:r>
            <a:r>
              <a:rPr kumimoji="0" 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Xe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LP GPUs may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 include up to 6x16=96 EUs.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-5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583034" y="4059070"/>
            <a:ext cx="4816447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>
                <a:solidFill>
                  <a:srgbClr val="0070C0"/>
                </a:solidFill>
              </a:rPr>
              <a:t>Each two EUs </a:t>
            </a:r>
            <a:r>
              <a:rPr lang="en-US" sz="1600" dirty="0"/>
              <a:t>operates </a:t>
            </a:r>
            <a:r>
              <a:rPr lang="en-US" sz="1600" dirty="0">
                <a:solidFill>
                  <a:srgbClr val="0070C0"/>
                </a:solidFill>
              </a:rPr>
              <a:t>in tandem </a:t>
            </a:r>
            <a:r>
              <a:rPr lang="en-US" sz="1600" dirty="0"/>
              <a:t>by </a:t>
            </a:r>
            <a:r>
              <a:rPr lang="en-US" sz="1600" dirty="0">
                <a:solidFill>
                  <a:srgbClr val="0070C0"/>
                </a:solidFill>
              </a:rPr>
              <a:t>sharing</a:t>
            </a:r>
          </a:p>
          <a:p>
            <a:r>
              <a:rPr lang="en-US" sz="1600" dirty="0">
                <a:solidFill>
                  <a:srgbClr val="0070C0"/>
                </a:solidFill>
              </a:rPr>
              <a:t>  thread control and branch processing</a:t>
            </a:r>
            <a:r>
              <a:rPr lang="en-US" sz="1600" dirty="0"/>
              <a:t>,</a:t>
            </a:r>
          </a:p>
          <a:p>
            <a:r>
              <a:rPr lang="en-US" sz="1600" dirty="0"/>
              <a:t>  as indicated in the next Figure. </a:t>
            </a:r>
          </a:p>
        </p:txBody>
      </p:sp>
    </p:spTree>
    <p:extLst>
      <p:ext uri="{BB962C8B-B14F-4D97-AF65-F5344CB8AC3E}">
        <p14:creationId xmlns:p14="http://schemas.microsoft.com/office/powerpoint/2010/main" val="2028409842"/>
      </p:ext>
    </p:extLst>
  </p:cSld>
  <p:clrMapOvr>
    <a:masterClrMapping/>
  </p:clrMapOvr>
</p:sld>
</file>

<file path=ppt/slides/slide1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sz="1700" kern="1200" spc="-4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3.3.2 Case example: The 12</a:t>
            </a:r>
            <a:r>
              <a:rPr lang="en-US" altLang="en-US" sz="1700" kern="1200" spc="-40" baseline="300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th</a:t>
            </a:r>
            <a:r>
              <a:rPr lang="en-US" altLang="en-US" sz="1700" kern="1200" spc="-4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 gen. </a:t>
            </a:r>
            <a:r>
              <a:rPr lang="en-US" altLang="en-US" sz="1700" kern="1200" spc="-40" dirty="0" err="1">
                <a:solidFill>
                  <a:srgbClr val="FFFFFF"/>
                </a:solidFill>
                <a:latin typeface="Verdana" pitchFamily="34" charset="0"/>
                <a:cs typeface="Arial" charset="0"/>
              </a:rPr>
              <a:t>Xe</a:t>
            </a:r>
            <a:r>
              <a:rPr lang="en-US" altLang="en-US" sz="1700" kern="1200" spc="-4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 LP GPU of 11th gen. Tiger Lake processors (3)</a:t>
            </a:r>
            <a:endParaRPr lang="en-US" sz="1700" dirty="0"/>
          </a:p>
        </p:txBody>
      </p:sp>
      <p:pic>
        <p:nvPicPr>
          <p:cNvPr id="4" name="Picture 3"/>
          <p:cNvPicPr>
            <a:picLocks noChangeAspect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4594" t="48897" r="5047" b="10976"/>
          <a:stretch/>
        </p:blipFill>
        <p:spPr>
          <a:xfrm>
            <a:off x="746575" y="1133745"/>
            <a:ext cx="7593020" cy="4321231"/>
          </a:xfrm>
          <a:prstGeom prst="rect">
            <a:avLst/>
          </a:prstGeom>
        </p:spPr>
      </p:pic>
      <p:sp>
        <p:nvSpPr>
          <p:cNvPr id="9" name="TextBox 8"/>
          <p:cNvSpPr txBox="1"/>
          <p:nvPr/>
        </p:nvSpPr>
        <p:spPr>
          <a:xfrm>
            <a:off x="26495" y="458670"/>
            <a:ext cx="9228937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-6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Layout of 12</a:t>
            </a:r>
            <a:r>
              <a:rPr kumimoji="0" lang="en-US" sz="1800" b="0" i="0" u="none" strike="noStrike" kern="1200" cap="none" spc="-60" normalizeH="0" baseline="3000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th</a:t>
            </a:r>
            <a:r>
              <a:rPr kumimoji="0" lang="en-US" sz="1800" b="0" i="0" u="none" strike="noStrike" kern="1200" cap="none" spc="-6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gen. graphics EUs (actually 2 EUs) 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of Tiger Lake processors  [</a:t>
            </a:r>
            <a:r>
              <a:rPr kumimoji="0" lang="hu-HU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2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2]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25781" y="5584130"/>
            <a:ext cx="4771244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On the 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IP 0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there are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two 8-wide 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(8x32-bit)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SIMD ALUs 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(an FP and an FX ALU) available,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they operate 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exclusively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and can perform up to</a:t>
            </a:r>
          </a:p>
        </p:txBody>
      </p:sp>
      <p:sp>
        <p:nvSpPr>
          <p:cNvPr id="11" name="TextBox 10"/>
          <p:cNvSpPr txBox="1"/>
          <p:nvPr/>
        </p:nvSpPr>
        <p:spPr>
          <a:xfrm>
            <a:off x="4572000" y="5589240"/>
            <a:ext cx="4321195" cy="11823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whereas on the 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IP 1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there is an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Extended Math (EM) unit 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available,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that can perform up to 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two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Extended Math (EM) operations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(to calculate trigonometric functions etc.)  </a:t>
            </a:r>
            <a:endParaRPr kumimoji="0" lang="en-US" sz="1400" b="0" i="0" u="none" strike="noStrike" kern="1200" cap="none" spc="0" normalizeH="0" baseline="0" noProof="0" dirty="0">
              <a:ln>
                <a:noFill/>
              </a:ln>
              <a:solidFill>
                <a:srgbClr val="0070C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12" name="TextBox 11"/>
          <p:cNvSpPr txBox="1"/>
          <p:nvPr/>
        </p:nvSpPr>
        <p:spPr>
          <a:xfrm flipH="1">
            <a:off x="341531" y="6264315"/>
            <a:ext cx="4635514" cy="54886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8 FP32, 16 FP16 FMA operations or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-4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8 FX32, 16 FX16, 32 FX8 FMA operations,</a:t>
            </a:r>
          </a:p>
        </p:txBody>
      </p:sp>
    </p:spTree>
    <p:extLst>
      <p:ext uri="{BB962C8B-B14F-4D97-AF65-F5344CB8AC3E}">
        <p14:creationId xmlns:p14="http://schemas.microsoft.com/office/powerpoint/2010/main" val="243686353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/>
      <p:bldP spid="11" grpId="0"/>
      <p:bldP spid="12" grpId="0"/>
    </p:bldLst>
  </p:timing>
</p:sld>
</file>

<file path=ppt/slides/slide1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sz="1700" kern="1200" spc="-4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3.3.2 Case example: The 12</a:t>
            </a:r>
            <a:r>
              <a:rPr lang="en-US" altLang="en-US" sz="1700" kern="1200" spc="-40" baseline="300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th</a:t>
            </a:r>
            <a:r>
              <a:rPr lang="en-US" altLang="en-US" sz="1700" kern="1200" spc="-4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 gen. </a:t>
            </a:r>
            <a:r>
              <a:rPr lang="en-US" altLang="en-US" sz="1700" kern="1200" spc="-40" dirty="0" err="1">
                <a:solidFill>
                  <a:srgbClr val="FFFFFF"/>
                </a:solidFill>
                <a:latin typeface="Verdana" pitchFamily="34" charset="0"/>
                <a:cs typeface="Arial" charset="0"/>
              </a:rPr>
              <a:t>Xe</a:t>
            </a:r>
            <a:r>
              <a:rPr lang="en-US" altLang="en-US" sz="1700" kern="1200" spc="-4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 LP GPU of 11th gen. Tiger Lake processors (4)</a:t>
            </a:r>
            <a:endParaRPr lang="en-US" sz="1700" dirty="0"/>
          </a:p>
        </p:txBody>
      </p:sp>
      <p:sp>
        <p:nvSpPr>
          <p:cNvPr id="7" name="TextBox 6"/>
          <p:cNvSpPr txBox="1"/>
          <p:nvPr/>
        </p:nvSpPr>
        <p:spPr>
          <a:xfrm>
            <a:off x="26495" y="4104075"/>
            <a:ext cx="759650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Data in the above Table takes into account that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EUs may perform FMA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(Fused Multiply-Add)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operations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.  </a:t>
            </a:r>
          </a:p>
        </p:txBody>
      </p:sp>
      <p:sp>
        <p:nvSpPr>
          <p:cNvPr id="12" name="TextBox 11"/>
          <p:cNvSpPr txBox="1"/>
          <p:nvPr/>
        </p:nvSpPr>
        <p:spPr>
          <a:xfrm>
            <a:off x="26495" y="458670"/>
            <a:ext cx="9005735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-5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Summing up the computing capabilities of 12</a:t>
            </a:r>
            <a:r>
              <a:rPr kumimoji="0" lang="en-US" sz="2000" b="0" i="0" u="none" strike="noStrike" kern="1200" cap="none" spc="-50" normalizeH="0" baseline="3000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th</a:t>
            </a:r>
            <a:r>
              <a:rPr kumimoji="0" lang="en-US" sz="2000" b="0" i="0" u="none" strike="noStrike" kern="1200" cap="none" spc="-5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gen. graphics EUs [</a:t>
            </a:r>
            <a:r>
              <a:rPr kumimoji="0" lang="hu-HU" sz="2000" b="0" i="0" u="none" strike="noStrike" kern="1200" cap="none" spc="-5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23</a:t>
            </a:r>
            <a:r>
              <a:rPr kumimoji="0" lang="en-US" sz="2000" b="0" i="0" u="none" strike="noStrike" kern="1200" cap="none" spc="-5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] </a:t>
            </a:r>
          </a:p>
        </p:txBody>
      </p:sp>
      <p:graphicFrame>
        <p:nvGraphicFramePr>
          <p:cNvPr id="8" name="Table 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453581080"/>
              </p:ext>
            </p:extLst>
          </p:nvPr>
        </p:nvGraphicFramePr>
        <p:xfrm>
          <a:off x="1526649" y="1223755"/>
          <a:ext cx="5115581" cy="2681847"/>
        </p:xfrm>
        <a:graphic>
          <a:graphicData uri="http://schemas.openxmlformats.org/drawingml/2006/table">
            <a:tbl>
              <a:tblPr/>
              <a:tblGrid>
                <a:gridCol w="2181418">
                  <a:extLst>
                    <a:ext uri="{9D8B030D-6E8A-4147-A177-3AD203B41FA5}">
                      <a16:colId xmlns:a16="http://schemas.microsoft.com/office/drawing/2014/main" val="335040098"/>
                    </a:ext>
                  </a:extLst>
                </a:gridCol>
                <a:gridCol w="2934163">
                  <a:extLst>
                    <a:ext uri="{9D8B030D-6E8A-4147-A177-3AD203B41FA5}">
                      <a16:colId xmlns:a16="http://schemas.microsoft.com/office/drawing/2014/main" val="3147252191"/>
                    </a:ext>
                  </a:extLst>
                </a:gridCol>
              </a:tblGrid>
              <a:tr h="607651">
                <a:tc gridSpan="2">
                  <a:txBody>
                    <a:bodyPr/>
                    <a:lstStyle/>
                    <a:p>
                      <a:pPr algn="ctr" fontAlgn="t"/>
                      <a:r>
                        <a:rPr lang="en-US" sz="1400" dirty="0">
                          <a:solidFill>
                            <a:srgbClr val="FFFFFF"/>
                          </a:solidFill>
                          <a:effectLst/>
                          <a:latin typeface="+mj-lt"/>
                          <a:ea typeface="Verdana" panose="020B0604030504040204" pitchFamily="34" charset="0"/>
                        </a:rPr>
                        <a:t>Computing capabilities  of 12</a:t>
                      </a:r>
                      <a:r>
                        <a:rPr lang="en-US" sz="1400" baseline="30000" dirty="0">
                          <a:solidFill>
                            <a:srgbClr val="FFFFFF"/>
                          </a:solidFill>
                          <a:effectLst/>
                          <a:latin typeface="+mj-lt"/>
                          <a:ea typeface="Verdana" panose="020B0604030504040204" pitchFamily="34" charset="0"/>
                        </a:rPr>
                        <a:t>th</a:t>
                      </a:r>
                      <a:r>
                        <a:rPr lang="en-US" sz="1400" dirty="0">
                          <a:solidFill>
                            <a:srgbClr val="FFFFFF"/>
                          </a:solidFill>
                          <a:effectLst/>
                          <a:latin typeface="+mj-lt"/>
                          <a:ea typeface="Verdana" panose="020B0604030504040204" pitchFamily="34" charset="0"/>
                        </a:rPr>
                        <a:t> gen. EUs </a:t>
                      </a:r>
                      <a:r>
                        <a:rPr lang="en-US" sz="1400" dirty="0">
                          <a:solidFill>
                            <a:srgbClr val="FFFFFF"/>
                          </a:solidFill>
                          <a:effectLst/>
                          <a:latin typeface="+mj-lt"/>
                        </a:rPr>
                        <a:t/>
                      </a:r>
                      <a:br>
                        <a:rPr lang="en-US" sz="1400" dirty="0">
                          <a:solidFill>
                            <a:srgbClr val="FFFFFF"/>
                          </a:solidFill>
                          <a:effectLst/>
                          <a:latin typeface="+mj-lt"/>
                        </a:rPr>
                      </a:br>
                      <a:r>
                        <a:rPr lang="en-US" sz="1400" dirty="0">
                          <a:solidFill>
                            <a:srgbClr val="FFFFFF"/>
                          </a:solidFill>
                          <a:effectLst/>
                          <a:latin typeface="+mj-lt"/>
                        </a:rPr>
                        <a:t>(operations/clock/EU)</a:t>
                      </a:r>
                    </a:p>
                  </a:txBody>
                  <a:tcPr marT="50800" marB="5080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D6D6D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848484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595503089"/>
                  </a:ext>
                </a:extLst>
              </a:tr>
              <a:tr h="335961">
                <a:tc>
                  <a:txBody>
                    <a:bodyPr/>
                    <a:lstStyle/>
                    <a:p>
                      <a:pPr algn="ctr" fontAlgn="t"/>
                      <a:r>
                        <a:rPr lang="en-US" sz="1400" dirty="0">
                          <a:solidFill>
                            <a:srgbClr val="FFFFFF"/>
                          </a:solidFill>
                          <a:effectLst/>
                          <a:latin typeface="+mj-lt"/>
                        </a:rPr>
                        <a:t> </a:t>
                      </a:r>
                    </a:p>
                  </a:txBody>
                  <a:tcPr marL="38100" marR="38100" marT="38100" marB="3810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D6D6D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D6D6D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295A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n-US" sz="1400" baseline="0">
                          <a:solidFill>
                            <a:srgbClr val="FFFFFF"/>
                          </a:solidFill>
                          <a:effectLst/>
                          <a:latin typeface="+mj-lt"/>
                        </a:rPr>
                        <a:t>Xe LP (Gen 12)</a:t>
                      </a:r>
                      <a:endParaRPr lang="en-US" sz="1400" baseline="0" dirty="0">
                        <a:solidFill>
                          <a:srgbClr val="FFFFFF"/>
                        </a:solidFill>
                        <a:effectLst/>
                        <a:latin typeface="+mj-lt"/>
                      </a:endParaRPr>
                    </a:p>
                  </a:txBody>
                  <a:tcPr marL="38100" marR="38100" marT="38100" marB="3810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D6D6D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D6D6D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295A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17805743"/>
                  </a:ext>
                </a:extLst>
              </a:tr>
              <a:tr h="347647">
                <a:tc>
                  <a:txBody>
                    <a:bodyPr/>
                    <a:lstStyle/>
                    <a:p>
                      <a:pPr algn="ctr" fontAlgn="t"/>
                      <a:r>
                        <a:rPr lang="en-US" sz="1400" b="1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FP32</a:t>
                      </a:r>
                      <a:endParaRPr lang="en-US" sz="1400" b="1" dirty="0">
                        <a:solidFill>
                          <a:srgbClr val="444444"/>
                        </a:solidFill>
                        <a:effectLst/>
                        <a:latin typeface="+mj-lt"/>
                      </a:endParaRPr>
                    </a:p>
                  </a:txBody>
                  <a:tcPr marL="44450" marR="44450" marT="44450" marB="4445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D6D6D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EEEE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n-US" sz="1400">
                          <a:solidFill>
                            <a:srgbClr val="444444"/>
                          </a:solidFill>
                          <a:effectLst/>
                          <a:latin typeface="+mj-lt"/>
                        </a:rPr>
                        <a:t>16</a:t>
                      </a:r>
                    </a:p>
                  </a:txBody>
                  <a:tcPr marL="44450" marR="44450" marT="44450" marB="4445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D6D6D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EEEE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90712388"/>
                  </a:ext>
                </a:extLst>
              </a:tr>
              <a:tr h="347647">
                <a:tc>
                  <a:txBody>
                    <a:bodyPr/>
                    <a:lstStyle/>
                    <a:p>
                      <a:pPr algn="ctr" fontAlgn="t"/>
                      <a:r>
                        <a:rPr lang="en-US" sz="1400" b="1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FP16</a:t>
                      </a:r>
                      <a:endParaRPr lang="en-US" sz="1400" b="1">
                        <a:solidFill>
                          <a:srgbClr val="444444"/>
                        </a:solidFill>
                        <a:effectLst/>
                        <a:latin typeface="+mj-lt"/>
                      </a:endParaRPr>
                    </a:p>
                  </a:txBody>
                  <a:tcPr marL="44450" marR="44450" marT="44450" marB="4445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EEEE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n-US" sz="1400">
                          <a:solidFill>
                            <a:srgbClr val="444444"/>
                          </a:solidFill>
                          <a:effectLst/>
                          <a:latin typeface="+mj-lt"/>
                        </a:rPr>
                        <a:t>32</a:t>
                      </a:r>
                    </a:p>
                  </a:txBody>
                  <a:tcPr marL="44450" marR="44450" marT="44450" marB="4445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EEEE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3285976"/>
                  </a:ext>
                </a:extLst>
              </a:tr>
              <a:tr h="347647">
                <a:tc>
                  <a:txBody>
                    <a:bodyPr/>
                    <a:lstStyle/>
                    <a:p>
                      <a:pPr algn="ctr" fontAlgn="t"/>
                      <a:r>
                        <a:rPr lang="en-US" sz="1400" b="1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FX32</a:t>
                      </a:r>
                      <a:endParaRPr lang="en-US" sz="1400" b="1" dirty="0">
                        <a:solidFill>
                          <a:srgbClr val="444444"/>
                        </a:solidFill>
                        <a:effectLst/>
                        <a:latin typeface="+mj-lt"/>
                      </a:endParaRPr>
                    </a:p>
                  </a:txBody>
                  <a:tcPr marL="44450" marR="44450" marT="44450" marB="4445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EEEE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n-US" sz="1400">
                          <a:solidFill>
                            <a:srgbClr val="444444"/>
                          </a:solidFill>
                          <a:effectLst/>
                          <a:latin typeface="+mj-lt"/>
                        </a:rPr>
                        <a:t>16</a:t>
                      </a:r>
                      <a:endParaRPr lang="en-US" sz="1400" dirty="0">
                        <a:solidFill>
                          <a:srgbClr val="444444"/>
                        </a:solidFill>
                        <a:effectLst/>
                        <a:latin typeface="+mj-lt"/>
                      </a:endParaRPr>
                    </a:p>
                  </a:txBody>
                  <a:tcPr marL="44450" marR="44450" marT="44450" marB="4445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EEEE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19303793"/>
                  </a:ext>
                </a:extLst>
              </a:tr>
              <a:tr h="347647">
                <a:tc>
                  <a:txBody>
                    <a:bodyPr/>
                    <a:lstStyle/>
                    <a:p>
                      <a:pPr algn="ctr" fontAlgn="t"/>
                      <a:r>
                        <a:rPr lang="en-US" sz="1400" b="1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FX16</a:t>
                      </a:r>
                      <a:endParaRPr lang="en-US" sz="1400" b="1" dirty="0">
                        <a:solidFill>
                          <a:srgbClr val="444444"/>
                        </a:solidFill>
                        <a:effectLst/>
                        <a:latin typeface="+mj-lt"/>
                      </a:endParaRPr>
                    </a:p>
                  </a:txBody>
                  <a:tcPr marL="44450" marR="44450" marT="44450" marB="4445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EEEE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n-US" sz="1400">
                          <a:solidFill>
                            <a:srgbClr val="444444"/>
                          </a:solidFill>
                          <a:effectLst/>
                          <a:latin typeface="+mj-lt"/>
                        </a:rPr>
                        <a:t>32</a:t>
                      </a:r>
                    </a:p>
                  </a:txBody>
                  <a:tcPr marL="44450" marR="44450" marT="44450" marB="4445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EEEE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53568148"/>
                  </a:ext>
                </a:extLst>
              </a:tr>
              <a:tr h="347647">
                <a:tc>
                  <a:txBody>
                    <a:bodyPr/>
                    <a:lstStyle/>
                    <a:p>
                      <a:pPr algn="ctr" fontAlgn="t"/>
                      <a:r>
                        <a:rPr lang="en-US" sz="1400" b="1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FX8 (INT8)</a:t>
                      </a:r>
                      <a:endParaRPr lang="en-US" sz="1400" b="1" dirty="0">
                        <a:solidFill>
                          <a:srgbClr val="444444"/>
                        </a:solidFill>
                        <a:effectLst/>
                        <a:latin typeface="+mj-lt"/>
                      </a:endParaRPr>
                    </a:p>
                  </a:txBody>
                  <a:tcPr marL="44450" marR="44450" marT="44450" marB="4445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EEEE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n-US" sz="1400" dirty="0">
                          <a:solidFill>
                            <a:srgbClr val="444444"/>
                          </a:solidFill>
                          <a:effectLst/>
                          <a:latin typeface="+mj-lt"/>
                        </a:rPr>
                        <a:t>64</a:t>
                      </a:r>
                    </a:p>
                  </a:txBody>
                  <a:tcPr marL="44450" marR="44450" marT="44450" marB="4445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EEEE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51478293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677613169"/>
      </p:ext>
    </p:extLst>
  </p:cSld>
  <p:clrMapOvr>
    <a:masterClrMapping/>
  </p:clrMapOvr>
</p:sld>
</file>

<file path=ppt/slides/slide1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sz="1700" kern="1200" spc="-4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3.3.2 Case example: The 12</a:t>
            </a:r>
            <a:r>
              <a:rPr lang="en-US" altLang="en-US" sz="1700" kern="1200" spc="-40" baseline="300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th</a:t>
            </a:r>
            <a:r>
              <a:rPr lang="en-US" altLang="en-US" sz="1700" kern="1200" spc="-4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 gen. </a:t>
            </a:r>
            <a:r>
              <a:rPr lang="en-US" altLang="en-US" sz="1700" kern="1200" spc="-40" dirty="0" err="1">
                <a:solidFill>
                  <a:srgbClr val="FFFFFF"/>
                </a:solidFill>
                <a:latin typeface="Verdana" pitchFamily="34" charset="0"/>
                <a:cs typeface="Arial" charset="0"/>
              </a:rPr>
              <a:t>Xe</a:t>
            </a:r>
            <a:r>
              <a:rPr lang="en-US" altLang="en-US" sz="1700" kern="1200" spc="-4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 LP GPU of 11th gen. Tiger Lake processors (5)</a:t>
            </a:r>
            <a:endParaRPr lang="en-US" dirty="0"/>
          </a:p>
        </p:txBody>
      </p:sp>
      <p:sp>
        <p:nvSpPr>
          <p:cNvPr id="4" name="TextBox 3"/>
          <p:cNvSpPr txBox="1"/>
          <p:nvPr/>
        </p:nvSpPr>
        <p:spPr>
          <a:xfrm>
            <a:off x="26495" y="458670"/>
            <a:ext cx="9215215" cy="68480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spcAft>
                <a:spcPts val="300"/>
              </a:spcAft>
            </a:pPr>
            <a:r>
              <a:rPr lang="en-US" spc="-10" dirty="0">
                <a:solidFill>
                  <a:schemeClr val="accent6"/>
                </a:solidFill>
              </a:rPr>
              <a:t>Example floor plan of a 12</a:t>
            </a:r>
            <a:r>
              <a:rPr lang="en-US" spc="-10" baseline="30000" dirty="0">
                <a:solidFill>
                  <a:schemeClr val="accent6"/>
                </a:solidFill>
              </a:rPr>
              <a:t>th</a:t>
            </a:r>
            <a:r>
              <a:rPr lang="en-US" spc="-10" dirty="0">
                <a:solidFill>
                  <a:schemeClr val="accent6"/>
                </a:solidFill>
              </a:rPr>
              <a:t> gen. Alder Lake processor die with </a:t>
            </a:r>
            <a:r>
              <a:rPr lang="en-US" spc="-10" dirty="0" err="1">
                <a:solidFill>
                  <a:schemeClr val="accent6"/>
                </a:solidFill>
              </a:rPr>
              <a:t>X</a:t>
            </a:r>
            <a:r>
              <a:rPr lang="en-US" spc="-10" baseline="30000" dirty="0" err="1">
                <a:solidFill>
                  <a:schemeClr val="accent6"/>
                </a:solidFill>
              </a:rPr>
              <a:t>e</a:t>
            </a:r>
            <a:r>
              <a:rPr lang="en-US" spc="-10" dirty="0">
                <a:solidFill>
                  <a:schemeClr val="accent6"/>
                </a:solidFill>
              </a:rPr>
              <a:t> LP graphics </a:t>
            </a:r>
          </a:p>
          <a:p>
            <a:pPr>
              <a:spcAft>
                <a:spcPts val="300"/>
              </a:spcAft>
            </a:pPr>
            <a:r>
              <a:rPr lang="en-US" dirty="0">
                <a:solidFill>
                  <a:schemeClr val="accent6"/>
                </a:solidFill>
              </a:rPr>
              <a:t>  including 2x16 graphics EUs [31] -1</a:t>
            </a:r>
            <a:endParaRPr lang="en-US" dirty="0"/>
          </a:p>
        </p:txBody>
      </p:sp>
      <p:sp>
        <p:nvSpPr>
          <p:cNvPr id="6" name="TextBox 5"/>
          <p:cNvSpPr txBox="1"/>
          <p:nvPr/>
        </p:nvSpPr>
        <p:spPr>
          <a:xfrm>
            <a:off x="107949" y="6256415"/>
            <a:ext cx="8920547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200" b="1" dirty="0">
                <a:latin typeface="+mj-lt"/>
              </a:rPr>
              <a:t>TMU</a:t>
            </a:r>
            <a:r>
              <a:rPr lang="en-US" sz="1200" dirty="0">
                <a:latin typeface="+mj-lt"/>
              </a:rPr>
              <a:t>: Texture Mapping Unit of the GPU </a:t>
            </a:r>
          </a:p>
        </p:txBody>
      </p:sp>
      <p:grpSp>
        <p:nvGrpSpPr>
          <p:cNvPr id="34" name="Group 33"/>
          <p:cNvGrpSpPr/>
          <p:nvPr/>
        </p:nvGrpSpPr>
        <p:grpSpPr>
          <a:xfrm>
            <a:off x="21324" y="1552467"/>
            <a:ext cx="9133314" cy="4610100"/>
            <a:chOff x="21324" y="1552467"/>
            <a:chExt cx="9133314" cy="4610100"/>
          </a:xfrm>
        </p:grpSpPr>
        <p:pic>
          <p:nvPicPr>
            <p:cNvPr id="5" name="Picture 2" descr="https://cxblobs.blob.core.windows.net/images/Alder_Lake_review/pics/Die_Shot_Blank_com.jpg"/>
            <p:cNvPicPr>
              <a:picLocks noChangeAspect="1" noChangeArrowheads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1324" y="1552467"/>
              <a:ext cx="9106433" cy="461010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cxnSp>
          <p:nvCxnSpPr>
            <p:cNvPr id="8" name="Straight Connector 7"/>
            <p:cNvCxnSpPr/>
            <p:nvPr/>
          </p:nvCxnSpPr>
          <p:spPr bwMode="auto">
            <a:xfrm>
              <a:off x="8307415" y="1552467"/>
              <a:ext cx="0" cy="1561498"/>
            </a:xfrm>
            <a:prstGeom prst="line">
              <a:avLst/>
            </a:prstGeom>
            <a:noFill/>
            <a:ln w="57150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10" name="Straight Connector 9"/>
            <p:cNvCxnSpPr/>
            <p:nvPr/>
          </p:nvCxnSpPr>
          <p:spPr bwMode="auto">
            <a:xfrm flipH="1">
              <a:off x="7902371" y="3063638"/>
              <a:ext cx="17376" cy="1260000"/>
            </a:xfrm>
            <a:prstGeom prst="line">
              <a:avLst/>
            </a:prstGeom>
            <a:noFill/>
            <a:ln w="57150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12" name="Straight Connector 11"/>
            <p:cNvCxnSpPr/>
            <p:nvPr/>
          </p:nvCxnSpPr>
          <p:spPr bwMode="auto">
            <a:xfrm>
              <a:off x="7902370" y="4329100"/>
              <a:ext cx="396000" cy="0"/>
            </a:xfrm>
            <a:prstGeom prst="line">
              <a:avLst/>
            </a:prstGeom>
            <a:noFill/>
            <a:ln w="57150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15" name="Straight Connector 14"/>
            <p:cNvCxnSpPr/>
            <p:nvPr/>
          </p:nvCxnSpPr>
          <p:spPr bwMode="auto">
            <a:xfrm>
              <a:off x="8307415" y="4329100"/>
              <a:ext cx="0" cy="1440160"/>
            </a:xfrm>
            <a:prstGeom prst="line">
              <a:avLst/>
            </a:prstGeom>
            <a:noFill/>
            <a:ln w="57150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17" name="Straight Connector 16"/>
            <p:cNvCxnSpPr/>
            <p:nvPr/>
          </p:nvCxnSpPr>
          <p:spPr bwMode="auto">
            <a:xfrm>
              <a:off x="9127757" y="1552467"/>
              <a:ext cx="0" cy="4531828"/>
            </a:xfrm>
            <a:prstGeom prst="line">
              <a:avLst/>
            </a:prstGeom>
            <a:noFill/>
            <a:ln w="57150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19" name="Straight Connector 18"/>
            <p:cNvCxnSpPr/>
            <p:nvPr/>
          </p:nvCxnSpPr>
          <p:spPr bwMode="auto">
            <a:xfrm>
              <a:off x="8290638" y="1552467"/>
              <a:ext cx="864000" cy="0"/>
            </a:xfrm>
            <a:prstGeom prst="line">
              <a:avLst/>
            </a:prstGeom>
            <a:noFill/>
            <a:ln w="57150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21" name="Straight Connector 20"/>
            <p:cNvCxnSpPr/>
            <p:nvPr/>
          </p:nvCxnSpPr>
          <p:spPr bwMode="auto">
            <a:xfrm>
              <a:off x="8532439" y="6084295"/>
              <a:ext cx="612000" cy="0"/>
            </a:xfrm>
            <a:prstGeom prst="line">
              <a:avLst/>
            </a:prstGeom>
            <a:noFill/>
            <a:ln w="57150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23" name="Straight Connector 22"/>
            <p:cNvCxnSpPr/>
            <p:nvPr/>
          </p:nvCxnSpPr>
          <p:spPr bwMode="auto">
            <a:xfrm>
              <a:off x="8532440" y="5769260"/>
              <a:ext cx="0" cy="315035"/>
            </a:xfrm>
            <a:prstGeom prst="line">
              <a:avLst/>
            </a:prstGeom>
            <a:noFill/>
            <a:ln w="57150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25" name="Straight Connector 24"/>
            <p:cNvCxnSpPr/>
            <p:nvPr/>
          </p:nvCxnSpPr>
          <p:spPr bwMode="auto">
            <a:xfrm>
              <a:off x="8307414" y="5769260"/>
              <a:ext cx="216000" cy="0"/>
            </a:xfrm>
            <a:prstGeom prst="line">
              <a:avLst/>
            </a:prstGeom>
            <a:noFill/>
            <a:ln w="57150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27" name="Straight Connector 26"/>
            <p:cNvCxnSpPr/>
            <p:nvPr/>
          </p:nvCxnSpPr>
          <p:spPr bwMode="auto">
            <a:xfrm flipV="1">
              <a:off x="7947375" y="3088801"/>
              <a:ext cx="360000" cy="1"/>
            </a:xfrm>
            <a:prstGeom prst="line">
              <a:avLst/>
            </a:prstGeom>
            <a:noFill/>
            <a:ln w="57150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</p:grpSp>
    </p:spTree>
    <p:extLst>
      <p:ext uri="{BB962C8B-B14F-4D97-AF65-F5344CB8AC3E}">
        <p14:creationId xmlns:p14="http://schemas.microsoft.com/office/powerpoint/2010/main" val="3734887979"/>
      </p:ext>
    </p:extLst>
  </p:cSld>
  <p:clrMapOvr>
    <a:masterClrMapping/>
  </p:clrMapOvr>
</p:sld>
</file>

<file path=ppt/slides/slide1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sz="1700" kern="1200" spc="-4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3.3.2 Case example: The 12</a:t>
            </a:r>
            <a:r>
              <a:rPr lang="en-US" altLang="en-US" sz="1700" kern="1200" spc="-40" baseline="300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th</a:t>
            </a:r>
            <a:r>
              <a:rPr lang="en-US" altLang="en-US" sz="1700" kern="1200" spc="-4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 gen. </a:t>
            </a:r>
            <a:r>
              <a:rPr lang="en-US" altLang="en-US" sz="1700" kern="1200" spc="-40" dirty="0" err="1">
                <a:solidFill>
                  <a:srgbClr val="FFFFFF"/>
                </a:solidFill>
                <a:latin typeface="Verdana" pitchFamily="34" charset="0"/>
                <a:cs typeface="Arial" charset="0"/>
              </a:rPr>
              <a:t>Xe</a:t>
            </a:r>
            <a:r>
              <a:rPr lang="en-US" altLang="en-US" sz="1700" kern="1200" spc="-4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 LP GPU of 11th gen. Tiger Lake processors (4)</a:t>
            </a:r>
            <a:endParaRPr lang="en-US" dirty="0"/>
          </a:p>
        </p:txBody>
      </p:sp>
      <p:sp>
        <p:nvSpPr>
          <p:cNvPr id="6" name="TextBox 5"/>
          <p:cNvSpPr txBox="1"/>
          <p:nvPr/>
        </p:nvSpPr>
        <p:spPr>
          <a:xfrm>
            <a:off x="26495" y="471638"/>
            <a:ext cx="9115059" cy="68480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spcAft>
                <a:spcPts val="300"/>
              </a:spcAft>
            </a:pPr>
            <a:r>
              <a:rPr lang="en-US" spc="-20" dirty="0">
                <a:solidFill>
                  <a:schemeClr val="accent6"/>
                </a:solidFill>
              </a:rPr>
              <a:t>Example floor plan of a 12</a:t>
            </a:r>
            <a:r>
              <a:rPr lang="en-US" spc="-20" baseline="30000" dirty="0">
                <a:solidFill>
                  <a:schemeClr val="accent6"/>
                </a:solidFill>
              </a:rPr>
              <a:t>th</a:t>
            </a:r>
            <a:r>
              <a:rPr lang="en-US" spc="-20" dirty="0">
                <a:solidFill>
                  <a:schemeClr val="accent6"/>
                </a:solidFill>
              </a:rPr>
              <a:t> gen. Alder Lake processor die with </a:t>
            </a:r>
            <a:r>
              <a:rPr lang="en-US" spc="-20" dirty="0" err="1">
                <a:solidFill>
                  <a:schemeClr val="accent6"/>
                </a:solidFill>
              </a:rPr>
              <a:t>X</a:t>
            </a:r>
            <a:r>
              <a:rPr lang="en-US" spc="-20" baseline="30000" dirty="0" err="1">
                <a:solidFill>
                  <a:schemeClr val="accent6"/>
                </a:solidFill>
              </a:rPr>
              <a:t>e</a:t>
            </a:r>
            <a:r>
              <a:rPr lang="en-US" spc="-20" dirty="0">
                <a:solidFill>
                  <a:schemeClr val="accent6"/>
                </a:solidFill>
              </a:rPr>
              <a:t> LP graphics </a:t>
            </a:r>
          </a:p>
          <a:p>
            <a:pPr>
              <a:spcAft>
                <a:spcPts val="300"/>
              </a:spcAft>
            </a:pPr>
            <a:r>
              <a:rPr lang="en-US" dirty="0">
                <a:solidFill>
                  <a:schemeClr val="accent6"/>
                </a:solidFill>
              </a:rPr>
              <a:t>  including 2x16 graphics EUs [31] -2</a:t>
            </a:r>
            <a:endParaRPr lang="en-US" dirty="0"/>
          </a:p>
        </p:txBody>
      </p:sp>
      <p:sp>
        <p:nvSpPr>
          <p:cNvPr id="7" name="TextBox 6"/>
          <p:cNvSpPr txBox="1"/>
          <p:nvPr/>
        </p:nvSpPr>
        <p:spPr>
          <a:xfrm>
            <a:off x="26495" y="1133745"/>
            <a:ext cx="9115059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This picture shows </a:t>
            </a:r>
            <a:r>
              <a:rPr lang="en-US" sz="1600" dirty="0">
                <a:solidFill>
                  <a:srgbClr val="0070C0"/>
                </a:solidFill>
              </a:rPr>
              <a:t>major units of the processor</a:t>
            </a:r>
            <a:r>
              <a:rPr lang="en-US" sz="1600" dirty="0"/>
              <a:t>, such as the 8 big cores (called. </a:t>
            </a:r>
          </a:p>
          <a:p>
            <a:r>
              <a:rPr lang="en-US" sz="1600" dirty="0"/>
              <a:t>   Golden Cove), the 8 little cores (designated as </a:t>
            </a:r>
            <a:r>
              <a:rPr lang="en-US" sz="1600" dirty="0" err="1"/>
              <a:t>Gracemont</a:t>
            </a:r>
            <a:r>
              <a:rPr lang="en-US" sz="1600" dirty="0"/>
              <a:t>), the Ring bus </a:t>
            </a:r>
          </a:p>
          <a:p>
            <a:r>
              <a:rPr lang="en-US" sz="1600" dirty="0"/>
              <a:t>   interconnecting the big cores with all significant parts, the IDI link (In-Die interface) </a:t>
            </a:r>
          </a:p>
          <a:p>
            <a:r>
              <a:rPr lang="en-US" sz="1600" dirty="0"/>
              <a:t>   linking the little cores to a global crossbar, the GPU, Memory Channel Control, </a:t>
            </a:r>
          </a:p>
          <a:p>
            <a:r>
              <a:rPr lang="en-US" sz="1600" dirty="0"/>
              <a:t>   Display Control, Media engine, 1x16 or 2x8 PCIeGen5 lanes etc.</a:t>
            </a:r>
          </a:p>
        </p:txBody>
      </p:sp>
    </p:spTree>
    <p:extLst>
      <p:ext uri="{BB962C8B-B14F-4D97-AF65-F5344CB8AC3E}">
        <p14:creationId xmlns:p14="http://schemas.microsoft.com/office/powerpoint/2010/main" val="2049168162"/>
      </p:ext>
    </p:extLst>
  </p:cSld>
  <p:clrMapOvr>
    <a:masterClrMapping/>
  </p:clrMapOvr>
</p:sld>
</file>

<file path=ppt/slides/slide1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182F76"/>
            </a:gs>
            <a:gs pos="100000">
              <a:srgbClr val="3366FF"/>
            </a:gs>
          </a:gsLst>
          <a:lin ang="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226" name="AutoShape 3"/>
          <p:cNvSpPr>
            <a:spLocks noChangeArrowheads="1"/>
          </p:cNvSpPr>
          <p:nvPr/>
        </p:nvSpPr>
        <p:spPr bwMode="auto">
          <a:xfrm>
            <a:off x="871538" y="1936685"/>
            <a:ext cx="7404100" cy="457200"/>
          </a:xfrm>
          <a:prstGeom prst="roundRect">
            <a:avLst>
              <a:gd name="adj" fmla="val 0"/>
            </a:avLst>
          </a:prstGeom>
          <a:solidFill>
            <a:srgbClr val="000080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9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4. Evolution of HEDT (High-End Desktop) processors </a:t>
            </a: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ECA5E4F7-2719-4A79-6596-D11C0EB30921}"/>
              </a:ext>
            </a:extLst>
          </p:cNvPr>
          <p:cNvSpPr txBox="1"/>
          <p:nvPr/>
        </p:nvSpPr>
        <p:spPr>
          <a:xfrm>
            <a:off x="1826695" y="2798763"/>
            <a:ext cx="581761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>
                <a:solidFill>
                  <a:schemeClr val="bg1"/>
                </a:solidFill>
              </a:rPr>
              <a:t>Only slides 1-11 and 30 are discussed in the Lecture.</a:t>
            </a:r>
            <a:endParaRPr lang="hu-HU" sz="16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4386369"/>
      </p:ext>
    </p:extLst>
  </p:cSld>
  <p:clrMapOvr>
    <a:masterClrMapping/>
  </p:clrMapOvr>
</p:sld>
</file>

<file path=ppt/slides/slide1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0" y="-3382"/>
            <a:ext cx="9144000" cy="393700"/>
          </a:xfrm>
        </p:spPr>
        <p:txBody>
          <a:bodyPr/>
          <a:lstStyle/>
          <a:p>
            <a:r>
              <a:rPr lang="en-US" altLang="en-US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4. Evolution of HEDT (High-End Desktop) processors (1)</a:t>
            </a:r>
            <a:endParaRPr lang="en-US" dirty="0"/>
          </a:p>
        </p:txBody>
      </p:sp>
      <p:grpSp>
        <p:nvGrpSpPr>
          <p:cNvPr id="4" name="Group 3"/>
          <p:cNvGrpSpPr/>
          <p:nvPr/>
        </p:nvGrpSpPr>
        <p:grpSpPr>
          <a:xfrm>
            <a:off x="-105914" y="3393648"/>
            <a:ext cx="9144000" cy="2096932"/>
            <a:chOff x="161510" y="2888940"/>
            <a:chExt cx="8960696" cy="2096932"/>
          </a:xfrm>
        </p:grpSpPr>
        <p:pic>
          <p:nvPicPr>
            <p:cNvPr id="5" name="Picture 4"/>
            <p:cNvPicPr>
              <a:picLocks noChangeAspect="1"/>
            </p:cNvPicPr>
            <p:nvPr/>
          </p:nvPicPr>
          <p:blipFill rotWithShape="1">
            <a:blip r:embed="rId2"/>
            <a:srcRect l="59862" t="12793" r="-132"/>
            <a:stretch/>
          </p:blipFill>
          <p:spPr>
            <a:xfrm>
              <a:off x="6732240" y="2971916"/>
              <a:ext cx="2335754" cy="1840812"/>
            </a:xfrm>
            <a:prstGeom prst="rect">
              <a:avLst/>
            </a:prstGeom>
          </p:spPr>
        </p:pic>
        <p:pic>
          <p:nvPicPr>
            <p:cNvPr id="6" name="Picture 5"/>
            <p:cNvPicPr>
              <a:picLocks noChangeAspect="1"/>
            </p:cNvPicPr>
            <p:nvPr/>
          </p:nvPicPr>
          <p:blipFill rotWithShape="1">
            <a:blip r:embed="rId2"/>
            <a:srcRect l="73834" r="-132" b="55432"/>
            <a:stretch/>
          </p:blipFill>
          <p:spPr>
            <a:xfrm>
              <a:off x="6955832" y="2967168"/>
              <a:ext cx="1859564" cy="780107"/>
            </a:xfrm>
            <a:prstGeom prst="rect">
              <a:avLst/>
            </a:prstGeom>
          </p:spPr>
        </p:pic>
        <p:pic>
          <p:nvPicPr>
            <p:cNvPr id="7" name="Picture 6"/>
            <p:cNvPicPr>
              <a:picLocks noChangeAspect="1"/>
            </p:cNvPicPr>
            <p:nvPr/>
          </p:nvPicPr>
          <p:blipFill rotWithShape="1">
            <a:blip r:embed="rId2"/>
            <a:srcRect l="73834" r="-132" b="55432"/>
            <a:stretch/>
          </p:blipFill>
          <p:spPr>
            <a:xfrm>
              <a:off x="5974305" y="2965503"/>
              <a:ext cx="1170130" cy="539849"/>
            </a:xfrm>
            <a:prstGeom prst="rect">
              <a:avLst/>
            </a:prstGeom>
          </p:spPr>
        </p:pic>
        <p:pic>
          <p:nvPicPr>
            <p:cNvPr id="8" name="Picture 7"/>
            <p:cNvPicPr>
              <a:picLocks noChangeAspect="1"/>
            </p:cNvPicPr>
            <p:nvPr/>
          </p:nvPicPr>
          <p:blipFill rotWithShape="1">
            <a:blip r:embed="rId2"/>
            <a:srcRect l="-131" t="-4317" r="97982" b="1118"/>
            <a:stretch/>
          </p:blipFill>
          <p:spPr>
            <a:xfrm>
              <a:off x="161510" y="2888940"/>
              <a:ext cx="4739884" cy="1998000"/>
            </a:xfrm>
            <a:prstGeom prst="rect">
              <a:avLst/>
            </a:prstGeom>
          </p:spPr>
        </p:pic>
        <p:pic>
          <p:nvPicPr>
            <p:cNvPr id="9" name="Picture 8"/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096725" y="3184633"/>
              <a:ext cx="1310346" cy="1083960"/>
            </a:xfrm>
            <a:prstGeom prst="rect">
              <a:avLst/>
            </a:prstGeom>
          </p:spPr>
        </p:pic>
        <p:sp>
          <p:nvSpPr>
            <p:cNvPr id="10" name="TextBox 9"/>
            <p:cNvSpPr txBox="1"/>
            <p:nvPr/>
          </p:nvSpPr>
          <p:spPr>
            <a:xfrm>
              <a:off x="618225" y="4636005"/>
              <a:ext cx="803425" cy="3231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hu-HU" sz="1500" b="1" dirty="0">
                  <a:solidFill>
                    <a:srgbClr val="FFFFFF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Servers</a:t>
              </a:r>
              <a:endParaRPr lang="en-US" sz="1500" b="1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1" name="TextBox 10"/>
            <p:cNvSpPr txBox="1"/>
            <p:nvPr/>
          </p:nvSpPr>
          <p:spPr>
            <a:xfrm>
              <a:off x="1876216" y="4636005"/>
              <a:ext cx="1795684" cy="3231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hu-HU" sz="1500" b="1" dirty="0">
                  <a:solidFill>
                    <a:srgbClr val="FFFFFF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High-End Desktops</a:t>
              </a:r>
              <a:endParaRPr lang="en-US" sz="1500" b="1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2" name="TextBox 11"/>
            <p:cNvSpPr txBox="1"/>
            <p:nvPr/>
          </p:nvSpPr>
          <p:spPr>
            <a:xfrm>
              <a:off x="4897269" y="4599130"/>
              <a:ext cx="934871" cy="3231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hu-HU" sz="1500" b="1" dirty="0">
                  <a:solidFill>
                    <a:srgbClr val="FFFFFF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Desktops</a:t>
              </a:r>
              <a:endParaRPr lang="en-US" sz="1500" b="1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3" name="TextBox 12"/>
            <p:cNvSpPr txBox="1"/>
            <p:nvPr/>
          </p:nvSpPr>
          <p:spPr>
            <a:xfrm>
              <a:off x="6097734" y="4554125"/>
              <a:ext cx="859531" cy="3231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hu-HU" sz="1500" b="1" dirty="0">
                  <a:solidFill>
                    <a:srgbClr val="FFFFFF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Laptops</a:t>
              </a:r>
              <a:endParaRPr lang="en-US" sz="1500" b="1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4" name="TextBox 13"/>
            <p:cNvSpPr txBox="1"/>
            <p:nvPr/>
          </p:nvSpPr>
          <p:spPr>
            <a:xfrm>
              <a:off x="7216205" y="4464115"/>
              <a:ext cx="776175" cy="3231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hu-HU" sz="1500" b="1" dirty="0">
                  <a:solidFill>
                    <a:srgbClr val="FFFFFF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Tablets</a:t>
              </a:r>
              <a:endParaRPr lang="en-US" sz="1500" b="1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5" name="TextBox 14"/>
            <p:cNvSpPr txBox="1"/>
            <p:nvPr/>
          </p:nvSpPr>
          <p:spPr>
            <a:xfrm>
              <a:off x="6635263" y="4403498"/>
              <a:ext cx="1212191" cy="3231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hu-HU" sz="1500" b="1" dirty="0">
                  <a:solidFill>
                    <a:srgbClr val="FFFFFF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Smarphones</a:t>
              </a:r>
              <a:endParaRPr lang="en-US" sz="1500" b="1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pic>
          <p:nvPicPr>
            <p:cNvPr id="16" name="Picture 15"/>
            <p:cNvPicPr>
              <a:picLocks noChangeAspect="1"/>
            </p:cNvPicPr>
            <p:nvPr/>
          </p:nvPicPr>
          <p:blipFill rotWithShape="1">
            <a:blip r:embed="rId2"/>
            <a:srcRect r="59040"/>
            <a:stretch/>
          </p:blipFill>
          <p:spPr>
            <a:xfrm>
              <a:off x="3982816" y="2960647"/>
              <a:ext cx="2243040" cy="1909388"/>
            </a:xfrm>
            <a:prstGeom prst="rect">
              <a:avLst/>
            </a:prstGeom>
          </p:spPr>
        </p:pic>
        <p:pic>
          <p:nvPicPr>
            <p:cNvPr id="17" name="Picture 16"/>
            <p:cNvPicPr>
              <a:picLocks noChangeAspect="1"/>
            </p:cNvPicPr>
            <p:nvPr/>
          </p:nvPicPr>
          <p:blipFill rotWithShape="1">
            <a:blip r:embed="rId2"/>
            <a:srcRect l="2" t="66962" r="97982" b="14418"/>
            <a:stretch/>
          </p:blipFill>
          <p:spPr>
            <a:xfrm>
              <a:off x="443230" y="4441581"/>
              <a:ext cx="8614420" cy="544291"/>
            </a:xfrm>
            <a:prstGeom prst="rect">
              <a:avLst/>
            </a:prstGeom>
          </p:spPr>
        </p:pic>
        <p:sp>
          <p:nvSpPr>
            <p:cNvPr id="18" name="TextBox 17"/>
            <p:cNvSpPr txBox="1"/>
            <p:nvPr/>
          </p:nvSpPr>
          <p:spPr>
            <a:xfrm>
              <a:off x="618225" y="4582337"/>
              <a:ext cx="803425" cy="3231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hu-HU" sz="1500" b="1" dirty="0">
                  <a:solidFill>
                    <a:srgbClr val="FFFFFF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Servers</a:t>
              </a:r>
              <a:endParaRPr lang="en-US" sz="1500" b="1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9" name="TextBox 18"/>
            <p:cNvSpPr txBox="1"/>
            <p:nvPr/>
          </p:nvSpPr>
          <p:spPr>
            <a:xfrm>
              <a:off x="1888569" y="4583010"/>
              <a:ext cx="1795684" cy="3231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hu-HU" sz="1500" b="1" dirty="0">
                  <a:solidFill>
                    <a:srgbClr val="FFFFFF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High-End Desktops</a:t>
              </a:r>
              <a:endParaRPr lang="en-US" sz="1500" b="1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0" name="TextBox 19"/>
            <p:cNvSpPr txBox="1"/>
            <p:nvPr/>
          </p:nvSpPr>
          <p:spPr>
            <a:xfrm>
              <a:off x="4105835" y="4583010"/>
              <a:ext cx="934871" cy="3231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500" b="1" dirty="0">
                  <a:solidFill>
                    <a:srgbClr val="FFFFFF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D</a:t>
              </a:r>
              <a:r>
                <a:rPr lang="hu-HU" sz="1500" b="1" dirty="0">
                  <a:solidFill>
                    <a:srgbClr val="FFFFFF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esktops</a:t>
              </a:r>
              <a:endParaRPr lang="en-US" sz="1500" b="1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1" name="TextBox 20"/>
            <p:cNvSpPr txBox="1"/>
            <p:nvPr/>
          </p:nvSpPr>
          <p:spPr>
            <a:xfrm>
              <a:off x="5241700" y="4584715"/>
              <a:ext cx="859531" cy="3231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hu-HU" sz="1500" b="1" dirty="0">
                  <a:solidFill>
                    <a:srgbClr val="FFFFFF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Laptops</a:t>
              </a:r>
              <a:endParaRPr lang="en-US" sz="1500" b="1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2" name="TextBox 21"/>
            <p:cNvSpPr txBox="1"/>
            <p:nvPr/>
          </p:nvSpPr>
          <p:spPr>
            <a:xfrm>
              <a:off x="6912260" y="4582001"/>
              <a:ext cx="776175" cy="3231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500" b="1" dirty="0">
                  <a:solidFill>
                    <a:srgbClr val="FFFFFF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Tablets</a:t>
              </a:r>
            </a:p>
          </p:txBody>
        </p:sp>
        <p:sp>
          <p:nvSpPr>
            <p:cNvPr id="23" name="TextBox 22"/>
            <p:cNvSpPr txBox="1"/>
            <p:nvPr/>
          </p:nvSpPr>
          <p:spPr>
            <a:xfrm>
              <a:off x="7845895" y="4583010"/>
              <a:ext cx="1276311" cy="3231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500" b="1" dirty="0">
                  <a:solidFill>
                    <a:srgbClr val="FFFFFF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Smartphones</a:t>
              </a:r>
            </a:p>
          </p:txBody>
        </p:sp>
        <p:pic>
          <p:nvPicPr>
            <p:cNvPr id="24" name="Picture 23"/>
            <p:cNvPicPr>
              <a:picLocks noChangeAspect="1"/>
            </p:cNvPicPr>
            <p:nvPr/>
          </p:nvPicPr>
          <p:blipFill rotWithShape="1"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62888" t="7794" r="3735" b="15934"/>
            <a:stretch/>
          </p:blipFill>
          <p:spPr>
            <a:xfrm>
              <a:off x="521550" y="3113965"/>
              <a:ext cx="987406" cy="1327353"/>
            </a:xfrm>
            <a:prstGeom prst="rect">
              <a:avLst/>
            </a:prstGeom>
          </p:spPr>
        </p:pic>
        <p:pic>
          <p:nvPicPr>
            <p:cNvPr id="25" name="Picture 24"/>
            <p:cNvPicPr>
              <a:picLocks noChangeAspect="1"/>
            </p:cNvPicPr>
            <p:nvPr/>
          </p:nvPicPr>
          <p:blipFill rotWithShape="1">
            <a:blip r:embed="rId2"/>
            <a:srcRect l="73834" r="-132" b="55432"/>
            <a:stretch/>
          </p:blipFill>
          <p:spPr>
            <a:xfrm>
              <a:off x="5598877" y="2965825"/>
              <a:ext cx="1170130" cy="539849"/>
            </a:xfrm>
            <a:prstGeom prst="rect">
              <a:avLst/>
            </a:prstGeom>
          </p:spPr>
        </p:pic>
        <p:pic>
          <p:nvPicPr>
            <p:cNvPr id="26" name="Picture 25"/>
            <p:cNvPicPr>
              <a:picLocks noChangeAspect="1"/>
            </p:cNvPicPr>
            <p:nvPr/>
          </p:nvPicPr>
          <p:blipFill rotWithShape="1">
            <a:blip r:embed="rId2"/>
            <a:srcRect l="38904" t="11098" r="59040"/>
            <a:stretch/>
          </p:blipFill>
          <p:spPr>
            <a:xfrm>
              <a:off x="6222323" y="3203975"/>
              <a:ext cx="575152" cy="1697481"/>
            </a:xfrm>
            <a:prstGeom prst="rect">
              <a:avLst/>
            </a:prstGeom>
          </p:spPr>
        </p:pic>
      </p:grpSp>
      <p:sp>
        <p:nvSpPr>
          <p:cNvPr id="30" name="TextBox 29"/>
          <p:cNvSpPr txBox="1"/>
          <p:nvPr/>
        </p:nvSpPr>
        <p:spPr>
          <a:xfrm>
            <a:off x="5034965" y="2187084"/>
            <a:ext cx="808235" cy="28469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sz="1250" b="1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Desktops</a:t>
            </a:r>
            <a:endParaRPr lang="en-US" sz="1250" b="1" dirty="0">
              <a:solidFill>
                <a:srgbClr val="FFFFFF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5" name="Text Box 4"/>
          <p:cNvSpPr txBox="1">
            <a:spLocks noChangeArrowheads="1"/>
          </p:cNvSpPr>
          <p:nvPr/>
        </p:nvSpPr>
        <p:spPr bwMode="auto">
          <a:xfrm>
            <a:off x="139272" y="1900054"/>
            <a:ext cx="1378568" cy="26545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marL="342900" indent="-342900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800100" indent="-34290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257300" indent="-3429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714500" indent="-3429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171700" indent="-3429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6289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30861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5433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40005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lnSpc>
                <a:spcPct val="90000"/>
              </a:lnSpc>
              <a:spcBef>
                <a:spcPct val="0"/>
              </a:spcBef>
              <a:buFontTx/>
              <a:buNone/>
            </a:pPr>
            <a:r>
              <a:rPr lang="en-US" altLang="en-US" sz="1250" b="1" dirty="0">
                <a:solidFill>
                  <a:srgbClr val="000000"/>
                </a:solidFill>
                <a:latin typeface="Verdana" pitchFamily="34" charset="0"/>
              </a:rPr>
              <a:t>Servers</a:t>
            </a:r>
            <a:endParaRPr lang="hu-HU" altLang="en-US" sz="1250" b="1" dirty="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37" name="Line 8"/>
          <p:cNvSpPr>
            <a:spLocks noChangeShapeType="1"/>
          </p:cNvSpPr>
          <p:nvPr/>
        </p:nvSpPr>
        <p:spPr bwMode="auto">
          <a:xfrm>
            <a:off x="4923150" y="1329485"/>
            <a:ext cx="0" cy="21748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250">
              <a:solidFill>
                <a:srgbClr val="000000"/>
              </a:solidFill>
            </a:endParaRPr>
          </a:p>
        </p:txBody>
      </p:sp>
      <p:sp>
        <p:nvSpPr>
          <p:cNvPr id="38" name="Line 10"/>
          <p:cNvSpPr>
            <a:spLocks noChangeShapeType="1"/>
          </p:cNvSpPr>
          <p:nvPr/>
        </p:nvSpPr>
        <p:spPr bwMode="auto">
          <a:xfrm flipV="1">
            <a:off x="834612" y="1558085"/>
            <a:ext cx="68400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250">
              <a:solidFill>
                <a:srgbClr val="000000"/>
              </a:solidFill>
            </a:endParaRPr>
          </a:p>
        </p:txBody>
      </p:sp>
      <p:sp>
        <p:nvSpPr>
          <p:cNvPr id="40" name="Oval 12"/>
          <p:cNvSpPr>
            <a:spLocks noChangeArrowheads="1"/>
          </p:cNvSpPr>
          <p:nvPr/>
        </p:nvSpPr>
        <p:spPr bwMode="auto">
          <a:xfrm>
            <a:off x="2568103" y="1758110"/>
            <a:ext cx="60325" cy="60325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hu-HU" altLang="en-US" sz="125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41" name="Line 13"/>
          <p:cNvSpPr>
            <a:spLocks noChangeShapeType="1"/>
          </p:cNvSpPr>
          <p:nvPr/>
        </p:nvSpPr>
        <p:spPr bwMode="auto">
          <a:xfrm>
            <a:off x="2601441" y="1558085"/>
            <a:ext cx="0" cy="215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250">
              <a:solidFill>
                <a:srgbClr val="000000"/>
              </a:solidFill>
            </a:endParaRPr>
          </a:p>
        </p:txBody>
      </p:sp>
      <p:sp>
        <p:nvSpPr>
          <p:cNvPr id="42" name="Text Box 4"/>
          <p:cNvSpPr txBox="1">
            <a:spLocks noChangeArrowheads="1"/>
          </p:cNvSpPr>
          <p:nvPr/>
        </p:nvSpPr>
        <p:spPr bwMode="auto">
          <a:xfrm>
            <a:off x="2947806" y="1043735"/>
            <a:ext cx="3934736" cy="43858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lnSpc>
                <a:spcPct val="90000"/>
              </a:lnSpc>
              <a:spcBef>
                <a:spcPct val="0"/>
              </a:spcBef>
              <a:buFontTx/>
              <a:buNone/>
            </a:pPr>
            <a:r>
              <a:rPr lang="en-US" altLang="en-US" sz="1250" b="1" dirty="0">
                <a:solidFill>
                  <a:srgbClr val="000000"/>
                </a:solidFill>
                <a:latin typeface="Verdana" pitchFamily="34" charset="0"/>
              </a:rPr>
              <a:t>Recent major processor categories of Intel</a:t>
            </a:r>
            <a:endParaRPr lang="hu-HU" altLang="en-US" sz="1250" b="1" dirty="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47" name="Text Box 17"/>
          <p:cNvSpPr txBox="1">
            <a:spLocks noChangeArrowheads="1"/>
          </p:cNvSpPr>
          <p:nvPr/>
        </p:nvSpPr>
        <p:spPr bwMode="auto">
          <a:xfrm>
            <a:off x="-15790" y="2391729"/>
            <a:ext cx="1677062" cy="47705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250" i="1" dirty="0">
                <a:solidFill>
                  <a:srgbClr val="000000"/>
                </a:solidFill>
                <a:latin typeface="Verdana" pitchFamily="34" charset="0"/>
              </a:rPr>
              <a:t> Xeon </a:t>
            </a:r>
            <a:r>
              <a:rPr lang="en-US" altLang="en-US" sz="1250" i="1" dirty="0" err="1">
                <a:solidFill>
                  <a:srgbClr val="000000"/>
                </a:solidFill>
                <a:latin typeface="Verdana" pitchFamily="34" charset="0"/>
              </a:rPr>
              <a:t>E7</a:t>
            </a:r>
            <a:r>
              <a:rPr lang="en-US" altLang="en-US" sz="1250" i="1" dirty="0">
                <a:solidFill>
                  <a:srgbClr val="000000"/>
                </a:solidFill>
                <a:latin typeface="Verdana" pitchFamily="34" charset="0"/>
              </a:rPr>
              <a:t>/</a:t>
            </a:r>
            <a:r>
              <a:rPr lang="en-US" altLang="en-US" sz="1250" i="1" dirty="0" err="1">
                <a:solidFill>
                  <a:srgbClr val="000000"/>
                </a:solidFill>
                <a:latin typeface="Verdana" pitchFamily="34" charset="0"/>
              </a:rPr>
              <a:t>E5</a:t>
            </a:r>
            <a:r>
              <a:rPr lang="en-US" altLang="en-US" sz="1250" i="1" dirty="0">
                <a:solidFill>
                  <a:srgbClr val="000000"/>
                </a:solidFill>
                <a:latin typeface="Verdana" pitchFamily="34" charset="0"/>
              </a:rPr>
              <a:t>/</a:t>
            </a:r>
            <a:r>
              <a:rPr lang="en-US" altLang="en-US" sz="1250" i="1" dirty="0" err="1">
                <a:solidFill>
                  <a:srgbClr val="000000"/>
                </a:solidFill>
                <a:latin typeface="Verdana" pitchFamily="34" charset="0"/>
              </a:rPr>
              <a:t>E3</a:t>
            </a:r>
            <a:endParaRPr lang="en-US" altLang="en-US" sz="1250" i="1" dirty="0">
              <a:solidFill>
                <a:srgbClr val="000000"/>
              </a:solidFill>
              <a:latin typeface="Verdana" pitchFamily="34" charset="0"/>
            </a:endParaRP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250" i="1" dirty="0">
                <a:solidFill>
                  <a:srgbClr val="000000"/>
                </a:solidFill>
                <a:latin typeface="Verdana" pitchFamily="34" charset="0"/>
              </a:rPr>
              <a:t>Platinum/Gold etc.</a:t>
            </a:r>
          </a:p>
        </p:txBody>
      </p:sp>
      <p:sp>
        <p:nvSpPr>
          <p:cNvPr id="48" name="Text Box 4"/>
          <p:cNvSpPr txBox="1">
            <a:spLocks noChangeArrowheads="1"/>
          </p:cNvSpPr>
          <p:nvPr/>
        </p:nvSpPr>
        <p:spPr bwMode="auto">
          <a:xfrm>
            <a:off x="3845053" y="1902016"/>
            <a:ext cx="2173287" cy="43858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342900" indent="-342900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800100" indent="-34290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257300" indent="-3429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714500" indent="-3429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171700" indent="-3429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6289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30861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5433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40005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lnSpc>
                <a:spcPct val="90000"/>
              </a:lnSpc>
              <a:spcBef>
                <a:spcPct val="0"/>
              </a:spcBef>
              <a:buFontTx/>
              <a:buNone/>
            </a:pPr>
            <a:r>
              <a:rPr lang="en-US" altLang="en-US" sz="1250" b="1" dirty="0">
                <a:solidFill>
                  <a:srgbClr val="000000"/>
                </a:solidFill>
                <a:latin typeface="Verdana" pitchFamily="34" charset="0"/>
              </a:rPr>
              <a:t>Clients</a:t>
            </a:r>
          </a:p>
          <a:p>
            <a:pPr algn="ctr" eaLnBrk="1" hangingPunct="1">
              <a:lnSpc>
                <a:spcPct val="90000"/>
              </a:lnSpc>
              <a:spcBef>
                <a:spcPct val="0"/>
              </a:spcBef>
              <a:buFontTx/>
              <a:buNone/>
            </a:pPr>
            <a:r>
              <a:rPr lang="en-US" altLang="en-US" sz="1250" b="1" dirty="0">
                <a:solidFill>
                  <a:srgbClr val="000000"/>
                </a:solidFill>
                <a:latin typeface="Verdana" pitchFamily="34" charset="0"/>
              </a:rPr>
              <a:t>(Desktops/Laptops)</a:t>
            </a:r>
          </a:p>
        </p:txBody>
      </p:sp>
      <p:sp>
        <p:nvSpPr>
          <p:cNvPr id="49" name="Oval 12"/>
          <p:cNvSpPr>
            <a:spLocks noChangeArrowheads="1"/>
          </p:cNvSpPr>
          <p:nvPr/>
        </p:nvSpPr>
        <p:spPr bwMode="auto">
          <a:xfrm>
            <a:off x="4892803" y="1759698"/>
            <a:ext cx="60325" cy="60325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hu-HU" altLang="en-US" sz="125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50" name="Line 13"/>
          <p:cNvSpPr>
            <a:spLocks noChangeShapeType="1"/>
          </p:cNvSpPr>
          <p:nvPr/>
        </p:nvSpPr>
        <p:spPr bwMode="auto">
          <a:xfrm>
            <a:off x="4926140" y="1559673"/>
            <a:ext cx="0" cy="215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250">
              <a:solidFill>
                <a:srgbClr val="000000"/>
              </a:solidFill>
            </a:endParaRPr>
          </a:p>
        </p:txBody>
      </p:sp>
      <p:sp>
        <p:nvSpPr>
          <p:cNvPr id="51" name="Text Box 21"/>
          <p:cNvSpPr txBox="1">
            <a:spLocks noChangeArrowheads="1"/>
          </p:cNvSpPr>
          <p:nvPr/>
        </p:nvSpPr>
        <p:spPr bwMode="auto">
          <a:xfrm>
            <a:off x="4019919" y="2392994"/>
            <a:ext cx="1848583" cy="47705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250" i="1" dirty="0">
                <a:solidFill>
                  <a:srgbClr val="000000"/>
                </a:solidFill>
                <a:latin typeface="Verdana" pitchFamily="34" charset="0"/>
              </a:rPr>
              <a:t>Core i9/i7/i5/i3 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250" i="1" dirty="0">
                <a:solidFill>
                  <a:srgbClr val="000000"/>
                </a:solidFill>
                <a:latin typeface="Verdana" pitchFamily="34" charset="0"/>
              </a:rPr>
              <a:t>(Basic architectures)</a:t>
            </a:r>
          </a:p>
        </p:txBody>
      </p:sp>
      <p:sp>
        <p:nvSpPr>
          <p:cNvPr id="54" name="Text Box 4"/>
          <p:cNvSpPr txBox="1">
            <a:spLocks noChangeArrowheads="1"/>
          </p:cNvSpPr>
          <p:nvPr/>
        </p:nvSpPr>
        <p:spPr bwMode="auto">
          <a:xfrm>
            <a:off x="1470247" y="1902953"/>
            <a:ext cx="2342848" cy="43858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marL="342900" indent="-342900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800100" indent="-34290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257300" indent="-3429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714500" indent="-3429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171700" indent="-3429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6289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30861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5433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40005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lnSpc>
                <a:spcPct val="90000"/>
              </a:lnSpc>
              <a:spcBef>
                <a:spcPct val="0"/>
              </a:spcBef>
              <a:buFontTx/>
              <a:buNone/>
            </a:pPr>
            <a:r>
              <a:rPr lang="en-US" altLang="en-US" sz="1250" b="1" dirty="0">
                <a:solidFill>
                  <a:srgbClr val="000000"/>
                </a:solidFill>
                <a:latin typeface="Verdana" pitchFamily="34" charset="0"/>
              </a:rPr>
              <a:t>HEDTs</a:t>
            </a:r>
          </a:p>
          <a:p>
            <a:pPr algn="ctr" eaLnBrk="1" hangingPunct="1">
              <a:lnSpc>
                <a:spcPct val="90000"/>
              </a:lnSpc>
              <a:spcBef>
                <a:spcPct val="0"/>
              </a:spcBef>
              <a:buFontTx/>
              <a:buNone/>
            </a:pPr>
            <a:r>
              <a:rPr lang="en-US" altLang="en-US" sz="1250" b="1" dirty="0">
                <a:solidFill>
                  <a:srgbClr val="000000"/>
                </a:solidFill>
                <a:latin typeface="Verdana" pitchFamily="34" charset="0"/>
              </a:rPr>
              <a:t>(High-End Desktops)</a:t>
            </a:r>
            <a:endParaRPr lang="hu-HU" altLang="en-US" sz="1250" b="1" dirty="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55" name="Text Box 21"/>
          <p:cNvSpPr txBox="1">
            <a:spLocks noChangeArrowheads="1"/>
          </p:cNvSpPr>
          <p:nvPr/>
        </p:nvSpPr>
        <p:spPr bwMode="auto">
          <a:xfrm>
            <a:off x="1830212" y="2393113"/>
            <a:ext cx="1535998" cy="66941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250" i="1" dirty="0">
                <a:solidFill>
                  <a:srgbClr val="000000"/>
                </a:solidFill>
                <a:latin typeface="Verdana" pitchFamily="34" charset="0"/>
              </a:rPr>
              <a:t>Core </a:t>
            </a:r>
            <a:r>
              <a:rPr lang="en-US" altLang="en-US" sz="1250" i="1" dirty="0" err="1">
                <a:solidFill>
                  <a:srgbClr val="000000"/>
                </a:solidFill>
                <a:latin typeface="Verdana" pitchFamily="34" charset="0"/>
              </a:rPr>
              <a:t>i7</a:t>
            </a:r>
            <a:r>
              <a:rPr lang="en-US" altLang="en-US" sz="1250" i="1" dirty="0">
                <a:solidFill>
                  <a:srgbClr val="000000"/>
                </a:solidFill>
                <a:latin typeface="Verdana" pitchFamily="34" charset="0"/>
              </a:rPr>
              <a:t>/</a:t>
            </a:r>
            <a:r>
              <a:rPr lang="en-US" altLang="en-US" sz="1250" i="1" dirty="0" err="1">
                <a:solidFill>
                  <a:srgbClr val="000000"/>
                </a:solidFill>
                <a:latin typeface="Verdana" pitchFamily="34" charset="0"/>
              </a:rPr>
              <a:t>i9</a:t>
            </a:r>
            <a:endParaRPr lang="en-US" altLang="en-US" sz="1250" i="1" dirty="0">
              <a:solidFill>
                <a:srgbClr val="000000"/>
              </a:solidFill>
              <a:latin typeface="Verdana" pitchFamily="34" charset="0"/>
            </a:endParaRP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250" i="1" dirty="0">
                <a:solidFill>
                  <a:srgbClr val="000000"/>
                </a:solidFill>
                <a:latin typeface="Verdana" pitchFamily="34" charset="0"/>
              </a:rPr>
              <a:t>(Extreme Edition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250" i="1" dirty="0">
                <a:solidFill>
                  <a:srgbClr val="000000"/>
                </a:solidFill>
                <a:latin typeface="Verdana" pitchFamily="34" charset="0"/>
              </a:rPr>
              <a:t> or X models)</a:t>
            </a:r>
          </a:p>
        </p:txBody>
      </p:sp>
      <p:sp>
        <p:nvSpPr>
          <p:cNvPr id="56" name="Oval 12"/>
          <p:cNvSpPr>
            <a:spLocks noChangeArrowheads="1"/>
          </p:cNvSpPr>
          <p:nvPr/>
        </p:nvSpPr>
        <p:spPr bwMode="auto">
          <a:xfrm>
            <a:off x="797760" y="1752262"/>
            <a:ext cx="60325" cy="60325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hu-HU" altLang="en-US" sz="125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57" name="Line 13"/>
          <p:cNvSpPr>
            <a:spLocks noChangeShapeType="1"/>
          </p:cNvSpPr>
          <p:nvPr/>
        </p:nvSpPr>
        <p:spPr bwMode="auto">
          <a:xfrm>
            <a:off x="831098" y="1552237"/>
            <a:ext cx="0" cy="215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250">
              <a:solidFill>
                <a:srgbClr val="000000"/>
              </a:solidFill>
            </a:endParaRPr>
          </a:p>
        </p:txBody>
      </p:sp>
      <p:sp>
        <p:nvSpPr>
          <p:cNvPr id="27" name="Rounded Rectangle 26"/>
          <p:cNvSpPr/>
          <p:nvPr/>
        </p:nvSpPr>
        <p:spPr bwMode="auto">
          <a:xfrm>
            <a:off x="1331640" y="1575145"/>
            <a:ext cx="2350770" cy="3915435"/>
          </a:xfrm>
          <a:prstGeom prst="roundRect">
            <a:avLst/>
          </a:prstGeom>
          <a:noFill/>
          <a:ln w="28575" cap="flat" cmpd="sng" algn="ctr">
            <a:solidFill>
              <a:srgbClr val="FF000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1400" b="1">
              <a:solidFill>
                <a:srgbClr val="000000"/>
              </a:solidFill>
            </a:endParaRPr>
          </a:p>
        </p:txBody>
      </p:sp>
      <p:sp>
        <p:nvSpPr>
          <p:cNvPr id="61" name="TextBox 60"/>
          <p:cNvSpPr txBox="1"/>
          <p:nvPr/>
        </p:nvSpPr>
        <p:spPr>
          <a:xfrm>
            <a:off x="33440" y="458670"/>
            <a:ext cx="665233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accent6"/>
                </a:solidFill>
              </a:rPr>
              <a:t>4. Evolution of HEDT (High-End </a:t>
            </a:r>
            <a:r>
              <a:rPr lang="en-US" dirty="0" err="1">
                <a:solidFill>
                  <a:schemeClr val="accent6"/>
                </a:solidFill>
              </a:rPr>
              <a:t>DeskTop</a:t>
            </a:r>
            <a:r>
              <a:rPr lang="en-US" dirty="0">
                <a:solidFill>
                  <a:schemeClr val="accent6"/>
                </a:solidFill>
              </a:rPr>
              <a:t>) processors -1</a:t>
            </a:r>
          </a:p>
        </p:txBody>
      </p:sp>
      <p:grpSp>
        <p:nvGrpSpPr>
          <p:cNvPr id="62" name="Group 61"/>
          <p:cNvGrpSpPr/>
          <p:nvPr/>
        </p:nvGrpSpPr>
        <p:grpSpPr>
          <a:xfrm>
            <a:off x="6372200" y="1587264"/>
            <a:ext cx="2610290" cy="750148"/>
            <a:chOff x="6372200" y="1246938"/>
            <a:chExt cx="2610290" cy="750148"/>
          </a:xfrm>
        </p:grpSpPr>
        <p:sp>
          <p:nvSpPr>
            <p:cNvPr id="63" name="Oval 7"/>
            <p:cNvSpPr>
              <a:spLocks noChangeArrowheads="1"/>
            </p:cNvSpPr>
            <p:nvPr/>
          </p:nvSpPr>
          <p:spPr bwMode="auto">
            <a:xfrm>
              <a:off x="7632958" y="1439024"/>
              <a:ext cx="72000" cy="72000"/>
            </a:xfrm>
            <a:prstGeom prst="ellipse">
              <a:avLst/>
            </a:prstGeom>
            <a:solidFill>
              <a:srgbClr val="FFFFFF"/>
            </a:solidFill>
            <a:ln w="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hu-HU" altLang="en-US" sz="1250">
                <a:solidFill>
                  <a:srgbClr val="000000"/>
                </a:solidFill>
                <a:latin typeface="Verdana" pitchFamily="34" charset="0"/>
              </a:endParaRPr>
            </a:p>
          </p:txBody>
        </p:sp>
        <p:sp>
          <p:nvSpPr>
            <p:cNvPr id="64" name="Line 11"/>
            <p:cNvSpPr>
              <a:spLocks noChangeShapeType="1"/>
            </p:cNvSpPr>
            <p:nvPr/>
          </p:nvSpPr>
          <p:spPr bwMode="auto">
            <a:xfrm flipH="1">
              <a:off x="7677345" y="1246938"/>
              <a:ext cx="1588" cy="18891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z="1250">
                <a:solidFill>
                  <a:srgbClr val="000000"/>
                </a:solidFill>
              </a:endParaRPr>
            </a:p>
          </p:txBody>
        </p:sp>
        <p:sp>
          <p:nvSpPr>
            <p:cNvPr id="65" name="Text Box 4"/>
            <p:cNvSpPr txBox="1">
              <a:spLocks noChangeArrowheads="1"/>
            </p:cNvSpPr>
            <p:nvPr/>
          </p:nvSpPr>
          <p:spPr bwMode="auto">
            <a:xfrm>
              <a:off x="6372200" y="1558504"/>
              <a:ext cx="2610290" cy="43858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marL="342900" indent="-342900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1690688" indent="-34290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2212975" indent="-3429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2735263" indent="-3429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3257550" indent="-3429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3714750" indent="-3429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4171950" indent="-3429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4629150" indent="-3429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5086350" indent="-3429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lnSpc>
                  <a:spcPct val="90000"/>
                </a:lnSpc>
                <a:spcBef>
                  <a:spcPct val="0"/>
                </a:spcBef>
                <a:buFontTx/>
                <a:buNone/>
              </a:pPr>
              <a:r>
                <a:rPr lang="en-US" altLang="en-US" sz="1250" b="1" dirty="0">
                  <a:solidFill>
                    <a:srgbClr val="000000"/>
                  </a:solidFill>
                  <a:latin typeface="Verdana" pitchFamily="34" charset="0"/>
                </a:rPr>
                <a:t>Mobiles</a:t>
              </a:r>
            </a:p>
            <a:p>
              <a:pPr algn="ctr" eaLnBrk="1" hangingPunct="1">
                <a:lnSpc>
                  <a:spcPct val="90000"/>
                </a:lnSpc>
                <a:spcBef>
                  <a:spcPct val="0"/>
                </a:spcBef>
                <a:buFontTx/>
                <a:buNone/>
              </a:pPr>
              <a:r>
                <a:rPr lang="en-US" altLang="en-US" sz="1250" b="1" dirty="0">
                  <a:solidFill>
                    <a:srgbClr val="000000"/>
                  </a:solidFill>
                  <a:latin typeface="Verdana" pitchFamily="34" charset="0"/>
                </a:rPr>
                <a:t>(Tablets, Smartphones)</a:t>
              </a:r>
              <a:endParaRPr lang="hu-HU" altLang="en-US" sz="1250" b="1" dirty="0">
                <a:solidFill>
                  <a:srgbClr val="000000"/>
                </a:solidFill>
                <a:latin typeface="Verdana" pitchFamily="34" charset="0"/>
              </a:endParaRPr>
            </a:p>
          </p:txBody>
        </p:sp>
      </p:grpSp>
      <p:sp>
        <p:nvSpPr>
          <p:cNvPr id="58" name="Text Box 16"/>
          <p:cNvSpPr txBox="1">
            <a:spLocks noChangeArrowheads="1"/>
          </p:cNvSpPr>
          <p:nvPr/>
        </p:nvSpPr>
        <p:spPr bwMode="auto">
          <a:xfrm>
            <a:off x="7860770" y="2405637"/>
            <a:ext cx="1032655" cy="28469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250" i="1" dirty="0">
                <a:solidFill>
                  <a:srgbClr val="000000"/>
                </a:solidFill>
                <a:latin typeface="Verdana" pitchFamily="34" charset="0"/>
              </a:rPr>
              <a:t>Atom lines</a:t>
            </a:r>
          </a:p>
        </p:txBody>
      </p:sp>
      <p:sp>
        <p:nvSpPr>
          <p:cNvPr id="59" name="Text Box 23"/>
          <p:cNvSpPr txBox="1">
            <a:spLocks noChangeArrowheads="1"/>
          </p:cNvSpPr>
          <p:nvPr/>
        </p:nvSpPr>
        <p:spPr bwMode="auto">
          <a:xfrm>
            <a:off x="6188574" y="2393885"/>
            <a:ext cx="1765227" cy="47705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250" i="1" dirty="0">
                <a:solidFill>
                  <a:srgbClr val="000000"/>
                </a:solidFill>
                <a:latin typeface="Verdana" pitchFamily="34" charset="0"/>
              </a:rPr>
              <a:t>Atom lines</a:t>
            </a:r>
          </a:p>
          <a:p>
            <a:pPr algn="ctr" eaLnBrk="1" hangingPunct="1">
              <a:spcBef>
                <a:spcPct val="0"/>
              </a:spcBef>
              <a:spcAft>
                <a:spcPct val="20000"/>
              </a:spcAft>
              <a:buFontTx/>
              <a:buNone/>
            </a:pPr>
            <a:r>
              <a:rPr lang="en-US" altLang="en-US" sz="1250" i="1" dirty="0">
                <a:solidFill>
                  <a:srgbClr val="000000"/>
                </a:solidFill>
                <a:latin typeface="Verdana" pitchFamily="34" charset="0"/>
              </a:rPr>
              <a:t>(+ LP Core models)</a:t>
            </a:r>
          </a:p>
        </p:txBody>
      </p:sp>
    </p:spTree>
    <p:extLst>
      <p:ext uri="{BB962C8B-B14F-4D97-AF65-F5344CB8AC3E}">
        <p14:creationId xmlns:p14="http://schemas.microsoft.com/office/powerpoint/2010/main" val="1456068757"/>
      </p:ext>
    </p:extLst>
  </p:cSld>
  <p:clrMapOvr>
    <a:masterClrMapping/>
  </p:clrMapOvr>
</p:sld>
</file>

<file path=ppt/slides/slide1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4. Evolution of HEDT (High-End Desktop) processors (2)</a:t>
            </a:r>
            <a:endParaRPr lang="en-US" dirty="0"/>
          </a:p>
        </p:txBody>
      </p:sp>
      <p:sp>
        <p:nvSpPr>
          <p:cNvPr id="4" name="TextBox 3"/>
          <p:cNvSpPr txBox="1"/>
          <p:nvPr/>
        </p:nvSpPr>
        <p:spPr>
          <a:xfrm>
            <a:off x="26495" y="458670"/>
            <a:ext cx="633974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lvl="0"/>
            <a:r>
              <a:rPr lang="en-US" dirty="0">
                <a:solidFill>
                  <a:srgbClr val="2D2D8A"/>
                </a:solidFill>
              </a:rPr>
              <a:t>Evolution of HEDT (High-End </a:t>
            </a:r>
            <a:r>
              <a:rPr lang="en-US" dirty="0" err="1">
                <a:solidFill>
                  <a:srgbClr val="2D2D8A"/>
                </a:solidFill>
              </a:rPr>
              <a:t>DeskTop</a:t>
            </a:r>
            <a:r>
              <a:rPr lang="en-US" dirty="0">
                <a:solidFill>
                  <a:srgbClr val="2D2D8A"/>
                </a:solidFill>
              </a:rPr>
              <a:t>) processors -2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26495" y="793685"/>
            <a:ext cx="16802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In this Section</a:t>
            </a:r>
          </a:p>
        </p:txBody>
      </p:sp>
      <p:sp>
        <p:nvSpPr>
          <p:cNvPr id="6" name="TextBox 5"/>
          <p:cNvSpPr txBox="1"/>
          <p:nvPr/>
        </p:nvSpPr>
        <p:spPr>
          <a:xfrm>
            <a:off x="134563" y="1108720"/>
            <a:ext cx="9009437" cy="123110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en-US" sz="1600" dirty="0"/>
              <a:t>first, we discuss what HEDT processors are and how they emerged,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dirty="0"/>
              <a:t>subsequently, we sum up the features they have to provide and discuss their </a:t>
            </a:r>
          </a:p>
          <a:p>
            <a:pPr>
              <a:spcAft>
                <a:spcPts val="600"/>
              </a:spcAft>
            </a:pPr>
            <a:r>
              <a:rPr lang="en-US" sz="1600" dirty="0"/>
              <a:t>      evolution, </a:t>
            </a:r>
          </a:p>
          <a:p>
            <a:pPr marL="285750" indent="-285750"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en-US" sz="1600" dirty="0"/>
              <a:t>finally, we are concerned with their not-too-rosy outlook. </a:t>
            </a:r>
          </a:p>
        </p:txBody>
      </p:sp>
    </p:spTree>
    <p:extLst>
      <p:ext uri="{BB962C8B-B14F-4D97-AF65-F5344CB8AC3E}">
        <p14:creationId xmlns:p14="http://schemas.microsoft.com/office/powerpoint/2010/main" val="2859511686"/>
      </p:ext>
    </p:extLst>
  </p:cSld>
  <p:clrMapOvr>
    <a:masterClrMapping/>
  </p:clrMapOvr>
</p:sld>
</file>

<file path=ppt/slides/slide1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4. Evolution of HEDT (High-End Desktop) processors (3)</a:t>
            </a:r>
            <a:endParaRPr lang="en-US" dirty="0"/>
          </a:p>
        </p:txBody>
      </p:sp>
      <p:sp>
        <p:nvSpPr>
          <p:cNvPr id="4" name="TextBox 3"/>
          <p:cNvSpPr txBox="1"/>
          <p:nvPr/>
        </p:nvSpPr>
        <p:spPr>
          <a:xfrm>
            <a:off x="28337" y="458670"/>
            <a:ext cx="670636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>
                <a:solidFill>
                  <a:schemeClr val="accent6"/>
                </a:solidFill>
              </a:rPr>
              <a:t>What are HEDT (High-End </a:t>
            </a:r>
            <a:r>
              <a:rPr lang="en-US" dirty="0" err="1">
                <a:solidFill>
                  <a:schemeClr val="accent6"/>
                </a:solidFill>
              </a:rPr>
              <a:t>DeskTop</a:t>
            </a:r>
            <a:r>
              <a:rPr lang="en-US" dirty="0">
                <a:solidFill>
                  <a:schemeClr val="accent6"/>
                </a:solidFill>
              </a:rPr>
              <a:t>) processors?</a:t>
            </a:r>
          </a:p>
        </p:txBody>
      </p:sp>
      <p:sp>
        <p:nvSpPr>
          <p:cNvPr id="6" name="Rounded Rectangle 5"/>
          <p:cNvSpPr/>
          <p:nvPr/>
        </p:nvSpPr>
        <p:spPr bwMode="auto">
          <a:xfrm>
            <a:off x="-26495" y="834095"/>
            <a:ext cx="9144000" cy="2369880"/>
          </a:xfrm>
          <a:prstGeom prst="roundRect">
            <a:avLst/>
          </a:prstGeom>
          <a:solidFill>
            <a:srgbClr val="E5F2FF"/>
          </a:solidFill>
          <a:ln w="19050" cap="flat" cmpd="sng" algn="ctr">
            <a:solidFill>
              <a:srgbClr val="89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91904" y="834095"/>
            <a:ext cx="9181637" cy="23698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en-US" sz="1600" dirty="0">
                <a:solidFill>
                  <a:srgbClr val="FF0000"/>
                </a:solidFill>
              </a:rPr>
              <a:t>HEDT processors </a:t>
            </a:r>
            <a:r>
              <a:rPr lang="en-US" sz="1600" dirty="0"/>
              <a:t>belong to a </a:t>
            </a:r>
            <a:r>
              <a:rPr lang="en-US" sz="1600" dirty="0">
                <a:solidFill>
                  <a:srgbClr val="0070C0"/>
                </a:solidFill>
              </a:rPr>
              <a:t>market segment between “usual DT” and workstation (W) processors. 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dirty="0"/>
              <a:t>On the one hand, they provide </a:t>
            </a:r>
            <a:r>
              <a:rPr lang="en-US" sz="1600" dirty="0">
                <a:solidFill>
                  <a:srgbClr val="0070C0"/>
                </a:solidFill>
              </a:rPr>
              <a:t>more performance than “usual” DT processors but</a:t>
            </a:r>
          </a:p>
          <a:p>
            <a:pPr>
              <a:spcAft>
                <a:spcPts val="600"/>
              </a:spcAft>
            </a:pPr>
            <a:r>
              <a:rPr lang="en-US" sz="1600" dirty="0">
                <a:solidFill>
                  <a:srgbClr val="0070C0"/>
                </a:solidFill>
              </a:rPr>
              <a:t>      less than workstation processors</a:t>
            </a:r>
            <a:r>
              <a:rPr lang="en-US" sz="1600" dirty="0"/>
              <a:t>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dirty="0"/>
              <a:t>On the other hand, they aim at individuals, like graphics enthusiasts, hardcore</a:t>
            </a:r>
          </a:p>
          <a:p>
            <a:pPr>
              <a:spcAft>
                <a:spcPts val="600"/>
              </a:spcAft>
            </a:pPr>
            <a:r>
              <a:rPr lang="en-US" sz="1600" dirty="0"/>
              <a:t>      gamers, and multimedia content creators, rather than enterprises.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dirty="0"/>
              <a:t>HEDTs are typically </a:t>
            </a:r>
            <a:r>
              <a:rPr lang="en-US" sz="1600" dirty="0">
                <a:solidFill>
                  <a:srgbClr val="FF0000"/>
                </a:solidFill>
              </a:rPr>
              <a:t>used for demanding graphics tasks</a:t>
            </a:r>
            <a:r>
              <a:rPr lang="en-US" sz="1600" dirty="0"/>
              <a:t>, like 3D rendering, video</a:t>
            </a:r>
          </a:p>
          <a:p>
            <a:r>
              <a:rPr lang="en-US" sz="1600" dirty="0"/>
              <a:t>      editing, or gaming.</a:t>
            </a:r>
          </a:p>
        </p:txBody>
      </p:sp>
    </p:spTree>
    <p:extLst>
      <p:ext uri="{BB962C8B-B14F-4D97-AF65-F5344CB8AC3E}">
        <p14:creationId xmlns:p14="http://schemas.microsoft.com/office/powerpoint/2010/main" val="390403419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7" grpId="0"/>
    </p:bldLst>
  </p:timing>
</p:sld>
</file>

<file path=ppt/slides/slide1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4. Evolution of HEDT (High-End Desktop) processors (4)</a:t>
            </a:r>
            <a:endParaRPr lang="en-US" dirty="0"/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 rotWithShape="1">
          <a:blip r:embed="rId2"/>
          <a:srcRect t="9395" r="34089" b="19239"/>
          <a:stretch/>
        </p:blipFill>
        <p:spPr>
          <a:xfrm>
            <a:off x="296863" y="1186534"/>
            <a:ext cx="8575805" cy="5220580"/>
          </a:xfrm>
          <a:prstGeom prst="rect">
            <a:avLst/>
          </a:prstGeom>
        </p:spPr>
      </p:pic>
      <p:sp>
        <p:nvSpPr>
          <p:cNvPr id="5" name="TextBox 4"/>
          <p:cNvSpPr txBox="1"/>
          <p:nvPr/>
        </p:nvSpPr>
        <p:spPr>
          <a:xfrm>
            <a:off x="29677" y="458670"/>
            <a:ext cx="368722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rgbClr val="2D2D8A"/>
                </a:solidFill>
                <a:latin typeface="Verdana"/>
              </a:rPr>
              <a:t>Hardcore gamer scenario </a:t>
            </a:r>
            <a:r>
              <a:rPr lang="en-US" dirty="0">
                <a:latin typeface="Verdana"/>
              </a:rPr>
              <a:t>[</a:t>
            </a:r>
            <a:r>
              <a:rPr lang="hu-HU" dirty="0">
                <a:latin typeface="Verdana"/>
              </a:rPr>
              <a:t>25</a:t>
            </a:r>
            <a:r>
              <a:rPr lang="en-US" dirty="0">
                <a:latin typeface="Verdana"/>
              </a:rPr>
              <a:t>]</a:t>
            </a:r>
          </a:p>
        </p:txBody>
      </p:sp>
    </p:spTree>
    <p:extLst>
      <p:ext uri="{BB962C8B-B14F-4D97-AF65-F5344CB8AC3E}">
        <p14:creationId xmlns:p14="http://schemas.microsoft.com/office/powerpoint/2010/main" val="2113194675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1. Introduction - Main battlefields of the processor war (8)</a:t>
            </a:r>
            <a:endParaRPr lang="en-US" dirty="0"/>
          </a:p>
        </p:txBody>
      </p:sp>
      <p:pic>
        <p:nvPicPr>
          <p:cNvPr id="2050" name="Picture 2" descr="https://images.anandtech.com/doci/16823/Intel%20Accelerated%20Briefings%20FINAL-page-006.jpg"/>
          <p:cNvPicPr>
            <a:picLocks noChangeAspect="1" noChangeArrowheads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577" t="17819" r="1297" b="11877"/>
          <a:stretch/>
        </p:blipFill>
        <p:spPr bwMode="auto">
          <a:xfrm>
            <a:off x="46545" y="1628801"/>
            <a:ext cx="9025955" cy="396044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" name="TextBox 2"/>
          <p:cNvSpPr txBox="1"/>
          <p:nvPr/>
        </p:nvSpPr>
        <p:spPr>
          <a:xfrm>
            <a:off x="26495" y="458670"/>
            <a:ext cx="756145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>
                <a:solidFill>
                  <a:schemeClr val="accent6"/>
                </a:solidFill>
              </a:rPr>
              <a:t>Intel’s new process naming scheme from 07/2021 [</a:t>
            </a:r>
            <a:r>
              <a:rPr lang="hu-HU" dirty="0">
                <a:solidFill>
                  <a:schemeClr val="accent6"/>
                </a:solidFill>
              </a:rPr>
              <a:t>52</a:t>
            </a:r>
            <a:r>
              <a:rPr lang="en-US" dirty="0">
                <a:solidFill>
                  <a:schemeClr val="accent6"/>
                </a:solidFill>
              </a:rPr>
              <a:t>]</a:t>
            </a:r>
          </a:p>
        </p:txBody>
      </p:sp>
      <p:sp>
        <p:nvSpPr>
          <p:cNvPr id="4" name="TextBox 3"/>
          <p:cNvSpPr txBox="1"/>
          <p:nvPr/>
        </p:nvSpPr>
        <p:spPr>
          <a:xfrm>
            <a:off x="1286635" y="998730"/>
            <a:ext cx="2475276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400" dirty="0"/>
              <a:t>10 nm</a:t>
            </a:r>
          </a:p>
          <a:p>
            <a:pPr algn="ctr"/>
            <a:r>
              <a:rPr lang="en-US" sz="1400" dirty="0"/>
              <a:t>Enhanced </a:t>
            </a:r>
            <a:r>
              <a:rPr lang="en-US" sz="1400" dirty="0" err="1"/>
              <a:t>Superfin</a:t>
            </a:r>
            <a:r>
              <a:rPr lang="en-US" sz="1400" dirty="0"/>
              <a:t> </a:t>
            </a:r>
          </a:p>
        </p:txBody>
      </p:sp>
      <p:sp>
        <p:nvSpPr>
          <p:cNvPr id="6" name="TextBox 5"/>
          <p:cNvSpPr txBox="1"/>
          <p:nvPr/>
        </p:nvSpPr>
        <p:spPr>
          <a:xfrm>
            <a:off x="3536884" y="1133745"/>
            <a:ext cx="135015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400" dirty="0"/>
              <a:t>7 nm </a:t>
            </a:r>
          </a:p>
        </p:txBody>
      </p:sp>
      <p:sp>
        <p:nvSpPr>
          <p:cNvPr id="8" name="Rounded Rectangle 7"/>
          <p:cNvSpPr/>
          <p:nvPr/>
        </p:nvSpPr>
        <p:spPr bwMode="auto">
          <a:xfrm>
            <a:off x="1601669" y="998730"/>
            <a:ext cx="6885766" cy="2196000"/>
          </a:xfrm>
          <a:prstGeom prst="roundRect">
            <a:avLst/>
          </a:prstGeom>
          <a:noFill/>
          <a:ln w="38100" cap="flat" cmpd="sng" algn="ctr">
            <a:solidFill>
              <a:srgbClr val="FF0000"/>
            </a:solidFill>
            <a:prstDash val="sysDot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206515" y="998730"/>
            <a:ext cx="229525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dirty="0"/>
              <a:t>Previously</a:t>
            </a:r>
          </a:p>
          <a:p>
            <a:r>
              <a:rPr lang="en-US" sz="1400" dirty="0"/>
              <a:t>referred to </a:t>
            </a:r>
          </a:p>
        </p:txBody>
      </p:sp>
      <p:sp>
        <p:nvSpPr>
          <p:cNvPr id="7" name="Rounded Rectangle 6"/>
          <p:cNvSpPr/>
          <p:nvPr/>
        </p:nvSpPr>
        <p:spPr bwMode="auto">
          <a:xfrm>
            <a:off x="18510" y="5769260"/>
            <a:ext cx="9144000" cy="1077218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19050" cap="flat" cmpd="sng" algn="ctr">
            <a:solidFill>
              <a:schemeClr val="bg1">
                <a:lumMod val="50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12" name="TextBox 11"/>
          <p:cNvSpPr txBox="1"/>
          <p:nvPr/>
        </p:nvSpPr>
        <p:spPr>
          <a:xfrm>
            <a:off x="32757" y="5769260"/>
            <a:ext cx="9354777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As the above Figure indicates, in the new naming scheme, </a:t>
            </a:r>
            <a:r>
              <a:rPr lang="en-US" sz="1600" dirty="0">
                <a:solidFill>
                  <a:srgbClr val="0070C0"/>
                </a:solidFill>
              </a:rPr>
              <a:t>Intel’s nodes have the same</a:t>
            </a:r>
          </a:p>
          <a:p>
            <a:r>
              <a:rPr lang="en-US" sz="1600" dirty="0">
                <a:solidFill>
                  <a:srgbClr val="0070C0"/>
                </a:solidFill>
              </a:rPr>
              <a:t>   designation</a:t>
            </a:r>
            <a:r>
              <a:rPr lang="en-US" sz="1600" dirty="0"/>
              <a:t> (without the nm suffix) as </a:t>
            </a:r>
            <a:r>
              <a:rPr lang="en-US" sz="1600" dirty="0">
                <a:solidFill>
                  <a:srgbClr val="0070C0"/>
                </a:solidFill>
              </a:rPr>
              <a:t>TSMC’s roughly equivalent nodes</a:t>
            </a:r>
            <a:r>
              <a:rPr lang="en-US" sz="1600" dirty="0"/>
              <a:t>, e.g., the</a:t>
            </a:r>
          </a:p>
          <a:p>
            <a:r>
              <a:rPr lang="en-US" sz="1600" dirty="0"/>
              <a:t>   Intel7 node refers to a similar process as TSMC’s 7 nm node etc., (as indicated</a:t>
            </a:r>
          </a:p>
          <a:p>
            <a:r>
              <a:rPr lang="en-US" sz="1600" dirty="0"/>
              <a:t>   in the previous Table). </a:t>
            </a:r>
          </a:p>
        </p:txBody>
      </p:sp>
    </p:spTree>
    <p:extLst>
      <p:ext uri="{BB962C8B-B14F-4D97-AF65-F5344CB8AC3E}">
        <p14:creationId xmlns:p14="http://schemas.microsoft.com/office/powerpoint/2010/main" val="3341440867"/>
      </p:ext>
    </p:extLst>
  </p:cSld>
  <p:clrMapOvr>
    <a:masterClrMapping/>
  </p:clrMapOvr>
</p:sld>
</file>

<file path=ppt/slides/slide1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4. Evolution of HEDT (High-End Desktop) processors (5)</a:t>
            </a:r>
            <a:endParaRPr lang="en-US" dirty="0"/>
          </a:p>
        </p:txBody>
      </p:sp>
      <p:sp>
        <p:nvSpPr>
          <p:cNvPr id="3" name="TextBox 2"/>
          <p:cNvSpPr txBox="1"/>
          <p:nvPr/>
        </p:nvSpPr>
        <p:spPr>
          <a:xfrm>
            <a:off x="40236" y="455883"/>
            <a:ext cx="696203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accent6"/>
                </a:solidFill>
              </a:rPr>
              <a:t>When HEDT processors emerged and how they evolved?</a:t>
            </a:r>
          </a:p>
        </p:txBody>
      </p:sp>
      <p:sp>
        <p:nvSpPr>
          <p:cNvPr id="4" name="TextBox 3"/>
          <p:cNvSpPr txBox="1"/>
          <p:nvPr/>
        </p:nvSpPr>
        <p:spPr>
          <a:xfrm>
            <a:off x="100898" y="818710"/>
            <a:ext cx="8663847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dirty="0">
                <a:solidFill>
                  <a:srgbClr val="0070C0"/>
                </a:solidFill>
              </a:rPr>
              <a:t>Intel</a:t>
            </a:r>
            <a:r>
              <a:rPr lang="en-US" sz="1600" dirty="0"/>
              <a:t> coined the term by introducing the </a:t>
            </a:r>
            <a:r>
              <a:rPr lang="en-US" sz="1600" dirty="0">
                <a:solidFill>
                  <a:srgbClr val="0070C0"/>
                </a:solidFill>
              </a:rPr>
              <a:t>Pentium 4 Extreme Edition in 2003</a:t>
            </a:r>
            <a:r>
              <a:rPr lang="en-US" sz="1600" dirty="0"/>
              <a:t>, as</a:t>
            </a:r>
          </a:p>
          <a:p>
            <a:r>
              <a:rPr lang="en-US" sz="1600" dirty="0"/>
              <a:t>      shown in the following Figure. </a:t>
            </a:r>
          </a:p>
        </p:txBody>
      </p:sp>
    </p:spTree>
    <p:extLst>
      <p:ext uri="{BB962C8B-B14F-4D97-AF65-F5344CB8AC3E}">
        <p14:creationId xmlns:p14="http://schemas.microsoft.com/office/powerpoint/2010/main" val="3130583509"/>
      </p:ext>
    </p:extLst>
  </p:cSld>
  <p:clrMapOvr>
    <a:masterClrMapping/>
  </p:clrMapOvr>
</p:sld>
</file>

<file path=ppt/slides/slide1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3730" name="Object 3"/>
          <p:cNvGraphicFramePr>
            <a:graphicFrameLocks noChangeAspect="1"/>
          </p:cNvGraphicFramePr>
          <p:nvPr/>
        </p:nvGraphicFramePr>
        <p:xfrm>
          <a:off x="161925" y="821324"/>
          <a:ext cx="8684567" cy="59436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074" name="Microsoft Drawing" r:id="rId3" imgW="9994900" imgH="7227888" progId="MSDraw">
                  <p:embed/>
                </p:oleObj>
              </mc:Choice>
              <mc:Fallback>
                <p:oleObj name="Microsoft Drawing" r:id="rId3" imgW="9994900" imgH="7227888" progId="MSDraw">
                  <p:embed/>
                  <p:pic>
                    <p:nvPicPr>
                      <p:cNvPr id="73730" name="Object 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61925" y="821324"/>
                        <a:ext cx="8684567" cy="59436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0" y="19965"/>
            <a:ext cx="9144000" cy="393700"/>
          </a:xfrm>
        </p:spPr>
        <p:txBody>
          <a:bodyPr/>
          <a:lstStyle/>
          <a:p>
            <a:r>
              <a:rPr lang="en-US" altLang="en-US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 4. Evolution of HEDT (High-End Desktop) processors (6)</a:t>
            </a:r>
            <a:endParaRPr lang="en-US" dirty="0"/>
          </a:p>
        </p:txBody>
      </p:sp>
      <p:sp>
        <p:nvSpPr>
          <p:cNvPr id="3" name="TextBox 2"/>
          <p:cNvSpPr txBox="1"/>
          <p:nvPr/>
        </p:nvSpPr>
        <p:spPr>
          <a:xfrm>
            <a:off x="27691" y="458670"/>
            <a:ext cx="846379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Intel's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introduction of Pentium 4-based Extreme Edition DT processors in 2003</a:t>
            </a:r>
          </a:p>
        </p:txBody>
      </p:sp>
      <p:sp>
        <p:nvSpPr>
          <p:cNvPr id="4" name="Rectangle 3"/>
          <p:cNvSpPr/>
          <p:nvPr/>
        </p:nvSpPr>
        <p:spPr bwMode="auto">
          <a:xfrm>
            <a:off x="71500" y="5859463"/>
            <a:ext cx="360000" cy="134822"/>
          </a:xfrm>
          <a:prstGeom prst="rect">
            <a:avLst/>
          </a:prstGeom>
          <a:solidFill>
            <a:srgbClr val="FFFF00"/>
          </a:solidFill>
          <a:ln w="31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431540" y="5814265"/>
            <a:ext cx="654346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180 nm</a:t>
            </a:r>
          </a:p>
        </p:txBody>
      </p:sp>
      <p:sp>
        <p:nvSpPr>
          <p:cNvPr id="7" name="Rectangle 6"/>
          <p:cNvSpPr/>
          <p:nvPr/>
        </p:nvSpPr>
        <p:spPr bwMode="auto">
          <a:xfrm>
            <a:off x="1172349" y="5859463"/>
            <a:ext cx="360000" cy="134822"/>
          </a:xfrm>
          <a:prstGeom prst="rect">
            <a:avLst/>
          </a:prstGeom>
          <a:solidFill>
            <a:srgbClr val="A4FAF4"/>
          </a:solidFill>
          <a:ln w="31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1511660" y="5814265"/>
            <a:ext cx="654346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130 nm</a:t>
            </a:r>
          </a:p>
        </p:txBody>
      </p:sp>
      <p:sp>
        <p:nvSpPr>
          <p:cNvPr id="9" name="Rectangle 8"/>
          <p:cNvSpPr/>
          <p:nvPr/>
        </p:nvSpPr>
        <p:spPr bwMode="auto">
          <a:xfrm>
            <a:off x="2231740" y="5881036"/>
            <a:ext cx="360000" cy="121669"/>
          </a:xfrm>
          <a:prstGeom prst="rect">
            <a:avLst/>
          </a:prstGeom>
          <a:solidFill>
            <a:srgbClr val="FF0000"/>
          </a:solidFill>
          <a:ln w="31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2591365" y="5822685"/>
            <a:ext cx="575799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90 nm</a:t>
            </a:r>
          </a:p>
        </p:txBody>
      </p:sp>
      <p:sp>
        <p:nvSpPr>
          <p:cNvPr id="6" name="Oval 5"/>
          <p:cNvSpPr/>
          <p:nvPr/>
        </p:nvSpPr>
        <p:spPr bwMode="auto">
          <a:xfrm>
            <a:off x="4166955" y="2933945"/>
            <a:ext cx="4590510" cy="1170130"/>
          </a:xfrm>
          <a:prstGeom prst="ellipse">
            <a:avLst/>
          </a:prstGeom>
          <a:noFill/>
          <a:ln w="1905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cxnSp>
        <p:nvCxnSpPr>
          <p:cNvPr id="12" name="Straight Connector 11"/>
          <p:cNvCxnSpPr/>
          <p:nvPr/>
        </p:nvCxnSpPr>
        <p:spPr bwMode="auto">
          <a:xfrm flipH="1">
            <a:off x="3627438" y="1268760"/>
            <a:ext cx="314492" cy="810090"/>
          </a:xfrm>
          <a:prstGeom prst="line">
            <a:avLst/>
          </a:prstGeom>
          <a:noFill/>
          <a:ln w="19050" cap="flat" cmpd="sng" algn="ctr">
            <a:solidFill>
              <a:srgbClr val="6BEAFB"/>
            </a:solidFill>
            <a:prstDash val="solid"/>
            <a:round/>
            <a:headEnd type="arrow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13" name="Straight Connector 12"/>
          <p:cNvCxnSpPr/>
          <p:nvPr/>
        </p:nvCxnSpPr>
        <p:spPr bwMode="auto">
          <a:xfrm flipH="1">
            <a:off x="7092823" y="1223755"/>
            <a:ext cx="314492" cy="810090"/>
          </a:xfrm>
          <a:prstGeom prst="line">
            <a:avLst/>
          </a:prstGeom>
          <a:noFill/>
          <a:ln w="19050" cap="flat" cmpd="sng" algn="ctr">
            <a:solidFill>
              <a:srgbClr val="FF0000"/>
            </a:solidFill>
            <a:prstDash val="solid"/>
            <a:round/>
            <a:headEnd type="arrow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</p:spTree>
    <p:extLst>
      <p:ext uri="{BB962C8B-B14F-4D97-AF65-F5344CB8AC3E}">
        <p14:creationId xmlns:p14="http://schemas.microsoft.com/office/powerpoint/2010/main" val="2599279190"/>
      </p:ext>
    </p:extLst>
  </p:cSld>
  <p:clrMapOvr>
    <a:masterClrMapping/>
  </p:clrMapOvr>
</p:sld>
</file>

<file path=ppt/slides/slide1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4. Evolution of HEDT (High-End Desktop) processors (7)</a:t>
            </a:r>
            <a:endParaRPr lang="en-US" dirty="0"/>
          </a:p>
        </p:txBody>
      </p:sp>
      <p:sp>
        <p:nvSpPr>
          <p:cNvPr id="3" name="TextBox 2"/>
          <p:cNvSpPr txBox="1"/>
          <p:nvPr/>
        </p:nvSpPr>
        <p:spPr>
          <a:xfrm>
            <a:off x="26495" y="461370"/>
            <a:ext cx="503727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accent6"/>
                </a:solidFill>
              </a:rPr>
              <a:t>Subsequent evolution of HEDT processors</a:t>
            </a:r>
          </a:p>
        </p:txBody>
      </p:sp>
      <p:sp>
        <p:nvSpPr>
          <p:cNvPr id="4" name="TextBox 3"/>
          <p:cNvSpPr txBox="1"/>
          <p:nvPr/>
        </p:nvSpPr>
        <p:spPr>
          <a:xfrm>
            <a:off x="26495" y="782699"/>
            <a:ext cx="909550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spc="-20" dirty="0"/>
              <a:t>In their </a:t>
            </a:r>
            <a:r>
              <a:rPr lang="en-US" sz="1600" spc="-20" dirty="0">
                <a:solidFill>
                  <a:srgbClr val="0070C0"/>
                </a:solidFill>
              </a:rPr>
              <a:t>Core 2 family, </a:t>
            </a:r>
            <a:r>
              <a:rPr lang="en-US" sz="1600" spc="-20" dirty="0"/>
              <a:t>Intel continued rolling out </a:t>
            </a:r>
            <a:r>
              <a:rPr lang="en-US" sz="1600" spc="-20" dirty="0">
                <a:solidFill>
                  <a:srgbClr val="FF0000"/>
                </a:solidFill>
              </a:rPr>
              <a:t>HEDT processors </a:t>
            </a:r>
            <a:r>
              <a:rPr lang="en-US" sz="1600" spc="-20" dirty="0"/>
              <a:t>while identifying them</a:t>
            </a:r>
          </a:p>
          <a:p>
            <a:r>
              <a:rPr lang="en-US" sz="1600" dirty="0"/>
              <a:t>  first as “</a:t>
            </a:r>
            <a:r>
              <a:rPr lang="en-US" sz="1600" dirty="0">
                <a:solidFill>
                  <a:srgbClr val="0070C0"/>
                </a:solidFill>
              </a:rPr>
              <a:t>Extreme” processors </a:t>
            </a:r>
            <a:r>
              <a:rPr lang="en-US" sz="1600" dirty="0"/>
              <a:t>and later by the 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26495" y="1901066"/>
            <a:ext cx="9676075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spc="-30" dirty="0">
                <a:solidFill>
                  <a:srgbClr val="0070C0"/>
                </a:solidFill>
              </a:rPr>
              <a:t>tags</a:t>
            </a:r>
            <a:r>
              <a:rPr lang="en-US" sz="1600" spc="-30" dirty="0"/>
              <a:t>, as indicated in the next Table that provides an overview of Intel’s HEDT processors.</a:t>
            </a:r>
          </a:p>
        </p:txBody>
      </p:sp>
      <p:sp>
        <p:nvSpPr>
          <p:cNvPr id="6" name="TextBox 5"/>
          <p:cNvSpPr txBox="1"/>
          <p:nvPr/>
        </p:nvSpPr>
        <p:spPr>
          <a:xfrm>
            <a:off x="232637" y="1313765"/>
            <a:ext cx="2414444" cy="62324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spcAft>
                <a:spcPts val="300"/>
              </a:spcAft>
              <a:buFont typeface="Arial" panose="020B0604020202020204" pitchFamily="34" charset="0"/>
              <a:buChar char="•"/>
            </a:pPr>
            <a:r>
              <a:rPr lang="en-US" sz="1600" dirty="0">
                <a:solidFill>
                  <a:srgbClr val="0070C0"/>
                </a:solidFill>
              </a:rPr>
              <a:t>E (Extreme) </a:t>
            </a:r>
            <a:r>
              <a:rPr lang="en-US" sz="1600" dirty="0"/>
              <a:t>or the</a:t>
            </a:r>
          </a:p>
          <a:p>
            <a:pPr marL="285750" indent="-285750">
              <a:spcAft>
                <a:spcPts val="300"/>
              </a:spcAft>
              <a:buFont typeface="Arial" panose="020B0604020202020204" pitchFamily="34" charset="0"/>
              <a:buChar char="•"/>
            </a:pPr>
            <a:r>
              <a:rPr lang="en-US" sz="1600" dirty="0">
                <a:solidFill>
                  <a:srgbClr val="0070C0"/>
                </a:solidFill>
              </a:rPr>
              <a:t>X (</a:t>
            </a:r>
            <a:r>
              <a:rPr lang="en-US" sz="1600" dirty="0" err="1">
                <a:solidFill>
                  <a:srgbClr val="0070C0"/>
                </a:solidFill>
              </a:rPr>
              <a:t>eXtreme</a:t>
            </a:r>
            <a:r>
              <a:rPr lang="en-US" sz="1600" dirty="0">
                <a:solidFill>
                  <a:srgbClr val="0070C0"/>
                </a:solidFill>
              </a:rPr>
              <a:t>) </a:t>
            </a:r>
          </a:p>
        </p:txBody>
      </p:sp>
    </p:spTree>
    <p:extLst>
      <p:ext uri="{BB962C8B-B14F-4D97-AF65-F5344CB8AC3E}">
        <p14:creationId xmlns:p14="http://schemas.microsoft.com/office/powerpoint/2010/main" val="3230971667"/>
      </p:ext>
    </p:extLst>
  </p:cSld>
  <p:clrMapOvr>
    <a:masterClrMapping/>
  </p:clrMapOvr>
</p:sld>
</file>

<file path=ppt/slides/slide1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476900462"/>
              </p:ext>
            </p:extLst>
          </p:nvPr>
        </p:nvGraphicFramePr>
        <p:xfrm>
          <a:off x="45792" y="1156380"/>
          <a:ext cx="9040183" cy="5443751"/>
        </p:xfrm>
        <a:graphic>
          <a:graphicData uri="http://schemas.openxmlformats.org/drawingml/2006/table">
            <a:tbl>
              <a:tblPr firstRow="1" firstCol="1" bandRow="1"/>
              <a:tblGrid>
                <a:gridCol w="129932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9505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2008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6508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76508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945105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945105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765085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945105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585065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810090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</a:tblGrid>
              <a:tr h="434131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Processor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Techn</a:t>
                      </a: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.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Date of intro.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No.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 of cores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up to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Memory </a:t>
                      </a:r>
                      <a:r>
                        <a:rPr lang="en-US" sz="1050" b="0" dirty="0" err="1">
                          <a:effectLst/>
                          <a:latin typeface="+mj-lt"/>
                          <a:ea typeface="Calibri"/>
                          <a:cs typeface="Times New Roman"/>
                        </a:rPr>
                        <a:t>attachm</a:t>
                      </a:r>
                      <a:r>
                        <a:rPr lang="en-US" sz="1050" b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.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Mem. speed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up to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PCIe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lanes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No. of mem. channels 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MCH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TDP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Processor socket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30598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Core 2 Extreme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X6800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65 nm 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7/2006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2C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 rowSpan="5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Via </a:t>
                      </a:r>
                      <a:r>
                        <a:rPr lang="en-US" sz="1050" b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MCH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 rowSpan="4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DDR3</a:t>
                      </a: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-1066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 rowSpan="4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32 </a:t>
                      </a:r>
                      <a:r>
                        <a:rPr lang="en-US" sz="1050" b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PCIe</a:t>
                      </a: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 2.0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on the </a:t>
                      </a:r>
                      <a:r>
                        <a:rPr lang="en-US" sz="1050" b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X38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 rowSpan="4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2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 rowSpan="4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X38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65 W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LGA</a:t>
                      </a: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 775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89337"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Core 2 Extreme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 err="1">
                          <a:effectLst/>
                          <a:latin typeface="+mj-lt"/>
                          <a:ea typeface="Calibri"/>
                          <a:cs typeface="Times New Roman"/>
                        </a:rPr>
                        <a:t>QX</a:t>
                      </a:r>
                      <a:r>
                        <a:rPr lang="en-US" sz="1050" b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 </a:t>
                      </a:r>
                      <a:r>
                        <a:rPr lang="en-US" sz="1050" b="0" dirty="0" err="1">
                          <a:effectLst/>
                          <a:latin typeface="+mj-lt"/>
                          <a:ea typeface="Calibri"/>
                          <a:cs typeface="Times New Roman"/>
                        </a:rPr>
                        <a:t>6xxx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65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11/2006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 err="1">
                          <a:effectLst/>
                          <a:latin typeface="+mj-lt"/>
                          <a:ea typeface="Calibri"/>
                          <a:cs typeface="Times New Roman"/>
                        </a:rPr>
                        <a:t>2x2C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b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b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b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b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130 W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b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LGA</a:t>
                      </a: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 775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00145"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b="0" baseline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130 W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b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LGA</a:t>
                      </a: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 775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05045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Core</a:t>
                      </a:r>
                      <a:r>
                        <a:rPr lang="en-US" sz="1050" b="0" baseline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 2 Extreme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spc="-60" baseline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QX</a:t>
                      </a:r>
                      <a:r>
                        <a:rPr lang="en-US" sz="1050" b="0" spc="-60" baseline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 9650 (Penryn)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45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11/2007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 err="1">
                          <a:effectLst/>
                          <a:latin typeface="+mj-lt"/>
                          <a:ea typeface="Calibri"/>
                          <a:cs typeface="Times New Roman"/>
                        </a:rPr>
                        <a:t>2x2C</a:t>
                      </a:r>
                      <a:r>
                        <a:rPr lang="en-US" sz="1050" b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 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405045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Core 2 Extreme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spc="-50" baseline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QX 9770 </a:t>
                      </a:r>
                      <a:r>
                        <a:rPr lang="en-US" sz="1050" b="0" spc="-50" baseline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(Penryn)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45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3/2008 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 err="1">
                          <a:effectLst/>
                          <a:latin typeface="+mj-lt"/>
                          <a:ea typeface="Calibri"/>
                          <a:cs typeface="Times New Roman"/>
                        </a:rPr>
                        <a:t>2x2C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b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DDR3</a:t>
                      </a: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-1600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32 </a:t>
                      </a:r>
                      <a:r>
                        <a:rPr lang="en-US" sz="1050" b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PCIe</a:t>
                      </a: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 2.0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on the </a:t>
                      </a:r>
                      <a:r>
                        <a:rPr lang="en-US" sz="1050" b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X48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2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X48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136 W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b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LGA</a:t>
                      </a: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 775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60040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1. G. Nehalem EE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45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11/2008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4C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 rowSpan="13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On-die 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MC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 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 rowSpan="4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DDR3-1067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 rowSpan="4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36 </a:t>
                      </a:r>
                      <a:r>
                        <a:rPr lang="en-US" sz="1050" b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PCIe</a:t>
                      </a: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 2.0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on the </a:t>
                      </a:r>
                      <a:r>
                        <a:rPr lang="en-US" sz="1050" b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X58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 rowSpan="4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3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rgbClr val="FFFFFF"/>
                    </a:solidFill>
                  </a:tcPr>
                </a:tc>
                <a:tc rowSpan="4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X58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spc="-40" baseline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(</a:t>
                      </a:r>
                      <a:r>
                        <a:rPr lang="en-US" sz="1050" b="0" spc="-40" baseline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Tylersburg</a:t>
                      </a:r>
                      <a:r>
                        <a:rPr lang="en-US" sz="1050" b="0" spc="-40" baseline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)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rgbClr val="FFFF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130 W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rgbClr val="FFFF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LGA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1366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 err="1">
                          <a:effectLst/>
                          <a:latin typeface="+mj-lt"/>
                          <a:ea typeface="Calibri"/>
                          <a:cs typeface="Times New Roman"/>
                        </a:rPr>
                        <a:t>Westmere</a:t>
                      </a:r>
                      <a:r>
                        <a:rPr lang="en-US" sz="1050" b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 EE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32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3/2010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6C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21733"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b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b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b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b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 dirty="0"/>
                    </a:p>
                  </a:txBody>
                  <a:tcPr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 dirty="0"/>
                    </a:p>
                  </a:txBody>
                  <a:tcPr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/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latin typeface="+mj-lt"/>
                        </a:rPr>
                        <a:t>130 W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rgbClr val="FFFF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LGA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  1366</a:t>
                      </a:r>
                    </a:p>
                  </a:txBody>
                  <a:tcPr marL="57922" marR="57922" marT="0" marB="0" anchor="ctr"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8017"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Sandy Bridge E 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32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050" b="0" dirty="0">
                        <a:effectLst/>
                        <a:latin typeface="+mj-lt"/>
                        <a:ea typeface="Calibri"/>
                        <a:cs typeface="Times New Roman"/>
                      </a:endParaRP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11/2011 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6C 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380927"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b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b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b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b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DDR3-1600 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40 </a:t>
                      </a:r>
                      <a:r>
                        <a:rPr lang="en-US" sz="1050" b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PCIe</a:t>
                      </a: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 2.0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on-die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 4 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X79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(</a:t>
                      </a:r>
                      <a:r>
                        <a:rPr lang="en-US" sz="1050" b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Patsburg</a:t>
                      </a: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)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130 W/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150 W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LGA 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2011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28017"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Ivy Bridge E 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22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9/2013 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6C 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423998"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b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b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b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b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 dirty="0"/>
                    </a:p>
                  </a:txBody>
                  <a:tcPr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DDR3-1866 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 rowSpan="5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40 </a:t>
                      </a:r>
                      <a:r>
                        <a:rPr lang="en-US" sz="1050" b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PCIe</a:t>
                      </a: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 3.0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on-die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4 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latin typeface="+mj-lt"/>
                        </a:rPr>
                        <a:t>130 W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LGA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 2011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391890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Haswell</a:t>
                      </a:r>
                      <a:r>
                        <a:rPr lang="en-US" sz="1050" b="0" baseline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 </a:t>
                      </a: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E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14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8/2014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8C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 dirty="0"/>
                    </a:p>
                  </a:txBody>
                  <a:tcPr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DDR4-2133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4</a:t>
                      </a:r>
                    </a:p>
                  </a:txBody>
                  <a:tcPr marL="57922" marR="57922" marT="0" marB="0" anchor="ctr"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X99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(Wellsburg)</a:t>
                      </a:r>
                    </a:p>
                  </a:txBody>
                  <a:tcPr marL="57922" marR="57922" marT="0" marB="0" anchor="ctr"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140 W</a:t>
                      </a:r>
                    </a:p>
                  </a:txBody>
                  <a:tcPr marL="57922" marR="57922" marT="0" marB="0" anchor="ctr"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LGA 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 2011-3</a:t>
                      </a:r>
                    </a:p>
                  </a:txBody>
                  <a:tcPr marL="57922" marR="57922" marT="0" marB="0" anchor="ctr"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28017"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Broadwell E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14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5/2016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10C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369115"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b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b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b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b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DDR4</a:t>
                      </a: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-2400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4</a:t>
                      </a:r>
                    </a:p>
                  </a:txBody>
                  <a:tcPr marL="57922" marR="57922" marT="0" marB="0" anchor="ctr"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X99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(Wellsburg)</a:t>
                      </a:r>
                    </a:p>
                  </a:txBody>
                  <a:tcPr marL="57922" marR="57922" marT="0" marB="0" anchor="ctr"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140 W</a:t>
                      </a:r>
                    </a:p>
                  </a:txBody>
                  <a:tcPr marL="57922" marR="57922" marT="0" marB="0" anchor="ctr"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LGA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2011-3</a:t>
                      </a:r>
                    </a:p>
                  </a:txBody>
                  <a:tcPr marL="57922" marR="57922" marT="0" marB="0" anchor="ctr"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28017"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Skylake</a:t>
                      </a: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 X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14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6/2017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18C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488617"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b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b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b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b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DDR4</a:t>
                      </a: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-2666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44 PCI-3.0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on-die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4</a:t>
                      </a:r>
                    </a:p>
                  </a:txBody>
                  <a:tcPr marL="57922" marR="57922" marT="0" marB="0" anchor="ctr"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X299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(Basin Falls)</a:t>
                      </a:r>
                    </a:p>
                  </a:txBody>
                  <a:tcPr marL="57922" marR="57922" marT="0" marB="0" anchor="ctr"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140 W</a:t>
                      </a:r>
                    </a:p>
                  </a:txBody>
                  <a:tcPr marL="57922" marR="57922" marT="0" marB="0" anchor="ctr"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LGA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2066</a:t>
                      </a:r>
                    </a:p>
                  </a:txBody>
                  <a:tcPr marL="57922" marR="57922" marT="0" marB="0" anchor="ctr"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488617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(</a:t>
                      </a:r>
                      <a:r>
                        <a:rPr lang="en-US" sz="1050" b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Kaby</a:t>
                      </a: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 Lake X)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14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6/2017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4C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DDR4</a:t>
                      </a: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-2666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16 </a:t>
                      </a:r>
                      <a:r>
                        <a:rPr lang="en-US" sz="1050" b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PCIe</a:t>
                      </a: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 3.0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on-die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4</a:t>
                      </a:r>
                    </a:p>
                  </a:txBody>
                  <a:tcPr marL="57922" marR="57922" marT="0" marB="0" anchor="ctr"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X299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(Basin Falls)</a:t>
                      </a:r>
                    </a:p>
                  </a:txBody>
                  <a:tcPr marL="57922" marR="57922" marT="0" marB="0" anchor="ctr"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112 W</a:t>
                      </a:r>
                    </a:p>
                  </a:txBody>
                  <a:tcPr marL="57922" marR="57922" marT="0" marB="0" anchor="ctr"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LGA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2066</a:t>
                      </a:r>
                    </a:p>
                  </a:txBody>
                  <a:tcPr marL="57922" marR="57922" marT="0" marB="0" anchor="ctr"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</a:tbl>
          </a:graphicData>
        </a:graphic>
      </p:graphicFrame>
      <p:sp>
        <p:nvSpPr>
          <p:cNvPr id="6" name="TextBox 5"/>
          <p:cNvSpPr txBox="1"/>
          <p:nvPr/>
        </p:nvSpPr>
        <p:spPr>
          <a:xfrm>
            <a:off x="31924" y="458670"/>
            <a:ext cx="479214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rgbClr val="2D2D8A"/>
                </a:solidFill>
                <a:latin typeface="+mj-lt"/>
              </a:rPr>
              <a:t>Overview of Intel’s HEDT processors -1</a:t>
            </a:r>
          </a:p>
        </p:txBody>
      </p:sp>
      <p:sp>
        <p:nvSpPr>
          <p:cNvPr id="5" name="Title 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4. Evolution of HEDT (High-End Desktop) processors (8)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34914442"/>
      </p:ext>
    </p:extLst>
  </p:cSld>
  <p:clrMapOvr>
    <a:masterClrMapping/>
  </p:clrMapOvr>
</p:sld>
</file>

<file path=ppt/slides/slide1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23302209"/>
              </p:ext>
            </p:extLst>
          </p:nvPr>
        </p:nvGraphicFramePr>
        <p:xfrm>
          <a:off x="62718" y="1149664"/>
          <a:ext cx="9027494" cy="1348322"/>
        </p:xfrm>
        <a:graphic>
          <a:graphicData uri="http://schemas.openxmlformats.org/drawingml/2006/table">
            <a:tbl>
              <a:tblPr firstRow="1" firstCol="1" bandRow="1"/>
              <a:tblGrid>
                <a:gridCol w="113390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4006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61628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7507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9001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9001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945105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81009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1093567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630070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737792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</a:tblGrid>
              <a:tr h="434131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Verdana"/>
                          <a:ea typeface="Calibri"/>
                          <a:cs typeface="Times New Roman"/>
                        </a:rPr>
                        <a:t>Processor</a:t>
                      </a:r>
                      <a:endParaRPr lang="en-US" sz="1050" b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spc="-60" baseline="0" dirty="0" err="1">
                          <a:effectLst/>
                          <a:latin typeface="Verdana"/>
                          <a:ea typeface="MS Mincho"/>
                          <a:cs typeface="Times New Roman"/>
                        </a:rPr>
                        <a:t>Techn</a:t>
                      </a:r>
                      <a:r>
                        <a:rPr lang="en-US" sz="1050" b="0" spc="-60" baseline="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.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Verdana"/>
                          <a:ea typeface="Calibri"/>
                          <a:cs typeface="Times New Roman"/>
                        </a:rPr>
                        <a:t>Date of intro.</a:t>
                      </a:r>
                      <a:endParaRPr lang="en-US" sz="1050" b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Verdana"/>
                          <a:ea typeface="Calibri"/>
                          <a:cs typeface="Times New Roman"/>
                        </a:rPr>
                        <a:t>No. of cores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up to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Verdana"/>
                          <a:ea typeface="Calibri"/>
                          <a:cs typeface="Times New Roman"/>
                        </a:rPr>
                        <a:t>Memory attachment</a:t>
                      </a:r>
                      <a:endParaRPr lang="en-US" sz="1050" b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Verdana"/>
                          <a:ea typeface="Calibri"/>
                          <a:cs typeface="Times New Roman"/>
                        </a:rPr>
                        <a:t>Mem. speed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up to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 err="1">
                          <a:effectLst/>
                          <a:latin typeface="Verdana"/>
                          <a:ea typeface="MS Mincho"/>
                          <a:cs typeface="Times New Roman"/>
                        </a:rPr>
                        <a:t>PCIe</a:t>
                      </a:r>
                      <a:endParaRPr lang="en-US" sz="1050" b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lanes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Verdana"/>
                          <a:ea typeface="Calibri"/>
                          <a:cs typeface="Times New Roman"/>
                        </a:rPr>
                        <a:t>No. of mem. channels </a:t>
                      </a:r>
                      <a:endParaRPr lang="en-US" sz="1050" b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 err="1">
                          <a:effectLst/>
                          <a:latin typeface="Verdana"/>
                          <a:ea typeface="MS Mincho"/>
                          <a:cs typeface="Times New Roman"/>
                        </a:rPr>
                        <a:t>MCH</a:t>
                      </a:r>
                      <a:endParaRPr lang="en-US" sz="1050" b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 err="1">
                          <a:effectLst/>
                          <a:latin typeface="Verdana"/>
                          <a:ea typeface="MS Mincho"/>
                          <a:cs typeface="Times New Roman"/>
                        </a:rPr>
                        <a:t>TDP</a:t>
                      </a:r>
                      <a:endParaRPr lang="en-US" sz="1050" b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Processor socket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34131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 err="1">
                          <a:effectLst/>
                          <a:latin typeface="Verdana"/>
                          <a:ea typeface="MS Mincho"/>
                          <a:cs typeface="Times New Roman"/>
                        </a:rPr>
                        <a:t>Skylake</a:t>
                      </a:r>
                      <a:r>
                        <a:rPr lang="en-US" sz="1050" b="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-X Refresh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14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spc="-30" baseline="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11/2018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 err="1">
                          <a:effectLst/>
                          <a:latin typeface="Verdana"/>
                          <a:ea typeface="MS Mincho"/>
                          <a:cs typeface="Times New Roman"/>
                        </a:rPr>
                        <a:t>18C</a:t>
                      </a:r>
                      <a:endParaRPr lang="en-US" sz="1050" b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Verdana"/>
                          <a:ea typeface="Calibri"/>
                          <a:cs typeface="Times New Roman"/>
                        </a:rPr>
                        <a:t>On-die 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Verdana"/>
                          <a:ea typeface="Calibri"/>
                          <a:cs typeface="Times New Roman"/>
                        </a:rPr>
                        <a:t>MC </a:t>
                      </a:r>
                      <a:endParaRPr lang="en-US" sz="1050" b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 err="1">
                          <a:effectLst/>
                          <a:latin typeface="Verdana"/>
                          <a:ea typeface="MS Mincho"/>
                          <a:cs typeface="Times New Roman"/>
                        </a:rPr>
                        <a:t>DDR4</a:t>
                      </a:r>
                      <a:r>
                        <a:rPr lang="en-US" sz="1050" b="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-2666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44 PCI-3.0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on-die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4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 err="1">
                          <a:effectLst/>
                          <a:latin typeface="Verdana"/>
                          <a:ea typeface="MS Mincho"/>
                          <a:cs typeface="Times New Roman"/>
                        </a:rPr>
                        <a:t>X299</a:t>
                      </a:r>
                      <a:endParaRPr lang="en-US" sz="1050" b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(Basin Falls)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165 W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LGA-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2066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79743982"/>
                  </a:ext>
                </a:extLst>
              </a:tr>
              <a:tr h="434131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spc="-40" baseline="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Cascade Lake-X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(Server arch.)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14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spc="-30" baseline="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11/2019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18C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b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DDR4-2933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48 PCI-3.0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on-die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4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X299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(Basin Falls)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165 W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LGA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066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92378330"/>
                  </a:ext>
                </a:extLst>
              </a:tr>
            </a:tbl>
          </a:graphicData>
        </a:graphic>
      </p:graphicFrame>
      <p:sp>
        <p:nvSpPr>
          <p:cNvPr id="5" name="Title 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4. Evolution of HEDT (High-End Desktop) processors (9)</a:t>
            </a:r>
            <a:endParaRPr lang="en-US" dirty="0"/>
          </a:p>
        </p:txBody>
      </p:sp>
      <p:sp>
        <p:nvSpPr>
          <p:cNvPr id="8" name="TextBox 7"/>
          <p:cNvSpPr txBox="1"/>
          <p:nvPr/>
        </p:nvSpPr>
        <p:spPr>
          <a:xfrm>
            <a:off x="35164" y="458670"/>
            <a:ext cx="479214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rgbClr val="2D2D8A"/>
                </a:solidFill>
                <a:latin typeface="+mj-lt"/>
              </a:rPr>
              <a:t>Overview of Intel’s HEDT processors -2</a:t>
            </a:r>
          </a:p>
        </p:txBody>
      </p:sp>
    </p:spTree>
    <p:extLst>
      <p:ext uri="{BB962C8B-B14F-4D97-AF65-F5344CB8AC3E}">
        <p14:creationId xmlns:p14="http://schemas.microsoft.com/office/powerpoint/2010/main" val="4049428225"/>
      </p:ext>
    </p:extLst>
  </p:cSld>
  <p:clrMapOvr>
    <a:masterClrMapping/>
  </p:clrMapOvr>
</p:sld>
</file>

<file path=ppt/slides/slide1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4. Evolution of HEDT (High-End Desktop) processors (10)</a:t>
            </a:r>
            <a:endParaRPr lang="en-US" dirty="0"/>
          </a:p>
        </p:txBody>
      </p:sp>
      <p:sp>
        <p:nvSpPr>
          <p:cNvPr id="3" name="TextBox 2"/>
          <p:cNvSpPr txBox="1"/>
          <p:nvPr/>
        </p:nvSpPr>
        <p:spPr>
          <a:xfrm>
            <a:off x="32605" y="458670"/>
            <a:ext cx="381931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>
                <a:solidFill>
                  <a:srgbClr val="FF0000"/>
                </a:solidFill>
              </a:rPr>
              <a:t>Remark on AMD’s HEDT processors</a:t>
            </a:r>
          </a:p>
        </p:txBody>
      </p:sp>
      <p:sp>
        <p:nvSpPr>
          <p:cNvPr id="5" name="Rounded Rectangle 4"/>
          <p:cNvSpPr/>
          <p:nvPr/>
        </p:nvSpPr>
        <p:spPr bwMode="auto">
          <a:xfrm>
            <a:off x="-27017" y="777090"/>
            <a:ext cx="9189527" cy="581680"/>
          </a:xfrm>
          <a:prstGeom prst="roundRect">
            <a:avLst/>
          </a:prstGeom>
          <a:solidFill>
            <a:srgbClr val="E5F2FF"/>
          </a:solidFill>
          <a:ln w="19050" cap="flat" cmpd="sng" algn="ctr">
            <a:solidFill>
              <a:srgbClr val="89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183344" y="777090"/>
            <a:ext cx="9062481" cy="140038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dirty="0"/>
              <a:t>Along with their Zen family, </a:t>
            </a:r>
            <a:r>
              <a:rPr lang="en-US" sz="1600" dirty="0">
                <a:solidFill>
                  <a:srgbClr val="0070C0"/>
                </a:solidFill>
              </a:rPr>
              <a:t>AMD </a:t>
            </a:r>
            <a:r>
              <a:rPr lang="en-US" sz="1600" dirty="0"/>
              <a:t>also introduced HEDT processors </a:t>
            </a:r>
            <a:r>
              <a:rPr lang="en-US" sz="1600" dirty="0">
                <a:solidFill>
                  <a:srgbClr val="0070C0"/>
                </a:solidFill>
              </a:rPr>
              <a:t>in 2017</a:t>
            </a:r>
            <a:r>
              <a:rPr lang="en-US" sz="1600" dirty="0"/>
              <a:t>, calling </a:t>
            </a:r>
          </a:p>
          <a:p>
            <a:pPr>
              <a:spcAft>
                <a:spcPts val="600"/>
              </a:spcAft>
            </a:pPr>
            <a:r>
              <a:rPr lang="en-US" sz="1600" dirty="0"/>
              <a:t>     them </a:t>
            </a:r>
            <a:r>
              <a:rPr lang="en-US" sz="1600" dirty="0" err="1">
                <a:solidFill>
                  <a:srgbClr val="C00000"/>
                </a:solidFill>
              </a:rPr>
              <a:t>Threadrippers</a:t>
            </a:r>
            <a:r>
              <a:rPr lang="en-US" sz="1600" dirty="0">
                <a:solidFill>
                  <a:srgbClr val="C00000"/>
                </a:solidFill>
              </a:rPr>
              <a:t>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dirty="0"/>
              <a:t>With their high core counts (first 16, then 32 and 64) and plenty of PCIe lanes </a:t>
            </a:r>
          </a:p>
          <a:p>
            <a:r>
              <a:rPr lang="en-US" sz="1600" dirty="0"/>
              <a:t>     (first 64, then 128 lanes) AMD provided </a:t>
            </a:r>
            <a:r>
              <a:rPr lang="en-US" sz="1600" dirty="0">
                <a:solidFill>
                  <a:srgbClr val="0070C0"/>
                </a:solidFill>
              </a:rPr>
              <a:t>fierce competition </a:t>
            </a:r>
            <a:r>
              <a:rPr lang="en-US" sz="1600" dirty="0"/>
              <a:t>to Intel’s HEDTs and</a:t>
            </a:r>
          </a:p>
          <a:p>
            <a:r>
              <a:rPr lang="en-US" sz="1600" dirty="0"/>
              <a:t>     </a:t>
            </a:r>
            <a:r>
              <a:rPr lang="en-US" sz="1600" dirty="0">
                <a:solidFill>
                  <a:srgbClr val="0070C0"/>
                </a:solidFill>
              </a:rPr>
              <a:t>became dominant</a:t>
            </a:r>
            <a:r>
              <a:rPr lang="en-US" sz="1600" dirty="0"/>
              <a:t> in this market segment.</a:t>
            </a:r>
          </a:p>
        </p:txBody>
      </p:sp>
      <p:sp>
        <p:nvSpPr>
          <p:cNvPr id="7" name="TextBox 6"/>
          <p:cNvSpPr txBox="1"/>
          <p:nvPr/>
        </p:nvSpPr>
        <p:spPr>
          <a:xfrm>
            <a:off x="26988" y="2264920"/>
            <a:ext cx="9225532" cy="9079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Aft>
                <a:spcPts val="600"/>
              </a:spcAft>
            </a:pPr>
            <a:r>
              <a:rPr lang="en-US" sz="1600" dirty="0">
                <a:solidFill>
                  <a:srgbClr val="FF0000"/>
                </a:solidFill>
              </a:rPr>
              <a:t>Note</a:t>
            </a:r>
          </a:p>
          <a:p>
            <a:r>
              <a:rPr lang="en-US" sz="1600" dirty="0"/>
              <a:t>Because of the shaken market situation of HEDTs having occurred in the last few years</a:t>
            </a:r>
          </a:p>
          <a:p>
            <a:r>
              <a:rPr lang="en-US" sz="1600" dirty="0"/>
              <a:t>  </a:t>
            </a:r>
            <a:r>
              <a:rPr lang="en-US" sz="1600" dirty="0">
                <a:solidFill>
                  <a:srgbClr val="0070C0"/>
                </a:solidFill>
              </a:rPr>
              <a:t>we will omit the rest of this Section from our Lecture</a:t>
            </a:r>
            <a:r>
              <a:rPr lang="en-US" sz="1600" dirty="0"/>
              <a:t>. </a:t>
            </a:r>
          </a:p>
        </p:txBody>
      </p:sp>
      <p:sp>
        <p:nvSpPr>
          <p:cNvPr id="8" name="Rounded Rectangle 7"/>
          <p:cNvSpPr/>
          <p:nvPr/>
        </p:nvSpPr>
        <p:spPr bwMode="auto">
          <a:xfrm>
            <a:off x="0" y="2264920"/>
            <a:ext cx="9134375" cy="984060"/>
          </a:xfrm>
          <a:prstGeom prst="roundRect">
            <a:avLst/>
          </a:prstGeom>
          <a:noFill/>
          <a:ln w="28575" cap="flat" cmpd="sng" algn="ctr">
            <a:solidFill>
              <a:srgbClr val="FF0000"/>
            </a:solidFill>
            <a:prstDash val="sysDot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83040401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8" grpId="0" animBg="1"/>
    </p:bldLst>
  </p:timing>
</p:sld>
</file>

<file path=ppt/slides/slide1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4. Evolution of HEDT (High-End Desktop) processors (11)</a:t>
            </a:r>
            <a:endParaRPr lang="en-US" dirty="0"/>
          </a:p>
        </p:txBody>
      </p:sp>
      <p:sp>
        <p:nvSpPr>
          <p:cNvPr id="4" name="TextBox 3"/>
          <p:cNvSpPr txBox="1"/>
          <p:nvPr/>
        </p:nvSpPr>
        <p:spPr>
          <a:xfrm>
            <a:off x="28342" y="458670"/>
            <a:ext cx="894276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en-US" dirty="0">
                <a:solidFill>
                  <a:schemeClr val="accent6"/>
                </a:solidFill>
              </a:rPr>
              <a:t>What are the key features of HEDT processors compared to DT processors?</a:t>
            </a:r>
            <a:endParaRPr lang="en-US" dirty="0">
              <a:solidFill>
                <a:schemeClr val="accent6"/>
              </a:solidFill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251520" y="760929"/>
            <a:ext cx="3426900" cy="182357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342900" indent="-342900">
              <a:spcAft>
                <a:spcPts val="300"/>
              </a:spcAft>
              <a:buClr>
                <a:srgbClr val="000000"/>
              </a:buClr>
              <a:buAutoNum type="alphaLcParenR"/>
            </a:pPr>
            <a:r>
              <a:rPr lang="en-US" sz="1600" dirty="0">
                <a:solidFill>
                  <a:schemeClr val="accent6"/>
                </a:solidFill>
                <a:latin typeface="Verdana"/>
              </a:rPr>
              <a:t>More </a:t>
            </a:r>
            <a:r>
              <a:rPr lang="en-US" sz="1600" dirty="0" err="1">
                <a:solidFill>
                  <a:schemeClr val="accent6"/>
                </a:solidFill>
                <a:latin typeface="Verdana"/>
              </a:rPr>
              <a:t>PCIe</a:t>
            </a:r>
            <a:r>
              <a:rPr lang="en-US" sz="1600" dirty="0">
                <a:solidFill>
                  <a:schemeClr val="accent6"/>
                </a:solidFill>
                <a:latin typeface="Verdana"/>
              </a:rPr>
              <a:t> lanes </a:t>
            </a:r>
          </a:p>
          <a:p>
            <a:pPr marL="342900" indent="-342900">
              <a:spcAft>
                <a:spcPts val="300"/>
              </a:spcAft>
              <a:buClr>
                <a:srgbClr val="000000"/>
              </a:buClr>
              <a:buAutoNum type="alphaLcParenR"/>
            </a:pPr>
            <a:r>
              <a:rPr lang="en-US" sz="1600" dirty="0">
                <a:solidFill>
                  <a:schemeClr val="accent6"/>
                </a:solidFill>
                <a:latin typeface="Verdana"/>
              </a:rPr>
              <a:t>More cores</a:t>
            </a:r>
          </a:p>
          <a:p>
            <a:pPr marL="342900" indent="-342900">
              <a:spcAft>
                <a:spcPts val="300"/>
              </a:spcAft>
              <a:buClr>
                <a:srgbClr val="000000"/>
              </a:buClr>
              <a:buFontTx/>
              <a:buAutoNum type="alphaLcParenR"/>
            </a:pPr>
            <a:r>
              <a:rPr lang="en-US" sz="1600" dirty="0">
                <a:solidFill>
                  <a:schemeClr val="accent6"/>
                </a:solidFill>
                <a:cs typeface="Arial" charset="0"/>
              </a:rPr>
              <a:t>More memory channels</a:t>
            </a:r>
          </a:p>
          <a:p>
            <a:pPr marL="342900" indent="-342900">
              <a:spcAft>
                <a:spcPts val="300"/>
              </a:spcAft>
              <a:buClr>
                <a:srgbClr val="000000"/>
              </a:buClr>
              <a:buFontTx/>
              <a:buAutoNum type="alphaLcParenR"/>
            </a:pPr>
            <a:r>
              <a:rPr lang="en-US" sz="1600" dirty="0">
                <a:solidFill>
                  <a:schemeClr val="accent6"/>
                </a:solidFill>
                <a:cs typeface="Arial" charset="0"/>
              </a:rPr>
              <a:t>Lack of integrated graphics</a:t>
            </a:r>
          </a:p>
          <a:p>
            <a:pPr marL="342900" indent="-342900">
              <a:spcAft>
                <a:spcPts val="300"/>
              </a:spcAft>
              <a:buClr>
                <a:srgbClr val="000000"/>
              </a:buClr>
              <a:buFontTx/>
              <a:buAutoNum type="alphaLcParenR"/>
            </a:pPr>
            <a:r>
              <a:rPr lang="en-US" sz="1600" dirty="0">
                <a:solidFill>
                  <a:srgbClr val="2D2D8A"/>
                </a:solidFill>
              </a:rPr>
              <a:t>Unlocked clock multiplier</a:t>
            </a:r>
          </a:p>
          <a:p>
            <a:pPr marL="342900" indent="-342900">
              <a:spcAft>
                <a:spcPts val="300"/>
              </a:spcAft>
              <a:buClr>
                <a:srgbClr val="000000"/>
              </a:buClr>
              <a:buFontTx/>
              <a:buAutoNum type="alphaLcParenR"/>
            </a:pPr>
            <a:r>
              <a:rPr lang="en-US" sz="1600" dirty="0">
                <a:solidFill>
                  <a:schemeClr val="accent6"/>
                </a:solidFill>
              </a:rPr>
              <a:t>Higher TDP</a:t>
            </a:r>
            <a:endParaRPr lang="en-US" sz="1600" dirty="0">
              <a:solidFill>
                <a:schemeClr val="accent6"/>
              </a:solidFill>
              <a:latin typeface="Verdana"/>
            </a:endParaRPr>
          </a:p>
        </p:txBody>
      </p:sp>
    </p:spTree>
    <p:extLst>
      <p:ext uri="{BB962C8B-B14F-4D97-AF65-F5344CB8AC3E}">
        <p14:creationId xmlns:p14="http://schemas.microsoft.com/office/powerpoint/2010/main" val="710076600"/>
      </p:ext>
    </p:extLst>
  </p:cSld>
  <p:clrMapOvr>
    <a:masterClrMapping/>
  </p:clrMapOvr>
</p:sld>
</file>

<file path=ppt/slides/slide1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4. Evolution of HEDT (High-End Desktop) processors (12)</a:t>
            </a:r>
            <a:endParaRPr lang="en-US" dirty="0"/>
          </a:p>
        </p:txBody>
      </p:sp>
      <p:sp>
        <p:nvSpPr>
          <p:cNvPr id="3" name="TextBox 2"/>
          <p:cNvSpPr txBox="1"/>
          <p:nvPr/>
        </p:nvSpPr>
        <p:spPr>
          <a:xfrm>
            <a:off x="26495" y="458670"/>
            <a:ext cx="240642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342900" indent="-342900">
              <a:spcAft>
                <a:spcPts val="300"/>
              </a:spcAft>
              <a:buClr>
                <a:srgbClr val="000000"/>
              </a:buClr>
              <a:buAutoNum type="alphaLcParenR"/>
            </a:pPr>
            <a:r>
              <a:rPr lang="en-US" dirty="0">
                <a:solidFill>
                  <a:schemeClr val="accent6"/>
                </a:solidFill>
                <a:latin typeface="Verdana"/>
              </a:rPr>
              <a:t>More </a:t>
            </a:r>
            <a:r>
              <a:rPr lang="en-US" dirty="0" err="1">
                <a:solidFill>
                  <a:schemeClr val="accent6"/>
                </a:solidFill>
                <a:latin typeface="Verdana"/>
              </a:rPr>
              <a:t>PCIe</a:t>
            </a:r>
            <a:r>
              <a:rPr lang="en-US" dirty="0">
                <a:solidFill>
                  <a:schemeClr val="accent6"/>
                </a:solidFill>
                <a:latin typeface="Verdana"/>
              </a:rPr>
              <a:t> lanes</a:t>
            </a:r>
          </a:p>
        </p:txBody>
      </p:sp>
      <p:sp>
        <p:nvSpPr>
          <p:cNvPr id="5" name="Rounded Rectangle 4"/>
          <p:cNvSpPr/>
          <p:nvPr/>
        </p:nvSpPr>
        <p:spPr bwMode="auto">
          <a:xfrm>
            <a:off x="18510" y="879100"/>
            <a:ext cx="9144000" cy="1157354"/>
          </a:xfrm>
          <a:prstGeom prst="roundRect">
            <a:avLst/>
          </a:prstGeom>
          <a:solidFill>
            <a:srgbClr val="E5F2FF"/>
          </a:solidFill>
          <a:ln w="19050" cap="flat" cmpd="sng" algn="ctr">
            <a:solidFill>
              <a:srgbClr val="89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6" name="TextBox 5"/>
          <p:cNvSpPr txBox="1"/>
          <p:nvPr/>
        </p:nvSpPr>
        <p:spPr bwMode="auto">
          <a:xfrm>
            <a:off x="431540" y="879100"/>
            <a:ext cx="8730970" cy="236988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rtlCol="0">
            <a:spAutoFit/>
          </a:bodyPr>
          <a:lstStyle/>
          <a:p>
            <a:pPr marL="285750" lvl="0" indent="-285750">
              <a:buClr>
                <a:srgbClr val="000000"/>
              </a:buClr>
              <a:buFont typeface="Arial" panose="020B0604020202020204" pitchFamily="34" charset="0"/>
              <a:buChar char="•"/>
            </a:pPr>
            <a:r>
              <a:rPr lang="en-US" sz="1600" spc="-20" dirty="0">
                <a:latin typeface="Verdana"/>
              </a:rPr>
              <a:t>Enthusiast PC gamers or content creators may </a:t>
            </a:r>
            <a:r>
              <a:rPr lang="en-US" sz="1600" spc="-20" dirty="0">
                <a:solidFill>
                  <a:srgbClr val="0070C0"/>
                </a:solidFill>
                <a:latin typeface="Verdana"/>
              </a:rPr>
              <a:t>use up to 3 or 4 discrete </a:t>
            </a:r>
          </a:p>
          <a:p>
            <a:pPr lvl="0">
              <a:spcAft>
                <a:spcPts val="600"/>
              </a:spcAft>
              <a:buClr>
                <a:srgbClr val="000000"/>
              </a:buClr>
            </a:pPr>
            <a:r>
              <a:rPr lang="en-US" sz="1600" spc="-20" dirty="0">
                <a:solidFill>
                  <a:srgbClr val="0070C0"/>
                </a:solidFill>
                <a:latin typeface="Verdana"/>
              </a:rPr>
              <a:t>      graphics cards</a:t>
            </a:r>
            <a:r>
              <a:rPr lang="en-US" sz="1600" spc="-20" dirty="0">
                <a:latin typeface="Verdana"/>
              </a:rPr>
              <a:t>, as shown before.</a:t>
            </a:r>
          </a:p>
          <a:p>
            <a:pPr marL="285750" lvl="0" indent="-285750">
              <a:buClr>
                <a:srgbClr val="000000"/>
              </a:buClr>
              <a:buFont typeface="Arial" panose="020B0604020202020204" pitchFamily="34" charset="0"/>
              <a:buChar char="•"/>
            </a:pPr>
            <a:r>
              <a:rPr lang="en-US" sz="1600" spc="-20" dirty="0">
                <a:solidFill>
                  <a:srgbClr val="0070C0"/>
                </a:solidFill>
                <a:latin typeface="Verdana"/>
              </a:rPr>
              <a:t>To attach up to 4 graphics cards, </a:t>
            </a:r>
            <a:r>
              <a:rPr lang="en-US" sz="1600" spc="-20" dirty="0">
                <a:latin typeface="Verdana"/>
              </a:rPr>
              <a:t> with </a:t>
            </a:r>
            <a:r>
              <a:rPr lang="en-US" sz="1600" spc="-20" dirty="0">
                <a:solidFill>
                  <a:srgbClr val="0070C0"/>
                </a:solidFill>
                <a:latin typeface="Verdana"/>
              </a:rPr>
              <a:t>8 or 16 </a:t>
            </a:r>
            <a:r>
              <a:rPr lang="en-US" sz="1600" spc="-20" dirty="0" err="1">
                <a:solidFill>
                  <a:srgbClr val="0070C0"/>
                </a:solidFill>
                <a:latin typeface="Verdana"/>
              </a:rPr>
              <a:t>PCIe</a:t>
            </a:r>
            <a:r>
              <a:rPr lang="en-US" sz="1600" spc="-20" dirty="0">
                <a:solidFill>
                  <a:srgbClr val="0070C0"/>
                </a:solidFill>
                <a:latin typeface="Verdana"/>
              </a:rPr>
              <a:t> lanes</a:t>
            </a:r>
            <a:r>
              <a:rPr lang="en-US" sz="1600" spc="-20" dirty="0">
                <a:latin typeface="Verdana"/>
              </a:rPr>
              <a:t> required </a:t>
            </a:r>
            <a:r>
              <a:rPr lang="en-US" sz="1600" spc="-20" dirty="0">
                <a:solidFill>
                  <a:srgbClr val="0070C0"/>
                </a:solidFill>
                <a:latin typeface="Verdana"/>
              </a:rPr>
              <a:t>per card</a:t>
            </a:r>
            <a:r>
              <a:rPr lang="en-US" sz="1600" spc="-20" dirty="0">
                <a:latin typeface="Verdana"/>
              </a:rPr>
              <a:t>, </a:t>
            </a:r>
          </a:p>
          <a:p>
            <a:pPr lvl="0">
              <a:spcAft>
                <a:spcPts val="1200"/>
              </a:spcAft>
              <a:buClr>
                <a:srgbClr val="000000"/>
              </a:buClr>
            </a:pPr>
            <a:r>
              <a:rPr lang="en-US" sz="1600" spc="-20" dirty="0">
                <a:latin typeface="Verdana"/>
              </a:rPr>
              <a:t>       HEDT processors </a:t>
            </a:r>
            <a:r>
              <a:rPr lang="en-US" sz="1600" spc="-50" dirty="0">
                <a:latin typeface="Verdana"/>
              </a:rPr>
              <a:t>need at least </a:t>
            </a:r>
            <a:r>
              <a:rPr lang="en-US" sz="1600" spc="-50" dirty="0">
                <a:solidFill>
                  <a:srgbClr val="FF0000"/>
                </a:solidFill>
                <a:latin typeface="Verdana"/>
              </a:rPr>
              <a:t>4x8=32 </a:t>
            </a:r>
            <a:r>
              <a:rPr lang="en-US" sz="1600" spc="-50" dirty="0" err="1">
                <a:solidFill>
                  <a:srgbClr val="FF0000"/>
                </a:solidFill>
                <a:latin typeface="Verdana"/>
              </a:rPr>
              <a:t>PCIe</a:t>
            </a:r>
            <a:r>
              <a:rPr lang="en-US" sz="1600" spc="-50" dirty="0">
                <a:solidFill>
                  <a:srgbClr val="FF0000"/>
                </a:solidFill>
                <a:latin typeface="Verdana"/>
              </a:rPr>
              <a:t> lanes.</a:t>
            </a:r>
          </a:p>
          <a:p>
            <a:pPr lvl="0">
              <a:spcAft>
                <a:spcPts val="600"/>
              </a:spcAft>
              <a:buClr>
                <a:srgbClr val="000000"/>
              </a:buClr>
            </a:pPr>
            <a:r>
              <a:rPr lang="en-US" sz="1600" spc="-50" dirty="0">
                <a:solidFill>
                  <a:srgbClr val="FF0000"/>
                </a:solidFill>
                <a:latin typeface="Verdana"/>
              </a:rPr>
              <a:t>    </a:t>
            </a:r>
            <a:r>
              <a:rPr lang="en-US" sz="1600" spc="-50" dirty="0">
                <a:latin typeface="Verdana"/>
              </a:rPr>
              <a:t>This number is considerably more than 16 lanes furnished by DT processors.</a:t>
            </a:r>
          </a:p>
          <a:p>
            <a:pPr marL="285750" lvl="0" indent="-285750">
              <a:buClr>
                <a:srgbClr val="000000"/>
              </a:buClr>
              <a:buFont typeface="Arial" panose="020B0604020202020204" pitchFamily="34" charset="0"/>
              <a:buChar char="•"/>
            </a:pPr>
            <a:r>
              <a:rPr lang="en-US" sz="1600" dirty="0">
                <a:latin typeface="Verdana"/>
              </a:rPr>
              <a:t>Accordingly, </a:t>
            </a:r>
            <a:r>
              <a:rPr lang="en-US" sz="1600" dirty="0">
                <a:solidFill>
                  <a:srgbClr val="0070C0"/>
                </a:solidFill>
                <a:latin typeface="Verdana"/>
              </a:rPr>
              <a:t>initially </a:t>
            </a:r>
            <a:r>
              <a:rPr lang="en-US" sz="1600" dirty="0">
                <a:latin typeface="Verdana"/>
              </a:rPr>
              <a:t>Intel provided </a:t>
            </a:r>
            <a:r>
              <a:rPr lang="en-US" sz="1600" dirty="0">
                <a:solidFill>
                  <a:srgbClr val="0070C0"/>
                </a:solidFill>
                <a:latin typeface="Verdana"/>
              </a:rPr>
              <a:t>32 PCIe2.0 lanes </a:t>
            </a:r>
            <a:r>
              <a:rPr lang="en-US" sz="1600" dirty="0">
                <a:latin typeface="Verdana"/>
              </a:rPr>
              <a:t>for their Core 2-based</a:t>
            </a:r>
          </a:p>
          <a:p>
            <a:pPr lvl="0">
              <a:buClr>
                <a:srgbClr val="000000"/>
              </a:buClr>
            </a:pPr>
            <a:r>
              <a:rPr lang="en-US" sz="1600" dirty="0">
                <a:latin typeface="Verdana"/>
              </a:rPr>
              <a:t>      HEDT processors and </a:t>
            </a:r>
            <a:r>
              <a:rPr lang="en-US" sz="1600" dirty="0">
                <a:solidFill>
                  <a:srgbClr val="0070C0"/>
                </a:solidFill>
                <a:latin typeface="Verdana"/>
              </a:rPr>
              <a:t>subsequently raised </a:t>
            </a:r>
            <a:r>
              <a:rPr lang="en-US" sz="1600" dirty="0">
                <a:latin typeface="Verdana"/>
              </a:rPr>
              <a:t>their number </a:t>
            </a:r>
            <a:r>
              <a:rPr lang="en-US" sz="1600" dirty="0">
                <a:solidFill>
                  <a:srgbClr val="0070C0"/>
                </a:solidFill>
                <a:latin typeface="Verdana"/>
              </a:rPr>
              <a:t>up to </a:t>
            </a:r>
            <a:r>
              <a:rPr lang="en-US" sz="1600" dirty="0">
                <a:solidFill>
                  <a:srgbClr val="0070C0"/>
                </a:solidFill>
              </a:rPr>
              <a:t>48</a:t>
            </a:r>
            <a:r>
              <a:rPr lang="en-US" sz="1600" dirty="0"/>
              <a:t>, as shown</a:t>
            </a:r>
          </a:p>
          <a:p>
            <a:pPr lvl="0">
              <a:buClr>
                <a:srgbClr val="000000"/>
              </a:buClr>
            </a:pPr>
            <a:r>
              <a:rPr lang="en-US" sz="1600" dirty="0"/>
              <a:t>      in the following Tables</a:t>
            </a:r>
            <a:r>
              <a:rPr lang="en-US" sz="1600" dirty="0">
                <a:latin typeface="Verdana"/>
              </a:rPr>
              <a:t>.</a:t>
            </a:r>
            <a:endParaRPr lang="en-US" sz="1400" dirty="0">
              <a:latin typeface="Verdana"/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783210971"/>
      </p:ext>
    </p:extLst>
  </p:cSld>
  <p:clrMapOvr>
    <a:masterClrMapping/>
  </p:clrMapOvr>
</p:sld>
</file>

<file path=ppt/slides/slide1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261274689"/>
              </p:ext>
            </p:extLst>
          </p:nvPr>
        </p:nvGraphicFramePr>
        <p:xfrm>
          <a:off x="45792" y="1166005"/>
          <a:ext cx="9040183" cy="5443751"/>
        </p:xfrm>
        <a:graphic>
          <a:graphicData uri="http://schemas.openxmlformats.org/drawingml/2006/table">
            <a:tbl>
              <a:tblPr firstRow="1" firstCol="1" bandRow="1"/>
              <a:tblGrid>
                <a:gridCol w="129932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9505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2008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6508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76508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945105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945105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765085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945105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585065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810090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</a:tblGrid>
              <a:tr h="434131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Processor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Techn</a:t>
                      </a: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.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Date of intro.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No.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 of cores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up to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Memory </a:t>
                      </a:r>
                      <a:r>
                        <a:rPr lang="en-US" sz="1050" b="0" dirty="0" err="1">
                          <a:effectLst/>
                          <a:latin typeface="+mj-lt"/>
                          <a:ea typeface="Calibri"/>
                          <a:cs typeface="Times New Roman"/>
                        </a:rPr>
                        <a:t>attachm</a:t>
                      </a:r>
                      <a:r>
                        <a:rPr lang="en-US" sz="1050" b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.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Mem. speed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up to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PCIe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lanes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No. of mem. channels 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MCH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TDP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Processor socket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30598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Core 2 Extreme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X6800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65 nm 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7/2006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2C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 rowSpan="5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Via </a:t>
                      </a:r>
                      <a:r>
                        <a:rPr lang="en-US" sz="1050" b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MCH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 rowSpan="4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DDR3</a:t>
                      </a: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-1066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 rowSpan="4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32 </a:t>
                      </a:r>
                      <a:r>
                        <a:rPr lang="en-US" sz="1050" b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PCIe</a:t>
                      </a: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 2.0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on the </a:t>
                      </a:r>
                      <a:r>
                        <a:rPr lang="en-US" sz="1050" b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X38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 rowSpan="4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2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 rowSpan="4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X38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65 W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LGA</a:t>
                      </a: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 775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89337"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Core 2 Extreme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 err="1">
                          <a:effectLst/>
                          <a:latin typeface="+mj-lt"/>
                          <a:ea typeface="Calibri"/>
                          <a:cs typeface="Times New Roman"/>
                        </a:rPr>
                        <a:t>QX</a:t>
                      </a:r>
                      <a:r>
                        <a:rPr lang="en-US" sz="1050" b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 </a:t>
                      </a:r>
                      <a:r>
                        <a:rPr lang="en-US" sz="1050" b="0" dirty="0" err="1">
                          <a:effectLst/>
                          <a:latin typeface="+mj-lt"/>
                          <a:ea typeface="Calibri"/>
                          <a:cs typeface="Times New Roman"/>
                        </a:rPr>
                        <a:t>6xxx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65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11/2006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 err="1">
                          <a:effectLst/>
                          <a:latin typeface="+mj-lt"/>
                          <a:ea typeface="Calibri"/>
                          <a:cs typeface="Times New Roman"/>
                        </a:rPr>
                        <a:t>2x2C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b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b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b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b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130 W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b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LGA</a:t>
                      </a: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 775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00145"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b="0" baseline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130 W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b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LGA</a:t>
                      </a: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 775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05045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Core</a:t>
                      </a:r>
                      <a:r>
                        <a:rPr lang="en-US" sz="1050" b="0" baseline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 2 Extreme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spc="-60" baseline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QX</a:t>
                      </a:r>
                      <a:r>
                        <a:rPr lang="en-US" sz="1050" b="0" spc="-60" baseline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 9650 (Penryn)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45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11/2007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 err="1">
                          <a:effectLst/>
                          <a:latin typeface="+mj-lt"/>
                          <a:ea typeface="Calibri"/>
                          <a:cs typeface="Times New Roman"/>
                        </a:rPr>
                        <a:t>2x2C</a:t>
                      </a:r>
                      <a:r>
                        <a:rPr lang="en-US" sz="1050" b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 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405045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Core 2 Extreme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spc="-50" baseline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QX 9770 </a:t>
                      </a:r>
                      <a:r>
                        <a:rPr lang="en-US" sz="1050" b="0" spc="-50" baseline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(Penryn)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45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3/2008 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 err="1">
                          <a:effectLst/>
                          <a:latin typeface="+mj-lt"/>
                          <a:ea typeface="Calibri"/>
                          <a:cs typeface="Times New Roman"/>
                        </a:rPr>
                        <a:t>2x2C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b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DDR3</a:t>
                      </a: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-1600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32 </a:t>
                      </a:r>
                      <a:r>
                        <a:rPr lang="en-US" sz="1050" b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PCIe</a:t>
                      </a: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 2.0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on the </a:t>
                      </a:r>
                      <a:r>
                        <a:rPr lang="en-US" sz="1050" b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X48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2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X48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136 W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b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LGA</a:t>
                      </a: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 775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60040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1. G. Nehalem EE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45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11/2008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4C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 rowSpan="13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On-die 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MC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 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 rowSpan="4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DDR3-1067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 rowSpan="4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36 </a:t>
                      </a:r>
                      <a:r>
                        <a:rPr lang="en-US" sz="1050" b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PCIe</a:t>
                      </a: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 2.0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on the </a:t>
                      </a:r>
                      <a:r>
                        <a:rPr lang="en-US" sz="1050" b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X58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 rowSpan="4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3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rgbClr val="FFFFFF"/>
                    </a:solidFill>
                  </a:tcPr>
                </a:tc>
                <a:tc rowSpan="4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X58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spc="-40" baseline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(</a:t>
                      </a:r>
                      <a:r>
                        <a:rPr lang="en-US" sz="1050" b="0" spc="-40" baseline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Tylersburg</a:t>
                      </a:r>
                      <a:r>
                        <a:rPr lang="en-US" sz="1050" b="0" spc="-40" baseline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)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rgbClr val="FFFF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130 W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rgbClr val="FFFF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LGA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1366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 err="1">
                          <a:effectLst/>
                          <a:latin typeface="+mj-lt"/>
                          <a:ea typeface="Calibri"/>
                          <a:cs typeface="Times New Roman"/>
                        </a:rPr>
                        <a:t>Westmere</a:t>
                      </a:r>
                      <a:r>
                        <a:rPr lang="en-US" sz="1050" b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 EE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32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3/2010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6C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21733"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b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b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b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b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 dirty="0"/>
                    </a:p>
                  </a:txBody>
                  <a:tcPr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 dirty="0"/>
                    </a:p>
                  </a:txBody>
                  <a:tcPr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/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latin typeface="+mj-lt"/>
                        </a:rPr>
                        <a:t>130 W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rgbClr val="FFFF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LGA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  1366</a:t>
                      </a:r>
                    </a:p>
                  </a:txBody>
                  <a:tcPr marL="57922" marR="57922" marT="0" marB="0" anchor="ctr"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8017"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Sandy Bridge E 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32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050" b="0" dirty="0">
                        <a:effectLst/>
                        <a:latin typeface="+mj-lt"/>
                        <a:ea typeface="Calibri"/>
                        <a:cs typeface="Times New Roman"/>
                      </a:endParaRP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11/2011 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6C 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380927"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b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b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b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b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DDR3-1600 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40 </a:t>
                      </a:r>
                      <a:r>
                        <a:rPr lang="en-US" sz="1050" b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PCIe</a:t>
                      </a: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 2.0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on-die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 4 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X79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(</a:t>
                      </a:r>
                      <a:r>
                        <a:rPr lang="en-US" sz="1050" b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Patsburg</a:t>
                      </a: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)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130 W/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150 W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LGA 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2011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28017"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Ivy Bridge E 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22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9/2013 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6C 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423998"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b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b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b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b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 dirty="0"/>
                    </a:p>
                  </a:txBody>
                  <a:tcPr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DDR3-1866 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 rowSpan="5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40 </a:t>
                      </a:r>
                      <a:r>
                        <a:rPr lang="en-US" sz="1050" b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PCIe</a:t>
                      </a: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 3.0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on-die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4 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latin typeface="+mj-lt"/>
                        </a:rPr>
                        <a:t>130 W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LGA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 2011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391890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Haswell</a:t>
                      </a:r>
                      <a:r>
                        <a:rPr lang="en-US" sz="1050" b="0" baseline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 </a:t>
                      </a: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E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14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8/2014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8C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 dirty="0"/>
                    </a:p>
                  </a:txBody>
                  <a:tcPr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DDR4-2133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4</a:t>
                      </a:r>
                    </a:p>
                  </a:txBody>
                  <a:tcPr marL="57922" marR="57922" marT="0" marB="0" anchor="ctr"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X99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(Wellsburg)</a:t>
                      </a:r>
                    </a:p>
                  </a:txBody>
                  <a:tcPr marL="57922" marR="57922" marT="0" marB="0" anchor="ctr"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140 W</a:t>
                      </a:r>
                    </a:p>
                  </a:txBody>
                  <a:tcPr marL="57922" marR="57922" marT="0" marB="0" anchor="ctr"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LGA 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 2011-3</a:t>
                      </a:r>
                    </a:p>
                  </a:txBody>
                  <a:tcPr marL="57922" marR="57922" marT="0" marB="0" anchor="ctr"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28017"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Broadwell E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14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5/2016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10C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369115"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b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b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b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b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DDR4</a:t>
                      </a: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-2400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4</a:t>
                      </a:r>
                    </a:p>
                  </a:txBody>
                  <a:tcPr marL="57922" marR="57922" marT="0" marB="0" anchor="ctr"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X99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(Wellsburg)</a:t>
                      </a:r>
                    </a:p>
                  </a:txBody>
                  <a:tcPr marL="57922" marR="57922" marT="0" marB="0" anchor="ctr"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140 W</a:t>
                      </a:r>
                    </a:p>
                  </a:txBody>
                  <a:tcPr marL="57922" marR="57922" marT="0" marB="0" anchor="ctr"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LGA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2011-3</a:t>
                      </a:r>
                    </a:p>
                  </a:txBody>
                  <a:tcPr marL="57922" marR="57922" marT="0" marB="0" anchor="ctr"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28017"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Skylake</a:t>
                      </a: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 X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14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6/2017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18C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488617"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b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b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b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b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DDR4</a:t>
                      </a: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-2666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44 PCI-3.0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on-die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4</a:t>
                      </a:r>
                    </a:p>
                  </a:txBody>
                  <a:tcPr marL="57922" marR="57922" marT="0" marB="0" anchor="ctr"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X299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(Basin Falls)</a:t>
                      </a:r>
                    </a:p>
                  </a:txBody>
                  <a:tcPr marL="57922" marR="57922" marT="0" marB="0" anchor="ctr"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140 W</a:t>
                      </a:r>
                    </a:p>
                  </a:txBody>
                  <a:tcPr marL="57922" marR="57922" marT="0" marB="0" anchor="ctr"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LGA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2066</a:t>
                      </a:r>
                    </a:p>
                  </a:txBody>
                  <a:tcPr marL="57922" marR="57922" marT="0" marB="0" anchor="ctr"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488617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(</a:t>
                      </a:r>
                      <a:r>
                        <a:rPr lang="en-US" sz="1050" b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Kaby</a:t>
                      </a: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 Lake X)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14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6/2017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4C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DDR4</a:t>
                      </a: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-2666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16 </a:t>
                      </a:r>
                      <a:r>
                        <a:rPr lang="en-US" sz="1050" b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PCIe</a:t>
                      </a: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 3.0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on-die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4</a:t>
                      </a:r>
                    </a:p>
                  </a:txBody>
                  <a:tcPr marL="57922" marR="57922" marT="0" marB="0" anchor="ctr"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X299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(Basin Falls)</a:t>
                      </a:r>
                    </a:p>
                  </a:txBody>
                  <a:tcPr marL="57922" marR="57922" marT="0" marB="0" anchor="ctr"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112 W</a:t>
                      </a:r>
                    </a:p>
                  </a:txBody>
                  <a:tcPr marL="57922" marR="57922" marT="0" marB="0" anchor="ctr"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LGA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2066</a:t>
                      </a:r>
                    </a:p>
                  </a:txBody>
                  <a:tcPr marL="57922" marR="57922" marT="0" marB="0" anchor="ctr"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</a:tbl>
          </a:graphicData>
        </a:graphic>
      </p:graphicFrame>
      <p:sp>
        <p:nvSpPr>
          <p:cNvPr id="6" name="TextBox 5"/>
          <p:cNvSpPr txBox="1"/>
          <p:nvPr/>
        </p:nvSpPr>
        <p:spPr>
          <a:xfrm>
            <a:off x="28682" y="458670"/>
            <a:ext cx="810260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rgbClr val="2D2D8A"/>
                </a:solidFill>
                <a:latin typeface="+mj-lt"/>
              </a:rPr>
              <a:t>Number of </a:t>
            </a:r>
            <a:r>
              <a:rPr lang="en-US" dirty="0" err="1">
                <a:solidFill>
                  <a:srgbClr val="2D2D8A"/>
                </a:solidFill>
                <a:latin typeface="+mj-lt"/>
              </a:rPr>
              <a:t>PCIe</a:t>
            </a:r>
            <a:r>
              <a:rPr lang="en-US" dirty="0">
                <a:solidFill>
                  <a:srgbClr val="2D2D8A"/>
                </a:solidFill>
                <a:latin typeface="+mj-lt"/>
              </a:rPr>
              <a:t> lanes provided in Core 2-based HEDT processors -1</a:t>
            </a:r>
          </a:p>
        </p:txBody>
      </p:sp>
      <p:sp>
        <p:nvSpPr>
          <p:cNvPr id="5" name="Title 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4. Evolution of HEDT (High-End Desktop) processors (13)</a:t>
            </a:r>
            <a:endParaRPr lang="en-US" dirty="0"/>
          </a:p>
        </p:txBody>
      </p:sp>
      <p:sp>
        <p:nvSpPr>
          <p:cNvPr id="7" name="Rectangle 6"/>
          <p:cNvSpPr/>
          <p:nvPr/>
        </p:nvSpPr>
        <p:spPr bwMode="auto">
          <a:xfrm>
            <a:off x="5046035" y="1173074"/>
            <a:ext cx="927843" cy="5436681"/>
          </a:xfrm>
          <a:prstGeom prst="rect">
            <a:avLst/>
          </a:prstGeom>
          <a:noFill/>
          <a:ln w="28575" cap="flat" cmpd="sng" algn="ctr">
            <a:solidFill>
              <a:srgbClr val="FF0000"/>
            </a:solidFill>
            <a:prstDash val="sysDot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907976210"/>
      </p:ext>
    </p:extLst>
  </p:cSld>
  <p:clrMapOvr>
    <a:masterClrMapping/>
  </p:clrMapOvr>
</p:sld>
</file>

<file path=ppt/slides/slide1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371456215"/>
              </p:ext>
            </p:extLst>
          </p:nvPr>
        </p:nvGraphicFramePr>
        <p:xfrm>
          <a:off x="62718" y="1149664"/>
          <a:ext cx="9027494" cy="1348322"/>
        </p:xfrm>
        <a:graphic>
          <a:graphicData uri="http://schemas.openxmlformats.org/drawingml/2006/table">
            <a:tbl>
              <a:tblPr firstRow="1" firstCol="1" bandRow="1"/>
              <a:tblGrid>
                <a:gridCol w="113390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4006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61628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7507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9001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9001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945105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81009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1093567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630070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737792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</a:tblGrid>
              <a:tr h="434131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Verdana"/>
                          <a:ea typeface="Calibri"/>
                          <a:cs typeface="Times New Roman"/>
                        </a:rPr>
                        <a:t>Processor</a:t>
                      </a:r>
                      <a:endParaRPr lang="en-US" sz="1050" b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spc="-60" baseline="0" dirty="0" err="1">
                          <a:effectLst/>
                          <a:latin typeface="Verdana"/>
                          <a:ea typeface="MS Mincho"/>
                          <a:cs typeface="Times New Roman"/>
                        </a:rPr>
                        <a:t>Techn</a:t>
                      </a:r>
                      <a:r>
                        <a:rPr lang="en-US" sz="1050" b="0" spc="-60" baseline="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.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Verdana"/>
                          <a:ea typeface="Calibri"/>
                          <a:cs typeface="Times New Roman"/>
                        </a:rPr>
                        <a:t>Date of intro.</a:t>
                      </a:r>
                      <a:endParaRPr lang="en-US" sz="1050" b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Verdana"/>
                          <a:ea typeface="Calibri"/>
                          <a:cs typeface="Times New Roman"/>
                        </a:rPr>
                        <a:t>No. of cores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up to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Verdana"/>
                          <a:ea typeface="Calibri"/>
                          <a:cs typeface="Times New Roman"/>
                        </a:rPr>
                        <a:t>Memory attachment</a:t>
                      </a:r>
                      <a:endParaRPr lang="en-US" sz="1050" b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Verdana"/>
                          <a:ea typeface="Calibri"/>
                          <a:cs typeface="Times New Roman"/>
                        </a:rPr>
                        <a:t>Mem. speed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up to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 err="1">
                          <a:effectLst/>
                          <a:latin typeface="Verdana"/>
                          <a:ea typeface="MS Mincho"/>
                          <a:cs typeface="Times New Roman"/>
                        </a:rPr>
                        <a:t>PCIe</a:t>
                      </a:r>
                      <a:endParaRPr lang="en-US" sz="1050" b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lanes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Verdana"/>
                          <a:ea typeface="Calibri"/>
                          <a:cs typeface="Times New Roman"/>
                        </a:rPr>
                        <a:t>No. of mem. channels </a:t>
                      </a:r>
                      <a:endParaRPr lang="en-US" sz="1050" b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 err="1">
                          <a:effectLst/>
                          <a:latin typeface="Verdana"/>
                          <a:ea typeface="MS Mincho"/>
                          <a:cs typeface="Times New Roman"/>
                        </a:rPr>
                        <a:t>MCH</a:t>
                      </a:r>
                      <a:endParaRPr lang="en-US" sz="1050" b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 err="1">
                          <a:effectLst/>
                          <a:latin typeface="Verdana"/>
                          <a:ea typeface="MS Mincho"/>
                          <a:cs typeface="Times New Roman"/>
                        </a:rPr>
                        <a:t>TDP</a:t>
                      </a:r>
                      <a:endParaRPr lang="en-US" sz="1050" b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Processor socket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34131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 err="1">
                          <a:effectLst/>
                          <a:latin typeface="Verdana"/>
                          <a:ea typeface="MS Mincho"/>
                          <a:cs typeface="Times New Roman"/>
                        </a:rPr>
                        <a:t>Skylake</a:t>
                      </a:r>
                      <a:r>
                        <a:rPr lang="en-US" sz="1050" b="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-X Refresh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14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spc="-30" baseline="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11/2018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 err="1">
                          <a:effectLst/>
                          <a:latin typeface="Verdana"/>
                          <a:ea typeface="MS Mincho"/>
                          <a:cs typeface="Times New Roman"/>
                        </a:rPr>
                        <a:t>18C</a:t>
                      </a:r>
                      <a:endParaRPr lang="en-US" sz="1050" b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Verdana"/>
                          <a:ea typeface="Calibri"/>
                          <a:cs typeface="Times New Roman"/>
                        </a:rPr>
                        <a:t>On-die 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Verdana"/>
                          <a:ea typeface="Calibri"/>
                          <a:cs typeface="Times New Roman"/>
                        </a:rPr>
                        <a:t>MC </a:t>
                      </a:r>
                      <a:endParaRPr lang="en-US" sz="1050" b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 err="1">
                          <a:effectLst/>
                          <a:latin typeface="Verdana"/>
                          <a:ea typeface="MS Mincho"/>
                          <a:cs typeface="Times New Roman"/>
                        </a:rPr>
                        <a:t>DDR4</a:t>
                      </a:r>
                      <a:r>
                        <a:rPr lang="en-US" sz="1050" b="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-2666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44 PCI-3.0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on-die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4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 err="1">
                          <a:effectLst/>
                          <a:latin typeface="Verdana"/>
                          <a:ea typeface="MS Mincho"/>
                          <a:cs typeface="Times New Roman"/>
                        </a:rPr>
                        <a:t>X299</a:t>
                      </a:r>
                      <a:endParaRPr lang="en-US" sz="1050" b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(Basin Falls)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165 W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LGA-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2066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79743982"/>
                  </a:ext>
                </a:extLst>
              </a:tr>
              <a:tr h="434131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spc="-40" baseline="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Cascade Lake-X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(Server arch.)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14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spc="-30" baseline="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11/2019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18C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b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DDR4-2933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48 PCI-3.0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on-die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4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X299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(Basin Falls)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165 W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LGA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066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92378330"/>
                  </a:ext>
                </a:extLst>
              </a:tr>
            </a:tbl>
          </a:graphicData>
        </a:graphic>
      </p:graphicFrame>
      <p:sp>
        <p:nvSpPr>
          <p:cNvPr id="6" name="TextBox 5"/>
          <p:cNvSpPr txBox="1"/>
          <p:nvPr/>
        </p:nvSpPr>
        <p:spPr>
          <a:xfrm>
            <a:off x="29019" y="458670"/>
            <a:ext cx="810260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rgbClr val="2D2D8A"/>
                </a:solidFill>
                <a:latin typeface="+mj-lt"/>
              </a:rPr>
              <a:t>Number of </a:t>
            </a:r>
            <a:r>
              <a:rPr lang="en-US" dirty="0" err="1">
                <a:solidFill>
                  <a:srgbClr val="2D2D8A"/>
                </a:solidFill>
                <a:latin typeface="+mj-lt"/>
              </a:rPr>
              <a:t>PCIe</a:t>
            </a:r>
            <a:r>
              <a:rPr lang="en-US" dirty="0">
                <a:solidFill>
                  <a:srgbClr val="2D2D8A"/>
                </a:solidFill>
                <a:latin typeface="+mj-lt"/>
              </a:rPr>
              <a:t> lanes provided in Core 2-based HEDT processors -2</a:t>
            </a:r>
          </a:p>
        </p:txBody>
      </p:sp>
      <p:sp>
        <p:nvSpPr>
          <p:cNvPr id="5" name="Title 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4. Evolution of HEDT (High-End Desktop) processors (14)</a:t>
            </a:r>
            <a:endParaRPr lang="en-US" dirty="0"/>
          </a:p>
        </p:txBody>
      </p:sp>
      <p:sp>
        <p:nvSpPr>
          <p:cNvPr id="7" name="Rectangle 6"/>
          <p:cNvSpPr/>
          <p:nvPr/>
        </p:nvSpPr>
        <p:spPr bwMode="auto">
          <a:xfrm>
            <a:off x="4872739" y="1165582"/>
            <a:ext cx="927843" cy="1318313"/>
          </a:xfrm>
          <a:prstGeom prst="rect">
            <a:avLst/>
          </a:prstGeom>
          <a:noFill/>
          <a:ln w="28575" cap="flat" cmpd="sng" algn="ctr">
            <a:solidFill>
              <a:srgbClr val="FF0000"/>
            </a:solidFill>
            <a:prstDash val="sysDot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2" name="TextBox 1"/>
          <p:cNvSpPr txBox="1"/>
          <p:nvPr/>
        </p:nvSpPr>
        <p:spPr>
          <a:xfrm>
            <a:off x="115888" y="2663915"/>
            <a:ext cx="9092169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In addition to this point, in the next Figure we contrast the number of </a:t>
            </a:r>
            <a:r>
              <a:rPr lang="en-US" sz="1600" dirty="0" err="1"/>
              <a:t>PCIe</a:t>
            </a:r>
            <a:r>
              <a:rPr lang="en-US" sz="1600" dirty="0"/>
              <a:t> lanes and </a:t>
            </a:r>
          </a:p>
          <a:p>
            <a:r>
              <a:rPr lang="en-US" sz="1600" dirty="0"/>
              <a:t>  memory channels in Intel’s Core 2-based DT and HEDT processors.</a:t>
            </a:r>
          </a:p>
        </p:txBody>
      </p:sp>
    </p:spTree>
    <p:extLst>
      <p:ext uri="{BB962C8B-B14F-4D97-AF65-F5344CB8AC3E}">
        <p14:creationId xmlns:p14="http://schemas.microsoft.com/office/powerpoint/2010/main" val="1347454151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0" y="11585"/>
            <a:ext cx="9144000" cy="393700"/>
          </a:xfrm>
        </p:spPr>
        <p:txBody>
          <a:bodyPr/>
          <a:lstStyle/>
          <a:p>
            <a:pPr>
              <a:tabLst>
                <a:tab pos="536575" algn="l"/>
              </a:tabLst>
            </a:pPr>
            <a:r>
              <a:rPr lang="en-US" altLang="en-US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1. Introduction - Main battlefields of the processor war (9)</a:t>
            </a:r>
            <a:endParaRPr lang="en-US" dirty="0"/>
          </a:p>
        </p:txBody>
      </p:sp>
      <p:sp>
        <p:nvSpPr>
          <p:cNvPr id="4" name="TextBox 3"/>
          <p:cNvSpPr txBox="1"/>
          <p:nvPr/>
        </p:nvSpPr>
        <p:spPr>
          <a:xfrm>
            <a:off x="29493" y="458670"/>
            <a:ext cx="949611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pc="-70" dirty="0">
                <a:solidFill>
                  <a:schemeClr val="accent6"/>
                </a:solidFill>
                <a:latin typeface="+mj-lt"/>
              </a:rPr>
              <a:t>Intel’s astonishingly dynamic process evolution roadmap, revealed in 12/2019 [</a:t>
            </a:r>
            <a:r>
              <a:rPr lang="hu-HU" spc="-70" dirty="0">
                <a:solidFill>
                  <a:schemeClr val="accent6"/>
                </a:solidFill>
                <a:latin typeface="+mj-lt"/>
              </a:rPr>
              <a:t>1</a:t>
            </a:r>
            <a:r>
              <a:rPr lang="en-US" spc="-70" dirty="0">
                <a:solidFill>
                  <a:schemeClr val="accent6"/>
                </a:solidFill>
                <a:latin typeface="+mj-lt"/>
              </a:rPr>
              <a:t>2]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71438" y="6669360"/>
            <a:ext cx="184731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endParaRPr lang="en-US" sz="1600" dirty="0">
              <a:latin typeface="+mj-lt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71500" y="6420816"/>
            <a:ext cx="396659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>
                <a:latin typeface="+mj-lt"/>
              </a:rPr>
              <a:t>EUV: Extreme ultraviolet lithography</a:t>
            </a:r>
          </a:p>
        </p:txBody>
      </p:sp>
      <p:grpSp>
        <p:nvGrpSpPr>
          <p:cNvPr id="13" name="Group 12"/>
          <p:cNvGrpSpPr/>
          <p:nvPr/>
        </p:nvGrpSpPr>
        <p:grpSpPr>
          <a:xfrm>
            <a:off x="258364" y="1223755"/>
            <a:ext cx="8640622" cy="4590510"/>
            <a:chOff x="258364" y="1673804"/>
            <a:chExt cx="8640622" cy="4590510"/>
          </a:xfrm>
        </p:grpSpPr>
        <p:pic>
          <p:nvPicPr>
            <p:cNvPr id="3" name="Picture 2"/>
            <p:cNvPicPr>
              <a:picLocks noChangeAspect="1"/>
            </p:cNvPicPr>
            <p:nvPr/>
          </p:nvPicPr>
          <p:blipFill rotWithShape="1"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17499"/>
            <a:stretch/>
          </p:blipFill>
          <p:spPr>
            <a:xfrm>
              <a:off x="258364" y="2078849"/>
              <a:ext cx="8640622" cy="4185465"/>
            </a:xfrm>
            <a:prstGeom prst="rect">
              <a:avLst/>
            </a:prstGeom>
          </p:spPr>
        </p:pic>
        <p:sp>
          <p:nvSpPr>
            <p:cNvPr id="6" name="Rectangle 5"/>
            <p:cNvSpPr/>
            <p:nvPr/>
          </p:nvSpPr>
          <p:spPr bwMode="auto">
            <a:xfrm>
              <a:off x="3446875" y="5274204"/>
              <a:ext cx="2970330" cy="405045"/>
            </a:xfrm>
            <a:prstGeom prst="rect">
              <a:avLst/>
            </a:prstGeom>
            <a:solidFill>
              <a:schemeClr val="tx1"/>
            </a:solidFill>
            <a:ln w="19050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400" b="1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Verdana" pitchFamily="34" charset="0"/>
              </a:endParaRPr>
            </a:p>
          </p:txBody>
        </p:sp>
        <p:sp>
          <p:nvSpPr>
            <p:cNvPr id="8" name="TextBox 7"/>
            <p:cNvSpPr txBox="1"/>
            <p:nvPr/>
          </p:nvSpPr>
          <p:spPr>
            <a:xfrm>
              <a:off x="1574498" y="5148307"/>
              <a:ext cx="1261820" cy="49244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300" dirty="0">
                  <a:solidFill>
                    <a:schemeClr val="bg1"/>
                  </a:solidFill>
                </a:rPr>
                <a:t> (Alder Lake</a:t>
              </a:r>
            </a:p>
            <a:p>
              <a:r>
                <a:rPr lang="en-US" sz="1300" dirty="0">
                  <a:solidFill>
                    <a:schemeClr val="bg1"/>
                  </a:solidFill>
                </a:rPr>
                <a:t>Raptor Lake)</a:t>
              </a:r>
            </a:p>
          </p:txBody>
        </p:sp>
        <p:sp>
          <p:nvSpPr>
            <p:cNvPr id="9" name="TextBox 8"/>
            <p:cNvSpPr txBox="1"/>
            <p:nvPr/>
          </p:nvSpPr>
          <p:spPr>
            <a:xfrm>
              <a:off x="3142350" y="5249335"/>
              <a:ext cx="1361270" cy="49244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300" dirty="0">
                  <a:solidFill>
                    <a:schemeClr val="bg1"/>
                  </a:solidFill>
                </a:rPr>
                <a:t>(Meteor Lake)</a:t>
              </a:r>
            </a:p>
            <a:p>
              <a:endParaRPr lang="en-US" sz="1300" dirty="0">
                <a:solidFill>
                  <a:schemeClr val="bg1"/>
                </a:solidFill>
              </a:endParaRPr>
            </a:p>
          </p:txBody>
        </p:sp>
        <p:pic>
          <p:nvPicPr>
            <p:cNvPr id="11" name="Picture 10"/>
            <p:cNvPicPr>
              <a:picLocks noChangeAspect="1"/>
            </p:cNvPicPr>
            <p:nvPr/>
          </p:nvPicPr>
          <p:blipFill rotWithShape="1"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17499" b="73630"/>
            <a:stretch/>
          </p:blipFill>
          <p:spPr>
            <a:xfrm>
              <a:off x="258364" y="1673804"/>
              <a:ext cx="8640622" cy="450051"/>
            </a:xfrm>
            <a:prstGeom prst="rect">
              <a:avLst/>
            </a:prstGeom>
          </p:spPr>
        </p:pic>
        <p:pic>
          <p:nvPicPr>
            <p:cNvPr id="12" name="Picture 11"/>
            <p:cNvPicPr>
              <a:picLocks noChangeAspect="1"/>
            </p:cNvPicPr>
            <p:nvPr/>
          </p:nvPicPr>
          <p:blipFill rotWithShape="1"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b="80727"/>
            <a:stretch/>
          </p:blipFill>
          <p:spPr>
            <a:xfrm>
              <a:off x="1646675" y="1853825"/>
              <a:ext cx="4818613" cy="440627"/>
            </a:xfrm>
            <a:prstGeom prst="rect">
              <a:avLst/>
            </a:prstGeom>
          </p:spPr>
        </p:pic>
      </p:grpSp>
      <p:sp>
        <p:nvSpPr>
          <p:cNvPr id="14" name="TextBox 13"/>
          <p:cNvSpPr txBox="1"/>
          <p:nvPr/>
        </p:nvSpPr>
        <p:spPr>
          <a:xfrm>
            <a:off x="26988" y="5994285"/>
            <a:ext cx="9405552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The future will show whether Intel can fulfill the outlined very dynamic program. 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E416F81B-7476-60FA-C99E-23DDD93B97DD}"/>
              </a:ext>
            </a:extLst>
          </p:cNvPr>
          <p:cNvSpPr txBox="1"/>
          <p:nvPr/>
        </p:nvSpPr>
        <p:spPr>
          <a:xfrm>
            <a:off x="3933372" y="5337498"/>
            <a:ext cx="29687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>
                <a:solidFill>
                  <a:schemeClr val="bg1"/>
                </a:solidFill>
              </a:rPr>
              <a:t>?</a:t>
            </a:r>
            <a:endParaRPr lang="hu-HU" sz="16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29427672"/>
      </p:ext>
    </p:extLst>
  </p:cSld>
  <p:clrMapOvr>
    <a:masterClrMapping/>
  </p:clrMapOvr>
</p:sld>
</file>

<file path=ppt/slides/slide1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3474" name="Rectangle 3"/>
          <p:cNvSpPr>
            <a:spLocks noChangeArrowheads="1"/>
          </p:cNvSpPr>
          <p:nvPr/>
        </p:nvSpPr>
        <p:spPr bwMode="auto">
          <a:xfrm>
            <a:off x="1899080" y="1687513"/>
            <a:ext cx="2374048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 dirty="0">
                <a:solidFill>
                  <a:srgbClr val="000000"/>
                </a:solidFill>
                <a:latin typeface="Verdana" pitchFamily="34" charset="0"/>
                <a:cs typeface="Arial" pitchFamily="34" charset="0"/>
              </a:rPr>
              <a:t>DT processors: 16 lanes</a:t>
            </a:r>
          </a:p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 dirty="0">
                <a:solidFill>
                  <a:srgbClr val="000000"/>
                </a:solidFill>
                <a:latin typeface="Verdana" pitchFamily="34" charset="0"/>
                <a:cs typeface="Arial" pitchFamily="34" charset="0"/>
              </a:rPr>
              <a:t>(</a:t>
            </a:r>
            <a:r>
              <a:rPr lang="en-US" altLang="en-US" sz="1200" b="1" dirty="0" err="1">
                <a:solidFill>
                  <a:srgbClr val="000000"/>
                </a:solidFill>
                <a:latin typeface="Verdana" pitchFamily="34" charset="0"/>
                <a:cs typeface="Arial" pitchFamily="34" charset="0"/>
              </a:rPr>
              <a:t>1x16</a:t>
            </a:r>
            <a:r>
              <a:rPr lang="en-US" altLang="en-US" sz="1200" b="1" dirty="0">
                <a:solidFill>
                  <a:srgbClr val="000000"/>
                </a:solidFill>
                <a:latin typeface="Verdana" pitchFamily="34" charset="0"/>
                <a:cs typeface="Arial" pitchFamily="34" charset="0"/>
              </a:rPr>
              <a:t> or </a:t>
            </a:r>
            <a:r>
              <a:rPr lang="en-US" altLang="en-US" sz="1200" b="1" dirty="0" err="1">
                <a:solidFill>
                  <a:srgbClr val="000000"/>
                </a:solidFill>
                <a:latin typeface="Verdana" pitchFamily="34" charset="0"/>
                <a:cs typeface="Arial" pitchFamily="34" charset="0"/>
              </a:rPr>
              <a:t>2x8</a:t>
            </a:r>
            <a:r>
              <a:rPr lang="en-US" altLang="en-US" sz="1200" b="1" dirty="0">
                <a:solidFill>
                  <a:srgbClr val="000000"/>
                </a:solidFill>
                <a:latin typeface="Verdana" pitchFamily="34" charset="0"/>
                <a:cs typeface="Arial" pitchFamily="34" charset="0"/>
              </a:rPr>
              <a:t> or </a:t>
            </a:r>
            <a:r>
              <a:rPr lang="en-US" altLang="en-US" sz="1200" b="1" dirty="0" err="1">
                <a:solidFill>
                  <a:srgbClr val="000000"/>
                </a:solidFill>
                <a:latin typeface="Verdana" pitchFamily="34" charset="0"/>
                <a:cs typeface="Arial" pitchFamily="34" charset="0"/>
              </a:rPr>
              <a:t>1x8+2x4</a:t>
            </a:r>
            <a:r>
              <a:rPr lang="en-US" altLang="en-US" sz="1200" b="1" dirty="0">
                <a:solidFill>
                  <a:srgbClr val="000000"/>
                </a:solidFill>
                <a:latin typeface="Verdana" pitchFamily="34" charset="0"/>
                <a:cs typeface="Arial" pitchFamily="34" charset="0"/>
              </a:rPr>
              <a:t>) </a:t>
            </a:r>
            <a:endParaRPr lang="hu-HU" altLang="en-US" sz="1200" dirty="0">
              <a:solidFill>
                <a:srgbClr val="000000"/>
              </a:solidFill>
              <a:latin typeface="Verdana" pitchFamily="34" charset="0"/>
              <a:cs typeface="Arial" pitchFamily="34" charset="0"/>
            </a:endParaRPr>
          </a:p>
        </p:txBody>
      </p:sp>
      <p:sp>
        <p:nvSpPr>
          <p:cNvPr id="233475" name="Line 4"/>
          <p:cNvSpPr>
            <a:spLocks noChangeShapeType="1"/>
          </p:cNvSpPr>
          <p:nvPr/>
        </p:nvSpPr>
        <p:spPr bwMode="auto">
          <a:xfrm flipV="1">
            <a:off x="2830538" y="1339850"/>
            <a:ext cx="2173287" cy="21590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  <a:cs typeface="Arial" pitchFamily="34" charset="0"/>
            </a:endParaRPr>
          </a:p>
        </p:txBody>
      </p:sp>
      <p:sp>
        <p:nvSpPr>
          <p:cNvPr id="233476" name="Line 5"/>
          <p:cNvSpPr>
            <a:spLocks noChangeShapeType="1"/>
          </p:cNvSpPr>
          <p:nvPr/>
        </p:nvSpPr>
        <p:spPr bwMode="auto">
          <a:xfrm flipH="1" flipV="1">
            <a:off x="5003825" y="1339850"/>
            <a:ext cx="2122488" cy="21590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  <a:cs typeface="Arial" pitchFamily="34" charset="0"/>
            </a:endParaRPr>
          </a:p>
        </p:txBody>
      </p:sp>
      <p:sp>
        <p:nvSpPr>
          <p:cNvPr id="233477" name="Oval 12"/>
          <p:cNvSpPr>
            <a:spLocks noChangeArrowheads="1"/>
          </p:cNvSpPr>
          <p:nvPr/>
        </p:nvSpPr>
        <p:spPr bwMode="auto">
          <a:xfrm>
            <a:off x="7089800" y="1541463"/>
            <a:ext cx="60325" cy="60325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>
              <a:solidFill>
                <a:srgbClr val="000000"/>
              </a:solidFill>
              <a:latin typeface="Verdana" pitchFamily="34" charset="0"/>
              <a:cs typeface="Arial" pitchFamily="34" charset="0"/>
            </a:endParaRPr>
          </a:p>
        </p:txBody>
      </p:sp>
      <p:sp>
        <p:nvSpPr>
          <p:cNvPr id="233478" name="Oval 12"/>
          <p:cNvSpPr>
            <a:spLocks noChangeArrowheads="1"/>
          </p:cNvSpPr>
          <p:nvPr/>
        </p:nvSpPr>
        <p:spPr bwMode="auto">
          <a:xfrm>
            <a:off x="2771800" y="1549400"/>
            <a:ext cx="60325" cy="60325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>
              <a:solidFill>
                <a:srgbClr val="000000"/>
              </a:solidFill>
              <a:latin typeface="Verdana" pitchFamily="34" charset="0"/>
              <a:cs typeface="Arial" pitchFamily="34" charset="0"/>
            </a:endParaRPr>
          </a:p>
        </p:txBody>
      </p:sp>
      <p:sp>
        <p:nvSpPr>
          <p:cNvPr id="233479" name="Line 8"/>
          <p:cNvSpPr>
            <a:spLocks noChangeShapeType="1"/>
          </p:cNvSpPr>
          <p:nvPr/>
        </p:nvSpPr>
        <p:spPr bwMode="auto">
          <a:xfrm flipV="1">
            <a:off x="1187450" y="4233940"/>
            <a:ext cx="7777163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  <a:cs typeface="Arial" pitchFamily="34" charset="0"/>
            </a:endParaRPr>
          </a:p>
        </p:txBody>
      </p:sp>
      <p:sp>
        <p:nvSpPr>
          <p:cNvPr id="233480" name="Line 9"/>
          <p:cNvSpPr>
            <a:spLocks noChangeShapeType="1"/>
          </p:cNvSpPr>
          <p:nvPr/>
        </p:nvSpPr>
        <p:spPr bwMode="auto">
          <a:xfrm flipV="1">
            <a:off x="1187450" y="6835933"/>
            <a:ext cx="7777163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  <a:cs typeface="Arial" pitchFamily="34" charset="0"/>
            </a:endParaRPr>
          </a:p>
        </p:txBody>
      </p:sp>
      <p:sp>
        <p:nvSpPr>
          <p:cNvPr id="233481" name="Line 10"/>
          <p:cNvSpPr>
            <a:spLocks noChangeShapeType="1"/>
          </p:cNvSpPr>
          <p:nvPr/>
        </p:nvSpPr>
        <p:spPr bwMode="auto">
          <a:xfrm flipV="1">
            <a:off x="1187450" y="2168860"/>
            <a:ext cx="7777163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  <a:cs typeface="Arial" pitchFamily="34" charset="0"/>
            </a:endParaRPr>
          </a:p>
        </p:txBody>
      </p:sp>
      <p:sp>
        <p:nvSpPr>
          <p:cNvPr id="233482" name="Line 11"/>
          <p:cNvSpPr>
            <a:spLocks noChangeShapeType="1"/>
          </p:cNvSpPr>
          <p:nvPr/>
        </p:nvSpPr>
        <p:spPr bwMode="auto">
          <a:xfrm flipH="1">
            <a:off x="5011084" y="2172260"/>
            <a:ext cx="1588" cy="466344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  <a:cs typeface="Arial" pitchFamily="34" charset="0"/>
            </a:endParaRPr>
          </a:p>
        </p:txBody>
      </p:sp>
      <p:sp>
        <p:nvSpPr>
          <p:cNvPr id="233483" name="Line 12"/>
          <p:cNvSpPr>
            <a:spLocks noChangeShapeType="1"/>
          </p:cNvSpPr>
          <p:nvPr/>
        </p:nvSpPr>
        <p:spPr bwMode="auto">
          <a:xfrm flipH="1">
            <a:off x="8956675" y="2172260"/>
            <a:ext cx="1588" cy="466344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  <a:cs typeface="Arial" pitchFamily="34" charset="0"/>
            </a:endParaRPr>
          </a:p>
        </p:txBody>
      </p:sp>
      <p:sp>
        <p:nvSpPr>
          <p:cNvPr id="233484" name="Rectangle 15"/>
          <p:cNvSpPr>
            <a:spLocks noChangeArrowheads="1"/>
          </p:cNvSpPr>
          <p:nvPr/>
        </p:nvSpPr>
        <p:spPr bwMode="auto">
          <a:xfrm>
            <a:off x="3212362" y="1042988"/>
            <a:ext cx="360515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200" b="1" dirty="0">
                <a:solidFill>
                  <a:srgbClr val="000000"/>
                </a:solidFill>
                <a:latin typeface="Verdana" pitchFamily="34" charset="0"/>
                <a:cs typeface="Arial" pitchFamily="34" charset="0"/>
              </a:rPr>
              <a:t> </a:t>
            </a:r>
            <a:r>
              <a:rPr lang="en-US" altLang="en-US" sz="1200" b="1" dirty="0" err="1">
                <a:solidFill>
                  <a:srgbClr val="000000"/>
                </a:solidFill>
                <a:latin typeface="Verdana" pitchFamily="34" charset="0"/>
                <a:cs typeface="Arial" pitchFamily="34" charset="0"/>
              </a:rPr>
              <a:t>PCIe</a:t>
            </a:r>
            <a:r>
              <a:rPr lang="en-US" altLang="en-US" sz="1200" b="1" dirty="0">
                <a:solidFill>
                  <a:srgbClr val="000000"/>
                </a:solidFill>
                <a:latin typeface="Verdana" pitchFamily="34" charset="0"/>
                <a:cs typeface="Arial" pitchFamily="34" charset="0"/>
              </a:rPr>
              <a:t> lanes provided on the processor die</a:t>
            </a:r>
            <a:endParaRPr lang="hu-HU" altLang="en-US" sz="1200" dirty="0">
              <a:solidFill>
                <a:srgbClr val="000000"/>
              </a:solidFill>
              <a:latin typeface="Verdana" pitchFamily="34" charset="0"/>
              <a:cs typeface="Arial" pitchFamily="34" charset="0"/>
            </a:endParaRPr>
          </a:p>
        </p:txBody>
      </p:sp>
      <p:sp>
        <p:nvSpPr>
          <p:cNvPr id="233485" name="Rectangle 16"/>
          <p:cNvSpPr>
            <a:spLocks noChangeArrowheads="1"/>
          </p:cNvSpPr>
          <p:nvPr/>
        </p:nvSpPr>
        <p:spPr bwMode="auto">
          <a:xfrm>
            <a:off x="5060449" y="1658938"/>
            <a:ext cx="3797514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 dirty="0">
                <a:solidFill>
                  <a:srgbClr val="000000"/>
                </a:solidFill>
                <a:latin typeface="Verdana" pitchFamily="34" charset="0"/>
                <a:cs typeface="Arial" pitchFamily="34" charset="0"/>
              </a:rPr>
              <a:t>HEDT processors: 40+ lanes (typical)</a:t>
            </a:r>
          </a:p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 dirty="0">
                <a:solidFill>
                  <a:srgbClr val="000000"/>
                </a:solidFill>
                <a:latin typeface="Verdana" pitchFamily="34" charset="0"/>
                <a:cs typeface="Arial" pitchFamily="34" charset="0"/>
              </a:rPr>
              <a:t>(configurable, e.g. </a:t>
            </a:r>
            <a:r>
              <a:rPr lang="en-US" altLang="en-US" sz="1200" b="1" dirty="0" err="1">
                <a:solidFill>
                  <a:srgbClr val="000000"/>
                </a:solidFill>
                <a:latin typeface="Verdana" pitchFamily="34" charset="0"/>
                <a:cs typeface="Arial" pitchFamily="34" charset="0"/>
              </a:rPr>
              <a:t>2x</a:t>
            </a:r>
            <a:r>
              <a:rPr lang="en-US" altLang="en-US" sz="1200" b="1" dirty="0">
                <a:solidFill>
                  <a:srgbClr val="000000"/>
                </a:solidFill>
                <a:latin typeface="Verdana" pitchFamily="34" charset="0"/>
                <a:cs typeface="Arial" pitchFamily="34" charset="0"/>
              </a:rPr>
              <a:t> </a:t>
            </a:r>
            <a:r>
              <a:rPr lang="en-US" altLang="en-US" sz="1200" b="1" dirty="0" err="1">
                <a:solidFill>
                  <a:srgbClr val="000000"/>
                </a:solidFill>
                <a:latin typeface="Verdana" pitchFamily="34" charset="0"/>
                <a:cs typeface="Arial" pitchFamily="34" charset="0"/>
              </a:rPr>
              <a:t>x16</a:t>
            </a:r>
            <a:r>
              <a:rPr lang="en-US" altLang="en-US" sz="1200" b="1" dirty="0">
                <a:solidFill>
                  <a:srgbClr val="000000"/>
                </a:solidFill>
                <a:latin typeface="Verdana" pitchFamily="34" charset="0"/>
                <a:cs typeface="Arial" pitchFamily="34" charset="0"/>
              </a:rPr>
              <a:t> + </a:t>
            </a:r>
            <a:r>
              <a:rPr lang="en-US" altLang="en-US" sz="1200" b="1" dirty="0" err="1">
                <a:solidFill>
                  <a:srgbClr val="000000"/>
                </a:solidFill>
                <a:latin typeface="Verdana" pitchFamily="34" charset="0"/>
                <a:cs typeface="Arial" pitchFamily="34" charset="0"/>
              </a:rPr>
              <a:t>1x</a:t>
            </a:r>
            <a:r>
              <a:rPr lang="en-US" altLang="en-US" sz="1200" b="1" dirty="0">
                <a:solidFill>
                  <a:srgbClr val="000000"/>
                </a:solidFill>
                <a:latin typeface="Verdana" pitchFamily="34" charset="0"/>
                <a:cs typeface="Arial" pitchFamily="34" charset="0"/>
              </a:rPr>
              <a:t> </a:t>
            </a:r>
            <a:r>
              <a:rPr lang="en-US" altLang="en-US" sz="1200" b="1" dirty="0" err="1">
                <a:solidFill>
                  <a:srgbClr val="000000"/>
                </a:solidFill>
                <a:latin typeface="Verdana" pitchFamily="34" charset="0"/>
                <a:cs typeface="Arial" pitchFamily="34" charset="0"/>
              </a:rPr>
              <a:t>x8</a:t>
            </a:r>
            <a:r>
              <a:rPr lang="en-US" altLang="en-US" sz="1200" b="1" dirty="0">
                <a:solidFill>
                  <a:srgbClr val="000000"/>
                </a:solidFill>
                <a:latin typeface="Verdana" pitchFamily="34" charset="0"/>
                <a:cs typeface="Arial" pitchFamily="34" charset="0"/>
              </a:rPr>
              <a:t> or </a:t>
            </a:r>
            <a:r>
              <a:rPr lang="en-US" altLang="en-US" sz="1200" b="1" dirty="0" err="1">
                <a:solidFill>
                  <a:srgbClr val="000000"/>
                </a:solidFill>
                <a:latin typeface="Verdana" pitchFamily="34" charset="0"/>
                <a:cs typeface="Arial" pitchFamily="34" charset="0"/>
              </a:rPr>
              <a:t>4x</a:t>
            </a:r>
            <a:r>
              <a:rPr lang="en-US" altLang="en-US" sz="1200" b="1" dirty="0">
                <a:solidFill>
                  <a:srgbClr val="000000"/>
                </a:solidFill>
                <a:latin typeface="Verdana" pitchFamily="34" charset="0"/>
                <a:cs typeface="Arial" pitchFamily="34" charset="0"/>
              </a:rPr>
              <a:t> </a:t>
            </a:r>
            <a:r>
              <a:rPr lang="en-US" altLang="en-US" sz="1200" b="1" dirty="0" err="1">
                <a:solidFill>
                  <a:srgbClr val="000000"/>
                </a:solidFill>
                <a:latin typeface="Verdana" pitchFamily="34" charset="0"/>
                <a:cs typeface="Arial" pitchFamily="34" charset="0"/>
              </a:rPr>
              <a:t>x8</a:t>
            </a:r>
            <a:r>
              <a:rPr lang="en-US" altLang="en-US" sz="1200" b="1" dirty="0">
                <a:solidFill>
                  <a:srgbClr val="000000"/>
                </a:solidFill>
                <a:latin typeface="Verdana" pitchFamily="34" charset="0"/>
                <a:cs typeface="Arial" pitchFamily="34" charset="0"/>
              </a:rPr>
              <a:t>)</a:t>
            </a:r>
            <a:endParaRPr lang="hu-HU" altLang="en-US" sz="1200" dirty="0">
              <a:solidFill>
                <a:srgbClr val="000000"/>
              </a:solidFill>
              <a:latin typeface="Verdana" pitchFamily="34" charset="0"/>
              <a:cs typeface="Arial" pitchFamily="34" charset="0"/>
            </a:endParaRPr>
          </a:p>
        </p:txBody>
      </p:sp>
      <p:sp>
        <p:nvSpPr>
          <p:cNvPr id="233487" name="Rectangle 19"/>
          <p:cNvSpPr>
            <a:spLocks noChangeArrowheads="1"/>
          </p:cNvSpPr>
          <p:nvPr/>
        </p:nvSpPr>
        <p:spPr bwMode="auto">
          <a:xfrm rot="-5400000">
            <a:off x="292947" y="5400396"/>
            <a:ext cx="1247137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 dirty="0" err="1">
                <a:solidFill>
                  <a:srgbClr val="000000"/>
                </a:solidFill>
                <a:latin typeface="Verdana" pitchFamily="34" charset="0"/>
                <a:cs typeface="Arial" pitchFamily="34" charset="0"/>
              </a:rPr>
              <a:t>PCIe</a:t>
            </a:r>
            <a:r>
              <a:rPr lang="en-US" altLang="en-US" sz="1200" b="1" dirty="0">
                <a:solidFill>
                  <a:srgbClr val="000000"/>
                </a:solidFill>
                <a:latin typeface="Verdana" pitchFamily="34" charset="0"/>
                <a:cs typeface="Arial" pitchFamily="34" charset="0"/>
              </a:rPr>
              <a:t> 3.0 lanes</a:t>
            </a:r>
          </a:p>
        </p:txBody>
      </p:sp>
      <p:sp>
        <p:nvSpPr>
          <p:cNvPr id="233488" name="Rectangle 20"/>
          <p:cNvSpPr>
            <a:spLocks noChangeArrowheads="1"/>
          </p:cNvSpPr>
          <p:nvPr/>
        </p:nvSpPr>
        <p:spPr bwMode="auto">
          <a:xfrm rot="-5400000">
            <a:off x="202486" y="3128805"/>
            <a:ext cx="140583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 dirty="0">
                <a:solidFill>
                  <a:srgbClr val="000000"/>
                </a:solidFill>
                <a:latin typeface="Verdana" pitchFamily="34" charset="0"/>
                <a:cs typeface="Arial" pitchFamily="34" charset="0"/>
              </a:rPr>
              <a:t> </a:t>
            </a:r>
            <a:r>
              <a:rPr lang="en-US" altLang="en-US" sz="1200" b="1" dirty="0" err="1">
                <a:solidFill>
                  <a:srgbClr val="000000"/>
                </a:solidFill>
                <a:latin typeface="Verdana" pitchFamily="34" charset="0"/>
                <a:cs typeface="Arial" pitchFamily="34" charset="0"/>
              </a:rPr>
              <a:t>PCIe</a:t>
            </a:r>
            <a:r>
              <a:rPr lang="en-US" altLang="en-US" sz="1200" b="1" dirty="0">
                <a:solidFill>
                  <a:srgbClr val="000000"/>
                </a:solidFill>
                <a:latin typeface="Verdana" pitchFamily="34" charset="0"/>
                <a:cs typeface="Arial" pitchFamily="34" charset="0"/>
              </a:rPr>
              <a:t> 2.0  lanes </a:t>
            </a:r>
            <a:endParaRPr lang="hu-HU" altLang="en-US" sz="1200" dirty="0">
              <a:solidFill>
                <a:srgbClr val="000000"/>
              </a:solidFill>
              <a:latin typeface="Verdana" pitchFamily="34" charset="0"/>
              <a:cs typeface="Arial" pitchFamily="34" charset="0"/>
            </a:endParaRPr>
          </a:p>
        </p:txBody>
      </p:sp>
      <p:sp>
        <p:nvSpPr>
          <p:cNvPr id="233489" name="Line 21"/>
          <p:cNvSpPr>
            <a:spLocks noChangeShapeType="1"/>
          </p:cNvSpPr>
          <p:nvPr/>
        </p:nvSpPr>
        <p:spPr bwMode="auto">
          <a:xfrm rot="16200000" flipV="1">
            <a:off x="36195" y="4849868"/>
            <a:ext cx="1122195" cy="17626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  <a:cs typeface="Arial" pitchFamily="34" charset="0"/>
            </a:endParaRPr>
          </a:p>
        </p:txBody>
      </p:sp>
      <p:sp>
        <p:nvSpPr>
          <p:cNvPr id="233492" name="Oval 12"/>
          <p:cNvSpPr>
            <a:spLocks noChangeArrowheads="1"/>
          </p:cNvSpPr>
          <p:nvPr/>
        </p:nvSpPr>
        <p:spPr bwMode="auto">
          <a:xfrm rot="-5400000">
            <a:off x="663310" y="5480272"/>
            <a:ext cx="60325" cy="60325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 rot="10800000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>
              <a:solidFill>
                <a:srgbClr val="000000"/>
              </a:solidFill>
              <a:latin typeface="Verdana" pitchFamily="34" charset="0"/>
              <a:cs typeface="Arial" pitchFamily="34" charset="0"/>
            </a:endParaRPr>
          </a:p>
        </p:txBody>
      </p:sp>
      <p:sp>
        <p:nvSpPr>
          <p:cNvPr id="233493" name="Text Box 25"/>
          <p:cNvSpPr txBox="1">
            <a:spLocks noChangeArrowheads="1"/>
          </p:cNvSpPr>
          <p:nvPr/>
        </p:nvSpPr>
        <p:spPr bwMode="auto">
          <a:xfrm rot="-5400000">
            <a:off x="-447830" y="4195583"/>
            <a:ext cx="1585690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 dirty="0" err="1">
                <a:solidFill>
                  <a:srgbClr val="000000"/>
                </a:solidFill>
                <a:latin typeface="Verdana" pitchFamily="34" charset="0"/>
                <a:cs typeface="Arial" pitchFamily="34" charset="0"/>
              </a:rPr>
              <a:t>PCIe</a:t>
            </a:r>
            <a:r>
              <a:rPr lang="en-US" altLang="en-US" sz="1200" b="1" dirty="0">
                <a:solidFill>
                  <a:srgbClr val="000000"/>
                </a:solidFill>
                <a:latin typeface="Verdana" pitchFamily="34" charset="0"/>
                <a:cs typeface="Arial" pitchFamily="34" charset="0"/>
              </a:rPr>
              <a:t> generation</a:t>
            </a:r>
          </a:p>
        </p:txBody>
      </p:sp>
      <p:sp>
        <p:nvSpPr>
          <p:cNvPr id="233495" name="Line 27"/>
          <p:cNvSpPr>
            <a:spLocks noChangeShapeType="1"/>
          </p:cNvSpPr>
          <p:nvPr/>
        </p:nvSpPr>
        <p:spPr bwMode="auto">
          <a:xfrm flipV="1">
            <a:off x="509158" y="3249779"/>
            <a:ext cx="187489" cy="1127125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  <a:cs typeface="Arial" pitchFamily="34" charset="0"/>
            </a:endParaRPr>
          </a:p>
        </p:txBody>
      </p:sp>
      <p:sp>
        <p:nvSpPr>
          <p:cNvPr id="233497" name="Line 29"/>
          <p:cNvSpPr>
            <a:spLocks noChangeShapeType="1"/>
          </p:cNvSpPr>
          <p:nvPr/>
        </p:nvSpPr>
        <p:spPr bwMode="auto">
          <a:xfrm flipH="1">
            <a:off x="1152018" y="2158813"/>
            <a:ext cx="1587" cy="466344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  <a:cs typeface="Arial" pitchFamily="34" charset="0"/>
            </a:endParaRPr>
          </a:p>
        </p:txBody>
      </p:sp>
      <p:grpSp>
        <p:nvGrpSpPr>
          <p:cNvPr id="233498" name="Group 27"/>
          <p:cNvGrpSpPr>
            <a:grpSpLocks/>
          </p:cNvGrpSpPr>
          <p:nvPr/>
        </p:nvGrpSpPr>
        <p:grpSpPr bwMode="auto">
          <a:xfrm>
            <a:off x="1709738" y="2395705"/>
            <a:ext cx="2386012" cy="1092200"/>
            <a:chOff x="1042" y="2160"/>
            <a:chExt cx="1503" cy="688"/>
          </a:xfrm>
        </p:grpSpPr>
        <p:sp>
          <p:nvSpPr>
            <p:cNvPr id="233544" name="Rectangle 59"/>
            <p:cNvSpPr>
              <a:spLocks noChangeArrowheads="1"/>
            </p:cNvSpPr>
            <p:nvPr/>
          </p:nvSpPr>
          <p:spPr bwMode="auto">
            <a:xfrm>
              <a:off x="2174" y="2204"/>
              <a:ext cx="371" cy="212"/>
            </a:xfrm>
            <a:prstGeom prst="rect">
              <a:avLst/>
            </a:prstGeom>
            <a:solidFill>
              <a:srgbClr val="F6FABE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fontAlgn="base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en-US" altLang="en-US" sz="1100">
                  <a:solidFill>
                    <a:srgbClr val="000000"/>
                  </a:solidFill>
                  <a:latin typeface="Verdana" pitchFamily="34" charset="0"/>
                  <a:cs typeface="Arial" pitchFamily="34" charset="0"/>
                </a:rPr>
                <a:t> </a:t>
              </a:r>
              <a:r>
                <a:rPr lang="hu-HU" altLang="en-US" sz="1100">
                  <a:solidFill>
                    <a:srgbClr val="000000"/>
                  </a:solidFill>
                  <a:latin typeface="Verdana" pitchFamily="34" charset="0"/>
                  <a:cs typeface="Arial" pitchFamily="34" charset="0"/>
                </a:rPr>
                <a:t>Mem.</a:t>
              </a:r>
            </a:p>
          </p:txBody>
        </p:sp>
        <p:sp>
          <p:nvSpPr>
            <p:cNvPr id="233545" name="Oval 33"/>
            <p:cNvSpPr>
              <a:spLocks noChangeArrowheads="1"/>
            </p:cNvSpPr>
            <p:nvPr/>
          </p:nvSpPr>
          <p:spPr bwMode="auto">
            <a:xfrm>
              <a:off x="1749" y="2206"/>
              <a:ext cx="232" cy="213"/>
            </a:xfrm>
            <a:prstGeom prst="ellipse">
              <a:avLst/>
            </a:prstGeom>
            <a:solidFill>
              <a:srgbClr val="CCECFF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fontAlgn="base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hu-HU" altLang="en-US" sz="1000">
                  <a:solidFill>
                    <a:srgbClr val="000000"/>
                  </a:solidFill>
                  <a:latin typeface="Verdana" pitchFamily="34" charset="0"/>
                  <a:cs typeface="Arial" pitchFamily="34" charset="0"/>
                </a:rPr>
                <a:t>P</a:t>
              </a:r>
            </a:p>
          </p:txBody>
        </p:sp>
        <p:sp>
          <p:nvSpPr>
            <p:cNvPr id="233546" name="Rectangle 48"/>
            <p:cNvSpPr>
              <a:spLocks noChangeArrowheads="1"/>
            </p:cNvSpPr>
            <p:nvPr/>
          </p:nvSpPr>
          <p:spPr bwMode="auto">
            <a:xfrm>
              <a:off x="1537" y="2626"/>
              <a:ext cx="645" cy="222"/>
            </a:xfrm>
            <a:prstGeom prst="rect">
              <a:avLst/>
            </a:prstGeom>
            <a:solidFill>
              <a:srgbClr val="993300">
                <a:alpha val="34117"/>
              </a:srgbClr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fontAlgn="base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hu-HU" altLang="en-US" sz="1000">
                  <a:solidFill>
                    <a:srgbClr val="000000"/>
                  </a:solidFill>
                  <a:latin typeface="Verdana" pitchFamily="34" charset="0"/>
                  <a:cs typeface="Arial" pitchFamily="34" charset="0"/>
                </a:rPr>
                <a:t>Periph. Contr.</a:t>
              </a:r>
            </a:p>
          </p:txBody>
        </p:sp>
        <p:sp>
          <p:nvSpPr>
            <p:cNvPr id="233547" name="Line 44"/>
            <p:cNvSpPr>
              <a:spLocks noChangeShapeType="1"/>
            </p:cNvSpPr>
            <p:nvPr/>
          </p:nvSpPr>
          <p:spPr bwMode="auto">
            <a:xfrm>
              <a:off x="1443" y="2313"/>
              <a:ext cx="317" cy="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 type="triangl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cs typeface="Arial" pitchFamily="34" charset="0"/>
              </a:endParaRPr>
            </a:p>
          </p:txBody>
        </p:sp>
        <p:sp>
          <p:nvSpPr>
            <p:cNvPr id="233548" name="Text Box 92"/>
            <p:cNvSpPr txBox="1">
              <a:spLocks noChangeArrowheads="1"/>
            </p:cNvSpPr>
            <p:nvPr/>
          </p:nvSpPr>
          <p:spPr bwMode="auto">
            <a:xfrm>
              <a:off x="1042" y="2225"/>
              <a:ext cx="357" cy="22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fontAlgn="base" hangingPunct="1">
                <a:lnSpc>
                  <a:spcPct val="85000"/>
                </a:lnSpc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en-US" altLang="en-US" sz="1000" b="1">
                  <a:solidFill>
                    <a:srgbClr val="000000"/>
                  </a:solidFill>
                  <a:latin typeface="Verdana" pitchFamily="34" charset="0"/>
                  <a:cs typeface="Arial" pitchFamily="34" charset="0"/>
                </a:rPr>
                <a:t> PCIe</a:t>
              </a:r>
            </a:p>
            <a:p>
              <a:pPr algn="ctr" eaLnBrk="1" fontAlgn="base" hangingPunct="1">
                <a:lnSpc>
                  <a:spcPct val="85000"/>
                </a:lnSpc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en-US" altLang="en-US" sz="1000" b="1">
                  <a:solidFill>
                    <a:srgbClr val="000000"/>
                  </a:solidFill>
                  <a:latin typeface="Verdana" pitchFamily="34" charset="0"/>
                  <a:cs typeface="Arial" pitchFamily="34" charset="0"/>
                </a:rPr>
                <a:t> 2.0 </a:t>
              </a:r>
            </a:p>
          </p:txBody>
        </p:sp>
        <p:sp>
          <p:nvSpPr>
            <p:cNvPr id="233549" name="Text Box 93"/>
            <p:cNvSpPr txBox="1">
              <a:spLocks noChangeArrowheads="1"/>
            </p:cNvSpPr>
            <p:nvPr/>
          </p:nvSpPr>
          <p:spPr bwMode="auto">
            <a:xfrm>
              <a:off x="1404" y="2160"/>
              <a:ext cx="387" cy="2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fontAlgn="base" hangingPunct="1">
                <a:spcBef>
                  <a:spcPct val="0"/>
                </a:spcBef>
                <a:spcAft>
                  <a:spcPts val="600"/>
                </a:spcAft>
                <a:buFontTx/>
                <a:buNone/>
              </a:pPr>
              <a:r>
                <a:rPr lang="hu-HU" altLang="en-US" sz="1000" dirty="0">
                  <a:solidFill>
                    <a:srgbClr val="000000"/>
                  </a:solidFill>
                  <a:latin typeface="Verdana" pitchFamily="34" charset="0"/>
                  <a:cs typeface="Arial" pitchFamily="34" charset="0"/>
                </a:rPr>
                <a:t> </a:t>
              </a:r>
              <a:r>
                <a:rPr lang="en-US" altLang="en-US" sz="1000" dirty="0" err="1">
                  <a:solidFill>
                    <a:srgbClr val="000000"/>
                  </a:solidFill>
                  <a:latin typeface="Verdana" pitchFamily="34" charset="0"/>
                  <a:cs typeface="Arial" pitchFamily="34" charset="0"/>
                </a:rPr>
                <a:t>x16</a:t>
              </a:r>
              <a:r>
                <a:rPr lang="hu-HU" altLang="en-US" sz="1000" dirty="0">
                  <a:solidFill>
                    <a:srgbClr val="000000"/>
                  </a:solidFill>
                  <a:latin typeface="Verdana" pitchFamily="34" charset="0"/>
                  <a:cs typeface="Arial" pitchFamily="34" charset="0"/>
                </a:rPr>
                <a:t>/</a:t>
              </a:r>
            </a:p>
            <a:p>
              <a:pPr algn="ctr"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hu-HU" altLang="en-US" sz="1000" dirty="0">
                  <a:solidFill>
                    <a:srgbClr val="000000"/>
                  </a:solidFill>
                  <a:latin typeface="Verdana" pitchFamily="34" charset="0"/>
                  <a:cs typeface="Arial" pitchFamily="34" charset="0"/>
                </a:rPr>
                <a:t>2x x8</a:t>
              </a:r>
              <a:endParaRPr lang="en-US" altLang="en-US" sz="1000" dirty="0">
                <a:solidFill>
                  <a:srgbClr val="000000"/>
                </a:solidFill>
                <a:latin typeface="Verdana" pitchFamily="34" charset="0"/>
                <a:cs typeface="Arial" pitchFamily="34" charset="0"/>
              </a:endParaRPr>
            </a:p>
          </p:txBody>
        </p:sp>
        <p:sp>
          <p:nvSpPr>
            <p:cNvPr id="233550" name="Line 50"/>
            <p:cNvSpPr>
              <a:spLocks noChangeShapeType="1"/>
            </p:cNvSpPr>
            <p:nvPr/>
          </p:nvSpPr>
          <p:spPr bwMode="auto">
            <a:xfrm>
              <a:off x="1864" y="2415"/>
              <a:ext cx="0" cy="20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 type="triangl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cs typeface="Arial" pitchFamily="34" charset="0"/>
              </a:endParaRPr>
            </a:p>
          </p:txBody>
        </p:sp>
      </p:grpSp>
      <p:sp>
        <p:nvSpPr>
          <p:cNvPr id="233499" name="Text Box 93"/>
          <p:cNvSpPr txBox="1">
            <a:spLocks noChangeArrowheads="1"/>
          </p:cNvSpPr>
          <p:nvPr/>
        </p:nvSpPr>
        <p:spPr bwMode="auto">
          <a:xfrm>
            <a:off x="2255838" y="4561226"/>
            <a:ext cx="614362" cy="473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ts val="600"/>
              </a:spcAft>
              <a:buFontTx/>
              <a:buNone/>
            </a:pPr>
            <a:r>
              <a:rPr lang="hu-HU" altLang="en-US" sz="1000" dirty="0">
                <a:solidFill>
                  <a:srgbClr val="000000"/>
                </a:solidFill>
                <a:latin typeface="Verdana" pitchFamily="34" charset="0"/>
                <a:cs typeface="Arial" pitchFamily="34" charset="0"/>
              </a:rPr>
              <a:t> </a:t>
            </a:r>
            <a:r>
              <a:rPr lang="en-US" altLang="en-US" sz="1000" dirty="0" err="1">
                <a:solidFill>
                  <a:srgbClr val="000000"/>
                </a:solidFill>
                <a:latin typeface="Verdana" pitchFamily="34" charset="0"/>
                <a:cs typeface="Arial" pitchFamily="34" charset="0"/>
              </a:rPr>
              <a:t>x16</a:t>
            </a:r>
            <a:r>
              <a:rPr lang="hu-HU" altLang="en-US" sz="1000" dirty="0">
                <a:solidFill>
                  <a:srgbClr val="000000"/>
                </a:solidFill>
                <a:latin typeface="Verdana" pitchFamily="34" charset="0"/>
                <a:cs typeface="Arial" pitchFamily="34" charset="0"/>
              </a:rPr>
              <a:t>/</a:t>
            </a:r>
          </a:p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000" dirty="0">
                <a:solidFill>
                  <a:srgbClr val="000000"/>
                </a:solidFill>
                <a:latin typeface="Verdana" pitchFamily="34" charset="0"/>
                <a:cs typeface="Arial" pitchFamily="34" charset="0"/>
              </a:rPr>
              <a:t>2x x8</a:t>
            </a:r>
            <a:endParaRPr lang="en-US" altLang="en-US" sz="1000" dirty="0">
              <a:solidFill>
                <a:srgbClr val="000000"/>
              </a:solidFill>
              <a:latin typeface="Verdana" pitchFamily="34" charset="0"/>
              <a:cs typeface="Arial" pitchFamily="34" charset="0"/>
            </a:endParaRPr>
          </a:p>
        </p:txBody>
      </p:sp>
      <p:sp>
        <p:nvSpPr>
          <p:cNvPr id="233500" name="Rectangle 59"/>
          <p:cNvSpPr>
            <a:spLocks noChangeArrowheads="1"/>
          </p:cNvSpPr>
          <p:nvPr/>
        </p:nvSpPr>
        <p:spPr bwMode="auto">
          <a:xfrm>
            <a:off x="3478213" y="4640552"/>
            <a:ext cx="588962" cy="336550"/>
          </a:xfrm>
          <a:prstGeom prst="rect">
            <a:avLst/>
          </a:prstGeom>
          <a:solidFill>
            <a:srgbClr val="F6FABE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100" dirty="0">
                <a:solidFill>
                  <a:srgbClr val="000000"/>
                </a:solidFill>
                <a:latin typeface="Verdana" pitchFamily="34" charset="0"/>
                <a:cs typeface="Arial" pitchFamily="34" charset="0"/>
              </a:rPr>
              <a:t> </a:t>
            </a:r>
            <a:r>
              <a:rPr lang="hu-HU" altLang="en-US" sz="1100" dirty="0">
                <a:solidFill>
                  <a:srgbClr val="000000"/>
                </a:solidFill>
                <a:latin typeface="Verdana" pitchFamily="34" charset="0"/>
                <a:cs typeface="Arial" pitchFamily="34" charset="0"/>
              </a:rPr>
              <a:t>Mem.</a:t>
            </a:r>
          </a:p>
        </p:txBody>
      </p:sp>
      <p:sp>
        <p:nvSpPr>
          <p:cNvPr id="233501" name="Oval 33"/>
          <p:cNvSpPr>
            <a:spLocks noChangeArrowheads="1"/>
          </p:cNvSpPr>
          <p:nvPr/>
        </p:nvSpPr>
        <p:spPr bwMode="auto">
          <a:xfrm>
            <a:off x="2803525" y="4634251"/>
            <a:ext cx="368300" cy="338138"/>
          </a:xfrm>
          <a:prstGeom prst="ellipse">
            <a:avLst/>
          </a:prstGeom>
          <a:solidFill>
            <a:srgbClr val="CCECFF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000">
                <a:solidFill>
                  <a:srgbClr val="000000"/>
                </a:solidFill>
                <a:latin typeface="Verdana" pitchFamily="34" charset="0"/>
                <a:cs typeface="Arial" pitchFamily="34" charset="0"/>
              </a:rPr>
              <a:t>P</a:t>
            </a:r>
          </a:p>
        </p:txBody>
      </p:sp>
      <p:sp>
        <p:nvSpPr>
          <p:cNvPr id="233502" name="Rectangle 48"/>
          <p:cNvSpPr>
            <a:spLocks noChangeArrowheads="1"/>
          </p:cNvSpPr>
          <p:nvPr/>
        </p:nvSpPr>
        <p:spPr bwMode="auto">
          <a:xfrm>
            <a:off x="2466975" y="5301001"/>
            <a:ext cx="1023938" cy="352425"/>
          </a:xfrm>
          <a:prstGeom prst="rect">
            <a:avLst/>
          </a:prstGeom>
          <a:solidFill>
            <a:srgbClr val="993300">
              <a:alpha val="34117"/>
            </a:srgbClr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000">
                <a:solidFill>
                  <a:srgbClr val="000000"/>
                </a:solidFill>
                <a:latin typeface="Verdana" pitchFamily="34" charset="0"/>
                <a:cs typeface="Arial" pitchFamily="34" charset="0"/>
              </a:rPr>
              <a:t>Periph. Contr.</a:t>
            </a:r>
          </a:p>
        </p:txBody>
      </p:sp>
      <p:sp>
        <p:nvSpPr>
          <p:cNvPr id="233503" name="Line 44"/>
          <p:cNvSpPr>
            <a:spLocks noChangeShapeType="1"/>
          </p:cNvSpPr>
          <p:nvPr/>
        </p:nvSpPr>
        <p:spPr bwMode="auto">
          <a:xfrm>
            <a:off x="2312988" y="4804114"/>
            <a:ext cx="503237" cy="317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  <a:cs typeface="Arial" pitchFamily="34" charset="0"/>
            </a:endParaRPr>
          </a:p>
        </p:txBody>
      </p:sp>
      <p:sp>
        <p:nvSpPr>
          <p:cNvPr id="233504" name="Text Box 92"/>
          <p:cNvSpPr txBox="1">
            <a:spLocks noChangeArrowheads="1"/>
          </p:cNvSpPr>
          <p:nvPr/>
        </p:nvSpPr>
        <p:spPr bwMode="auto">
          <a:xfrm>
            <a:off x="1704975" y="4656476"/>
            <a:ext cx="566738" cy="3524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fontAlgn="base" hangingPunct="1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000" b="1">
                <a:solidFill>
                  <a:srgbClr val="000000"/>
                </a:solidFill>
                <a:latin typeface="Verdana" pitchFamily="34" charset="0"/>
                <a:cs typeface="Arial" pitchFamily="34" charset="0"/>
              </a:rPr>
              <a:t> PCIe</a:t>
            </a:r>
          </a:p>
          <a:p>
            <a:pPr algn="ctr" eaLnBrk="1" fontAlgn="base" hangingPunct="1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000" b="1">
                <a:solidFill>
                  <a:srgbClr val="000000"/>
                </a:solidFill>
                <a:latin typeface="Verdana" pitchFamily="34" charset="0"/>
                <a:cs typeface="Arial" pitchFamily="34" charset="0"/>
              </a:rPr>
              <a:t> </a:t>
            </a:r>
            <a:r>
              <a:rPr lang="hu-HU" altLang="en-US" sz="1000" b="1">
                <a:solidFill>
                  <a:srgbClr val="000000"/>
                </a:solidFill>
                <a:latin typeface="Verdana" pitchFamily="34" charset="0"/>
                <a:cs typeface="Arial" pitchFamily="34" charset="0"/>
              </a:rPr>
              <a:t>3</a:t>
            </a:r>
            <a:r>
              <a:rPr lang="en-US" altLang="en-US" sz="1000" b="1">
                <a:solidFill>
                  <a:srgbClr val="000000"/>
                </a:solidFill>
                <a:latin typeface="Verdana" pitchFamily="34" charset="0"/>
                <a:cs typeface="Arial" pitchFamily="34" charset="0"/>
              </a:rPr>
              <a:t>.0 </a:t>
            </a:r>
          </a:p>
        </p:txBody>
      </p:sp>
      <p:sp>
        <p:nvSpPr>
          <p:cNvPr id="233505" name="Line 50"/>
          <p:cNvSpPr>
            <a:spLocks noChangeShapeType="1"/>
          </p:cNvSpPr>
          <p:nvPr/>
        </p:nvSpPr>
        <p:spPr bwMode="auto">
          <a:xfrm>
            <a:off x="2986088" y="4966039"/>
            <a:ext cx="0" cy="31750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  <a:cs typeface="Arial" pitchFamily="34" charset="0"/>
            </a:endParaRPr>
          </a:p>
        </p:txBody>
      </p:sp>
      <p:sp>
        <p:nvSpPr>
          <p:cNvPr id="233506" name="Line 50"/>
          <p:cNvSpPr>
            <a:spLocks noChangeShapeType="1"/>
          </p:cNvSpPr>
          <p:nvPr/>
        </p:nvSpPr>
        <p:spPr bwMode="auto">
          <a:xfrm>
            <a:off x="3168675" y="4757163"/>
            <a:ext cx="301625" cy="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  <a:cs typeface="Arial" pitchFamily="34" charset="0"/>
            </a:endParaRPr>
          </a:p>
        </p:txBody>
      </p:sp>
      <p:sp>
        <p:nvSpPr>
          <p:cNvPr id="233507" name="Text Box 13"/>
          <p:cNvSpPr txBox="1">
            <a:spLocks noChangeArrowheads="1"/>
          </p:cNvSpPr>
          <p:nvPr/>
        </p:nvSpPr>
        <p:spPr bwMode="auto">
          <a:xfrm>
            <a:off x="1306513" y="3564015"/>
            <a:ext cx="3587750" cy="622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100">
                <a:solidFill>
                  <a:srgbClr val="000000"/>
                </a:solidFill>
                <a:latin typeface="Verdana" pitchFamily="34" charset="0"/>
                <a:cs typeface="Arial" pitchFamily="34" charset="0"/>
              </a:rPr>
              <a:t>Intel 2. gen. Nehalem (Lynnfield) (4C), 2 MCh</a:t>
            </a:r>
          </a:p>
          <a:p>
            <a:pPr eaLnBrk="1" fontAlgn="base" hangingPunct="1">
              <a:spcBef>
                <a:spcPct val="0"/>
              </a:spcBef>
              <a:spcAft>
                <a:spcPct val="15000"/>
              </a:spcAft>
              <a:buFontTx/>
              <a:buNone/>
            </a:pPr>
            <a:r>
              <a:rPr lang="en-US" altLang="en-US" sz="1100">
                <a:solidFill>
                  <a:srgbClr val="000000"/>
                </a:solidFill>
                <a:latin typeface="Verdana" pitchFamily="34" charset="0"/>
                <a:cs typeface="Arial" pitchFamily="34" charset="0"/>
              </a:rPr>
              <a:t>  with P55 (2009)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100">
                <a:solidFill>
                  <a:srgbClr val="000000"/>
                </a:solidFill>
                <a:latin typeface="Verdana" pitchFamily="34" charset="0"/>
                <a:cs typeface="Arial" pitchFamily="34" charset="0"/>
              </a:rPr>
              <a:t>Intel Sandy Bridge (4C), 2 MCh with P67 (2011)</a:t>
            </a:r>
          </a:p>
        </p:txBody>
      </p:sp>
      <p:sp>
        <p:nvSpPr>
          <p:cNvPr id="233509" name="Text Box 53"/>
          <p:cNvSpPr txBox="1">
            <a:spLocks noChangeArrowheads="1"/>
          </p:cNvSpPr>
          <p:nvPr/>
        </p:nvSpPr>
        <p:spPr bwMode="auto">
          <a:xfrm>
            <a:off x="3598863" y="3152943"/>
            <a:ext cx="771525" cy="260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100">
                <a:solidFill>
                  <a:srgbClr val="000000"/>
                </a:solidFill>
                <a:latin typeface="Verdana" pitchFamily="34" charset="0"/>
                <a:cs typeface="Arial" pitchFamily="34" charset="0"/>
              </a:rPr>
              <a:t>P55/P67</a:t>
            </a:r>
          </a:p>
        </p:txBody>
      </p:sp>
      <p:sp>
        <p:nvSpPr>
          <p:cNvPr id="233510" name="Text Box 54"/>
          <p:cNvSpPr txBox="1">
            <a:spLocks noChangeArrowheads="1"/>
          </p:cNvSpPr>
          <p:nvPr/>
        </p:nvSpPr>
        <p:spPr bwMode="auto">
          <a:xfrm>
            <a:off x="3636776" y="5262528"/>
            <a:ext cx="1204176" cy="4308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100" dirty="0" err="1">
                <a:solidFill>
                  <a:srgbClr val="000000"/>
                </a:solidFill>
                <a:latin typeface="Verdana" pitchFamily="34" charset="0"/>
                <a:cs typeface="Arial" pitchFamily="34" charset="0"/>
              </a:rPr>
              <a:t>Z77</a:t>
            </a:r>
            <a:r>
              <a:rPr lang="en-US" altLang="en-US" sz="1100" dirty="0">
                <a:solidFill>
                  <a:srgbClr val="000000"/>
                </a:solidFill>
                <a:latin typeface="Verdana" pitchFamily="34" charset="0"/>
                <a:cs typeface="Arial" pitchFamily="34" charset="0"/>
              </a:rPr>
              <a:t>/</a:t>
            </a:r>
            <a:r>
              <a:rPr lang="en-US" altLang="en-US" sz="1100" dirty="0" err="1">
                <a:solidFill>
                  <a:srgbClr val="000000"/>
                </a:solidFill>
                <a:latin typeface="Verdana" pitchFamily="34" charset="0"/>
                <a:cs typeface="Arial" pitchFamily="34" charset="0"/>
              </a:rPr>
              <a:t>Z87</a:t>
            </a:r>
            <a:r>
              <a:rPr lang="en-US" altLang="en-US" sz="1100" dirty="0">
                <a:solidFill>
                  <a:srgbClr val="000000"/>
                </a:solidFill>
                <a:latin typeface="Verdana" pitchFamily="34" charset="0"/>
                <a:cs typeface="Arial" pitchFamily="34" charset="0"/>
              </a:rPr>
              <a:t>/</a:t>
            </a:r>
            <a:r>
              <a:rPr lang="en-US" altLang="en-US" sz="1100" dirty="0" err="1">
                <a:solidFill>
                  <a:srgbClr val="000000"/>
                </a:solidFill>
                <a:latin typeface="Verdana" pitchFamily="34" charset="0"/>
                <a:cs typeface="Arial" pitchFamily="34" charset="0"/>
              </a:rPr>
              <a:t>Z97</a:t>
            </a:r>
            <a:r>
              <a:rPr lang="en-US" altLang="en-US" sz="1100" dirty="0">
                <a:solidFill>
                  <a:srgbClr val="000000"/>
                </a:solidFill>
                <a:latin typeface="Verdana" pitchFamily="34" charset="0"/>
                <a:cs typeface="Arial" pitchFamily="34" charset="0"/>
              </a:rPr>
              <a:t>/</a:t>
            </a:r>
          </a:p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100" dirty="0" err="1">
                <a:solidFill>
                  <a:srgbClr val="000000"/>
                </a:solidFill>
                <a:latin typeface="Verdana" pitchFamily="34" charset="0"/>
                <a:cs typeface="Arial" pitchFamily="34" charset="0"/>
              </a:rPr>
              <a:t>Z170</a:t>
            </a:r>
            <a:endParaRPr lang="en-US" altLang="en-US" sz="1100" dirty="0">
              <a:solidFill>
                <a:srgbClr val="000000"/>
              </a:solidFill>
              <a:latin typeface="Verdana" pitchFamily="34" charset="0"/>
              <a:cs typeface="Arial" pitchFamily="34" charset="0"/>
            </a:endParaRPr>
          </a:p>
        </p:txBody>
      </p:sp>
      <p:sp>
        <p:nvSpPr>
          <p:cNvPr id="233511" name="Text Box 17"/>
          <p:cNvSpPr txBox="1">
            <a:spLocks noChangeArrowheads="1"/>
          </p:cNvSpPr>
          <p:nvPr/>
        </p:nvSpPr>
        <p:spPr bwMode="auto">
          <a:xfrm>
            <a:off x="5028767" y="5766897"/>
            <a:ext cx="3669594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100" dirty="0">
                <a:solidFill>
                  <a:srgbClr val="000000"/>
                </a:solidFill>
                <a:latin typeface="Verdana" pitchFamily="34" charset="0"/>
                <a:cs typeface="Arial" pitchFamily="34" charset="0"/>
              </a:rPr>
              <a:t>  Intel Ivy Bridge-E (6C), 4 </a:t>
            </a:r>
            <a:r>
              <a:rPr lang="en-US" altLang="en-US" sz="1100" dirty="0" err="1">
                <a:solidFill>
                  <a:srgbClr val="000000"/>
                </a:solidFill>
                <a:latin typeface="Verdana" pitchFamily="34" charset="0"/>
                <a:cs typeface="Arial" pitchFamily="34" charset="0"/>
              </a:rPr>
              <a:t>MCh</a:t>
            </a:r>
            <a:r>
              <a:rPr lang="en-US" altLang="en-US" sz="1100" dirty="0">
                <a:solidFill>
                  <a:srgbClr val="000000"/>
                </a:solidFill>
                <a:latin typeface="Verdana" pitchFamily="34" charset="0"/>
                <a:cs typeface="Arial" pitchFamily="34" charset="0"/>
              </a:rPr>
              <a:t> with X79 (2013)</a:t>
            </a:r>
          </a:p>
        </p:txBody>
      </p:sp>
      <p:sp>
        <p:nvSpPr>
          <p:cNvPr id="233512" name="Text Box 56"/>
          <p:cNvSpPr txBox="1">
            <a:spLocks noChangeArrowheads="1"/>
          </p:cNvSpPr>
          <p:nvPr/>
        </p:nvSpPr>
        <p:spPr bwMode="auto">
          <a:xfrm>
            <a:off x="31361" y="458670"/>
            <a:ext cx="903959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800" spc="-150" dirty="0">
                <a:solidFill>
                  <a:srgbClr val="2D2D8A"/>
                </a:solidFill>
                <a:latin typeface="Verdana" pitchFamily="34" charset="0"/>
                <a:cs typeface="Arial" pitchFamily="34" charset="0"/>
              </a:rPr>
              <a:t>Number of </a:t>
            </a:r>
            <a:r>
              <a:rPr lang="en-US" altLang="en-US" sz="1800" spc="-150" dirty="0" err="1">
                <a:solidFill>
                  <a:srgbClr val="2D2D8A"/>
                </a:solidFill>
                <a:latin typeface="Verdana" pitchFamily="34" charset="0"/>
                <a:cs typeface="Arial" pitchFamily="34" charset="0"/>
              </a:rPr>
              <a:t>PCIe</a:t>
            </a:r>
            <a:r>
              <a:rPr lang="en-US" altLang="en-US" sz="1800" spc="-150" dirty="0">
                <a:solidFill>
                  <a:srgbClr val="2D2D8A"/>
                </a:solidFill>
                <a:latin typeface="Verdana" pitchFamily="34" charset="0"/>
                <a:cs typeface="Arial" pitchFamily="34" charset="0"/>
              </a:rPr>
              <a:t> lanes and memory channels on Core 2-based DT vs. HEDT processors</a:t>
            </a:r>
          </a:p>
        </p:txBody>
      </p:sp>
      <p:grpSp>
        <p:nvGrpSpPr>
          <p:cNvPr id="233513" name="Group 64"/>
          <p:cNvGrpSpPr>
            <a:grpSpLocks/>
          </p:cNvGrpSpPr>
          <p:nvPr/>
        </p:nvGrpSpPr>
        <p:grpSpPr bwMode="auto">
          <a:xfrm>
            <a:off x="5442816" y="4376905"/>
            <a:ext cx="3479798" cy="1250950"/>
            <a:chOff x="3469" y="3171"/>
            <a:chExt cx="2192" cy="788"/>
          </a:xfrm>
        </p:grpSpPr>
        <p:sp>
          <p:nvSpPr>
            <p:cNvPr id="233531" name="Text Box 31"/>
            <p:cNvSpPr txBox="1">
              <a:spLocks noChangeArrowheads="1"/>
            </p:cNvSpPr>
            <p:nvPr/>
          </p:nvSpPr>
          <p:spPr bwMode="auto">
            <a:xfrm>
              <a:off x="3469" y="3319"/>
              <a:ext cx="332" cy="2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22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en-US" altLang="en-US" sz="1000" b="1" dirty="0" err="1">
                  <a:solidFill>
                    <a:srgbClr val="000000"/>
                  </a:solidFill>
                  <a:latin typeface="Verdana" pitchFamily="34" charset="0"/>
                  <a:cs typeface="Arial" pitchFamily="34" charset="0"/>
                </a:rPr>
                <a:t>PCIe</a:t>
              </a:r>
              <a:endParaRPr lang="en-US" altLang="en-US" sz="1000" b="1" dirty="0">
                <a:solidFill>
                  <a:srgbClr val="000000"/>
                </a:solidFill>
                <a:latin typeface="Verdana" pitchFamily="34" charset="0"/>
                <a:cs typeface="Arial" pitchFamily="34" charset="0"/>
              </a:endParaRPr>
            </a:p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en-US" altLang="en-US" sz="1000" b="1" dirty="0">
                  <a:solidFill>
                    <a:srgbClr val="000000"/>
                  </a:solidFill>
                  <a:latin typeface="Verdana" pitchFamily="34" charset="0"/>
                  <a:cs typeface="Arial" pitchFamily="34" charset="0"/>
                </a:rPr>
                <a:t> 3.0</a:t>
              </a:r>
            </a:p>
          </p:txBody>
        </p:sp>
        <p:sp>
          <p:nvSpPr>
            <p:cNvPr id="233532" name="Text Box 32"/>
            <p:cNvSpPr txBox="1">
              <a:spLocks noChangeArrowheads="1"/>
            </p:cNvSpPr>
            <p:nvPr/>
          </p:nvSpPr>
          <p:spPr bwMode="auto">
            <a:xfrm>
              <a:off x="4379" y="3171"/>
              <a:ext cx="116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22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endParaRPr lang="en-US" altLang="en-US" sz="1000">
                <a:solidFill>
                  <a:srgbClr val="000000"/>
                </a:solidFill>
                <a:latin typeface="Verdana" pitchFamily="34" charset="0"/>
                <a:cs typeface="Arial" pitchFamily="34" charset="0"/>
              </a:endParaRPr>
            </a:p>
          </p:txBody>
        </p:sp>
        <p:sp>
          <p:nvSpPr>
            <p:cNvPr id="233533" name="Line 56"/>
            <p:cNvSpPr>
              <a:spLocks noChangeShapeType="1"/>
            </p:cNvSpPr>
            <p:nvPr/>
          </p:nvSpPr>
          <p:spPr bwMode="auto">
            <a:xfrm>
              <a:off x="4336" y="3277"/>
              <a:ext cx="317" cy="11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 type="triangl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cs typeface="Arial" pitchFamily="34" charset="0"/>
              </a:endParaRPr>
            </a:p>
          </p:txBody>
        </p:sp>
        <p:sp>
          <p:nvSpPr>
            <p:cNvPr id="233534" name="Line 34"/>
            <p:cNvSpPr>
              <a:spLocks noChangeShapeType="1"/>
            </p:cNvSpPr>
            <p:nvPr/>
          </p:nvSpPr>
          <p:spPr bwMode="auto">
            <a:xfrm flipH="1">
              <a:off x="4330" y="3437"/>
              <a:ext cx="318" cy="6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 type="triangl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cs typeface="Arial" pitchFamily="34" charset="0"/>
              </a:endParaRPr>
            </a:p>
          </p:txBody>
        </p:sp>
        <p:sp>
          <p:nvSpPr>
            <p:cNvPr id="233535" name="Text Box 40"/>
            <p:cNvSpPr txBox="1">
              <a:spLocks noChangeArrowheads="1"/>
            </p:cNvSpPr>
            <p:nvPr/>
          </p:nvSpPr>
          <p:spPr bwMode="auto">
            <a:xfrm>
              <a:off x="4379" y="3490"/>
              <a:ext cx="116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22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endParaRPr lang="en-US" altLang="en-US" sz="1000">
                <a:solidFill>
                  <a:srgbClr val="000000"/>
                </a:solidFill>
                <a:latin typeface="Verdana" pitchFamily="34" charset="0"/>
                <a:cs typeface="Arial" pitchFamily="34" charset="0"/>
              </a:endParaRPr>
            </a:p>
          </p:txBody>
        </p:sp>
        <p:sp>
          <p:nvSpPr>
            <p:cNvPr id="233536" name="Szövegdoboz 137"/>
            <p:cNvSpPr txBox="1">
              <a:spLocks noChangeArrowheads="1"/>
            </p:cNvSpPr>
            <p:nvPr/>
          </p:nvSpPr>
          <p:spPr bwMode="auto">
            <a:xfrm>
              <a:off x="3730" y="3227"/>
              <a:ext cx="611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en-US" altLang="en-US" sz="1000" dirty="0">
                  <a:solidFill>
                    <a:srgbClr val="000000"/>
                  </a:solidFill>
                  <a:latin typeface="Verdana" pitchFamily="34" charset="0"/>
                  <a:cs typeface="Arial" pitchFamily="34" charset="0"/>
                </a:rPr>
                <a:t>40-48 </a:t>
              </a:r>
            </a:p>
            <a:p>
              <a:pPr algn="ctr"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en-US" altLang="en-US" sz="1000" dirty="0">
                  <a:solidFill>
                    <a:srgbClr val="000000"/>
                  </a:solidFill>
                  <a:latin typeface="Verdana" pitchFamily="34" charset="0"/>
                  <a:cs typeface="Arial" pitchFamily="34" charset="0"/>
                </a:rPr>
                <a:t>configurable</a:t>
              </a:r>
            </a:p>
            <a:p>
              <a:pPr algn="ctr"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en-US" altLang="en-US" sz="1000" dirty="0">
                  <a:solidFill>
                    <a:srgbClr val="000000"/>
                  </a:solidFill>
                  <a:latin typeface="Verdana" pitchFamily="34" charset="0"/>
                  <a:cs typeface="Arial" pitchFamily="34" charset="0"/>
                </a:rPr>
                <a:t>lanes</a:t>
              </a:r>
            </a:p>
          </p:txBody>
        </p:sp>
        <p:cxnSp>
          <p:nvCxnSpPr>
            <p:cNvPr id="145" name="Egyenes összekötő 144"/>
            <p:cNvCxnSpPr/>
            <p:nvPr/>
          </p:nvCxnSpPr>
          <p:spPr>
            <a:xfrm rot="5400000" flipH="1" flipV="1">
              <a:off x="4331" y="3401"/>
              <a:ext cx="113" cy="1"/>
            </a:xfrm>
            <a:prstGeom prst="line">
              <a:avLst/>
            </a:prstGeom>
            <a:ln>
              <a:prstDash val="dash"/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sp>
          <p:nvSpPr>
            <p:cNvPr id="233538" name="Rectangle 59"/>
            <p:cNvSpPr>
              <a:spLocks noChangeArrowheads="1"/>
            </p:cNvSpPr>
            <p:nvPr/>
          </p:nvSpPr>
          <p:spPr bwMode="auto">
            <a:xfrm>
              <a:off x="5071" y="3295"/>
              <a:ext cx="371" cy="212"/>
            </a:xfrm>
            <a:prstGeom prst="rect">
              <a:avLst/>
            </a:prstGeom>
            <a:solidFill>
              <a:srgbClr val="F6FABE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fontAlgn="base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en-US" altLang="en-US" sz="1100">
                  <a:solidFill>
                    <a:srgbClr val="000000"/>
                  </a:solidFill>
                  <a:latin typeface="Verdana" pitchFamily="34" charset="0"/>
                  <a:cs typeface="Arial" pitchFamily="34" charset="0"/>
                </a:rPr>
                <a:t> </a:t>
              </a:r>
              <a:r>
                <a:rPr lang="hu-HU" altLang="en-US" sz="1100">
                  <a:solidFill>
                    <a:srgbClr val="000000"/>
                  </a:solidFill>
                  <a:latin typeface="Verdana" pitchFamily="34" charset="0"/>
                  <a:cs typeface="Arial" pitchFamily="34" charset="0"/>
                </a:rPr>
                <a:t>Mem.</a:t>
              </a:r>
            </a:p>
          </p:txBody>
        </p:sp>
        <p:sp>
          <p:nvSpPr>
            <p:cNvPr id="233539" name="Oval 33"/>
            <p:cNvSpPr>
              <a:spLocks noChangeArrowheads="1"/>
            </p:cNvSpPr>
            <p:nvPr/>
          </p:nvSpPr>
          <p:spPr bwMode="auto">
            <a:xfrm>
              <a:off x="4646" y="3297"/>
              <a:ext cx="232" cy="213"/>
            </a:xfrm>
            <a:prstGeom prst="ellipse">
              <a:avLst/>
            </a:prstGeom>
            <a:solidFill>
              <a:srgbClr val="CCECFF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fontAlgn="base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hu-HU" altLang="en-US" sz="1000">
                  <a:solidFill>
                    <a:srgbClr val="000000"/>
                  </a:solidFill>
                  <a:latin typeface="Verdana" pitchFamily="34" charset="0"/>
                  <a:cs typeface="Arial" pitchFamily="34" charset="0"/>
                </a:rPr>
                <a:t>P</a:t>
              </a:r>
            </a:p>
          </p:txBody>
        </p:sp>
        <p:sp>
          <p:nvSpPr>
            <p:cNvPr id="233540" name="Rectangle 48"/>
            <p:cNvSpPr>
              <a:spLocks noChangeArrowheads="1"/>
            </p:cNvSpPr>
            <p:nvPr/>
          </p:nvSpPr>
          <p:spPr bwMode="auto">
            <a:xfrm>
              <a:off x="4434" y="3717"/>
              <a:ext cx="645" cy="222"/>
            </a:xfrm>
            <a:prstGeom prst="rect">
              <a:avLst/>
            </a:prstGeom>
            <a:solidFill>
              <a:srgbClr val="993300">
                <a:alpha val="34117"/>
              </a:srgbClr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fontAlgn="base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hu-HU" altLang="en-US" sz="1000">
                  <a:solidFill>
                    <a:srgbClr val="000000"/>
                  </a:solidFill>
                  <a:latin typeface="Verdana" pitchFamily="34" charset="0"/>
                  <a:cs typeface="Arial" pitchFamily="34" charset="0"/>
                </a:rPr>
                <a:t>Periph. Contr.</a:t>
              </a:r>
            </a:p>
          </p:txBody>
        </p:sp>
        <p:sp>
          <p:nvSpPr>
            <p:cNvPr id="233541" name="Line 50"/>
            <p:cNvSpPr>
              <a:spLocks noChangeShapeType="1"/>
            </p:cNvSpPr>
            <p:nvPr/>
          </p:nvSpPr>
          <p:spPr bwMode="auto">
            <a:xfrm>
              <a:off x="4761" y="3506"/>
              <a:ext cx="0" cy="20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 type="triangl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cs typeface="Arial" pitchFamily="34" charset="0"/>
              </a:endParaRPr>
            </a:p>
          </p:txBody>
        </p:sp>
        <p:sp>
          <p:nvSpPr>
            <p:cNvPr id="233542" name="Line 50"/>
            <p:cNvSpPr>
              <a:spLocks noChangeShapeType="1"/>
            </p:cNvSpPr>
            <p:nvPr/>
          </p:nvSpPr>
          <p:spPr bwMode="auto">
            <a:xfrm>
              <a:off x="4879" y="3375"/>
              <a:ext cx="190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 type="triangl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cs typeface="Arial" pitchFamily="34" charset="0"/>
              </a:endParaRPr>
            </a:p>
          </p:txBody>
        </p:sp>
        <p:sp>
          <p:nvSpPr>
            <p:cNvPr id="233543" name="Text Box 62"/>
            <p:cNvSpPr txBox="1">
              <a:spLocks noChangeArrowheads="1"/>
            </p:cNvSpPr>
            <p:nvPr/>
          </p:nvSpPr>
          <p:spPr bwMode="auto">
            <a:xfrm>
              <a:off x="5117" y="3688"/>
              <a:ext cx="544" cy="27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FF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en-US" altLang="en-US" sz="1100" dirty="0" err="1">
                  <a:solidFill>
                    <a:srgbClr val="000000"/>
                  </a:solidFill>
                  <a:latin typeface="Verdana" pitchFamily="34" charset="0"/>
                  <a:cs typeface="Arial" pitchFamily="34" charset="0"/>
                </a:rPr>
                <a:t>X79</a:t>
              </a:r>
              <a:r>
                <a:rPr lang="en-US" altLang="en-US" sz="1100" dirty="0">
                  <a:solidFill>
                    <a:srgbClr val="000000"/>
                  </a:solidFill>
                  <a:latin typeface="Verdana" pitchFamily="34" charset="0"/>
                  <a:cs typeface="Arial" pitchFamily="34" charset="0"/>
                </a:rPr>
                <a:t>/</a:t>
              </a:r>
              <a:r>
                <a:rPr lang="en-US" altLang="en-US" sz="1100" dirty="0" err="1">
                  <a:solidFill>
                    <a:srgbClr val="000000"/>
                  </a:solidFill>
                  <a:latin typeface="Verdana" pitchFamily="34" charset="0"/>
                  <a:cs typeface="Arial" pitchFamily="34" charset="0"/>
                </a:rPr>
                <a:t>Z99</a:t>
              </a:r>
              <a:r>
                <a:rPr lang="en-US" altLang="en-US" sz="1100" dirty="0">
                  <a:solidFill>
                    <a:srgbClr val="000000"/>
                  </a:solidFill>
                  <a:latin typeface="Verdana" pitchFamily="34" charset="0"/>
                  <a:cs typeface="Arial" pitchFamily="34" charset="0"/>
                </a:rPr>
                <a:t>/</a:t>
              </a:r>
            </a:p>
            <a:p>
              <a:pPr algn="ctr"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en-US" altLang="en-US" sz="1100" dirty="0" err="1">
                  <a:solidFill>
                    <a:srgbClr val="000000"/>
                  </a:solidFill>
                  <a:latin typeface="Verdana" pitchFamily="34" charset="0"/>
                  <a:cs typeface="Arial" pitchFamily="34" charset="0"/>
                </a:rPr>
                <a:t>X299</a:t>
              </a:r>
              <a:endParaRPr lang="en-US" altLang="en-US" sz="1100" dirty="0">
                <a:solidFill>
                  <a:srgbClr val="000000"/>
                </a:solidFill>
                <a:latin typeface="Verdana" pitchFamily="34" charset="0"/>
                <a:cs typeface="Arial" pitchFamily="34" charset="0"/>
              </a:endParaRPr>
            </a:p>
          </p:txBody>
        </p:sp>
      </p:grpSp>
      <p:grpSp>
        <p:nvGrpSpPr>
          <p:cNvPr id="233515" name="Group 64"/>
          <p:cNvGrpSpPr>
            <a:grpSpLocks/>
          </p:cNvGrpSpPr>
          <p:nvPr/>
        </p:nvGrpSpPr>
        <p:grpSpPr bwMode="auto">
          <a:xfrm>
            <a:off x="5485683" y="2300455"/>
            <a:ext cx="3160713" cy="1219200"/>
            <a:chOff x="3451" y="3171"/>
            <a:chExt cx="1991" cy="768"/>
          </a:xfrm>
        </p:grpSpPr>
        <p:sp>
          <p:nvSpPr>
            <p:cNvPr id="233518" name="Text Box 31"/>
            <p:cNvSpPr txBox="1">
              <a:spLocks noChangeArrowheads="1"/>
            </p:cNvSpPr>
            <p:nvPr/>
          </p:nvSpPr>
          <p:spPr bwMode="auto">
            <a:xfrm>
              <a:off x="3451" y="3315"/>
              <a:ext cx="332" cy="2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22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en-US" altLang="en-US" sz="1000" b="1" dirty="0" err="1">
                  <a:solidFill>
                    <a:srgbClr val="000000"/>
                  </a:solidFill>
                  <a:latin typeface="Verdana" pitchFamily="34" charset="0"/>
                  <a:cs typeface="Arial" pitchFamily="34" charset="0"/>
                </a:rPr>
                <a:t>PCIe</a:t>
              </a:r>
              <a:endParaRPr lang="en-US" altLang="en-US" sz="1000" b="1" dirty="0">
                <a:solidFill>
                  <a:srgbClr val="000000"/>
                </a:solidFill>
                <a:latin typeface="Verdana" pitchFamily="34" charset="0"/>
                <a:cs typeface="Arial" pitchFamily="34" charset="0"/>
              </a:endParaRPr>
            </a:p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en-US" altLang="en-US" sz="1000" b="1" dirty="0">
                  <a:solidFill>
                    <a:srgbClr val="000000"/>
                  </a:solidFill>
                  <a:latin typeface="Verdana" pitchFamily="34" charset="0"/>
                  <a:cs typeface="Arial" pitchFamily="34" charset="0"/>
                </a:rPr>
                <a:t> </a:t>
              </a:r>
              <a:r>
                <a:rPr lang="hu-HU" altLang="en-US" sz="1000" b="1" dirty="0">
                  <a:solidFill>
                    <a:srgbClr val="000000"/>
                  </a:solidFill>
                  <a:latin typeface="Verdana" pitchFamily="34" charset="0"/>
                  <a:cs typeface="Arial" pitchFamily="34" charset="0"/>
                </a:rPr>
                <a:t>2</a:t>
              </a:r>
              <a:r>
                <a:rPr lang="en-US" altLang="en-US" sz="1000" b="1" dirty="0">
                  <a:solidFill>
                    <a:srgbClr val="000000"/>
                  </a:solidFill>
                  <a:latin typeface="Verdana" pitchFamily="34" charset="0"/>
                  <a:cs typeface="Arial" pitchFamily="34" charset="0"/>
                </a:rPr>
                <a:t>.0</a:t>
              </a:r>
            </a:p>
          </p:txBody>
        </p:sp>
        <p:sp>
          <p:nvSpPr>
            <p:cNvPr id="233519" name="Text Box 32"/>
            <p:cNvSpPr txBox="1">
              <a:spLocks noChangeArrowheads="1"/>
            </p:cNvSpPr>
            <p:nvPr/>
          </p:nvSpPr>
          <p:spPr bwMode="auto">
            <a:xfrm>
              <a:off x="4379" y="3171"/>
              <a:ext cx="116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22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endParaRPr lang="en-US" altLang="en-US" sz="1000">
                <a:solidFill>
                  <a:srgbClr val="000000"/>
                </a:solidFill>
                <a:latin typeface="Verdana" pitchFamily="34" charset="0"/>
                <a:cs typeface="Arial" pitchFamily="34" charset="0"/>
              </a:endParaRPr>
            </a:p>
          </p:txBody>
        </p:sp>
        <p:sp>
          <p:nvSpPr>
            <p:cNvPr id="233520" name="Line 56"/>
            <p:cNvSpPr>
              <a:spLocks noChangeShapeType="1"/>
            </p:cNvSpPr>
            <p:nvPr/>
          </p:nvSpPr>
          <p:spPr bwMode="auto">
            <a:xfrm>
              <a:off x="4336" y="3277"/>
              <a:ext cx="317" cy="11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 type="triangl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cs typeface="Arial" pitchFamily="34" charset="0"/>
              </a:endParaRPr>
            </a:p>
          </p:txBody>
        </p:sp>
        <p:sp>
          <p:nvSpPr>
            <p:cNvPr id="233521" name="Line 34"/>
            <p:cNvSpPr>
              <a:spLocks noChangeShapeType="1"/>
            </p:cNvSpPr>
            <p:nvPr/>
          </p:nvSpPr>
          <p:spPr bwMode="auto">
            <a:xfrm flipH="1">
              <a:off x="4330" y="3437"/>
              <a:ext cx="318" cy="6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 type="triangl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cs typeface="Arial" pitchFamily="34" charset="0"/>
              </a:endParaRPr>
            </a:p>
          </p:txBody>
        </p:sp>
        <p:sp>
          <p:nvSpPr>
            <p:cNvPr id="233522" name="Text Box 40"/>
            <p:cNvSpPr txBox="1">
              <a:spLocks noChangeArrowheads="1"/>
            </p:cNvSpPr>
            <p:nvPr/>
          </p:nvSpPr>
          <p:spPr bwMode="auto">
            <a:xfrm>
              <a:off x="4379" y="3490"/>
              <a:ext cx="116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22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endParaRPr lang="en-US" altLang="en-US" sz="1000">
                <a:solidFill>
                  <a:srgbClr val="000000"/>
                </a:solidFill>
                <a:latin typeface="Verdana" pitchFamily="34" charset="0"/>
                <a:cs typeface="Arial" pitchFamily="34" charset="0"/>
              </a:endParaRPr>
            </a:p>
          </p:txBody>
        </p:sp>
        <p:sp>
          <p:nvSpPr>
            <p:cNvPr id="233523" name="Szövegdoboz 137"/>
            <p:cNvSpPr txBox="1">
              <a:spLocks noChangeArrowheads="1"/>
            </p:cNvSpPr>
            <p:nvPr/>
          </p:nvSpPr>
          <p:spPr bwMode="auto">
            <a:xfrm>
              <a:off x="3730" y="3227"/>
              <a:ext cx="611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en-US" altLang="en-US" sz="1000" dirty="0">
                  <a:solidFill>
                    <a:srgbClr val="000000"/>
                  </a:solidFill>
                  <a:latin typeface="Verdana" pitchFamily="34" charset="0"/>
                  <a:cs typeface="Arial" pitchFamily="34" charset="0"/>
                </a:rPr>
                <a:t>40 </a:t>
              </a:r>
            </a:p>
            <a:p>
              <a:pPr algn="ctr"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en-US" altLang="en-US" sz="1000" dirty="0">
                  <a:solidFill>
                    <a:srgbClr val="000000"/>
                  </a:solidFill>
                  <a:latin typeface="Verdana" pitchFamily="34" charset="0"/>
                  <a:cs typeface="Arial" pitchFamily="34" charset="0"/>
                </a:rPr>
                <a:t>configurable</a:t>
              </a:r>
            </a:p>
            <a:p>
              <a:pPr algn="ctr"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en-US" altLang="en-US" sz="1000" dirty="0">
                  <a:solidFill>
                    <a:srgbClr val="000000"/>
                  </a:solidFill>
                  <a:latin typeface="Verdana" pitchFamily="34" charset="0"/>
                  <a:cs typeface="Arial" pitchFamily="34" charset="0"/>
                </a:rPr>
                <a:t>lanes</a:t>
              </a:r>
            </a:p>
          </p:txBody>
        </p:sp>
        <p:cxnSp>
          <p:nvCxnSpPr>
            <p:cNvPr id="72" name="Egyenes összekötő 144"/>
            <p:cNvCxnSpPr/>
            <p:nvPr/>
          </p:nvCxnSpPr>
          <p:spPr>
            <a:xfrm rot="5400000" flipH="1" flipV="1">
              <a:off x="4331" y="3401"/>
              <a:ext cx="113" cy="1"/>
            </a:xfrm>
            <a:prstGeom prst="line">
              <a:avLst/>
            </a:prstGeom>
            <a:ln>
              <a:prstDash val="dash"/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sp>
          <p:nvSpPr>
            <p:cNvPr id="233525" name="Rectangle 59"/>
            <p:cNvSpPr>
              <a:spLocks noChangeArrowheads="1"/>
            </p:cNvSpPr>
            <p:nvPr/>
          </p:nvSpPr>
          <p:spPr bwMode="auto">
            <a:xfrm>
              <a:off x="5071" y="3295"/>
              <a:ext cx="371" cy="212"/>
            </a:xfrm>
            <a:prstGeom prst="rect">
              <a:avLst/>
            </a:prstGeom>
            <a:solidFill>
              <a:srgbClr val="F6FABE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fontAlgn="base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en-US" altLang="en-US" sz="1100">
                  <a:solidFill>
                    <a:srgbClr val="000000"/>
                  </a:solidFill>
                  <a:latin typeface="Verdana" pitchFamily="34" charset="0"/>
                  <a:cs typeface="Arial" pitchFamily="34" charset="0"/>
                </a:rPr>
                <a:t> </a:t>
              </a:r>
              <a:r>
                <a:rPr lang="hu-HU" altLang="en-US" sz="1100">
                  <a:solidFill>
                    <a:srgbClr val="000000"/>
                  </a:solidFill>
                  <a:latin typeface="Verdana" pitchFamily="34" charset="0"/>
                  <a:cs typeface="Arial" pitchFamily="34" charset="0"/>
                </a:rPr>
                <a:t>Mem.</a:t>
              </a:r>
            </a:p>
          </p:txBody>
        </p:sp>
        <p:sp>
          <p:nvSpPr>
            <p:cNvPr id="233526" name="Oval 33"/>
            <p:cNvSpPr>
              <a:spLocks noChangeArrowheads="1"/>
            </p:cNvSpPr>
            <p:nvPr/>
          </p:nvSpPr>
          <p:spPr bwMode="auto">
            <a:xfrm>
              <a:off x="4646" y="3297"/>
              <a:ext cx="232" cy="213"/>
            </a:xfrm>
            <a:prstGeom prst="ellipse">
              <a:avLst/>
            </a:prstGeom>
            <a:solidFill>
              <a:srgbClr val="CCECFF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fontAlgn="base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hu-HU" altLang="en-US" sz="1000">
                  <a:solidFill>
                    <a:srgbClr val="000000"/>
                  </a:solidFill>
                  <a:latin typeface="Verdana" pitchFamily="34" charset="0"/>
                  <a:cs typeface="Arial" pitchFamily="34" charset="0"/>
                </a:rPr>
                <a:t>P</a:t>
              </a:r>
            </a:p>
          </p:txBody>
        </p:sp>
        <p:sp>
          <p:nvSpPr>
            <p:cNvPr id="233527" name="Rectangle 48"/>
            <p:cNvSpPr>
              <a:spLocks noChangeArrowheads="1"/>
            </p:cNvSpPr>
            <p:nvPr/>
          </p:nvSpPr>
          <p:spPr bwMode="auto">
            <a:xfrm>
              <a:off x="4434" y="3717"/>
              <a:ext cx="645" cy="222"/>
            </a:xfrm>
            <a:prstGeom prst="rect">
              <a:avLst/>
            </a:prstGeom>
            <a:solidFill>
              <a:srgbClr val="993300">
                <a:alpha val="34117"/>
              </a:srgbClr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fontAlgn="base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hu-HU" altLang="en-US" sz="1000">
                  <a:solidFill>
                    <a:srgbClr val="000000"/>
                  </a:solidFill>
                  <a:latin typeface="Verdana" pitchFamily="34" charset="0"/>
                  <a:cs typeface="Arial" pitchFamily="34" charset="0"/>
                </a:rPr>
                <a:t>Periph. Contr.</a:t>
              </a:r>
            </a:p>
          </p:txBody>
        </p:sp>
        <p:sp>
          <p:nvSpPr>
            <p:cNvPr id="233528" name="Line 50"/>
            <p:cNvSpPr>
              <a:spLocks noChangeShapeType="1"/>
            </p:cNvSpPr>
            <p:nvPr/>
          </p:nvSpPr>
          <p:spPr bwMode="auto">
            <a:xfrm>
              <a:off x="4761" y="3506"/>
              <a:ext cx="0" cy="20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 type="triangl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cs typeface="Arial" pitchFamily="34" charset="0"/>
              </a:endParaRPr>
            </a:p>
          </p:txBody>
        </p:sp>
        <p:sp>
          <p:nvSpPr>
            <p:cNvPr id="233530" name="Text Box 62"/>
            <p:cNvSpPr txBox="1">
              <a:spLocks noChangeArrowheads="1"/>
            </p:cNvSpPr>
            <p:nvPr/>
          </p:nvSpPr>
          <p:spPr bwMode="auto">
            <a:xfrm>
              <a:off x="5137" y="3769"/>
              <a:ext cx="288" cy="16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FF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en-US" altLang="en-US" sz="1100">
                  <a:solidFill>
                    <a:srgbClr val="000000"/>
                  </a:solidFill>
                  <a:latin typeface="Verdana" pitchFamily="34" charset="0"/>
                  <a:cs typeface="Arial" pitchFamily="34" charset="0"/>
                </a:rPr>
                <a:t>X79</a:t>
              </a:r>
            </a:p>
          </p:txBody>
        </p:sp>
      </p:grpSp>
      <p:sp>
        <p:nvSpPr>
          <p:cNvPr id="233516" name="Rectangle 2"/>
          <p:cNvSpPr>
            <a:spLocks noChangeArrowheads="1"/>
          </p:cNvSpPr>
          <p:nvPr/>
        </p:nvSpPr>
        <p:spPr bwMode="auto">
          <a:xfrm>
            <a:off x="5075892" y="3925965"/>
            <a:ext cx="3935693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100" dirty="0">
                <a:solidFill>
                  <a:srgbClr val="000000"/>
                </a:solidFill>
                <a:latin typeface="Verdana" pitchFamily="34" charset="0"/>
                <a:cs typeface="Arial" pitchFamily="34" charset="0"/>
              </a:rPr>
              <a:t>Intel Sandy Bridge-E (</a:t>
            </a:r>
            <a:r>
              <a:rPr lang="en-US" altLang="en-US" sz="1100" dirty="0" err="1">
                <a:solidFill>
                  <a:srgbClr val="000000"/>
                </a:solidFill>
                <a:latin typeface="Verdana" pitchFamily="34" charset="0"/>
                <a:cs typeface="Arial" pitchFamily="34" charset="0"/>
              </a:rPr>
              <a:t>6C</a:t>
            </a:r>
            <a:r>
              <a:rPr lang="en-US" altLang="en-US" sz="1100" dirty="0">
                <a:solidFill>
                  <a:srgbClr val="000000"/>
                </a:solidFill>
                <a:latin typeface="Verdana" pitchFamily="34" charset="0"/>
                <a:cs typeface="Arial" pitchFamily="34" charset="0"/>
              </a:rPr>
              <a:t>), 4 </a:t>
            </a:r>
            <a:r>
              <a:rPr lang="en-US" altLang="en-US" sz="1100" dirty="0" err="1">
                <a:solidFill>
                  <a:srgbClr val="000000"/>
                </a:solidFill>
                <a:latin typeface="Verdana" pitchFamily="34" charset="0"/>
                <a:cs typeface="Arial" pitchFamily="34" charset="0"/>
              </a:rPr>
              <a:t>MCh</a:t>
            </a:r>
            <a:r>
              <a:rPr lang="en-US" altLang="en-US" sz="1100" dirty="0">
                <a:solidFill>
                  <a:srgbClr val="000000"/>
                </a:solidFill>
                <a:latin typeface="Verdana" pitchFamily="34" charset="0"/>
                <a:cs typeface="Arial" pitchFamily="34" charset="0"/>
              </a:rPr>
              <a:t> with </a:t>
            </a:r>
            <a:r>
              <a:rPr lang="en-US" altLang="en-US" sz="1100" dirty="0" err="1">
                <a:solidFill>
                  <a:srgbClr val="000000"/>
                </a:solidFill>
                <a:latin typeface="Verdana" pitchFamily="34" charset="0"/>
                <a:cs typeface="Arial" pitchFamily="34" charset="0"/>
              </a:rPr>
              <a:t>X79</a:t>
            </a:r>
            <a:r>
              <a:rPr lang="en-US" altLang="en-US" sz="1100" dirty="0">
                <a:solidFill>
                  <a:srgbClr val="000000"/>
                </a:solidFill>
                <a:latin typeface="Verdana" pitchFamily="34" charset="0"/>
                <a:cs typeface="Arial" pitchFamily="34" charset="0"/>
              </a:rPr>
              <a:t> (2011)  </a:t>
            </a:r>
          </a:p>
        </p:txBody>
      </p:sp>
      <p:sp>
        <p:nvSpPr>
          <p:cNvPr id="82" name="Rectangle 5"/>
          <p:cNvSpPr>
            <a:spLocks noGrp="1" noChangeArrowheads="1"/>
          </p:cNvSpPr>
          <p:nvPr>
            <p:ph type="title"/>
          </p:nvPr>
        </p:nvSpPr>
        <p:spPr>
          <a:xfrm>
            <a:off x="0" y="13447"/>
            <a:ext cx="9144000" cy="393700"/>
          </a:xfrm>
        </p:spPr>
        <p:txBody>
          <a:bodyPr/>
          <a:lstStyle/>
          <a:p>
            <a:pPr eaLnBrk="1" hangingPunct="1">
              <a:defRPr/>
            </a:pPr>
            <a:r>
              <a:rPr lang="en-US" altLang="en-US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4. Evolution of HEDT (High-End Desktop) processors (15)</a:t>
            </a:r>
            <a:endParaRPr lang="en-US" altLang="en-US" dirty="0"/>
          </a:p>
        </p:txBody>
      </p:sp>
      <p:sp>
        <p:nvSpPr>
          <p:cNvPr id="80" name="Text Box 14"/>
          <p:cNvSpPr txBox="1">
            <a:spLocks noChangeArrowheads="1"/>
          </p:cNvSpPr>
          <p:nvPr/>
        </p:nvSpPr>
        <p:spPr bwMode="auto">
          <a:xfrm>
            <a:off x="1225493" y="5877381"/>
            <a:ext cx="3876382" cy="93871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100" dirty="0">
                <a:solidFill>
                  <a:srgbClr val="000000"/>
                </a:solidFill>
                <a:latin typeface="Verdana" pitchFamily="34" charset="0"/>
                <a:cs typeface="Arial" pitchFamily="34" charset="0"/>
              </a:rPr>
              <a:t>Intel Ivy Bridge (4C), 2 </a:t>
            </a:r>
            <a:r>
              <a:rPr lang="en-US" altLang="en-US" sz="1100" dirty="0" err="1">
                <a:solidFill>
                  <a:srgbClr val="000000"/>
                </a:solidFill>
                <a:latin typeface="Verdana" pitchFamily="34" charset="0"/>
                <a:cs typeface="Arial" pitchFamily="34" charset="0"/>
              </a:rPr>
              <a:t>MCh</a:t>
            </a:r>
            <a:r>
              <a:rPr lang="en-US" altLang="en-US" sz="1100" dirty="0">
                <a:solidFill>
                  <a:srgbClr val="000000"/>
                </a:solidFill>
                <a:latin typeface="Verdana" pitchFamily="34" charset="0"/>
                <a:cs typeface="Arial" pitchFamily="34" charset="0"/>
              </a:rPr>
              <a:t> with Z77 PCH (2012)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100" dirty="0">
                <a:solidFill>
                  <a:srgbClr val="000000"/>
                </a:solidFill>
                <a:latin typeface="Verdana" pitchFamily="34" charset="0"/>
                <a:cs typeface="Arial" pitchFamily="34" charset="0"/>
              </a:rPr>
              <a:t>Intel Haswell     (</a:t>
            </a:r>
            <a:r>
              <a:rPr lang="en-US" altLang="en-US" sz="1100" dirty="0" err="1">
                <a:solidFill>
                  <a:srgbClr val="000000"/>
                </a:solidFill>
                <a:latin typeface="Verdana" pitchFamily="34" charset="0"/>
                <a:cs typeface="Arial" pitchFamily="34" charset="0"/>
              </a:rPr>
              <a:t>4C</a:t>
            </a:r>
            <a:r>
              <a:rPr lang="en-US" altLang="en-US" sz="1100" dirty="0">
                <a:solidFill>
                  <a:srgbClr val="000000"/>
                </a:solidFill>
                <a:latin typeface="Verdana" pitchFamily="34" charset="0"/>
                <a:cs typeface="Arial" pitchFamily="34" charset="0"/>
              </a:rPr>
              <a:t>), 2 </a:t>
            </a:r>
            <a:r>
              <a:rPr lang="en-US" altLang="en-US" sz="1100" dirty="0" err="1">
                <a:solidFill>
                  <a:srgbClr val="000000"/>
                </a:solidFill>
                <a:latin typeface="Verdana" pitchFamily="34" charset="0"/>
                <a:cs typeface="Arial" pitchFamily="34" charset="0"/>
              </a:rPr>
              <a:t>MCh</a:t>
            </a:r>
            <a:r>
              <a:rPr lang="en-US" altLang="en-US" sz="1100" dirty="0">
                <a:solidFill>
                  <a:srgbClr val="000000"/>
                </a:solidFill>
                <a:latin typeface="Verdana" pitchFamily="34" charset="0"/>
                <a:cs typeface="Arial" pitchFamily="34" charset="0"/>
              </a:rPr>
              <a:t> with Z87 PCH (2013)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100" dirty="0">
                <a:solidFill>
                  <a:srgbClr val="000000"/>
                </a:solidFill>
                <a:latin typeface="Verdana" pitchFamily="34" charset="0"/>
                <a:cs typeface="Arial" pitchFamily="34" charset="0"/>
              </a:rPr>
              <a:t>Intel Broadwell  (</a:t>
            </a:r>
            <a:r>
              <a:rPr lang="en-US" altLang="en-US" sz="1100" dirty="0" err="1">
                <a:solidFill>
                  <a:srgbClr val="000000"/>
                </a:solidFill>
                <a:latin typeface="Verdana" pitchFamily="34" charset="0"/>
                <a:cs typeface="Arial" pitchFamily="34" charset="0"/>
              </a:rPr>
              <a:t>4C</a:t>
            </a:r>
            <a:r>
              <a:rPr lang="en-US" altLang="en-US" sz="1100" dirty="0">
                <a:solidFill>
                  <a:srgbClr val="000000"/>
                </a:solidFill>
                <a:latin typeface="Verdana" pitchFamily="34" charset="0"/>
                <a:cs typeface="Arial" pitchFamily="34" charset="0"/>
              </a:rPr>
              <a:t>), 2 </a:t>
            </a:r>
            <a:r>
              <a:rPr lang="en-US" altLang="en-US" sz="1100" dirty="0" err="1">
                <a:solidFill>
                  <a:srgbClr val="000000"/>
                </a:solidFill>
                <a:latin typeface="Verdana" pitchFamily="34" charset="0"/>
                <a:cs typeface="Arial" pitchFamily="34" charset="0"/>
              </a:rPr>
              <a:t>MCh</a:t>
            </a:r>
            <a:r>
              <a:rPr lang="en-US" altLang="en-US" sz="1100" dirty="0">
                <a:solidFill>
                  <a:srgbClr val="000000"/>
                </a:solidFill>
                <a:latin typeface="Verdana" pitchFamily="34" charset="0"/>
                <a:cs typeface="Arial" pitchFamily="34" charset="0"/>
              </a:rPr>
              <a:t> with </a:t>
            </a:r>
            <a:r>
              <a:rPr lang="en-US" altLang="en-US" sz="1100" dirty="0" err="1">
                <a:solidFill>
                  <a:srgbClr val="000000"/>
                </a:solidFill>
                <a:latin typeface="Verdana" pitchFamily="34" charset="0"/>
                <a:cs typeface="Arial" pitchFamily="34" charset="0"/>
              </a:rPr>
              <a:t>Z97</a:t>
            </a:r>
            <a:r>
              <a:rPr lang="en-US" altLang="en-US" sz="1100" dirty="0">
                <a:solidFill>
                  <a:srgbClr val="000000"/>
                </a:solidFill>
                <a:latin typeface="Verdana" pitchFamily="34" charset="0"/>
                <a:cs typeface="Arial" pitchFamily="34" charset="0"/>
              </a:rPr>
              <a:t> </a:t>
            </a:r>
            <a:r>
              <a:rPr lang="en-US" altLang="en-US" sz="1100" dirty="0" err="1">
                <a:solidFill>
                  <a:srgbClr val="000000"/>
                </a:solidFill>
                <a:latin typeface="Verdana" pitchFamily="34" charset="0"/>
                <a:cs typeface="Arial" pitchFamily="34" charset="0"/>
              </a:rPr>
              <a:t>PCH</a:t>
            </a:r>
            <a:r>
              <a:rPr lang="en-US" altLang="en-US" sz="1100" dirty="0">
                <a:solidFill>
                  <a:srgbClr val="000000"/>
                </a:solidFill>
                <a:latin typeface="Verdana" pitchFamily="34" charset="0"/>
                <a:cs typeface="Arial" pitchFamily="34" charset="0"/>
              </a:rPr>
              <a:t> (2015)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100" dirty="0">
                <a:solidFill>
                  <a:srgbClr val="000000"/>
                </a:solidFill>
                <a:latin typeface="Verdana" pitchFamily="34" charset="0"/>
                <a:cs typeface="Arial" pitchFamily="34" charset="0"/>
              </a:rPr>
              <a:t>Intel </a:t>
            </a:r>
            <a:r>
              <a:rPr lang="en-US" altLang="en-US" sz="1100" dirty="0" err="1">
                <a:solidFill>
                  <a:srgbClr val="000000"/>
                </a:solidFill>
                <a:latin typeface="Verdana" pitchFamily="34" charset="0"/>
                <a:cs typeface="Arial" pitchFamily="34" charset="0"/>
              </a:rPr>
              <a:t>Skylake</a:t>
            </a:r>
            <a:r>
              <a:rPr lang="en-US" altLang="en-US" sz="1100" dirty="0">
                <a:solidFill>
                  <a:srgbClr val="000000"/>
                </a:solidFill>
                <a:latin typeface="Verdana" pitchFamily="34" charset="0"/>
                <a:cs typeface="Arial" pitchFamily="34" charset="0"/>
              </a:rPr>
              <a:t>-S  (</a:t>
            </a:r>
            <a:r>
              <a:rPr lang="en-US" altLang="en-US" sz="1100" dirty="0" err="1">
                <a:solidFill>
                  <a:srgbClr val="000000"/>
                </a:solidFill>
                <a:latin typeface="Verdana" pitchFamily="34" charset="0"/>
                <a:cs typeface="Arial" pitchFamily="34" charset="0"/>
              </a:rPr>
              <a:t>4C</a:t>
            </a:r>
            <a:r>
              <a:rPr lang="en-US" altLang="en-US" sz="1100" dirty="0">
                <a:solidFill>
                  <a:srgbClr val="000000"/>
                </a:solidFill>
                <a:latin typeface="Verdana" pitchFamily="34" charset="0"/>
                <a:cs typeface="Arial" pitchFamily="34" charset="0"/>
              </a:rPr>
              <a:t>), 2 </a:t>
            </a:r>
            <a:r>
              <a:rPr lang="en-US" altLang="en-US" sz="1100" dirty="0" err="1">
                <a:solidFill>
                  <a:srgbClr val="000000"/>
                </a:solidFill>
                <a:latin typeface="Verdana" pitchFamily="34" charset="0"/>
                <a:cs typeface="Arial" pitchFamily="34" charset="0"/>
              </a:rPr>
              <a:t>MCh</a:t>
            </a:r>
            <a:r>
              <a:rPr lang="en-US" altLang="en-US" sz="1100" dirty="0">
                <a:solidFill>
                  <a:srgbClr val="000000"/>
                </a:solidFill>
                <a:latin typeface="Verdana" pitchFamily="34" charset="0"/>
                <a:cs typeface="Arial" pitchFamily="34" charset="0"/>
              </a:rPr>
              <a:t> with </a:t>
            </a:r>
            <a:r>
              <a:rPr lang="en-US" altLang="en-US" sz="1100" dirty="0" err="1">
                <a:solidFill>
                  <a:srgbClr val="000000"/>
                </a:solidFill>
                <a:latin typeface="Verdana" pitchFamily="34" charset="0"/>
                <a:cs typeface="Arial" pitchFamily="34" charset="0"/>
              </a:rPr>
              <a:t>Z170</a:t>
            </a:r>
            <a:r>
              <a:rPr lang="en-US" altLang="en-US" sz="1100" dirty="0">
                <a:solidFill>
                  <a:srgbClr val="000000"/>
                </a:solidFill>
                <a:latin typeface="Verdana" pitchFamily="34" charset="0"/>
                <a:cs typeface="Arial" pitchFamily="34" charset="0"/>
              </a:rPr>
              <a:t> </a:t>
            </a:r>
            <a:r>
              <a:rPr lang="en-US" altLang="en-US" sz="1100" dirty="0" err="1">
                <a:solidFill>
                  <a:srgbClr val="000000"/>
                </a:solidFill>
                <a:latin typeface="Verdana" pitchFamily="34" charset="0"/>
                <a:cs typeface="Arial" pitchFamily="34" charset="0"/>
              </a:rPr>
              <a:t>PCH</a:t>
            </a:r>
            <a:r>
              <a:rPr lang="en-US" altLang="en-US" sz="1100" dirty="0">
                <a:solidFill>
                  <a:srgbClr val="000000"/>
                </a:solidFill>
                <a:latin typeface="Verdana" pitchFamily="34" charset="0"/>
                <a:cs typeface="Arial" pitchFamily="34" charset="0"/>
              </a:rPr>
              <a:t> (2015)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100" dirty="0">
                <a:solidFill>
                  <a:srgbClr val="000000"/>
                </a:solidFill>
                <a:latin typeface="Verdana" pitchFamily="34" charset="0"/>
                <a:cs typeface="Arial" pitchFamily="34" charset="0"/>
              </a:rPr>
              <a:t>  and subsequent lines</a:t>
            </a:r>
          </a:p>
        </p:txBody>
      </p:sp>
      <p:sp>
        <p:nvSpPr>
          <p:cNvPr id="81" name="Oval 12"/>
          <p:cNvSpPr>
            <a:spLocks noChangeArrowheads="1"/>
          </p:cNvSpPr>
          <p:nvPr/>
        </p:nvSpPr>
        <p:spPr bwMode="auto">
          <a:xfrm rot="-5400000">
            <a:off x="678494" y="3188655"/>
            <a:ext cx="60325" cy="60325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 rot="10800000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>
              <a:solidFill>
                <a:srgbClr val="000000"/>
              </a:solidFill>
              <a:latin typeface="Verdana" pitchFamily="34" charset="0"/>
              <a:cs typeface="Arial" pitchFamily="34" charset="0"/>
            </a:endParaRPr>
          </a:p>
        </p:txBody>
      </p:sp>
      <p:sp>
        <p:nvSpPr>
          <p:cNvPr id="76" name="Line 50"/>
          <p:cNvSpPr>
            <a:spLocks noChangeShapeType="1"/>
          </p:cNvSpPr>
          <p:nvPr/>
        </p:nvSpPr>
        <p:spPr bwMode="auto">
          <a:xfrm>
            <a:off x="7681027" y="4781600"/>
            <a:ext cx="301625" cy="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  <a:cs typeface="Arial" pitchFamily="34" charset="0"/>
            </a:endParaRPr>
          </a:p>
        </p:txBody>
      </p:sp>
      <p:sp>
        <p:nvSpPr>
          <p:cNvPr id="77" name="Line 50"/>
          <p:cNvSpPr>
            <a:spLocks noChangeShapeType="1"/>
          </p:cNvSpPr>
          <p:nvPr/>
        </p:nvSpPr>
        <p:spPr bwMode="auto">
          <a:xfrm>
            <a:off x="7680726" y="4621036"/>
            <a:ext cx="301752" cy="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  <a:cs typeface="Arial" pitchFamily="34" charset="0"/>
            </a:endParaRPr>
          </a:p>
        </p:txBody>
      </p:sp>
      <p:sp>
        <p:nvSpPr>
          <p:cNvPr id="78" name="Line 50"/>
          <p:cNvSpPr>
            <a:spLocks noChangeShapeType="1"/>
          </p:cNvSpPr>
          <p:nvPr/>
        </p:nvSpPr>
        <p:spPr bwMode="auto">
          <a:xfrm>
            <a:off x="7682033" y="4862556"/>
            <a:ext cx="301752" cy="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  <a:cs typeface="Arial" pitchFamily="34" charset="0"/>
            </a:endParaRPr>
          </a:p>
        </p:txBody>
      </p:sp>
      <p:sp>
        <p:nvSpPr>
          <p:cNvPr id="79" name="Line 50"/>
          <p:cNvSpPr>
            <a:spLocks noChangeShapeType="1"/>
          </p:cNvSpPr>
          <p:nvPr/>
        </p:nvSpPr>
        <p:spPr bwMode="auto">
          <a:xfrm>
            <a:off x="3168210" y="4876261"/>
            <a:ext cx="301625" cy="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  <a:cs typeface="Arial" pitchFamily="34" charset="0"/>
            </a:endParaRPr>
          </a:p>
        </p:txBody>
      </p:sp>
      <p:sp>
        <p:nvSpPr>
          <p:cNvPr id="83" name="Line 50"/>
          <p:cNvSpPr>
            <a:spLocks noChangeShapeType="1"/>
          </p:cNvSpPr>
          <p:nvPr/>
        </p:nvSpPr>
        <p:spPr bwMode="auto">
          <a:xfrm>
            <a:off x="3199304" y="2573157"/>
            <a:ext cx="301625" cy="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  <a:cs typeface="Arial" pitchFamily="34" charset="0"/>
            </a:endParaRPr>
          </a:p>
        </p:txBody>
      </p:sp>
      <p:sp>
        <p:nvSpPr>
          <p:cNvPr id="84" name="Line 50"/>
          <p:cNvSpPr>
            <a:spLocks noChangeShapeType="1"/>
          </p:cNvSpPr>
          <p:nvPr/>
        </p:nvSpPr>
        <p:spPr bwMode="auto">
          <a:xfrm>
            <a:off x="3198839" y="2692255"/>
            <a:ext cx="301625" cy="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  <a:cs typeface="Arial" pitchFamily="34" charset="0"/>
            </a:endParaRPr>
          </a:p>
        </p:txBody>
      </p:sp>
      <p:sp>
        <p:nvSpPr>
          <p:cNvPr id="85" name="Line 50"/>
          <p:cNvSpPr>
            <a:spLocks noChangeShapeType="1"/>
          </p:cNvSpPr>
          <p:nvPr/>
        </p:nvSpPr>
        <p:spPr bwMode="auto">
          <a:xfrm>
            <a:off x="7754313" y="2707045"/>
            <a:ext cx="301625" cy="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  <a:cs typeface="Arial" pitchFamily="34" charset="0"/>
            </a:endParaRPr>
          </a:p>
        </p:txBody>
      </p:sp>
      <p:sp>
        <p:nvSpPr>
          <p:cNvPr id="86" name="Line 50"/>
          <p:cNvSpPr>
            <a:spLocks noChangeShapeType="1"/>
          </p:cNvSpPr>
          <p:nvPr/>
        </p:nvSpPr>
        <p:spPr bwMode="auto">
          <a:xfrm>
            <a:off x="7754012" y="2546481"/>
            <a:ext cx="301752" cy="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  <a:cs typeface="Arial" pitchFamily="34" charset="0"/>
            </a:endParaRPr>
          </a:p>
        </p:txBody>
      </p:sp>
      <p:sp>
        <p:nvSpPr>
          <p:cNvPr id="87" name="Line 50"/>
          <p:cNvSpPr>
            <a:spLocks noChangeShapeType="1"/>
          </p:cNvSpPr>
          <p:nvPr/>
        </p:nvSpPr>
        <p:spPr bwMode="auto">
          <a:xfrm>
            <a:off x="7748033" y="2788001"/>
            <a:ext cx="301752" cy="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  <a:cs typeface="Arial" pitchFamily="34" charset="0"/>
            </a:endParaRPr>
          </a:p>
        </p:txBody>
      </p:sp>
      <p:sp>
        <p:nvSpPr>
          <p:cNvPr id="88" name="Line 50"/>
          <p:cNvSpPr>
            <a:spLocks noChangeShapeType="1"/>
          </p:cNvSpPr>
          <p:nvPr/>
        </p:nvSpPr>
        <p:spPr bwMode="auto">
          <a:xfrm>
            <a:off x="7753442" y="2618910"/>
            <a:ext cx="301625" cy="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  <a:cs typeface="Arial" pitchFamily="34" charset="0"/>
            </a:endParaRPr>
          </a:p>
        </p:txBody>
      </p:sp>
      <p:sp>
        <p:nvSpPr>
          <p:cNvPr id="2" name="Down Arrow 1"/>
          <p:cNvSpPr/>
          <p:nvPr/>
        </p:nvSpPr>
        <p:spPr bwMode="auto">
          <a:xfrm>
            <a:off x="2951820" y="4198750"/>
            <a:ext cx="80403" cy="288000"/>
          </a:xfrm>
          <a:prstGeom prst="downArrow">
            <a:avLst/>
          </a:prstGeom>
          <a:solidFill>
            <a:srgbClr val="FF0000"/>
          </a:solidFill>
          <a:ln w="1905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1400" b="1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90" name="Down Arrow 89"/>
          <p:cNvSpPr/>
          <p:nvPr/>
        </p:nvSpPr>
        <p:spPr bwMode="auto">
          <a:xfrm>
            <a:off x="7461927" y="4201870"/>
            <a:ext cx="80403" cy="288000"/>
          </a:xfrm>
          <a:prstGeom prst="downArrow">
            <a:avLst/>
          </a:prstGeom>
          <a:solidFill>
            <a:srgbClr val="FF0000"/>
          </a:solidFill>
          <a:ln w="1905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1400" b="1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4" name="TextBox 3"/>
          <p:cNvSpPr txBox="1"/>
          <p:nvPr/>
        </p:nvSpPr>
        <p:spPr bwMode="auto">
          <a:xfrm>
            <a:off x="5022050" y="5594377"/>
            <a:ext cx="1877437" cy="2616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rtlCol="0"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sz="1100" dirty="0">
                <a:solidFill>
                  <a:srgbClr val="000000"/>
                </a:solidFill>
                <a:latin typeface="Verdana"/>
                <a:cs typeface="Arial" charset="0"/>
              </a:rPr>
              <a:t>40 lanes beginning with</a:t>
            </a:r>
          </a:p>
        </p:txBody>
      </p:sp>
      <p:sp>
        <p:nvSpPr>
          <p:cNvPr id="91" name="TextBox 90"/>
          <p:cNvSpPr txBox="1"/>
          <p:nvPr/>
        </p:nvSpPr>
        <p:spPr bwMode="auto">
          <a:xfrm>
            <a:off x="5019412" y="5987920"/>
            <a:ext cx="1877437" cy="2616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rtlCol="0"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sz="1100" dirty="0">
                <a:solidFill>
                  <a:srgbClr val="000000"/>
                </a:solidFill>
                <a:latin typeface="Verdana"/>
                <a:cs typeface="Arial" charset="0"/>
              </a:rPr>
              <a:t>44 lanes beginning with</a:t>
            </a:r>
          </a:p>
        </p:txBody>
      </p:sp>
      <p:sp>
        <p:nvSpPr>
          <p:cNvPr id="3" name="TextBox 2"/>
          <p:cNvSpPr txBox="1"/>
          <p:nvPr/>
        </p:nvSpPr>
        <p:spPr bwMode="auto">
          <a:xfrm>
            <a:off x="5131380" y="6171670"/>
            <a:ext cx="3727302" cy="2616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rtlCol="0">
            <a:spAutoFit/>
          </a:bodyPr>
          <a:lstStyle/>
          <a:p>
            <a:pPr lvl="0" fontAlgn="base">
              <a:spcBef>
                <a:spcPct val="0"/>
              </a:spcBef>
              <a:spcAft>
                <a:spcPct val="0"/>
              </a:spcAft>
            </a:pPr>
            <a:r>
              <a:rPr lang="en-US" altLang="en-US" sz="1100" dirty="0">
                <a:solidFill>
                  <a:srgbClr val="000000"/>
                </a:solidFill>
                <a:latin typeface="Verdana" pitchFamily="34" charset="0"/>
                <a:cs typeface="Arial" pitchFamily="34" charset="0"/>
              </a:rPr>
              <a:t>Intel </a:t>
            </a:r>
            <a:r>
              <a:rPr lang="en-US" altLang="en-US" sz="1100" dirty="0" err="1">
                <a:solidFill>
                  <a:srgbClr val="000000"/>
                </a:solidFill>
                <a:latin typeface="Verdana" pitchFamily="34" charset="0"/>
                <a:cs typeface="Arial" pitchFamily="34" charset="0"/>
              </a:rPr>
              <a:t>Skylake</a:t>
            </a:r>
            <a:r>
              <a:rPr lang="en-US" altLang="en-US" sz="1100" dirty="0">
                <a:solidFill>
                  <a:srgbClr val="000000"/>
                </a:solidFill>
                <a:latin typeface="Verdana" pitchFamily="34" charset="0"/>
                <a:cs typeface="Arial" pitchFamily="34" charset="0"/>
              </a:rPr>
              <a:t>-X    (18C), 4 </a:t>
            </a:r>
            <a:r>
              <a:rPr lang="en-US" altLang="en-US" sz="1100" dirty="0" err="1">
                <a:solidFill>
                  <a:srgbClr val="000000"/>
                </a:solidFill>
                <a:latin typeface="Verdana" pitchFamily="34" charset="0"/>
                <a:cs typeface="Arial" pitchFamily="34" charset="0"/>
              </a:rPr>
              <a:t>MCh</a:t>
            </a:r>
            <a:r>
              <a:rPr lang="en-US" altLang="en-US" sz="1100" dirty="0">
                <a:solidFill>
                  <a:srgbClr val="000000"/>
                </a:solidFill>
                <a:latin typeface="Verdana" pitchFamily="34" charset="0"/>
                <a:cs typeface="Arial" pitchFamily="34" charset="0"/>
              </a:rPr>
              <a:t> with X299 (2017)</a:t>
            </a:r>
          </a:p>
        </p:txBody>
      </p:sp>
      <p:sp>
        <p:nvSpPr>
          <p:cNvPr id="93" name="TextBox 92"/>
          <p:cNvSpPr txBox="1"/>
          <p:nvPr/>
        </p:nvSpPr>
        <p:spPr bwMode="auto">
          <a:xfrm>
            <a:off x="5009815" y="6368508"/>
            <a:ext cx="1877437" cy="2616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rtlCol="0"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sz="1100" dirty="0">
                <a:solidFill>
                  <a:srgbClr val="000000"/>
                </a:solidFill>
                <a:latin typeface="Verdana"/>
                <a:cs typeface="Arial" charset="0"/>
              </a:rPr>
              <a:t>48 lanes beginning with</a:t>
            </a:r>
          </a:p>
        </p:txBody>
      </p:sp>
      <p:sp>
        <p:nvSpPr>
          <p:cNvPr id="94" name="Text Box 17"/>
          <p:cNvSpPr txBox="1">
            <a:spLocks noChangeArrowheads="1"/>
          </p:cNvSpPr>
          <p:nvPr/>
        </p:nvSpPr>
        <p:spPr bwMode="auto">
          <a:xfrm>
            <a:off x="4887035" y="6542834"/>
            <a:ext cx="4180953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100" dirty="0">
                <a:solidFill>
                  <a:srgbClr val="000000"/>
                </a:solidFill>
                <a:latin typeface="Verdana" pitchFamily="34" charset="0"/>
                <a:cs typeface="Arial" pitchFamily="34" charset="0"/>
              </a:rPr>
              <a:t>  Intel Cascade Lake-X (18C), 4 </a:t>
            </a:r>
            <a:r>
              <a:rPr lang="en-US" altLang="en-US" sz="1100" dirty="0" err="1">
                <a:solidFill>
                  <a:srgbClr val="000000"/>
                </a:solidFill>
                <a:latin typeface="Verdana" pitchFamily="34" charset="0"/>
                <a:cs typeface="Arial" pitchFamily="34" charset="0"/>
              </a:rPr>
              <a:t>MCh</a:t>
            </a:r>
            <a:r>
              <a:rPr lang="en-US" altLang="en-US" sz="1100" dirty="0">
                <a:solidFill>
                  <a:srgbClr val="000000"/>
                </a:solidFill>
                <a:latin typeface="Verdana" pitchFamily="34" charset="0"/>
                <a:cs typeface="Arial" pitchFamily="34" charset="0"/>
              </a:rPr>
              <a:t> with X279 (2019)</a:t>
            </a:r>
          </a:p>
        </p:txBody>
      </p:sp>
      <p:sp>
        <p:nvSpPr>
          <p:cNvPr id="6" name="Rectangle 5"/>
          <p:cNvSpPr/>
          <p:nvPr/>
        </p:nvSpPr>
        <p:spPr bwMode="auto">
          <a:xfrm>
            <a:off x="5022051" y="1566320"/>
            <a:ext cx="3924000" cy="5256000"/>
          </a:xfrm>
          <a:prstGeom prst="rect">
            <a:avLst/>
          </a:prstGeom>
          <a:noFill/>
          <a:ln w="28575" cap="flat" cmpd="sng" algn="ctr">
            <a:solidFill>
              <a:srgbClr val="FF0000"/>
            </a:solidFill>
            <a:prstDash val="sysDot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56553482"/>
      </p:ext>
    </p:extLst>
  </p:cSld>
  <p:clrMapOvr>
    <a:masterClrMapping/>
  </p:clrMapOvr>
</p:sld>
</file>

<file path=ppt/slides/slide1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4. Evolution of HEDT (High-End Desktop) processors (16)</a:t>
            </a:r>
            <a:endParaRPr lang="en-US" dirty="0"/>
          </a:p>
        </p:txBody>
      </p:sp>
      <p:sp>
        <p:nvSpPr>
          <p:cNvPr id="3" name="TextBox 2"/>
          <p:cNvSpPr txBox="1"/>
          <p:nvPr/>
        </p:nvSpPr>
        <p:spPr bwMode="auto">
          <a:xfrm>
            <a:off x="26495" y="458670"/>
            <a:ext cx="5535277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rtlCol="0"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dirty="0">
                <a:solidFill>
                  <a:schemeClr val="accent6"/>
                </a:solidFill>
                <a:latin typeface="Verdana"/>
                <a:cs typeface="Arial" charset="0"/>
              </a:rPr>
              <a:t>b) More cores</a:t>
            </a:r>
          </a:p>
        </p:txBody>
      </p:sp>
      <p:sp>
        <p:nvSpPr>
          <p:cNvPr id="5" name="Rounded Rectangle 4"/>
          <p:cNvSpPr/>
          <p:nvPr/>
        </p:nvSpPr>
        <p:spPr bwMode="auto">
          <a:xfrm>
            <a:off x="493" y="890890"/>
            <a:ext cx="9117012" cy="1548000"/>
          </a:xfrm>
          <a:prstGeom prst="roundRect">
            <a:avLst/>
          </a:prstGeom>
          <a:solidFill>
            <a:srgbClr val="DDEEFF"/>
          </a:solidFill>
          <a:ln w="19050" cap="flat" cmpd="sng" algn="ctr">
            <a:solidFill>
              <a:srgbClr val="89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6" name="TextBox 5"/>
          <p:cNvSpPr txBox="1"/>
          <p:nvPr/>
        </p:nvSpPr>
        <p:spPr bwMode="auto">
          <a:xfrm>
            <a:off x="160064" y="953905"/>
            <a:ext cx="8857361" cy="140038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rtlCol="0">
            <a:spAutoFit/>
          </a:bodyPr>
          <a:lstStyle/>
          <a:p>
            <a:pPr marL="285750" lvl="0" indent="-285750" fontAlgn="base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en-US" sz="1600" spc="-60" dirty="0">
                <a:solidFill>
                  <a:srgbClr val="000000"/>
                </a:solidFill>
                <a:latin typeface="Verdana"/>
                <a:cs typeface="Arial" charset="0"/>
              </a:rPr>
              <a:t>Graphics programs operate primarily on pixels, permitting </a:t>
            </a:r>
            <a:r>
              <a:rPr lang="en-US" sz="1600" spc="-60" dirty="0">
                <a:solidFill>
                  <a:srgbClr val="0070C0"/>
                </a:solidFill>
                <a:latin typeface="Verdana"/>
                <a:cs typeface="Arial" charset="0"/>
              </a:rPr>
              <a:t>massively parallel execution</a:t>
            </a:r>
            <a:r>
              <a:rPr lang="en-US" sz="1600" spc="-60" dirty="0">
                <a:solidFill>
                  <a:srgbClr val="000000"/>
                </a:solidFill>
                <a:latin typeface="Verdana"/>
                <a:cs typeface="Arial" charset="0"/>
              </a:rPr>
              <a:t>,</a:t>
            </a:r>
          </a:p>
          <a:p>
            <a:pPr lvl="0" fontAlgn="base">
              <a:spcBef>
                <a:spcPct val="0"/>
              </a:spcBef>
              <a:spcAft>
                <a:spcPct val="0"/>
              </a:spcAft>
            </a:pPr>
            <a:r>
              <a:rPr lang="en-US" sz="1600" dirty="0">
                <a:solidFill>
                  <a:srgbClr val="000000"/>
                </a:solidFill>
                <a:latin typeface="Verdana"/>
                <a:cs typeface="Arial" charset="0"/>
              </a:rPr>
              <a:t>      consequently, HEDT processors should have </a:t>
            </a:r>
            <a:r>
              <a:rPr lang="en-US" sz="1600" dirty="0">
                <a:solidFill>
                  <a:srgbClr val="0070C0"/>
                </a:solidFill>
                <a:latin typeface="Verdana"/>
                <a:cs typeface="Arial" charset="0"/>
              </a:rPr>
              <a:t>as many cores as feasible</a:t>
            </a:r>
            <a:r>
              <a:rPr lang="en-US" sz="1600" dirty="0">
                <a:solidFill>
                  <a:srgbClr val="000000"/>
                </a:solidFill>
                <a:latin typeface="Verdana"/>
                <a:cs typeface="Arial" charset="0"/>
              </a:rPr>
              <a:t> by the</a:t>
            </a:r>
          </a:p>
          <a:p>
            <a:pPr lvl="0" fontAlgn="base">
              <a:spcBef>
                <a:spcPct val="0"/>
              </a:spcBef>
              <a:spcAft>
                <a:spcPts val="600"/>
              </a:spcAft>
            </a:pPr>
            <a:r>
              <a:rPr lang="en-US" sz="1600" dirty="0">
                <a:solidFill>
                  <a:srgbClr val="000000"/>
                </a:solidFill>
                <a:latin typeface="Verdana"/>
                <a:cs typeface="Arial" charset="0"/>
              </a:rPr>
              <a:t>      available IC technology.  </a:t>
            </a:r>
          </a:p>
          <a:p>
            <a:pPr marL="285750" lvl="0" indent="-285750" fontAlgn="base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en-US" sz="1600" dirty="0">
                <a:solidFill>
                  <a:srgbClr val="000000"/>
                </a:solidFill>
                <a:latin typeface="Verdana"/>
                <a:cs typeface="Arial" charset="0"/>
              </a:rPr>
              <a:t>Accordingly, while IC technology evolved, </a:t>
            </a:r>
            <a:r>
              <a:rPr lang="en-US" sz="1600" dirty="0">
                <a:solidFill>
                  <a:srgbClr val="FF0000"/>
                </a:solidFill>
                <a:latin typeface="Verdana"/>
                <a:cs typeface="Arial" charset="0"/>
              </a:rPr>
              <a:t>core counts </a:t>
            </a:r>
            <a:r>
              <a:rPr lang="en-US" sz="1600" dirty="0">
                <a:solidFill>
                  <a:srgbClr val="000000"/>
                </a:solidFill>
                <a:latin typeface="Verdana"/>
                <a:cs typeface="Arial" charset="0"/>
              </a:rPr>
              <a:t>of HEDT processors rose</a:t>
            </a:r>
          </a:p>
          <a:p>
            <a:pPr lvl="0" fontAlgn="base">
              <a:spcBef>
                <a:spcPct val="0"/>
              </a:spcBef>
              <a:spcAft>
                <a:spcPct val="0"/>
              </a:spcAft>
            </a:pPr>
            <a:r>
              <a:rPr lang="en-US" sz="1600" dirty="0">
                <a:solidFill>
                  <a:srgbClr val="000000"/>
                </a:solidFill>
                <a:latin typeface="Verdana"/>
                <a:cs typeface="Arial" charset="0"/>
              </a:rPr>
              <a:t>      from </a:t>
            </a:r>
            <a:r>
              <a:rPr lang="en-US" sz="1600" dirty="0">
                <a:solidFill>
                  <a:srgbClr val="FF0000"/>
                </a:solidFill>
                <a:latin typeface="Verdana"/>
                <a:cs typeface="Arial" charset="0"/>
              </a:rPr>
              <a:t>2 to 18 </a:t>
            </a:r>
            <a:r>
              <a:rPr lang="en-US" sz="1600" dirty="0">
                <a:solidFill>
                  <a:srgbClr val="000000"/>
                </a:solidFill>
                <a:latin typeface="Verdana"/>
                <a:cs typeface="Arial" charset="0"/>
              </a:rPr>
              <a:t>until now (02/2022).</a:t>
            </a:r>
          </a:p>
        </p:txBody>
      </p:sp>
    </p:spTree>
    <p:extLst>
      <p:ext uri="{BB962C8B-B14F-4D97-AF65-F5344CB8AC3E}">
        <p14:creationId xmlns:p14="http://schemas.microsoft.com/office/powerpoint/2010/main" val="263156985"/>
      </p:ext>
    </p:extLst>
  </p:cSld>
  <p:clrMapOvr>
    <a:masterClrMapping/>
  </p:clrMapOvr>
</p:sld>
</file>

<file path=ppt/slides/slide1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extBox 5"/>
          <p:cNvSpPr txBox="1"/>
          <p:nvPr/>
        </p:nvSpPr>
        <p:spPr>
          <a:xfrm>
            <a:off x="37264" y="443382"/>
            <a:ext cx="610212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rgbClr val="2D2D8A"/>
                </a:solidFill>
                <a:latin typeface="+mj-lt"/>
              </a:rPr>
              <a:t>Core counts on Core 2-based  HEDT processors -1 </a:t>
            </a:r>
          </a:p>
        </p:txBody>
      </p:sp>
      <p:sp>
        <p:nvSpPr>
          <p:cNvPr id="5" name="Title 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sz="16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4. </a:t>
            </a:r>
            <a:r>
              <a:rPr lang="en-US" altLang="en-US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Evolution of HEDT (High-End Desktop) processors (17)</a:t>
            </a:r>
            <a:endParaRPr lang="en-US" dirty="0"/>
          </a:p>
        </p:txBody>
      </p:sp>
      <p:sp>
        <p:nvSpPr>
          <p:cNvPr id="2" name="TextBox 1"/>
          <p:cNvSpPr txBox="1"/>
          <p:nvPr/>
        </p:nvSpPr>
        <p:spPr>
          <a:xfrm>
            <a:off x="-3308" y="6421119"/>
            <a:ext cx="2768707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 dirty="0"/>
              <a:t>The above HEDT models and lines are unlocked.</a:t>
            </a:r>
          </a:p>
        </p:txBody>
      </p:sp>
      <p:graphicFrame>
        <p:nvGraphicFramePr>
          <p:cNvPr id="8" name="Table 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71198408"/>
              </p:ext>
            </p:extLst>
          </p:nvPr>
        </p:nvGraphicFramePr>
        <p:xfrm>
          <a:off x="45792" y="1166005"/>
          <a:ext cx="9040183" cy="5443751"/>
        </p:xfrm>
        <a:graphic>
          <a:graphicData uri="http://schemas.openxmlformats.org/drawingml/2006/table">
            <a:tbl>
              <a:tblPr firstRow="1" firstCol="1" bandRow="1"/>
              <a:tblGrid>
                <a:gridCol w="129932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9505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2008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6508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76508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945105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945105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765085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945105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585065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810090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</a:tblGrid>
              <a:tr h="434131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Processor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Techn</a:t>
                      </a: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.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Date of intro.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No.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 of cores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up to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Memory </a:t>
                      </a:r>
                      <a:r>
                        <a:rPr lang="en-US" sz="1050" b="0" dirty="0" err="1">
                          <a:effectLst/>
                          <a:latin typeface="+mj-lt"/>
                          <a:ea typeface="Calibri"/>
                          <a:cs typeface="Times New Roman"/>
                        </a:rPr>
                        <a:t>attachm</a:t>
                      </a:r>
                      <a:r>
                        <a:rPr lang="en-US" sz="1050" b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.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Mem. speed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up to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PCIe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lanes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No. of mem. channels 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MCH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TDP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Processor socket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30598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Core 2 Extreme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X6800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65 nm 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7/2006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2C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 rowSpan="5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Via </a:t>
                      </a:r>
                      <a:r>
                        <a:rPr lang="en-US" sz="1050" b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MCH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 rowSpan="4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DDR3</a:t>
                      </a: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-1066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 rowSpan="4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32 </a:t>
                      </a:r>
                      <a:r>
                        <a:rPr lang="en-US" sz="1050" b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PCIe</a:t>
                      </a: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 2.0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on the </a:t>
                      </a:r>
                      <a:r>
                        <a:rPr lang="en-US" sz="1050" b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X38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 rowSpan="4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2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 rowSpan="4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X38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65 W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LGA</a:t>
                      </a: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 775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89337"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Core 2 Extreme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 err="1">
                          <a:effectLst/>
                          <a:latin typeface="+mj-lt"/>
                          <a:ea typeface="Calibri"/>
                          <a:cs typeface="Times New Roman"/>
                        </a:rPr>
                        <a:t>QX</a:t>
                      </a:r>
                      <a:r>
                        <a:rPr lang="en-US" sz="1050" b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 </a:t>
                      </a:r>
                      <a:r>
                        <a:rPr lang="en-US" sz="1050" b="0" dirty="0" err="1">
                          <a:effectLst/>
                          <a:latin typeface="+mj-lt"/>
                          <a:ea typeface="Calibri"/>
                          <a:cs typeface="Times New Roman"/>
                        </a:rPr>
                        <a:t>6xxx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65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11/2006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 err="1">
                          <a:effectLst/>
                          <a:latin typeface="+mj-lt"/>
                          <a:ea typeface="Calibri"/>
                          <a:cs typeface="Times New Roman"/>
                        </a:rPr>
                        <a:t>2x2C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b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b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b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b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130 W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b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LGA</a:t>
                      </a: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 775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00145"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b="0" baseline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130 W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b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LGA</a:t>
                      </a: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 775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05045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Core</a:t>
                      </a:r>
                      <a:r>
                        <a:rPr lang="en-US" sz="1050" b="0" baseline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 2 Extreme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spc="-60" baseline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QX</a:t>
                      </a:r>
                      <a:r>
                        <a:rPr lang="en-US" sz="1050" b="0" spc="-60" baseline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 9650 (Penryn)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45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11/2007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 err="1">
                          <a:effectLst/>
                          <a:latin typeface="+mj-lt"/>
                          <a:ea typeface="Calibri"/>
                          <a:cs typeface="Times New Roman"/>
                        </a:rPr>
                        <a:t>2x2C</a:t>
                      </a:r>
                      <a:r>
                        <a:rPr lang="en-US" sz="1050" b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 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405045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Core 2 Extreme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spc="-50" baseline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QX 9770 </a:t>
                      </a:r>
                      <a:r>
                        <a:rPr lang="en-US" sz="1050" b="0" spc="-50" baseline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(Penryn)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45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3/2008 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 err="1">
                          <a:effectLst/>
                          <a:latin typeface="+mj-lt"/>
                          <a:ea typeface="Calibri"/>
                          <a:cs typeface="Times New Roman"/>
                        </a:rPr>
                        <a:t>2x2C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b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DDR3</a:t>
                      </a: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-1600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32 </a:t>
                      </a:r>
                      <a:r>
                        <a:rPr lang="en-US" sz="1050" b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PCIe</a:t>
                      </a: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 2.0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on the </a:t>
                      </a:r>
                      <a:r>
                        <a:rPr lang="en-US" sz="1050" b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X48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2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X48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136 W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b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LGA</a:t>
                      </a: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 775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60040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1. G. Nehalem EE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45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11/2008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4C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 rowSpan="13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On-die 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MC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 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 rowSpan="4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DDR3-1067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 rowSpan="4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36 </a:t>
                      </a:r>
                      <a:r>
                        <a:rPr lang="en-US" sz="1050" b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PCIe</a:t>
                      </a: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 2.0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on the </a:t>
                      </a:r>
                      <a:r>
                        <a:rPr lang="en-US" sz="1050" b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X58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 rowSpan="4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3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rgbClr val="FFFFFF"/>
                    </a:solidFill>
                  </a:tcPr>
                </a:tc>
                <a:tc rowSpan="4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X58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spc="-40" baseline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(</a:t>
                      </a:r>
                      <a:r>
                        <a:rPr lang="en-US" sz="1050" b="0" spc="-40" baseline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Tylersburg</a:t>
                      </a:r>
                      <a:r>
                        <a:rPr lang="en-US" sz="1050" b="0" spc="-40" baseline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)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rgbClr val="FFFF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130 W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rgbClr val="FFFF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LGA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1366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 err="1">
                          <a:effectLst/>
                          <a:latin typeface="+mj-lt"/>
                          <a:ea typeface="Calibri"/>
                          <a:cs typeface="Times New Roman"/>
                        </a:rPr>
                        <a:t>Westmere</a:t>
                      </a:r>
                      <a:r>
                        <a:rPr lang="en-US" sz="1050" b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 EE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32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3/2010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6C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21733"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b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b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b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b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 dirty="0"/>
                    </a:p>
                  </a:txBody>
                  <a:tcPr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 dirty="0"/>
                    </a:p>
                  </a:txBody>
                  <a:tcPr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/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latin typeface="+mj-lt"/>
                        </a:rPr>
                        <a:t>130 W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rgbClr val="FFFF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LGA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  1366</a:t>
                      </a:r>
                    </a:p>
                  </a:txBody>
                  <a:tcPr marL="57922" marR="57922" marT="0" marB="0" anchor="ctr"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8017"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Sandy Bridge E 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32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050" b="0" dirty="0">
                        <a:effectLst/>
                        <a:latin typeface="+mj-lt"/>
                        <a:ea typeface="Calibri"/>
                        <a:cs typeface="Times New Roman"/>
                      </a:endParaRP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11/2011 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6C 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380927"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b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b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b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b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DDR3-1600 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40 </a:t>
                      </a:r>
                      <a:r>
                        <a:rPr lang="en-US" sz="1050" b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PCIe</a:t>
                      </a: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 2.0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on-die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 4 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X79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(</a:t>
                      </a:r>
                      <a:r>
                        <a:rPr lang="en-US" sz="1050" b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Patsburg</a:t>
                      </a: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)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130 W/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150 W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LGA 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2011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28017"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Ivy Bridge E 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22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9/2013 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6C 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423998"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b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b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b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b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 dirty="0"/>
                    </a:p>
                  </a:txBody>
                  <a:tcPr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DDR3-1866 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 rowSpan="5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40 </a:t>
                      </a:r>
                      <a:r>
                        <a:rPr lang="en-US" sz="1050" b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PCIe</a:t>
                      </a: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 3.0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on-die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4 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latin typeface="+mj-lt"/>
                        </a:rPr>
                        <a:t>130 W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LGA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 2011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391890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Haswell</a:t>
                      </a:r>
                      <a:r>
                        <a:rPr lang="en-US" sz="1050" b="0" baseline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 </a:t>
                      </a: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E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14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8/2014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8C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 dirty="0"/>
                    </a:p>
                  </a:txBody>
                  <a:tcPr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DDR4-2133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4</a:t>
                      </a:r>
                    </a:p>
                  </a:txBody>
                  <a:tcPr marL="57922" marR="57922" marT="0" marB="0" anchor="ctr"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X99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(Wellsburg)</a:t>
                      </a:r>
                    </a:p>
                  </a:txBody>
                  <a:tcPr marL="57922" marR="57922" marT="0" marB="0" anchor="ctr"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140 W</a:t>
                      </a:r>
                    </a:p>
                  </a:txBody>
                  <a:tcPr marL="57922" marR="57922" marT="0" marB="0" anchor="ctr"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LGA 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 2011-3</a:t>
                      </a:r>
                    </a:p>
                  </a:txBody>
                  <a:tcPr marL="57922" marR="57922" marT="0" marB="0" anchor="ctr"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28017"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Broadwell E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14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5/2016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10C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369115"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b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b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b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b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DDR4</a:t>
                      </a: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-2400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4</a:t>
                      </a:r>
                    </a:p>
                  </a:txBody>
                  <a:tcPr marL="57922" marR="57922" marT="0" marB="0" anchor="ctr"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X99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(Wellsburg)</a:t>
                      </a:r>
                    </a:p>
                  </a:txBody>
                  <a:tcPr marL="57922" marR="57922" marT="0" marB="0" anchor="ctr"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140 W</a:t>
                      </a:r>
                    </a:p>
                  </a:txBody>
                  <a:tcPr marL="57922" marR="57922" marT="0" marB="0" anchor="ctr"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LGA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2011-3</a:t>
                      </a:r>
                    </a:p>
                  </a:txBody>
                  <a:tcPr marL="57922" marR="57922" marT="0" marB="0" anchor="ctr"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28017"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Skylake</a:t>
                      </a: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 X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14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6/2017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18C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488617"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b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b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b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b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DDR4</a:t>
                      </a: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-2666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44 PCI-3.0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on-die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4</a:t>
                      </a:r>
                    </a:p>
                  </a:txBody>
                  <a:tcPr marL="57922" marR="57922" marT="0" marB="0" anchor="ctr"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X299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(Basin Falls)</a:t>
                      </a:r>
                    </a:p>
                  </a:txBody>
                  <a:tcPr marL="57922" marR="57922" marT="0" marB="0" anchor="ctr"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140 W</a:t>
                      </a:r>
                    </a:p>
                  </a:txBody>
                  <a:tcPr marL="57922" marR="57922" marT="0" marB="0" anchor="ctr"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LGA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2066</a:t>
                      </a:r>
                    </a:p>
                  </a:txBody>
                  <a:tcPr marL="57922" marR="57922" marT="0" marB="0" anchor="ctr"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488617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(</a:t>
                      </a:r>
                      <a:r>
                        <a:rPr lang="en-US" sz="1050" b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Kaby</a:t>
                      </a: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 Lake X)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14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6/2017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4C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DDR4</a:t>
                      </a: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-2666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16 </a:t>
                      </a:r>
                      <a:r>
                        <a:rPr lang="en-US" sz="1050" b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PCIe</a:t>
                      </a: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 3.0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on-die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4</a:t>
                      </a:r>
                    </a:p>
                  </a:txBody>
                  <a:tcPr marL="57922" marR="57922" marT="0" marB="0" anchor="ctr"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X299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(Basin Falls)</a:t>
                      </a:r>
                    </a:p>
                  </a:txBody>
                  <a:tcPr marL="57922" marR="57922" marT="0" marB="0" anchor="ctr"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112 W</a:t>
                      </a:r>
                    </a:p>
                  </a:txBody>
                  <a:tcPr marL="57922" marR="57922" marT="0" marB="0" anchor="ctr"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LGA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2066</a:t>
                      </a:r>
                    </a:p>
                  </a:txBody>
                  <a:tcPr marL="57922" marR="57922" marT="0" marB="0" anchor="ctr"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</a:tbl>
          </a:graphicData>
        </a:graphic>
      </p:graphicFrame>
      <p:sp>
        <p:nvSpPr>
          <p:cNvPr id="9" name="Rectangle 8"/>
          <p:cNvSpPr/>
          <p:nvPr/>
        </p:nvSpPr>
        <p:spPr bwMode="auto">
          <a:xfrm>
            <a:off x="2548366" y="1178975"/>
            <a:ext cx="787479" cy="5430781"/>
          </a:xfrm>
          <a:prstGeom prst="rect">
            <a:avLst/>
          </a:prstGeom>
          <a:noFill/>
          <a:ln w="28575" cap="flat" cmpd="sng" algn="ctr">
            <a:solidFill>
              <a:srgbClr val="FF0000"/>
            </a:solidFill>
            <a:prstDash val="sysDot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629653745"/>
      </p:ext>
    </p:extLst>
  </p:cSld>
  <p:clrMapOvr>
    <a:masterClrMapping/>
  </p:clrMapOvr>
</p:sld>
</file>

<file path=ppt/slides/slide1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4. Evolution of HEDT (High-End Desktop) processors (18)</a:t>
            </a:r>
            <a:endParaRPr lang="en-US" dirty="0"/>
          </a:p>
        </p:txBody>
      </p:sp>
      <p:sp>
        <p:nvSpPr>
          <p:cNvPr id="7" name="TextBox 6"/>
          <p:cNvSpPr txBox="1"/>
          <p:nvPr/>
        </p:nvSpPr>
        <p:spPr>
          <a:xfrm>
            <a:off x="27541" y="449378"/>
            <a:ext cx="593861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rgbClr val="2D2D8A"/>
                </a:solidFill>
                <a:latin typeface="+mj-lt"/>
              </a:rPr>
              <a:t>Core counts on Core 2-based HEDT processors-2 </a:t>
            </a:r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115623175"/>
              </p:ext>
            </p:extLst>
          </p:nvPr>
        </p:nvGraphicFramePr>
        <p:xfrm>
          <a:off x="65182" y="1153473"/>
          <a:ext cx="9027494" cy="1348322"/>
        </p:xfrm>
        <a:graphic>
          <a:graphicData uri="http://schemas.openxmlformats.org/drawingml/2006/table">
            <a:tbl>
              <a:tblPr firstRow="1" firstCol="1" bandRow="1"/>
              <a:tblGrid>
                <a:gridCol w="117891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2661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3007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7507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9001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9001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945105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81009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1093567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630070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737792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</a:tblGrid>
              <a:tr h="434131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Verdana"/>
                          <a:ea typeface="Calibri"/>
                          <a:cs typeface="Times New Roman"/>
                        </a:rPr>
                        <a:t>Processor</a:t>
                      </a:r>
                      <a:endParaRPr lang="en-US" sz="1050" b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spc="-60" baseline="0" dirty="0" err="1">
                          <a:effectLst/>
                          <a:latin typeface="Verdana"/>
                          <a:ea typeface="MS Mincho"/>
                          <a:cs typeface="Times New Roman"/>
                        </a:rPr>
                        <a:t>Techn</a:t>
                      </a:r>
                      <a:r>
                        <a:rPr lang="en-US" sz="1050" b="0" spc="-60" baseline="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.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Verdana"/>
                          <a:ea typeface="Calibri"/>
                          <a:cs typeface="Times New Roman"/>
                        </a:rPr>
                        <a:t>Date of intro.</a:t>
                      </a:r>
                      <a:endParaRPr lang="en-US" sz="1050" b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Verdana"/>
                          <a:ea typeface="Calibri"/>
                          <a:cs typeface="Times New Roman"/>
                        </a:rPr>
                        <a:t>No. of cores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up to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Verdana"/>
                          <a:ea typeface="Calibri"/>
                          <a:cs typeface="Times New Roman"/>
                        </a:rPr>
                        <a:t>Memory attachment</a:t>
                      </a:r>
                      <a:endParaRPr lang="en-US" sz="1050" b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Verdana"/>
                          <a:ea typeface="Calibri"/>
                          <a:cs typeface="Times New Roman"/>
                        </a:rPr>
                        <a:t>Mem. speed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up to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 err="1">
                          <a:effectLst/>
                          <a:latin typeface="Verdana"/>
                          <a:ea typeface="MS Mincho"/>
                          <a:cs typeface="Times New Roman"/>
                        </a:rPr>
                        <a:t>PCIe</a:t>
                      </a:r>
                      <a:endParaRPr lang="en-US" sz="1050" b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lanes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Verdana"/>
                          <a:ea typeface="Calibri"/>
                          <a:cs typeface="Times New Roman"/>
                        </a:rPr>
                        <a:t>No. of mem. channels </a:t>
                      </a:r>
                      <a:endParaRPr lang="en-US" sz="1050" b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 err="1">
                          <a:effectLst/>
                          <a:latin typeface="Verdana"/>
                          <a:ea typeface="MS Mincho"/>
                          <a:cs typeface="Times New Roman"/>
                        </a:rPr>
                        <a:t>MCH</a:t>
                      </a:r>
                      <a:endParaRPr lang="en-US" sz="1050" b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 err="1">
                          <a:effectLst/>
                          <a:latin typeface="Verdana"/>
                          <a:ea typeface="MS Mincho"/>
                          <a:cs typeface="Times New Roman"/>
                        </a:rPr>
                        <a:t>TDP</a:t>
                      </a:r>
                      <a:endParaRPr lang="en-US" sz="1050" b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Processor socket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34131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 err="1">
                          <a:effectLst/>
                          <a:latin typeface="Verdana"/>
                          <a:ea typeface="MS Mincho"/>
                          <a:cs typeface="Times New Roman"/>
                        </a:rPr>
                        <a:t>Skylake</a:t>
                      </a:r>
                      <a:r>
                        <a:rPr lang="en-US" sz="1050" b="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-X Refresh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14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spc="-60" baseline="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11/2018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 err="1">
                          <a:effectLst/>
                          <a:latin typeface="Verdana"/>
                          <a:ea typeface="MS Mincho"/>
                          <a:cs typeface="Times New Roman"/>
                        </a:rPr>
                        <a:t>18C</a:t>
                      </a:r>
                      <a:endParaRPr lang="en-US" sz="1050" b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Verdana"/>
                          <a:ea typeface="Calibri"/>
                          <a:cs typeface="Times New Roman"/>
                        </a:rPr>
                        <a:t>On-die 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Verdana"/>
                          <a:ea typeface="Calibri"/>
                          <a:cs typeface="Times New Roman"/>
                        </a:rPr>
                        <a:t>MC </a:t>
                      </a:r>
                      <a:endParaRPr lang="en-US" sz="1050" b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 err="1">
                          <a:effectLst/>
                          <a:latin typeface="Verdana"/>
                          <a:ea typeface="MS Mincho"/>
                          <a:cs typeface="Times New Roman"/>
                        </a:rPr>
                        <a:t>DDR4</a:t>
                      </a:r>
                      <a:r>
                        <a:rPr lang="en-US" sz="1050" b="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-2666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44 PCI-3.0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on-die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4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 err="1">
                          <a:effectLst/>
                          <a:latin typeface="Verdana"/>
                          <a:ea typeface="MS Mincho"/>
                          <a:cs typeface="Times New Roman"/>
                        </a:rPr>
                        <a:t>X299</a:t>
                      </a:r>
                      <a:endParaRPr lang="en-US" sz="1050" b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(Basin Falls)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165 W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LGA-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2066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79743982"/>
                  </a:ext>
                </a:extLst>
              </a:tr>
              <a:tr h="434131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spc="-40" baseline="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Cascade Lake-X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(Server arch.)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14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spc="-60" baseline="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11/2019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18C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b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DDR4-2933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48 PCI-3.0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on-die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4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X299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(Basin Falls)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165 W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LGA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066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92378330"/>
                  </a:ext>
                </a:extLst>
              </a:tr>
            </a:tbl>
          </a:graphicData>
        </a:graphic>
      </p:graphicFrame>
      <p:sp>
        <p:nvSpPr>
          <p:cNvPr id="8" name="Rectangle 7"/>
          <p:cNvSpPr/>
          <p:nvPr/>
        </p:nvSpPr>
        <p:spPr bwMode="auto">
          <a:xfrm>
            <a:off x="2360980" y="1151645"/>
            <a:ext cx="694325" cy="1318313"/>
          </a:xfrm>
          <a:prstGeom prst="rect">
            <a:avLst/>
          </a:prstGeom>
          <a:noFill/>
          <a:ln w="28575" cap="flat" cmpd="sng" algn="ctr">
            <a:solidFill>
              <a:srgbClr val="FF0000"/>
            </a:solidFill>
            <a:prstDash val="sysDot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758217165"/>
      </p:ext>
    </p:extLst>
  </p:cSld>
  <p:clrMapOvr>
    <a:masterClrMapping/>
  </p:clrMapOvr>
</p:sld>
</file>

<file path=ppt/slides/slide1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4. Evolution of HEDT (High-End Desktop) processors (19)</a:t>
            </a:r>
            <a:endParaRPr lang="en-US" dirty="0"/>
          </a:p>
        </p:txBody>
      </p:sp>
      <p:sp>
        <p:nvSpPr>
          <p:cNvPr id="3" name="TextBox 2"/>
          <p:cNvSpPr txBox="1"/>
          <p:nvPr/>
        </p:nvSpPr>
        <p:spPr bwMode="auto">
          <a:xfrm rot="10800000" flipH="1" flipV="1">
            <a:off x="29604" y="458670"/>
            <a:ext cx="1079468" cy="33855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rtlCol="0"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sz="1600" dirty="0">
                <a:solidFill>
                  <a:srgbClr val="FF0000"/>
                </a:solidFill>
                <a:latin typeface="Verdana"/>
                <a:cs typeface="Arial" charset="0"/>
              </a:rPr>
              <a:t>Remark</a:t>
            </a:r>
          </a:p>
        </p:txBody>
      </p:sp>
      <p:sp>
        <p:nvSpPr>
          <p:cNvPr id="4" name="TextBox 3"/>
          <p:cNvSpPr txBox="1"/>
          <p:nvPr/>
        </p:nvSpPr>
        <p:spPr bwMode="auto">
          <a:xfrm flipH="1">
            <a:off x="35434" y="743615"/>
            <a:ext cx="9108565" cy="83099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rtlCol="0"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sz="1600" dirty="0">
                <a:solidFill>
                  <a:srgbClr val="000000"/>
                </a:solidFill>
                <a:latin typeface="Verdana"/>
                <a:cs typeface="Arial" charset="0"/>
              </a:rPr>
              <a:t>Despite their X tag, the </a:t>
            </a:r>
            <a:r>
              <a:rPr lang="en-US" sz="1600" dirty="0" err="1">
                <a:solidFill>
                  <a:srgbClr val="FF0000"/>
                </a:solidFill>
                <a:latin typeface="Verdana"/>
                <a:cs typeface="Arial" charset="0"/>
              </a:rPr>
              <a:t>Kaby</a:t>
            </a:r>
            <a:r>
              <a:rPr lang="en-US" sz="1600" dirty="0">
                <a:solidFill>
                  <a:srgbClr val="FF0000"/>
                </a:solidFill>
                <a:latin typeface="Verdana"/>
                <a:cs typeface="Arial" charset="0"/>
              </a:rPr>
              <a:t> Lake-X models </a:t>
            </a:r>
            <a:r>
              <a:rPr lang="en-US" sz="1600" dirty="0">
                <a:latin typeface="Verdana"/>
                <a:cs typeface="Arial" charset="0"/>
              </a:rPr>
              <a:t>in fact, </a:t>
            </a:r>
            <a:r>
              <a:rPr lang="en-US" sz="1600" dirty="0">
                <a:solidFill>
                  <a:srgbClr val="0070C0"/>
                </a:solidFill>
                <a:latin typeface="Verdana"/>
                <a:cs typeface="Arial" charset="0"/>
              </a:rPr>
              <a:t>do not fit into the traditional </a:t>
            </a:r>
          </a:p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sz="1600" dirty="0">
                <a:solidFill>
                  <a:srgbClr val="0070C0"/>
                </a:solidFill>
                <a:latin typeface="Verdana"/>
                <a:cs typeface="Arial" charset="0"/>
              </a:rPr>
              <a:t>  HEDT lines</a:t>
            </a:r>
            <a:r>
              <a:rPr lang="en-US" sz="1600" dirty="0">
                <a:solidFill>
                  <a:srgbClr val="000000"/>
                </a:solidFill>
                <a:latin typeface="Verdana"/>
                <a:cs typeface="Arial" charset="0"/>
              </a:rPr>
              <a:t>, they are the </a:t>
            </a:r>
            <a:r>
              <a:rPr lang="en-US" sz="1600" dirty="0">
                <a:solidFill>
                  <a:srgbClr val="0070C0"/>
                </a:solidFill>
                <a:latin typeface="Verdana"/>
                <a:cs typeface="Arial" charset="0"/>
              </a:rPr>
              <a:t>highest-performance models of the </a:t>
            </a:r>
            <a:r>
              <a:rPr lang="en-US" sz="1600" dirty="0" err="1">
                <a:solidFill>
                  <a:srgbClr val="0070C0"/>
                </a:solidFill>
                <a:latin typeface="Verdana"/>
                <a:cs typeface="Arial" charset="0"/>
              </a:rPr>
              <a:t>Kaby</a:t>
            </a:r>
            <a:r>
              <a:rPr lang="en-US" sz="1600" dirty="0">
                <a:solidFill>
                  <a:srgbClr val="0070C0"/>
                </a:solidFill>
                <a:latin typeface="Verdana"/>
                <a:cs typeface="Arial" charset="0"/>
              </a:rPr>
              <a:t> Lake line </a:t>
            </a:r>
            <a:r>
              <a:rPr lang="en-US" sz="1600" dirty="0">
                <a:latin typeface="Verdana"/>
                <a:cs typeface="Arial" charset="0"/>
              </a:rPr>
              <a:t>and</a:t>
            </a:r>
          </a:p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sz="1600" dirty="0">
                <a:solidFill>
                  <a:srgbClr val="0070C0"/>
                </a:solidFill>
                <a:latin typeface="Verdana"/>
                <a:cs typeface="Arial" charset="0"/>
              </a:rPr>
              <a:t>  </a:t>
            </a:r>
            <a:r>
              <a:rPr lang="en-US" sz="1600" dirty="0">
                <a:solidFill>
                  <a:srgbClr val="000000"/>
                </a:solidFill>
                <a:latin typeface="Verdana"/>
                <a:cs typeface="Arial" charset="0"/>
              </a:rPr>
              <a:t>are intended to be used in the mobile market segment.</a:t>
            </a:r>
          </a:p>
        </p:txBody>
      </p:sp>
    </p:spTree>
    <p:extLst>
      <p:ext uri="{BB962C8B-B14F-4D97-AF65-F5344CB8AC3E}">
        <p14:creationId xmlns:p14="http://schemas.microsoft.com/office/powerpoint/2010/main" val="2139717962"/>
      </p:ext>
    </p:extLst>
  </p:cSld>
  <p:clrMapOvr>
    <a:masterClrMapping/>
  </p:clrMapOvr>
</p:sld>
</file>

<file path=ppt/slides/slide1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4. Evolution of HEDT (High-End Desktop) processors (20)</a:t>
            </a:r>
            <a:endParaRPr lang="en-US" dirty="0"/>
          </a:p>
        </p:txBody>
      </p:sp>
      <p:sp>
        <p:nvSpPr>
          <p:cNvPr id="5" name="TextBox 4"/>
          <p:cNvSpPr txBox="1"/>
          <p:nvPr/>
        </p:nvSpPr>
        <p:spPr>
          <a:xfrm>
            <a:off x="2006715" y="6496044"/>
            <a:ext cx="575799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/>
              <a:t>2006</a:t>
            </a:r>
          </a:p>
        </p:txBody>
      </p:sp>
      <p:sp>
        <p:nvSpPr>
          <p:cNvPr id="6" name="TextBox 5"/>
          <p:cNvSpPr txBox="1"/>
          <p:nvPr/>
        </p:nvSpPr>
        <p:spPr>
          <a:xfrm>
            <a:off x="1008179" y="6494869"/>
            <a:ext cx="575799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200" dirty="0"/>
              <a:t>2003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4293276" y="6495197"/>
            <a:ext cx="575799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/>
              <a:t>2010</a:t>
            </a:r>
          </a:p>
        </p:txBody>
      </p:sp>
      <p:sp>
        <p:nvSpPr>
          <p:cNvPr id="9" name="TextBox 8"/>
          <p:cNvSpPr txBox="1"/>
          <p:nvPr/>
        </p:nvSpPr>
        <p:spPr>
          <a:xfrm>
            <a:off x="5402632" y="6497214"/>
            <a:ext cx="575799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/>
              <a:t>2014</a:t>
            </a:r>
          </a:p>
        </p:txBody>
      </p:sp>
      <p:sp>
        <p:nvSpPr>
          <p:cNvPr id="13" name="TextBox 12"/>
          <p:cNvSpPr txBox="1"/>
          <p:nvPr/>
        </p:nvSpPr>
        <p:spPr>
          <a:xfrm>
            <a:off x="6498080" y="6497214"/>
            <a:ext cx="575799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/>
              <a:t>2016</a:t>
            </a:r>
          </a:p>
        </p:txBody>
      </p:sp>
      <p:sp>
        <p:nvSpPr>
          <p:cNvPr id="14" name="TextBox 13"/>
          <p:cNvSpPr txBox="1"/>
          <p:nvPr/>
        </p:nvSpPr>
        <p:spPr>
          <a:xfrm>
            <a:off x="3195066" y="6495197"/>
            <a:ext cx="575799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/>
              <a:t>2006</a:t>
            </a:r>
          </a:p>
        </p:txBody>
      </p:sp>
      <p:sp>
        <p:nvSpPr>
          <p:cNvPr id="11" name="TextBox 10"/>
          <p:cNvSpPr txBox="1"/>
          <p:nvPr/>
        </p:nvSpPr>
        <p:spPr>
          <a:xfrm>
            <a:off x="33928" y="458670"/>
            <a:ext cx="898066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accent6"/>
                </a:solidFill>
                <a:latin typeface="+mj-lt"/>
              </a:rPr>
              <a:t>Evolution of core counts in Intel's Core 2-based HEDT lines </a:t>
            </a:r>
            <a:r>
              <a:rPr lang="en-US" dirty="0">
                <a:latin typeface="+mj-lt"/>
              </a:rPr>
              <a:t>(Based on [</a:t>
            </a:r>
            <a:r>
              <a:rPr lang="hu-HU" dirty="0">
                <a:latin typeface="+mj-lt"/>
              </a:rPr>
              <a:t>26</a:t>
            </a:r>
            <a:r>
              <a:rPr lang="en-US" dirty="0">
                <a:latin typeface="+mj-lt"/>
              </a:rPr>
              <a:t>])</a:t>
            </a:r>
          </a:p>
        </p:txBody>
      </p:sp>
      <p:sp>
        <p:nvSpPr>
          <p:cNvPr id="28" name="TextBox 27"/>
          <p:cNvSpPr txBox="1"/>
          <p:nvPr/>
        </p:nvSpPr>
        <p:spPr>
          <a:xfrm>
            <a:off x="7610342" y="6496777"/>
            <a:ext cx="575799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/>
              <a:t>2017</a:t>
            </a:r>
          </a:p>
        </p:txBody>
      </p:sp>
      <p:grpSp>
        <p:nvGrpSpPr>
          <p:cNvPr id="31" name="Group 30"/>
          <p:cNvGrpSpPr/>
          <p:nvPr/>
        </p:nvGrpSpPr>
        <p:grpSpPr>
          <a:xfrm>
            <a:off x="341530" y="973360"/>
            <a:ext cx="8505944" cy="5570313"/>
            <a:chOff x="341530" y="1054042"/>
            <a:chExt cx="8505944" cy="5570313"/>
          </a:xfrm>
        </p:grpSpPr>
        <p:pic>
          <p:nvPicPr>
            <p:cNvPr id="2050" name="Picture 2" descr="https://images.techhive.com/images/article/2016/05/extremeslide-100663091-orig.png"/>
            <p:cNvPicPr>
              <a:picLocks noChangeAspect="1" noChangeArrowheads="1"/>
            </p:cNvPicPr>
            <p:nvPr/>
          </p:nvPicPr>
          <p:blipFill rotWithShape="1"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7887" b="12595"/>
            <a:stretch/>
          </p:blipFill>
          <p:spPr bwMode="auto">
            <a:xfrm>
              <a:off x="341530" y="2365999"/>
              <a:ext cx="7884830" cy="4205478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4" name="TextBox 3"/>
            <p:cNvSpPr txBox="1"/>
            <p:nvPr/>
          </p:nvSpPr>
          <p:spPr>
            <a:xfrm>
              <a:off x="2006715" y="4645482"/>
              <a:ext cx="832279" cy="64633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200" dirty="0">
                  <a:solidFill>
                    <a:schemeClr val="bg1"/>
                  </a:solidFill>
                </a:rPr>
                <a:t>Core 2</a:t>
              </a:r>
            </a:p>
            <a:p>
              <a:pPr algn="ctr"/>
              <a:r>
                <a:rPr lang="en-US" sz="1200" dirty="0">
                  <a:solidFill>
                    <a:schemeClr val="bg1"/>
                  </a:solidFill>
                </a:rPr>
                <a:t>Extreme</a:t>
              </a:r>
            </a:p>
            <a:p>
              <a:pPr algn="ctr"/>
              <a:r>
                <a:rPr lang="en-US" sz="1200" dirty="0" err="1">
                  <a:solidFill>
                    <a:schemeClr val="bg1"/>
                  </a:solidFill>
                </a:rPr>
                <a:t>X6800</a:t>
              </a:r>
              <a:endParaRPr lang="en-US" sz="1200" dirty="0">
                <a:solidFill>
                  <a:schemeClr val="bg1"/>
                </a:solidFill>
              </a:endParaRPr>
            </a:p>
          </p:txBody>
        </p:sp>
        <p:sp>
          <p:nvSpPr>
            <p:cNvPr id="7" name="TextBox 6"/>
            <p:cNvSpPr txBox="1"/>
            <p:nvPr/>
          </p:nvSpPr>
          <p:spPr>
            <a:xfrm>
              <a:off x="3995890" y="4096639"/>
              <a:ext cx="1209498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200" dirty="0" err="1">
                  <a:solidFill>
                    <a:schemeClr val="bg1"/>
                  </a:solidFill>
                </a:rPr>
                <a:t>Westmere</a:t>
              </a:r>
              <a:r>
                <a:rPr lang="en-US" sz="1200" dirty="0">
                  <a:solidFill>
                    <a:schemeClr val="bg1"/>
                  </a:solidFill>
                </a:rPr>
                <a:t> EE</a:t>
              </a:r>
            </a:p>
          </p:txBody>
        </p:sp>
        <p:sp>
          <p:nvSpPr>
            <p:cNvPr id="10" name="TextBox 9"/>
            <p:cNvSpPr txBox="1"/>
            <p:nvPr/>
          </p:nvSpPr>
          <p:spPr>
            <a:xfrm>
              <a:off x="5166020" y="3646589"/>
              <a:ext cx="865943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200" dirty="0">
                  <a:solidFill>
                    <a:schemeClr val="bg1"/>
                  </a:solidFill>
                </a:rPr>
                <a:t>Haswell E</a:t>
              </a:r>
            </a:p>
          </p:txBody>
        </p:sp>
        <p:sp>
          <p:nvSpPr>
            <p:cNvPr id="12" name="TextBox 11"/>
            <p:cNvSpPr txBox="1"/>
            <p:nvPr/>
          </p:nvSpPr>
          <p:spPr>
            <a:xfrm>
              <a:off x="6181123" y="3151534"/>
              <a:ext cx="1002197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200" dirty="0">
                  <a:solidFill>
                    <a:schemeClr val="bg1"/>
                  </a:solidFill>
                </a:rPr>
                <a:t>Broadwell E</a:t>
              </a:r>
            </a:p>
          </p:txBody>
        </p:sp>
        <p:sp>
          <p:nvSpPr>
            <p:cNvPr id="15" name="TextBox 14"/>
            <p:cNvSpPr txBox="1"/>
            <p:nvPr/>
          </p:nvSpPr>
          <p:spPr>
            <a:xfrm>
              <a:off x="3028596" y="4141644"/>
              <a:ext cx="832279" cy="64633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200" dirty="0">
                  <a:solidFill>
                    <a:schemeClr val="bg1"/>
                  </a:solidFill>
                </a:rPr>
                <a:t>Core 2</a:t>
              </a:r>
            </a:p>
            <a:p>
              <a:pPr algn="ctr"/>
              <a:r>
                <a:rPr lang="en-US" sz="1200" dirty="0">
                  <a:solidFill>
                    <a:schemeClr val="bg1"/>
                  </a:solidFill>
                </a:rPr>
                <a:t>Extreme</a:t>
              </a:r>
            </a:p>
            <a:p>
              <a:pPr algn="ctr"/>
              <a:r>
                <a:rPr lang="en-US" sz="1200" dirty="0" err="1">
                  <a:solidFill>
                    <a:schemeClr val="bg1"/>
                  </a:solidFill>
                </a:rPr>
                <a:t>QX6700</a:t>
              </a:r>
              <a:endParaRPr lang="en-US" sz="1200" dirty="0">
                <a:solidFill>
                  <a:schemeClr val="bg1"/>
                </a:solidFill>
              </a:endParaRPr>
            </a:p>
          </p:txBody>
        </p:sp>
        <p:pic>
          <p:nvPicPr>
            <p:cNvPr id="18" name="Picture 2" descr="https://images.techhive.com/images/article/2016/05/extremeslide-100663091-orig.png"/>
            <p:cNvPicPr>
              <a:picLocks noChangeAspect="1" noChangeArrowheads="1"/>
            </p:cNvPicPr>
            <p:nvPr/>
          </p:nvPicPr>
          <p:blipFill rotWithShape="1"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09" t="-512" r="-3" b="93963"/>
            <a:stretch/>
          </p:blipFill>
          <p:spPr bwMode="auto">
            <a:xfrm>
              <a:off x="341530" y="1054042"/>
              <a:ext cx="8505944" cy="2149468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9" name="Picture 2" descr="https://images.techhive.com/images/article/2016/05/extremeslide-100663091-orig.png"/>
            <p:cNvPicPr>
              <a:picLocks noChangeAspect="1" noChangeArrowheads="1"/>
            </p:cNvPicPr>
            <p:nvPr/>
          </p:nvPicPr>
          <p:blipFill rotWithShape="1"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91591" t="-518" r="-3" b="12575"/>
            <a:stretch/>
          </p:blipFill>
          <p:spPr bwMode="auto">
            <a:xfrm>
              <a:off x="8127395" y="2030635"/>
              <a:ext cx="720079" cy="454084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20" name="Picture 2" descr="https://images.techhive.com/images/article/2016/05/extremeslide-100663091-orig.png"/>
            <p:cNvPicPr>
              <a:picLocks noChangeAspect="1" noChangeArrowheads="1"/>
            </p:cNvPicPr>
            <p:nvPr/>
          </p:nvPicPr>
          <p:blipFill rotWithShape="1"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76341" t="32227" r="10515" b="12756"/>
            <a:stretch/>
          </p:blipFill>
          <p:spPr bwMode="auto">
            <a:xfrm>
              <a:off x="7299194" y="2030635"/>
              <a:ext cx="1125125" cy="4536976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21" name="TextBox 20"/>
            <p:cNvSpPr txBox="1"/>
            <p:nvPr/>
          </p:nvSpPr>
          <p:spPr>
            <a:xfrm>
              <a:off x="7302980" y="1268760"/>
              <a:ext cx="867545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200" dirty="0" err="1">
                  <a:solidFill>
                    <a:schemeClr val="bg1"/>
                  </a:solidFill>
                </a:rPr>
                <a:t>Skylake</a:t>
              </a:r>
              <a:r>
                <a:rPr lang="en-US" sz="1200" dirty="0">
                  <a:solidFill>
                    <a:schemeClr val="bg1"/>
                  </a:solidFill>
                </a:rPr>
                <a:t> X</a:t>
              </a:r>
            </a:p>
          </p:txBody>
        </p:sp>
        <p:pic>
          <p:nvPicPr>
            <p:cNvPr id="22" name="Picture 21"/>
            <p:cNvPicPr>
              <a:picLocks noChangeAspect="1"/>
            </p:cNvPicPr>
            <p:nvPr/>
          </p:nvPicPr>
          <p:blipFill rotWithShape="1">
            <a:blip r:embed="rId4"/>
            <a:srcRect l="72350" t="26145" r="2106" b="20465"/>
            <a:stretch/>
          </p:blipFill>
          <p:spPr>
            <a:xfrm>
              <a:off x="7542330" y="1521352"/>
              <a:ext cx="684030" cy="599257"/>
            </a:xfrm>
            <a:prstGeom prst="rect">
              <a:avLst/>
            </a:prstGeom>
          </p:spPr>
        </p:pic>
        <p:sp>
          <p:nvSpPr>
            <p:cNvPr id="23" name="TextBox 22"/>
            <p:cNvSpPr txBox="1"/>
            <p:nvPr/>
          </p:nvSpPr>
          <p:spPr>
            <a:xfrm>
              <a:off x="482654" y="2029764"/>
              <a:ext cx="316112" cy="2154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800" dirty="0">
                  <a:solidFill>
                    <a:schemeClr val="bg1"/>
                  </a:solidFill>
                </a:rPr>
                <a:t>18</a:t>
              </a:r>
            </a:p>
          </p:txBody>
        </p:sp>
        <p:pic>
          <p:nvPicPr>
            <p:cNvPr id="25" name="Picture 2" descr="https://images.techhive.com/images/article/2016/05/extremeslide-100663091-orig.png"/>
            <p:cNvPicPr>
              <a:picLocks noChangeAspect="1" noChangeArrowheads="1"/>
            </p:cNvPicPr>
            <p:nvPr/>
          </p:nvPicPr>
          <p:blipFill rotWithShape="1"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77392" t="78996" r="11041" b="19133"/>
            <a:stretch/>
          </p:blipFill>
          <p:spPr bwMode="auto">
            <a:xfrm>
              <a:off x="7390738" y="5909050"/>
              <a:ext cx="990110" cy="63007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24" name="TextBox 23"/>
            <p:cNvSpPr txBox="1"/>
            <p:nvPr/>
          </p:nvSpPr>
          <p:spPr>
            <a:xfrm>
              <a:off x="7444082" y="6193468"/>
              <a:ext cx="819455" cy="43088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100" dirty="0">
                  <a:solidFill>
                    <a:schemeClr val="bg1"/>
                  </a:solidFill>
                  <a:latin typeface="Bodoni MT Condensed" panose="02070606080606020203" pitchFamily="18" charset="0"/>
                </a:rPr>
                <a:t>18 CORE</a:t>
              </a:r>
            </a:p>
          </p:txBody>
        </p:sp>
        <p:pic>
          <p:nvPicPr>
            <p:cNvPr id="29" name="Picture 2" descr="https://images.techhive.com/images/article/2016/05/extremeslide-100663091-orig.png"/>
            <p:cNvPicPr>
              <a:picLocks noChangeAspect="1" noChangeArrowheads="1"/>
            </p:cNvPicPr>
            <p:nvPr/>
          </p:nvPicPr>
          <p:blipFill rotWithShape="1"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39011" t="18197" r="28917" b="73386"/>
            <a:stretch/>
          </p:blipFill>
          <p:spPr bwMode="auto">
            <a:xfrm>
              <a:off x="2276745" y="3564015"/>
              <a:ext cx="2745305" cy="405046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30" name="TextBox 29"/>
            <p:cNvSpPr txBox="1"/>
            <p:nvPr/>
          </p:nvSpPr>
          <p:spPr>
            <a:xfrm>
              <a:off x="3003791" y="2213865"/>
              <a:ext cx="2108269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D357"/>
                  </a:solidFill>
                </a:rPr>
                <a:t>Number of cores</a:t>
              </a:r>
            </a:p>
          </p:txBody>
        </p:sp>
      </p:grpSp>
      <p:sp>
        <p:nvSpPr>
          <p:cNvPr id="33" name="TextBox 32"/>
          <p:cNvSpPr txBox="1"/>
          <p:nvPr/>
        </p:nvSpPr>
        <p:spPr>
          <a:xfrm>
            <a:off x="701570" y="5046893"/>
            <a:ext cx="121482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200" dirty="0">
                <a:solidFill>
                  <a:schemeClr val="bg1"/>
                </a:solidFill>
              </a:rPr>
              <a:t>Pentium 4 EE</a:t>
            </a:r>
          </a:p>
          <a:p>
            <a:pPr algn="ctr"/>
            <a:r>
              <a:rPr lang="en-US" sz="1200" dirty="0">
                <a:solidFill>
                  <a:schemeClr val="bg1"/>
                </a:solidFill>
              </a:rPr>
              <a:t>3.2</a:t>
            </a:r>
          </a:p>
        </p:txBody>
      </p:sp>
    </p:spTree>
    <p:extLst>
      <p:ext uri="{BB962C8B-B14F-4D97-AF65-F5344CB8AC3E}">
        <p14:creationId xmlns:p14="http://schemas.microsoft.com/office/powerpoint/2010/main" val="3975837225"/>
      </p:ext>
    </p:extLst>
  </p:cSld>
  <p:clrMapOvr>
    <a:masterClrMapping/>
  </p:clrMapOvr>
</p:sld>
</file>

<file path=ppt/slides/slide1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4. Evolution of HEDT (High-End Desktop) processors (21)</a:t>
            </a:r>
            <a:endParaRPr lang="en-US" dirty="0"/>
          </a:p>
        </p:txBody>
      </p:sp>
      <p:sp>
        <p:nvSpPr>
          <p:cNvPr id="3" name="TextBox 2"/>
          <p:cNvSpPr txBox="1"/>
          <p:nvPr/>
        </p:nvSpPr>
        <p:spPr bwMode="auto">
          <a:xfrm>
            <a:off x="26495" y="458670"/>
            <a:ext cx="7065785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rtlCol="0"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dirty="0">
                <a:solidFill>
                  <a:schemeClr val="accent6"/>
                </a:solidFill>
                <a:latin typeface="Verdana"/>
                <a:cs typeface="Arial" charset="0"/>
              </a:rPr>
              <a:t>c) More memory channels</a:t>
            </a:r>
          </a:p>
        </p:txBody>
      </p:sp>
      <p:sp>
        <p:nvSpPr>
          <p:cNvPr id="5" name="Rounded Rectangle 4"/>
          <p:cNvSpPr/>
          <p:nvPr/>
        </p:nvSpPr>
        <p:spPr bwMode="auto">
          <a:xfrm>
            <a:off x="26495" y="908880"/>
            <a:ext cx="9072500" cy="1440000"/>
          </a:xfrm>
          <a:prstGeom prst="roundRect">
            <a:avLst/>
          </a:prstGeom>
          <a:solidFill>
            <a:srgbClr val="DDEEFF"/>
          </a:solidFill>
          <a:ln w="19050" cap="flat" cmpd="sng" algn="ctr">
            <a:solidFill>
              <a:srgbClr val="89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6" name="TextBox 5"/>
          <p:cNvSpPr txBox="1"/>
          <p:nvPr/>
        </p:nvSpPr>
        <p:spPr bwMode="auto">
          <a:xfrm>
            <a:off x="330398" y="929900"/>
            <a:ext cx="8847137" cy="180049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rtlCol="0">
            <a:spAutoFit/>
          </a:bodyPr>
          <a:lstStyle/>
          <a:p>
            <a:pPr lvl="0" fontAlgn="base">
              <a:spcBef>
                <a:spcPct val="0"/>
              </a:spcBef>
            </a:pPr>
            <a:r>
              <a:rPr lang="en-US" sz="1600" dirty="0">
                <a:solidFill>
                  <a:srgbClr val="000000"/>
                </a:solidFill>
                <a:latin typeface="Verdana"/>
                <a:cs typeface="Arial" charset="0"/>
              </a:rPr>
              <a:t>To provide </a:t>
            </a:r>
            <a:r>
              <a:rPr lang="en-US" sz="1600" dirty="0">
                <a:solidFill>
                  <a:srgbClr val="0070C0"/>
                </a:solidFill>
                <a:latin typeface="Verdana"/>
                <a:cs typeface="Arial" charset="0"/>
              </a:rPr>
              <a:t>enough bandwidth for a higher number of cores </a:t>
            </a:r>
            <a:r>
              <a:rPr lang="en-US" sz="1600" dirty="0">
                <a:solidFill>
                  <a:srgbClr val="000000"/>
                </a:solidFill>
                <a:latin typeface="Verdana"/>
                <a:cs typeface="Arial" charset="0"/>
              </a:rPr>
              <a:t>than implemented </a:t>
            </a:r>
          </a:p>
          <a:p>
            <a:pPr lvl="0" fontAlgn="base">
              <a:spcBef>
                <a:spcPct val="0"/>
              </a:spcBef>
            </a:pPr>
            <a:r>
              <a:rPr lang="en-US" sz="1600" spc="-50" dirty="0">
                <a:solidFill>
                  <a:srgbClr val="000000"/>
                </a:solidFill>
                <a:latin typeface="Verdana"/>
                <a:cs typeface="Arial" charset="0"/>
              </a:rPr>
              <a:t>    in DTs, HEDT processors are typically designed with </a:t>
            </a:r>
            <a:r>
              <a:rPr lang="en-US" sz="1600" spc="-50" dirty="0">
                <a:solidFill>
                  <a:srgbClr val="0070C0"/>
                </a:solidFill>
                <a:latin typeface="Verdana"/>
                <a:cs typeface="Arial" charset="0"/>
              </a:rPr>
              <a:t>more memory channels </a:t>
            </a:r>
            <a:r>
              <a:rPr lang="en-US" sz="1600" spc="-50" dirty="0">
                <a:solidFill>
                  <a:srgbClr val="000000"/>
                </a:solidFill>
                <a:latin typeface="Verdana"/>
                <a:cs typeface="Arial" charset="0"/>
              </a:rPr>
              <a:t>than</a:t>
            </a:r>
          </a:p>
          <a:p>
            <a:pPr lvl="0" fontAlgn="base">
              <a:spcBef>
                <a:spcPct val="0"/>
              </a:spcBef>
              <a:spcAft>
                <a:spcPts val="600"/>
              </a:spcAft>
            </a:pPr>
            <a:r>
              <a:rPr lang="en-US" sz="1600" spc="-50" dirty="0">
                <a:solidFill>
                  <a:srgbClr val="000000"/>
                </a:solidFill>
                <a:latin typeface="Verdana"/>
                <a:cs typeface="Arial" charset="0"/>
              </a:rPr>
              <a:t>    their DT peers.</a:t>
            </a:r>
          </a:p>
          <a:p>
            <a:pPr lvl="0" fontAlgn="base">
              <a:spcBef>
                <a:spcPct val="0"/>
              </a:spcBef>
            </a:pPr>
            <a:r>
              <a:rPr lang="en-US" sz="1600" dirty="0">
                <a:solidFill>
                  <a:srgbClr val="000000"/>
                </a:solidFill>
                <a:latin typeface="Verdana"/>
                <a:cs typeface="Arial" charset="0"/>
              </a:rPr>
              <a:t>In fact, </a:t>
            </a:r>
            <a:r>
              <a:rPr lang="en-US" sz="1600" dirty="0">
                <a:solidFill>
                  <a:srgbClr val="0070C0"/>
                </a:solidFill>
                <a:latin typeface="Verdana"/>
                <a:cs typeface="Arial" charset="0"/>
              </a:rPr>
              <a:t>after raising the core count to 6</a:t>
            </a:r>
            <a:r>
              <a:rPr lang="en-US" sz="1600" dirty="0">
                <a:solidFill>
                  <a:srgbClr val="000000"/>
                </a:solidFill>
                <a:latin typeface="Verdana"/>
                <a:cs typeface="Arial" charset="0"/>
              </a:rPr>
              <a:t>, Intel increased</a:t>
            </a:r>
            <a:r>
              <a:rPr lang="en-US" sz="1600" dirty="0">
                <a:solidFill>
                  <a:srgbClr val="0070C0"/>
                </a:solidFill>
                <a:latin typeface="Verdana"/>
                <a:cs typeface="Arial" charset="0"/>
              </a:rPr>
              <a:t> t</a:t>
            </a:r>
            <a:r>
              <a:rPr lang="en-US" sz="1600" dirty="0">
                <a:latin typeface="Verdana"/>
                <a:cs typeface="Arial" charset="0"/>
              </a:rPr>
              <a:t>he</a:t>
            </a:r>
            <a:r>
              <a:rPr lang="en-US" sz="1600" dirty="0">
                <a:solidFill>
                  <a:srgbClr val="0070C0"/>
                </a:solidFill>
                <a:latin typeface="Verdana"/>
                <a:cs typeface="Arial" charset="0"/>
              </a:rPr>
              <a:t> </a:t>
            </a:r>
            <a:r>
              <a:rPr lang="en-US" sz="1600" dirty="0">
                <a:solidFill>
                  <a:srgbClr val="FF0000"/>
                </a:solidFill>
                <a:latin typeface="Verdana"/>
                <a:cs typeface="Arial" charset="0"/>
              </a:rPr>
              <a:t>number of memory</a:t>
            </a:r>
          </a:p>
          <a:p>
            <a:pPr lvl="0" fontAlgn="base">
              <a:spcBef>
                <a:spcPct val="0"/>
              </a:spcBef>
              <a:spcAft>
                <a:spcPts val="1200"/>
              </a:spcAft>
            </a:pPr>
            <a:r>
              <a:rPr lang="en-US" sz="1600" dirty="0">
                <a:solidFill>
                  <a:srgbClr val="FF0000"/>
                </a:solidFill>
                <a:latin typeface="Verdana"/>
                <a:cs typeface="Arial" charset="0"/>
              </a:rPr>
              <a:t>   channels first to 3, then to 4, </a:t>
            </a:r>
            <a:r>
              <a:rPr lang="en-US" sz="1600" dirty="0">
                <a:solidFill>
                  <a:srgbClr val="000000"/>
                </a:solidFill>
                <a:latin typeface="Verdana"/>
                <a:cs typeface="Arial" charset="0"/>
              </a:rPr>
              <a:t>and held on providing 4 channels until now,</a:t>
            </a:r>
          </a:p>
          <a:p>
            <a:pPr lvl="0" fontAlgn="base">
              <a:spcBef>
                <a:spcPct val="0"/>
              </a:spcBef>
              <a:spcAft>
                <a:spcPts val="1200"/>
              </a:spcAft>
            </a:pPr>
            <a:r>
              <a:rPr lang="en-US" sz="1600" dirty="0">
                <a:solidFill>
                  <a:srgbClr val="000000"/>
                </a:solidFill>
                <a:latin typeface="Verdana"/>
                <a:cs typeface="Arial" charset="0"/>
              </a:rPr>
              <a:t>    as data in the following Tables demonstrate.</a:t>
            </a:r>
          </a:p>
        </p:txBody>
      </p:sp>
    </p:spTree>
    <p:extLst>
      <p:ext uri="{BB962C8B-B14F-4D97-AF65-F5344CB8AC3E}">
        <p14:creationId xmlns:p14="http://schemas.microsoft.com/office/powerpoint/2010/main" val="2585871037"/>
      </p:ext>
    </p:extLst>
  </p:cSld>
  <p:clrMapOvr>
    <a:masterClrMapping/>
  </p:clrMapOvr>
</p:sld>
</file>

<file path=ppt/slides/slide1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extBox 5"/>
          <p:cNvSpPr txBox="1"/>
          <p:nvPr/>
        </p:nvSpPr>
        <p:spPr>
          <a:xfrm>
            <a:off x="26495" y="458670"/>
            <a:ext cx="388600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rgbClr val="2D2D8A"/>
                </a:solidFill>
                <a:latin typeface="+mj-lt"/>
              </a:rPr>
              <a:t>Number of memory channels -1</a:t>
            </a:r>
          </a:p>
        </p:txBody>
      </p:sp>
      <p:sp>
        <p:nvSpPr>
          <p:cNvPr id="5" name="Title 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4. Evolution of HEDT (High-End Desktop) processors (22)</a:t>
            </a:r>
            <a:endParaRPr lang="en-US" dirty="0"/>
          </a:p>
        </p:txBody>
      </p:sp>
      <p:graphicFrame>
        <p:nvGraphicFramePr>
          <p:cNvPr id="8" name="Table 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576086973"/>
              </p:ext>
            </p:extLst>
          </p:nvPr>
        </p:nvGraphicFramePr>
        <p:xfrm>
          <a:off x="45792" y="1156380"/>
          <a:ext cx="9040183" cy="5443751"/>
        </p:xfrm>
        <a:graphic>
          <a:graphicData uri="http://schemas.openxmlformats.org/drawingml/2006/table">
            <a:tbl>
              <a:tblPr firstRow="1" firstCol="1" bandRow="1"/>
              <a:tblGrid>
                <a:gridCol w="129932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9505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2008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6508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76508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945105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945105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765085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945105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585065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810090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</a:tblGrid>
              <a:tr h="434131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Processor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Techn</a:t>
                      </a: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.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Date of intro.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No.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 of cores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up to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Memory </a:t>
                      </a:r>
                      <a:r>
                        <a:rPr lang="en-US" sz="1050" b="0" dirty="0" err="1">
                          <a:effectLst/>
                          <a:latin typeface="+mj-lt"/>
                          <a:ea typeface="Calibri"/>
                          <a:cs typeface="Times New Roman"/>
                        </a:rPr>
                        <a:t>attachm</a:t>
                      </a:r>
                      <a:r>
                        <a:rPr lang="en-US" sz="1050" b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.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Mem. speed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up to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PCIe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lanes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No. of mem. channels 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MCH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TDP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Processor socket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30598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Core 2 Extreme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X6800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65 nm 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7/2006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2C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 rowSpan="5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Via </a:t>
                      </a:r>
                      <a:r>
                        <a:rPr lang="en-US" sz="1050" b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MCH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 rowSpan="4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DDR3</a:t>
                      </a: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-1066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 rowSpan="4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32 </a:t>
                      </a:r>
                      <a:r>
                        <a:rPr lang="en-US" sz="1050" b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PCIe</a:t>
                      </a: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 2.0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on the </a:t>
                      </a:r>
                      <a:r>
                        <a:rPr lang="en-US" sz="1050" b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X38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 rowSpan="4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2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 rowSpan="4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X38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65 W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LGA</a:t>
                      </a: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 775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89337"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Core 2 Extreme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 err="1">
                          <a:effectLst/>
                          <a:latin typeface="+mj-lt"/>
                          <a:ea typeface="Calibri"/>
                          <a:cs typeface="Times New Roman"/>
                        </a:rPr>
                        <a:t>QX</a:t>
                      </a:r>
                      <a:r>
                        <a:rPr lang="en-US" sz="1050" b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 </a:t>
                      </a:r>
                      <a:r>
                        <a:rPr lang="en-US" sz="1050" b="0" dirty="0" err="1">
                          <a:effectLst/>
                          <a:latin typeface="+mj-lt"/>
                          <a:ea typeface="Calibri"/>
                          <a:cs typeface="Times New Roman"/>
                        </a:rPr>
                        <a:t>6xxx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65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11/2006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 err="1">
                          <a:effectLst/>
                          <a:latin typeface="+mj-lt"/>
                          <a:ea typeface="Calibri"/>
                          <a:cs typeface="Times New Roman"/>
                        </a:rPr>
                        <a:t>2x2C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b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b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b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b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130 W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b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LGA</a:t>
                      </a: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 775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00145"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b="0" baseline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130 W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b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LGA</a:t>
                      </a: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 775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05045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Core</a:t>
                      </a:r>
                      <a:r>
                        <a:rPr lang="en-US" sz="1050" b="0" baseline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 2 Extreme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spc="-60" baseline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QX</a:t>
                      </a:r>
                      <a:r>
                        <a:rPr lang="en-US" sz="1050" b="0" spc="-60" baseline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 9650 (Penryn)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45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11/2007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 err="1">
                          <a:effectLst/>
                          <a:latin typeface="+mj-lt"/>
                          <a:ea typeface="Calibri"/>
                          <a:cs typeface="Times New Roman"/>
                        </a:rPr>
                        <a:t>2x2C</a:t>
                      </a:r>
                      <a:r>
                        <a:rPr lang="en-US" sz="1050" b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 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405045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Core 2 Extreme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spc="-50" baseline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QX 9770 </a:t>
                      </a:r>
                      <a:r>
                        <a:rPr lang="en-US" sz="1050" b="0" spc="-50" baseline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(Penryn)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45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3/2008 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 err="1">
                          <a:effectLst/>
                          <a:latin typeface="+mj-lt"/>
                          <a:ea typeface="Calibri"/>
                          <a:cs typeface="Times New Roman"/>
                        </a:rPr>
                        <a:t>2x2C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b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DDR3</a:t>
                      </a: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-1600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32 </a:t>
                      </a:r>
                      <a:r>
                        <a:rPr lang="en-US" sz="1050" b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PCIe</a:t>
                      </a: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 2.0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on the </a:t>
                      </a:r>
                      <a:r>
                        <a:rPr lang="en-US" sz="1050" b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X48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2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X48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136 W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b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LGA</a:t>
                      </a: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 775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60040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1. G. Nehalem EE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45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11/2008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4C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 rowSpan="13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On-die 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MC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 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 rowSpan="4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DDR3-1067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 rowSpan="4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36 </a:t>
                      </a:r>
                      <a:r>
                        <a:rPr lang="en-US" sz="1050" b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PCIe</a:t>
                      </a: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 2.0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on the </a:t>
                      </a:r>
                      <a:r>
                        <a:rPr lang="en-US" sz="1050" b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X58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 rowSpan="4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3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rgbClr val="FFFFFF"/>
                    </a:solidFill>
                  </a:tcPr>
                </a:tc>
                <a:tc rowSpan="4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X58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spc="-40" baseline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(</a:t>
                      </a:r>
                      <a:r>
                        <a:rPr lang="en-US" sz="1050" b="0" spc="-40" baseline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Tylersburg</a:t>
                      </a:r>
                      <a:r>
                        <a:rPr lang="en-US" sz="1050" b="0" spc="-40" baseline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)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rgbClr val="FFFF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130 W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rgbClr val="FFFF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LGA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1366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 err="1">
                          <a:effectLst/>
                          <a:latin typeface="+mj-lt"/>
                          <a:ea typeface="Calibri"/>
                          <a:cs typeface="Times New Roman"/>
                        </a:rPr>
                        <a:t>Westmere</a:t>
                      </a:r>
                      <a:r>
                        <a:rPr lang="en-US" sz="1050" b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 EE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32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3/2010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6C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21733"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b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b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b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b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 dirty="0"/>
                    </a:p>
                  </a:txBody>
                  <a:tcPr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 dirty="0"/>
                    </a:p>
                  </a:txBody>
                  <a:tcPr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/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latin typeface="+mj-lt"/>
                        </a:rPr>
                        <a:t>130 W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rgbClr val="FFFF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LGA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  1366</a:t>
                      </a:r>
                    </a:p>
                  </a:txBody>
                  <a:tcPr marL="57922" marR="57922" marT="0" marB="0" anchor="ctr"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8017"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Sandy Bridge E 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32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050" b="0" dirty="0">
                        <a:effectLst/>
                        <a:latin typeface="+mj-lt"/>
                        <a:ea typeface="Calibri"/>
                        <a:cs typeface="Times New Roman"/>
                      </a:endParaRP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11/2011 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6C 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380927"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b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b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b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b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DDR3-1600 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40 </a:t>
                      </a:r>
                      <a:r>
                        <a:rPr lang="en-US" sz="1050" b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PCIe</a:t>
                      </a: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 2.0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on-die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 4 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X79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(</a:t>
                      </a:r>
                      <a:r>
                        <a:rPr lang="en-US" sz="1050" b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Patsburg</a:t>
                      </a: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)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130 W/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150 W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LGA 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2011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28017"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Ivy Bridge E 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22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9/2013 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6C 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423998"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b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b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b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b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 dirty="0"/>
                    </a:p>
                  </a:txBody>
                  <a:tcPr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DDR3-1866 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 rowSpan="5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40 </a:t>
                      </a:r>
                      <a:r>
                        <a:rPr lang="en-US" sz="1050" b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PCIe</a:t>
                      </a: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 3.0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on-die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4 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latin typeface="+mj-lt"/>
                        </a:rPr>
                        <a:t>130 W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LGA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 2011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391890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Haswell</a:t>
                      </a:r>
                      <a:r>
                        <a:rPr lang="en-US" sz="1050" b="0" baseline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 </a:t>
                      </a: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E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14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8/2014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8C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 dirty="0"/>
                    </a:p>
                  </a:txBody>
                  <a:tcPr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DDR4-2133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4</a:t>
                      </a:r>
                    </a:p>
                  </a:txBody>
                  <a:tcPr marL="57922" marR="57922" marT="0" marB="0" anchor="ctr"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X99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(Wellsburg)</a:t>
                      </a:r>
                    </a:p>
                  </a:txBody>
                  <a:tcPr marL="57922" marR="57922" marT="0" marB="0" anchor="ctr"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140 W</a:t>
                      </a:r>
                    </a:p>
                  </a:txBody>
                  <a:tcPr marL="57922" marR="57922" marT="0" marB="0" anchor="ctr"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LGA 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 2011-3</a:t>
                      </a:r>
                    </a:p>
                  </a:txBody>
                  <a:tcPr marL="57922" marR="57922" marT="0" marB="0" anchor="ctr"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28017"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Broadwell E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14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5/2016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10C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369115"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b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b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b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b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DDR4</a:t>
                      </a: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-2400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4</a:t>
                      </a:r>
                    </a:p>
                  </a:txBody>
                  <a:tcPr marL="57922" marR="57922" marT="0" marB="0" anchor="ctr"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X99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(Wellsburg)</a:t>
                      </a:r>
                    </a:p>
                  </a:txBody>
                  <a:tcPr marL="57922" marR="57922" marT="0" marB="0" anchor="ctr"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140 W</a:t>
                      </a:r>
                    </a:p>
                  </a:txBody>
                  <a:tcPr marL="57922" marR="57922" marT="0" marB="0" anchor="ctr"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LGA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2011-3</a:t>
                      </a:r>
                    </a:p>
                  </a:txBody>
                  <a:tcPr marL="57922" marR="57922" marT="0" marB="0" anchor="ctr"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28017"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Skylake</a:t>
                      </a: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 X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14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6/2017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18C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488617"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b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b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b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b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DDR4</a:t>
                      </a: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-2666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44 PCI-3.0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on-die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4</a:t>
                      </a:r>
                    </a:p>
                  </a:txBody>
                  <a:tcPr marL="57922" marR="57922" marT="0" marB="0" anchor="ctr"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X299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(Basin Falls)</a:t>
                      </a:r>
                    </a:p>
                  </a:txBody>
                  <a:tcPr marL="57922" marR="57922" marT="0" marB="0" anchor="ctr"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140 W</a:t>
                      </a:r>
                    </a:p>
                  </a:txBody>
                  <a:tcPr marL="57922" marR="57922" marT="0" marB="0" anchor="ctr"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LGA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2066</a:t>
                      </a:r>
                    </a:p>
                  </a:txBody>
                  <a:tcPr marL="57922" marR="57922" marT="0" marB="0" anchor="ctr"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488617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(</a:t>
                      </a:r>
                      <a:r>
                        <a:rPr lang="en-US" sz="1050" b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Kaby</a:t>
                      </a: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 Lake X)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14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6/2017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4C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DDR4</a:t>
                      </a: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-2666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16 </a:t>
                      </a:r>
                      <a:r>
                        <a:rPr lang="en-US" sz="1050" b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PCIe</a:t>
                      </a: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 3.0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on-die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4</a:t>
                      </a:r>
                    </a:p>
                  </a:txBody>
                  <a:tcPr marL="57922" marR="57922" marT="0" marB="0" anchor="ctr"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X299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(Basin Falls)</a:t>
                      </a:r>
                    </a:p>
                  </a:txBody>
                  <a:tcPr marL="57922" marR="57922" marT="0" marB="0" anchor="ctr"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112 W</a:t>
                      </a:r>
                    </a:p>
                  </a:txBody>
                  <a:tcPr marL="57922" marR="57922" marT="0" marB="0" anchor="ctr"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LGA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2066</a:t>
                      </a:r>
                    </a:p>
                  </a:txBody>
                  <a:tcPr marL="57922" marR="57922" marT="0" marB="0" anchor="ctr"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</a:tbl>
          </a:graphicData>
        </a:graphic>
      </p:graphicFrame>
      <p:sp>
        <p:nvSpPr>
          <p:cNvPr id="9" name="Rectangle 8"/>
          <p:cNvSpPr/>
          <p:nvPr/>
        </p:nvSpPr>
        <p:spPr bwMode="auto">
          <a:xfrm>
            <a:off x="5959582" y="1156380"/>
            <a:ext cx="796643" cy="5443751"/>
          </a:xfrm>
          <a:prstGeom prst="rect">
            <a:avLst/>
          </a:prstGeom>
          <a:noFill/>
          <a:ln w="28575" cap="flat" cmpd="sng" algn="ctr">
            <a:solidFill>
              <a:srgbClr val="FF0000"/>
            </a:solidFill>
            <a:prstDash val="sysDot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188589811"/>
      </p:ext>
    </p:extLst>
  </p:cSld>
  <p:clrMapOvr>
    <a:masterClrMapping/>
  </p:clrMapOvr>
</p:sld>
</file>

<file path=ppt/slides/slide1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4. Evolution of HEDT (High-End Desktop) processors (23)</a:t>
            </a:r>
            <a:endParaRPr lang="en-US" dirty="0"/>
          </a:p>
        </p:txBody>
      </p:sp>
      <p:sp>
        <p:nvSpPr>
          <p:cNvPr id="5" name="TextBox 4"/>
          <p:cNvSpPr txBox="1"/>
          <p:nvPr/>
        </p:nvSpPr>
        <p:spPr>
          <a:xfrm>
            <a:off x="26495" y="458670"/>
            <a:ext cx="388600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rgbClr val="2D2D8A"/>
                </a:solidFill>
                <a:latin typeface="+mj-lt"/>
              </a:rPr>
              <a:t>Number of memory channels -2</a:t>
            </a:r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83638831"/>
              </p:ext>
            </p:extLst>
          </p:nvPr>
        </p:nvGraphicFramePr>
        <p:xfrm>
          <a:off x="62718" y="1149664"/>
          <a:ext cx="9027494" cy="1348322"/>
        </p:xfrm>
        <a:graphic>
          <a:graphicData uri="http://schemas.openxmlformats.org/drawingml/2006/table">
            <a:tbl>
              <a:tblPr firstRow="1" firstCol="1" bandRow="1"/>
              <a:tblGrid>
                <a:gridCol w="117891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2661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3007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7507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9001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9001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945105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81009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1093567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630070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737792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</a:tblGrid>
              <a:tr h="434131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Verdana"/>
                          <a:ea typeface="Calibri"/>
                          <a:cs typeface="Times New Roman"/>
                        </a:rPr>
                        <a:t>Processor</a:t>
                      </a:r>
                      <a:endParaRPr lang="en-US" sz="1050" b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spc="-60" baseline="0" dirty="0" err="1">
                          <a:effectLst/>
                          <a:latin typeface="Verdana"/>
                          <a:ea typeface="MS Mincho"/>
                          <a:cs typeface="Times New Roman"/>
                        </a:rPr>
                        <a:t>Techn</a:t>
                      </a:r>
                      <a:r>
                        <a:rPr lang="en-US" sz="1050" b="0" spc="-60" baseline="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.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Verdana"/>
                          <a:ea typeface="Calibri"/>
                          <a:cs typeface="Times New Roman"/>
                        </a:rPr>
                        <a:t>Date of intro.</a:t>
                      </a:r>
                      <a:endParaRPr lang="en-US" sz="1050" b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Verdana"/>
                          <a:ea typeface="Calibri"/>
                          <a:cs typeface="Times New Roman"/>
                        </a:rPr>
                        <a:t>No. of cores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up to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Verdana"/>
                          <a:ea typeface="Calibri"/>
                          <a:cs typeface="Times New Roman"/>
                        </a:rPr>
                        <a:t>Memory attachment</a:t>
                      </a:r>
                      <a:endParaRPr lang="en-US" sz="1050" b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Verdana"/>
                          <a:ea typeface="Calibri"/>
                          <a:cs typeface="Times New Roman"/>
                        </a:rPr>
                        <a:t>Mem. speed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up to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 err="1">
                          <a:effectLst/>
                          <a:latin typeface="Verdana"/>
                          <a:ea typeface="MS Mincho"/>
                          <a:cs typeface="Times New Roman"/>
                        </a:rPr>
                        <a:t>PCIe</a:t>
                      </a:r>
                      <a:endParaRPr lang="en-US" sz="1050" b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lanes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Verdana"/>
                          <a:ea typeface="Calibri"/>
                          <a:cs typeface="Times New Roman"/>
                        </a:rPr>
                        <a:t>No. of mem. channels </a:t>
                      </a:r>
                      <a:endParaRPr lang="en-US" sz="1050" b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 err="1">
                          <a:effectLst/>
                          <a:latin typeface="Verdana"/>
                          <a:ea typeface="MS Mincho"/>
                          <a:cs typeface="Times New Roman"/>
                        </a:rPr>
                        <a:t>MCH</a:t>
                      </a:r>
                      <a:endParaRPr lang="en-US" sz="1050" b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 err="1">
                          <a:effectLst/>
                          <a:latin typeface="Verdana"/>
                          <a:ea typeface="MS Mincho"/>
                          <a:cs typeface="Times New Roman"/>
                        </a:rPr>
                        <a:t>TDP</a:t>
                      </a:r>
                      <a:endParaRPr lang="en-US" sz="1050" b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Processor socket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34131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 err="1">
                          <a:effectLst/>
                          <a:latin typeface="Verdana"/>
                          <a:ea typeface="MS Mincho"/>
                          <a:cs typeface="Times New Roman"/>
                        </a:rPr>
                        <a:t>Skylake</a:t>
                      </a:r>
                      <a:r>
                        <a:rPr lang="en-US" sz="1050" b="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-X Refresh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14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11/2018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 err="1">
                          <a:effectLst/>
                          <a:latin typeface="Verdana"/>
                          <a:ea typeface="MS Mincho"/>
                          <a:cs typeface="Times New Roman"/>
                        </a:rPr>
                        <a:t>18C</a:t>
                      </a:r>
                      <a:endParaRPr lang="en-US" sz="1050" b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Verdana"/>
                          <a:ea typeface="Calibri"/>
                          <a:cs typeface="Times New Roman"/>
                        </a:rPr>
                        <a:t>On-die 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Verdana"/>
                          <a:ea typeface="Calibri"/>
                          <a:cs typeface="Times New Roman"/>
                        </a:rPr>
                        <a:t>MC </a:t>
                      </a:r>
                      <a:endParaRPr lang="en-US" sz="1050" b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 err="1">
                          <a:effectLst/>
                          <a:latin typeface="Verdana"/>
                          <a:ea typeface="MS Mincho"/>
                          <a:cs typeface="Times New Roman"/>
                        </a:rPr>
                        <a:t>DDR4</a:t>
                      </a:r>
                      <a:r>
                        <a:rPr lang="en-US" sz="1050" b="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-2666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44 PCI-3.0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on-die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4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 err="1">
                          <a:effectLst/>
                          <a:latin typeface="Verdana"/>
                          <a:ea typeface="MS Mincho"/>
                          <a:cs typeface="Times New Roman"/>
                        </a:rPr>
                        <a:t>X299</a:t>
                      </a:r>
                      <a:endParaRPr lang="en-US" sz="1050" b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(Basin Falls)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165 W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LGA-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2066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79743982"/>
                  </a:ext>
                </a:extLst>
              </a:tr>
              <a:tr h="434131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spc="-40" baseline="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Cascade Lake-X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(Server arch.)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14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11/2019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18C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b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DDR4-2933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48 PCI-3.0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on-die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4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X299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(Basin Falls)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165 W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LGA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066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92378330"/>
                  </a:ext>
                </a:extLst>
              </a:tr>
            </a:tbl>
          </a:graphicData>
        </a:graphic>
      </p:graphicFrame>
      <p:sp>
        <p:nvSpPr>
          <p:cNvPr id="7" name="Rectangle 6"/>
          <p:cNvSpPr/>
          <p:nvPr/>
        </p:nvSpPr>
        <p:spPr bwMode="auto">
          <a:xfrm>
            <a:off x="5804397" y="1133745"/>
            <a:ext cx="837833" cy="1364241"/>
          </a:xfrm>
          <a:prstGeom prst="rect">
            <a:avLst/>
          </a:prstGeom>
          <a:noFill/>
          <a:ln w="28575" cap="flat" cmpd="sng" algn="ctr">
            <a:solidFill>
              <a:srgbClr val="FF0000"/>
            </a:solidFill>
            <a:prstDash val="sysDot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297578215"/>
      </p:ext>
    </p:extLst>
  </p:cSld>
  <p:clrMapOvr>
    <a:masterClrMapping/>
  </p:clrMapOvr>
</p:sld>
</file>

<file path=ppt/slides/slide1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4. Evolution of HEDT (High-End Desktop) processors (24)</a:t>
            </a:r>
            <a:endParaRPr lang="en-US" dirty="0"/>
          </a:p>
        </p:txBody>
      </p:sp>
      <p:sp>
        <p:nvSpPr>
          <p:cNvPr id="3" name="TextBox 2"/>
          <p:cNvSpPr txBox="1"/>
          <p:nvPr/>
        </p:nvSpPr>
        <p:spPr bwMode="auto">
          <a:xfrm>
            <a:off x="26495" y="449378"/>
            <a:ext cx="5040560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rtlCol="0"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dirty="0">
                <a:solidFill>
                  <a:schemeClr val="accent6"/>
                </a:solidFill>
                <a:latin typeface="Verdana"/>
                <a:cs typeface="Arial" charset="0"/>
              </a:rPr>
              <a:t>d) Lack of integrated graphics</a:t>
            </a:r>
          </a:p>
        </p:txBody>
      </p:sp>
      <p:sp>
        <p:nvSpPr>
          <p:cNvPr id="5" name="Rounded Rectangle 4"/>
          <p:cNvSpPr/>
          <p:nvPr/>
        </p:nvSpPr>
        <p:spPr bwMode="auto">
          <a:xfrm>
            <a:off x="0" y="932144"/>
            <a:ext cx="9096485" cy="921681"/>
          </a:xfrm>
          <a:prstGeom prst="roundRect">
            <a:avLst/>
          </a:prstGeom>
          <a:solidFill>
            <a:srgbClr val="DDEEFF"/>
          </a:solidFill>
          <a:ln w="19050" cap="flat" cmpd="sng" algn="ctr">
            <a:solidFill>
              <a:srgbClr val="89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6" name="TextBox 5"/>
          <p:cNvSpPr txBox="1"/>
          <p:nvPr/>
        </p:nvSpPr>
        <p:spPr bwMode="auto">
          <a:xfrm>
            <a:off x="353522" y="954382"/>
            <a:ext cx="8640622" cy="83099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rtlCol="0">
            <a:spAutoFit/>
          </a:bodyPr>
          <a:lstStyle/>
          <a:p>
            <a:pPr lvl="0">
              <a:buClr>
                <a:srgbClr val="000000"/>
              </a:buClr>
            </a:pPr>
            <a:r>
              <a:rPr lang="en-US" sz="1600" dirty="0">
                <a:solidFill>
                  <a:srgbClr val="000000"/>
                </a:solidFill>
                <a:latin typeface="Verdana"/>
              </a:rPr>
              <a:t>HEDTs</a:t>
            </a:r>
            <a:r>
              <a:rPr lang="en-US" sz="1600" dirty="0">
                <a:solidFill>
                  <a:srgbClr val="0070C0"/>
                </a:solidFill>
                <a:latin typeface="Verdana"/>
              </a:rPr>
              <a:t> </a:t>
            </a:r>
            <a:r>
              <a:rPr lang="en-US" sz="1600" dirty="0">
                <a:solidFill>
                  <a:srgbClr val="FF0000"/>
                </a:solidFill>
                <a:latin typeface="Verdana"/>
              </a:rPr>
              <a:t>do not provide integrated graphics</a:t>
            </a:r>
            <a:r>
              <a:rPr lang="en-US" sz="1600" dirty="0">
                <a:solidFill>
                  <a:srgbClr val="000000"/>
                </a:solidFill>
                <a:latin typeface="Verdana"/>
              </a:rPr>
              <a:t>, as they make use of one or more </a:t>
            </a:r>
          </a:p>
          <a:p>
            <a:pPr lvl="0">
              <a:buClr>
                <a:srgbClr val="000000"/>
              </a:buClr>
            </a:pPr>
            <a:r>
              <a:rPr lang="en-US" sz="1600" dirty="0">
                <a:solidFill>
                  <a:srgbClr val="000000"/>
                </a:solidFill>
                <a:latin typeface="Verdana"/>
              </a:rPr>
              <a:t>   high-performance discrete graphics cards; this fact makes the additional</a:t>
            </a:r>
          </a:p>
          <a:p>
            <a:pPr lvl="0">
              <a:buClr>
                <a:srgbClr val="000000"/>
              </a:buClr>
            </a:pPr>
            <a:r>
              <a:rPr lang="en-US" sz="1600" dirty="0">
                <a:solidFill>
                  <a:srgbClr val="000000"/>
                </a:solidFill>
                <a:latin typeface="Verdana"/>
              </a:rPr>
              <a:t>   additional use of less-performing integrated graphics superfluous.</a:t>
            </a:r>
          </a:p>
        </p:txBody>
      </p:sp>
    </p:spTree>
    <p:extLst>
      <p:ext uri="{BB962C8B-B14F-4D97-AF65-F5344CB8AC3E}">
        <p14:creationId xmlns:p14="http://schemas.microsoft.com/office/powerpoint/2010/main" val="1766210021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0" y="6518"/>
            <a:ext cx="9144000" cy="393700"/>
          </a:xfrm>
        </p:spPr>
        <p:txBody>
          <a:bodyPr/>
          <a:lstStyle/>
          <a:p>
            <a:r>
              <a:rPr lang="en-US" altLang="en-US" sz="17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1. Introduction - Main battlefields of the processor war (10)</a:t>
            </a:r>
            <a:endParaRPr lang="en-US" sz="1700" dirty="0"/>
          </a:p>
        </p:txBody>
      </p:sp>
      <p:pic>
        <p:nvPicPr>
          <p:cNvPr id="4" name="Picture 3"/>
          <p:cNvPicPr>
            <a:picLocks noChangeAspect="1"/>
          </p:cNvPicPr>
          <p:nvPr/>
        </p:nvPicPr>
        <p:blipFill rotWithShape="1">
          <a:blip r:embed="rId2"/>
          <a:srcRect l="6094" t="18816" r="8358"/>
          <a:stretch/>
        </p:blipFill>
        <p:spPr>
          <a:xfrm>
            <a:off x="81639" y="1223755"/>
            <a:ext cx="9008598" cy="4839510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6495" y="6320116"/>
            <a:ext cx="4713919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fontAlgn="base"/>
            <a:r>
              <a:rPr lang="en-US" sz="1200" dirty="0">
                <a:latin typeface="+mj-lt"/>
              </a:rPr>
              <a:t>Presented at AMD's Financial Analyst Day in May 16 2017 </a:t>
            </a:r>
          </a:p>
        </p:txBody>
      </p:sp>
      <p:sp>
        <p:nvSpPr>
          <p:cNvPr id="3" name="TextBox 2"/>
          <p:cNvSpPr txBox="1"/>
          <p:nvPr/>
        </p:nvSpPr>
        <p:spPr>
          <a:xfrm>
            <a:off x="26495" y="458670"/>
            <a:ext cx="845218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pc="-60" dirty="0">
                <a:solidFill>
                  <a:schemeClr val="accent6"/>
                </a:solidFill>
                <a:latin typeface="+mj-lt"/>
              </a:rPr>
              <a:t>Flattening rise of clock frequencies while transistor technology evolves [</a:t>
            </a:r>
            <a:r>
              <a:rPr lang="hu-HU" spc="-60" dirty="0">
                <a:solidFill>
                  <a:schemeClr val="accent6"/>
                </a:solidFill>
                <a:latin typeface="+mj-lt"/>
              </a:rPr>
              <a:t>13</a:t>
            </a:r>
            <a:r>
              <a:rPr lang="en-US" spc="-60" dirty="0">
                <a:solidFill>
                  <a:schemeClr val="accent6"/>
                </a:solidFill>
                <a:latin typeface="+mj-lt"/>
              </a:rPr>
              <a:t>]</a:t>
            </a:r>
          </a:p>
        </p:txBody>
      </p:sp>
    </p:spTree>
    <p:extLst>
      <p:ext uri="{BB962C8B-B14F-4D97-AF65-F5344CB8AC3E}">
        <p14:creationId xmlns:p14="http://schemas.microsoft.com/office/powerpoint/2010/main" val="2275202389"/>
      </p:ext>
    </p:extLst>
  </p:cSld>
  <p:clrMapOvr>
    <a:masterClrMapping/>
  </p:clrMapOvr>
</p:sld>
</file>

<file path=ppt/slides/slide1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extBox 5"/>
          <p:cNvSpPr txBox="1"/>
          <p:nvPr/>
        </p:nvSpPr>
        <p:spPr>
          <a:xfrm>
            <a:off x="26495" y="458670"/>
            <a:ext cx="340445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rgbClr val="2D2D8A"/>
                </a:solidFill>
                <a:latin typeface="+mj-lt"/>
              </a:rPr>
              <a:t>e) Unlocked clock multiplier</a:t>
            </a:r>
          </a:p>
        </p:txBody>
      </p:sp>
      <p:sp>
        <p:nvSpPr>
          <p:cNvPr id="5" name="Title 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4. Evolution of HEDT (High-End Desktop) processors (25)</a:t>
            </a:r>
            <a:endParaRPr lang="en-US" dirty="0"/>
          </a:p>
        </p:txBody>
      </p:sp>
      <p:sp>
        <p:nvSpPr>
          <p:cNvPr id="2" name="Rounded Rectangle 1"/>
          <p:cNvSpPr/>
          <p:nvPr/>
        </p:nvSpPr>
        <p:spPr bwMode="auto">
          <a:xfrm>
            <a:off x="15985" y="908718"/>
            <a:ext cx="9114909" cy="1836000"/>
          </a:xfrm>
          <a:prstGeom prst="roundRect">
            <a:avLst/>
          </a:prstGeom>
          <a:solidFill>
            <a:srgbClr val="DDEEFF"/>
          </a:solidFill>
          <a:ln w="19050" cap="flat" cmpd="sng" algn="ctr">
            <a:solidFill>
              <a:srgbClr val="89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8" name="TextBox 7"/>
          <p:cNvSpPr txBox="1"/>
          <p:nvPr/>
        </p:nvSpPr>
        <p:spPr bwMode="auto">
          <a:xfrm>
            <a:off x="402245" y="969227"/>
            <a:ext cx="8589274" cy="172354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rtlCol="0">
            <a:spAutoFit/>
          </a:bodyPr>
          <a:lstStyle/>
          <a:p>
            <a:pPr marL="285750" lvl="0" indent="-285750" fontAlgn="base">
              <a:spcBef>
                <a:spcPct val="0"/>
              </a:spcBef>
              <a:buFont typeface="Arial" panose="020B0604020202020204" pitchFamily="34" charset="0"/>
              <a:buChar char="•"/>
            </a:pPr>
            <a:r>
              <a:rPr lang="en-US" sz="1600" spc="-20" dirty="0">
                <a:solidFill>
                  <a:srgbClr val="000000"/>
                </a:solidFill>
                <a:latin typeface="Verdana"/>
                <a:cs typeface="Arial" charset="0"/>
              </a:rPr>
              <a:t>Intel’s HEDT processors are typically </a:t>
            </a:r>
            <a:r>
              <a:rPr lang="en-US" sz="1600" spc="-20" dirty="0">
                <a:solidFill>
                  <a:srgbClr val="FF0000"/>
                </a:solidFill>
                <a:latin typeface="Verdana"/>
                <a:cs typeface="Arial" charset="0"/>
              </a:rPr>
              <a:t>unlocked, </a:t>
            </a:r>
            <a:r>
              <a:rPr lang="en-US" sz="1600" spc="-20" dirty="0">
                <a:solidFill>
                  <a:srgbClr val="000000"/>
                </a:solidFill>
                <a:latin typeface="Verdana"/>
                <a:cs typeface="Arial" charset="0"/>
              </a:rPr>
              <a:t>meaning that the </a:t>
            </a:r>
            <a:r>
              <a:rPr lang="en-US" sz="1600" spc="-20" dirty="0">
                <a:solidFill>
                  <a:srgbClr val="0070C0"/>
                </a:solidFill>
                <a:latin typeface="Verdana"/>
                <a:cs typeface="Arial" charset="0"/>
              </a:rPr>
              <a:t>clock multiplier</a:t>
            </a:r>
          </a:p>
          <a:p>
            <a:pPr lvl="0" fontAlgn="base">
              <a:spcBef>
                <a:spcPct val="0"/>
              </a:spcBef>
              <a:spcAft>
                <a:spcPts val="600"/>
              </a:spcAft>
            </a:pPr>
            <a:r>
              <a:rPr lang="en-US" sz="1600" dirty="0">
                <a:solidFill>
                  <a:srgbClr val="0070C0"/>
                </a:solidFill>
                <a:latin typeface="Verdana"/>
                <a:cs typeface="Arial" charset="0"/>
              </a:rPr>
              <a:t>      isn’t fixed</a:t>
            </a:r>
            <a:r>
              <a:rPr lang="en-US" sz="1600" dirty="0">
                <a:solidFill>
                  <a:srgbClr val="000000"/>
                </a:solidFill>
                <a:latin typeface="Verdana"/>
                <a:cs typeface="Arial" charset="0"/>
              </a:rPr>
              <a:t>, i.e., it is variable to allow </a:t>
            </a:r>
            <a:r>
              <a:rPr lang="en-US" sz="1600" dirty="0">
                <a:solidFill>
                  <a:srgbClr val="FF0000"/>
                </a:solidFill>
                <a:latin typeface="Verdana"/>
                <a:cs typeface="Arial" charset="0"/>
              </a:rPr>
              <a:t>overclocking. </a:t>
            </a:r>
          </a:p>
          <a:p>
            <a:pPr lvl="0" fontAlgn="base">
              <a:spcBef>
                <a:spcPct val="0"/>
              </a:spcBef>
              <a:spcAft>
                <a:spcPts val="600"/>
              </a:spcAft>
            </a:pPr>
            <a:r>
              <a:rPr lang="en-US" sz="1600" dirty="0">
                <a:solidFill>
                  <a:srgbClr val="FF0000"/>
                </a:solidFill>
                <a:latin typeface="Verdana"/>
                <a:cs typeface="Arial" charset="0"/>
              </a:rPr>
              <a:t>    </a:t>
            </a:r>
            <a:r>
              <a:rPr lang="en-US" sz="1600" dirty="0">
                <a:latin typeface="Verdana"/>
                <a:cs typeface="Arial" charset="0"/>
              </a:rPr>
              <a:t>This feature may be helpful for graphics enthusiasts to raise performance. </a:t>
            </a:r>
          </a:p>
          <a:p>
            <a:pPr marL="285750" lvl="0" indent="-285750" fontAlgn="base">
              <a:spcBef>
                <a:spcPct val="0"/>
              </a:spcBef>
              <a:buFont typeface="Arial" panose="020B0604020202020204" pitchFamily="34" charset="0"/>
              <a:buChar char="•"/>
            </a:pPr>
            <a:r>
              <a:rPr lang="en-US" sz="1600" dirty="0">
                <a:solidFill>
                  <a:srgbClr val="000000"/>
                </a:solidFill>
                <a:latin typeface="Verdana"/>
                <a:cs typeface="Arial" charset="0"/>
              </a:rPr>
              <a:t>(The </a:t>
            </a:r>
            <a:r>
              <a:rPr lang="en-US" sz="1600" dirty="0">
                <a:solidFill>
                  <a:srgbClr val="FF0000"/>
                </a:solidFill>
                <a:latin typeface="Verdana"/>
                <a:cs typeface="Arial" charset="0"/>
              </a:rPr>
              <a:t>clock multiplie</a:t>
            </a:r>
            <a:r>
              <a:rPr lang="en-US" sz="1600" dirty="0">
                <a:solidFill>
                  <a:srgbClr val="000000"/>
                </a:solidFill>
                <a:latin typeface="Verdana"/>
                <a:cs typeface="Arial" charset="0"/>
              </a:rPr>
              <a:t>r is a </a:t>
            </a:r>
            <a:r>
              <a:rPr lang="en-US" sz="1600" dirty="0">
                <a:solidFill>
                  <a:srgbClr val="0070C0"/>
                </a:solidFill>
                <a:latin typeface="Verdana"/>
                <a:cs typeface="Arial" charset="0"/>
              </a:rPr>
              <a:t>circuit</a:t>
            </a:r>
            <a:r>
              <a:rPr lang="en-US" sz="1600" dirty="0">
                <a:solidFill>
                  <a:srgbClr val="000000"/>
                </a:solidFill>
                <a:latin typeface="Verdana"/>
                <a:cs typeface="Arial" charset="0"/>
              </a:rPr>
              <a:t> that generates the clock frequency by </a:t>
            </a:r>
          </a:p>
          <a:p>
            <a:pPr lvl="0" fontAlgn="base">
              <a:spcBef>
                <a:spcPct val="0"/>
              </a:spcBef>
              <a:spcAft>
                <a:spcPct val="0"/>
              </a:spcAft>
            </a:pPr>
            <a:r>
              <a:rPr lang="en-US" sz="1600" dirty="0">
                <a:solidFill>
                  <a:srgbClr val="000000"/>
                </a:solidFill>
                <a:latin typeface="Verdana"/>
                <a:cs typeface="Arial" charset="0"/>
              </a:rPr>
              <a:t>       multiplying the bus frequency (100/133 MHz) by an integer delivered by </a:t>
            </a:r>
          </a:p>
          <a:p>
            <a:pPr lvl="0" fontAlgn="base">
              <a:spcBef>
                <a:spcPct val="0"/>
              </a:spcBef>
              <a:spcAft>
                <a:spcPct val="0"/>
              </a:spcAft>
            </a:pPr>
            <a:r>
              <a:rPr lang="en-US" sz="1600" dirty="0">
                <a:solidFill>
                  <a:srgbClr val="000000"/>
                </a:solidFill>
                <a:latin typeface="Verdana"/>
                <a:cs typeface="Arial" charset="0"/>
              </a:rPr>
              <a:t>       the PCU (Power Control Unit)).</a:t>
            </a:r>
          </a:p>
        </p:txBody>
      </p:sp>
    </p:spTree>
    <p:extLst>
      <p:ext uri="{BB962C8B-B14F-4D97-AF65-F5344CB8AC3E}">
        <p14:creationId xmlns:p14="http://schemas.microsoft.com/office/powerpoint/2010/main" val="846513670"/>
      </p:ext>
    </p:extLst>
  </p:cSld>
  <p:clrMapOvr>
    <a:masterClrMapping/>
  </p:clrMapOvr>
</p:sld>
</file>

<file path=ppt/slides/slide1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4. Evolution of HEDT (High-End Desktop) processors (26)</a:t>
            </a:r>
            <a:endParaRPr lang="en-US" dirty="0"/>
          </a:p>
        </p:txBody>
      </p:sp>
      <p:sp>
        <p:nvSpPr>
          <p:cNvPr id="3" name="TextBox 2"/>
          <p:cNvSpPr txBox="1"/>
          <p:nvPr/>
        </p:nvSpPr>
        <p:spPr bwMode="auto">
          <a:xfrm>
            <a:off x="26495" y="458670"/>
            <a:ext cx="2250250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rtlCol="0">
            <a:spAutoFit/>
          </a:bodyPr>
          <a:lstStyle/>
          <a:p>
            <a:r>
              <a:rPr lang="en-US" dirty="0">
                <a:solidFill>
                  <a:schemeClr val="accent6"/>
                </a:solidFill>
                <a:latin typeface="Verdana"/>
              </a:rPr>
              <a:t>f) Higher TDP</a:t>
            </a:r>
            <a:endParaRPr lang="en-US" dirty="0">
              <a:solidFill>
                <a:schemeClr val="accent6"/>
              </a:solidFill>
              <a:latin typeface="Verdana"/>
              <a:cs typeface="Arial" charset="0"/>
            </a:endParaRPr>
          </a:p>
        </p:txBody>
      </p:sp>
      <p:sp>
        <p:nvSpPr>
          <p:cNvPr id="5" name="Rounded Rectangle 4"/>
          <p:cNvSpPr/>
          <p:nvPr/>
        </p:nvSpPr>
        <p:spPr bwMode="auto">
          <a:xfrm>
            <a:off x="26495" y="863715"/>
            <a:ext cx="9117012" cy="945105"/>
          </a:xfrm>
          <a:prstGeom prst="roundRect">
            <a:avLst/>
          </a:prstGeom>
          <a:solidFill>
            <a:srgbClr val="DDEEFF"/>
          </a:solidFill>
          <a:ln w="19050" cap="flat" cmpd="sng" algn="ctr">
            <a:solidFill>
              <a:srgbClr val="89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6" name="TextBox 5"/>
          <p:cNvSpPr txBox="1"/>
          <p:nvPr/>
        </p:nvSpPr>
        <p:spPr bwMode="auto">
          <a:xfrm>
            <a:off x="296525" y="908720"/>
            <a:ext cx="8756634" cy="83099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rtlCol="0">
            <a:spAutoFit/>
          </a:bodyPr>
          <a:lstStyle/>
          <a:p>
            <a:r>
              <a:rPr lang="en-US" sz="1600" dirty="0">
                <a:latin typeface="Verdana"/>
              </a:rPr>
              <a:t>Clearly, more PCIe lanes, more cores, memory channels, etc. need more power,</a:t>
            </a:r>
          </a:p>
          <a:p>
            <a:r>
              <a:rPr lang="en-US" sz="1600" dirty="0">
                <a:latin typeface="Verdana"/>
              </a:rPr>
              <a:t>   </a:t>
            </a:r>
            <a:r>
              <a:rPr lang="en-US" sz="1600" spc="-40" dirty="0">
                <a:latin typeface="Verdana"/>
              </a:rPr>
              <a:t>so HEDT processors typically have </a:t>
            </a:r>
            <a:r>
              <a:rPr lang="en-US" sz="1600" spc="-40" dirty="0">
                <a:solidFill>
                  <a:srgbClr val="FF0000"/>
                </a:solidFill>
                <a:latin typeface="Verdana"/>
              </a:rPr>
              <a:t>130 to 165 W power consumption</a:t>
            </a:r>
            <a:r>
              <a:rPr lang="en-US" sz="1600" spc="-40" dirty="0">
                <a:solidFill>
                  <a:srgbClr val="0070C0"/>
                </a:solidFill>
                <a:latin typeface="Verdana"/>
              </a:rPr>
              <a:t> </a:t>
            </a:r>
            <a:r>
              <a:rPr lang="en-US" sz="1600" spc="-40" dirty="0">
                <a:latin typeface="Verdana"/>
              </a:rPr>
              <a:t>vs. 65 to </a:t>
            </a:r>
          </a:p>
          <a:p>
            <a:r>
              <a:rPr lang="en-US" sz="1600" spc="-40" dirty="0">
                <a:latin typeface="Verdana"/>
              </a:rPr>
              <a:t>   95 W, usually </a:t>
            </a:r>
            <a:r>
              <a:rPr lang="en-US" sz="1600" dirty="0">
                <a:latin typeface="Verdana"/>
              </a:rPr>
              <a:t>consumed by DT processors, as the Tables below indicate.</a:t>
            </a:r>
            <a:endParaRPr lang="en-US" sz="1600" dirty="0">
              <a:latin typeface="Verdana"/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760628835"/>
      </p:ext>
    </p:extLst>
  </p:cSld>
  <p:clrMapOvr>
    <a:masterClrMapping/>
  </p:clrMapOvr>
</p:sld>
</file>

<file path=ppt/slides/slide1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extBox 5"/>
          <p:cNvSpPr txBox="1"/>
          <p:nvPr/>
        </p:nvSpPr>
        <p:spPr>
          <a:xfrm>
            <a:off x="26495" y="458670"/>
            <a:ext cx="817589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rgbClr val="2D2D8A"/>
                </a:solidFill>
                <a:latin typeface="+mj-lt"/>
              </a:rPr>
              <a:t>TDP (Thermal Design Power) values of Core 2-based HEDT models-1</a:t>
            </a:r>
          </a:p>
        </p:txBody>
      </p:sp>
      <p:sp>
        <p:nvSpPr>
          <p:cNvPr id="5" name="Title 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4. Evolution of HEDT (High-End Desktop) processors (27)</a:t>
            </a:r>
            <a:endParaRPr lang="en-US" dirty="0"/>
          </a:p>
        </p:txBody>
      </p:sp>
      <p:sp>
        <p:nvSpPr>
          <p:cNvPr id="2" name="TextBox 1"/>
          <p:cNvSpPr txBox="1"/>
          <p:nvPr/>
        </p:nvSpPr>
        <p:spPr>
          <a:xfrm>
            <a:off x="-3308" y="6372994"/>
            <a:ext cx="506683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/>
              <a:t>TDP: Serves as the r</a:t>
            </a:r>
            <a:r>
              <a:rPr lang="en-US" sz="1200" dirty="0">
                <a:latin typeface="+mj-lt"/>
              </a:rPr>
              <a:t>eference</a:t>
            </a:r>
            <a:r>
              <a:rPr lang="en-US" sz="1200" dirty="0"/>
              <a:t> value for designing the cooling system.</a:t>
            </a:r>
          </a:p>
        </p:txBody>
      </p:sp>
      <p:graphicFrame>
        <p:nvGraphicFramePr>
          <p:cNvPr id="8" name="Table 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870597763"/>
              </p:ext>
            </p:extLst>
          </p:nvPr>
        </p:nvGraphicFramePr>
        <p:xfrm>
          <a:off x="45792" y="1166005"/>
          <a:ext cx="9040183" cy="5443751"/>
        </p:xfrm>
        <a:graphic>
          <a:graphicData uri="http://schemas.openxmlformats.org/drawingml/2006/table">
            <a:tbl>
              <a:tblPr firstRow="1" firstCol="1" bandRow="1"/>
              <a:tblGrid>
                <a:gridCol w="129932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9505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2008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6508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76508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945105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945105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765085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945105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585065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810090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</a:tblGrid>
              <a:tr h="434131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Processor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Techn</a:t>
                      </a: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.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Date of intro.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No.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 of cores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up to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Memory </a:t>
                      </a:r>
                      <a:r>
                        <a:rPr lang="en-US" sz="1050" b="0" dirty="0" err="1">
                          <a:effectLst/>
                          <a:latin typeface="+mj-lt"/>
                          <a:ea typeface="Calibri"/>
                          <a:cs typeface="Times New Roman"/>
                        </a:rPr>
                        <a:t>attachm</a:t>
                      </a:r>
                      <a:r>
                        <a:rPr lang="en-US" sz="1050" b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.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Mem. speed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up to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PCIe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lanes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No. of mem. channels 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MCH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TDP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Processor socket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30598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Core 2 Extreme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X6800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65 nm 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7/2006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2C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 rowSpan="5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Via </a:t>
                      </a:r>
                      <a:r>
                        <a:rPr lang="en-US" sz="1050" b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MCH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 rowSpan="4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DDR3</a:t>
                      </a: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-1066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 rowSpan="4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32 </a:t>
                      </a:r>
                      <a:r>
                        <a:rPr lang="en-US" sz="1050" b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PCIe</a:t>
                      </a: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 2.0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on the </a:t>
                      </a:r>
                      <a:r>
                        <a:rPr lang="en-US" sz="1050" b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X38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 rowSpan="4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2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 rowSpan="4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X38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65 W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LGA</a:t>
                      </a: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 775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89337"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Core 2 Extreme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 err="1">
                          <a:effectLst/>
                          <a:latin typeface="+mj-lt"/>
                          <a:ea typeface="Calibri"/>
                          <a:cs typeface="Times New Roman"/>
                        </a:rPr>
                        <a:t>QX</a:t>
                      </a:r>
                      <a:r>
                        <a:rPr lang="en-US" sz="1050" b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 </a:t>
                      </a:r>
                      <a:r>
                        <a:rPr lang="en-US" sz="1050" b="0" dirty="0" err="1">
                          <a:effectLst/>
                          <a:latin typeface="+mj-lt"/>
                          <a:ea typeface="Calibri"/>
                          <a:cs typeface="Times New Roman"/>
                        </a:rPr>
                        <a:t>6xxx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65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11/2006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 err="1">
                          <a:effectLst/>
                          <a:latin typeface="+mj-lt"/>
                          <a:ea typeface="Calibri"/>
                          <a:cs typeface="Times New Roman"/>
                        </a:rPr>
                        <a:t>2x2C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b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b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b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b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130 W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b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LGA</a:t>
                      </a: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 775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00145"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b="0" baseline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130 W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b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LGA</a:t>
                      </a: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 775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05045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Core</a:t>
                      </a:r>
                      <a:r>
                        <a:rPr lang="en-US" sz="1050" b="0" baseline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 2 Extreme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spc="-60" baseline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QX</a:t>
                      </a:r>
                      <a:r>
                        <a:rPr lang="en-US" sz="1050" b="0" spc="-60" baseline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 9650 (Penryn)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45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11/2007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 err="1">
                          <a:effectLst/>
                          <a:latin typeface="+mj-lt"/>
                          <a:ea typeface="Calibri"/>
                          <a:cs typeface="Times New Roman"/>
                        </a:rPr>
                        <a:t>2x2C</a:t>
                      </a:r>
                      <a:r>
                        <a:rPr lang="en-US" sz="1050" b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 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405045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Core 2 Extreme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spc="-50" baseline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QX 9770 </a:t>
                      </a:r>
                      <a:r>
                        <a:rPr lang="en-US" sz="1050" b="0" spc="-50" baseline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(Penryn)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45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3/2008 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 err="1">
                          <a:effectLst/>
                          <a:latin typeface="+mj-lt"/>
                          <a:ea typeface="Calibri"/>
                          <a:cs typeface="Times New Roman"/>
                        </a:rPr>
                        <a:t>2x2C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b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DDR3</a:t>
                      </a: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-1600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32 </a:t>
                      </a:r>
                      <a:r>
                        <a:rPr lang="en-US" sz="1050" b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PCIe</a:t>
                      </a: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 2.0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on the </a:t>
                      </a:r>
                      <a:r>
                        <a:rPr lang="en-US" sz="1050" b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X48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2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X48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136 W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b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LGA</a:t>
                      </a: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 775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60040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1. G. Nehalem EE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45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11/2008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4C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 rowSpan="13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On-die 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MC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 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 rowSpan="4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DDR3-1067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 rowSpan="4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36 </a:t>
                      </a:r>
                      <a:r>
                        <a:rPr lang="en-US" sz="1050" b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PCIe</a:t>
                      </a: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 2.0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on the </a:t>
                      </a:r>
                      <a:r>
                        <a:rPr lang="en-US" sz="1050" b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X58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 rowSpan="4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3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rgbClr val="FFFFFF"/>
                    </a:solidFill>
                  </a:tcPr>
                </a:tc>
                <a:tc rowSpan="4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X58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spc="-40" baseline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(</a:t>
                      </a:r>
                      <a:r>
                        <a:rPr lang="en-US" sz="1050" b="0" spc="-40" baseline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Tylersburg</a:t>
                      </a:r>
                      <a:r>
                        <a:rPr lang="en-US" sz="1050" b="0" spc="-40" baseline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)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rgbClr val="FFFF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130 W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rgbClr val="FFFF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LGA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1366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 err="1">
                          <a:effectLst/>
                          <a:latin typeface="+mj-lt"/>
                          <a:ea typeface="Calibri"/>
                          <a:cs typeface="Times New Roman"/>
                        </a:rPr>
                        <a:t>Westmere</a:t>
                      </a:r>
                      <a:r>
                        <a:rPr lang="en-US" sz="1050" b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 EE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32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3/2010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6C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21733"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b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b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b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b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 dirty="0"/>
                    </a:p>
                  </a:txBody>
                  <a:tcPr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 dirty="0"/>
                    </a:p>
                  </a:txBody>
                  <a:tcPr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/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latin typeface="+mj-lt"/>
                        </a:rPr>
                        <a:t>130 W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rgbClr val="FFFF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LGA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  1366</a:t>
                      </a:r>
                    </a:p>
                  </a:txBody>
                  <a:tcPr marL="57922" marR="57922" marT="0" marB="0" anchor="ctr"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8017"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Sandy Bridge E 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32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050" b="0" dirty="0">
                        <a:effectLst/>
                        <a:latin typeface="+mj-lt"/>
                        <a:ea typeface="Calibri"/>
                        <a:cs typeface="Times New Roman"/>
                      </a:endParaRP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11/2011 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6C 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380927"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b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b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b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b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DDR3-1600 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40 </a:t>
                      </a:r>
                      <a:r>
                        <a:rPr lang="en-US" sz="1050" b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PCIe</a:t>
                      </a: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 2.0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on-die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 4 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X79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(</a:t>
                      </a:r>
                      <a:r>
                        <a:rPr lang="en-US" sz="1050" b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Patsburg</a:t>
                      </a: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)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130 W/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150 W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LGA 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2011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28017"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Ivy Bridge E 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22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9/2013 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6C 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423998"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b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b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b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b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 dirty="0"/>
                    </a:p>
                  </a:txBody>
                  <a:tcPr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DDR3-1866 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 rowSpan="5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40 </a:t>
                      </a:r>
                      <a:r>
                        <a:rPr lang="en-US" sz="1050" b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PCIe</a:t>
                      </a: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 3.0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on-die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4 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latin typeface="+mj-lt"/>
                        </a:rPr>
                        <a:t>130 W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LGA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 2011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391890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Haswell</a:t>
                      </a:r>
                      <a:r>
                        <a:rPr lang="en-US" sz="1050" b="0" baseline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 </a:t>
                      </a: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E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14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8/2014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8C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 dirty="0"/>
                    </a:p>
                  </a:txBody>
                  <a:tcPr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DDR4-2133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4</a:t>
                      </a:r>
                    </a:p>
                  </a:txBody>
                  <a:tcPr marL="57922" marR="57922" marT="0" marB="0" anchor="ctr"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X99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(Wellsburg)</a:t>
                      </a:r>
                    </a:p>
                  </a:txBody>
                  <a:tcPr marL="57922" marR="57922" marT="0" marB="0" anchor="ctr"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140 W</a:t>
                      </a:r>
                    </a:p>
                  </a:txBody>
                  <a:tcPr marL="57922" marR="57922" marT="0" marB="0" anchor="ctr"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LGA 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 2011-3</a:t>
                      </a:r>
                    </a:p>
                  </a:txBody>
                  <a:tcPr marL="57922" marR="57922" marT="0" marB="0" anchor="ctr"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28017"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Broadwell E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14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5/2016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10C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369115"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b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b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b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b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DDR4</a:t>
                      </a: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-2400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4</a:t>
                      </a:r>
                    </a:p>
                  </a:txBody>
                  <a:tcPr marL="57922" marR="57922" marT="0" marB="0" anchor="ctr"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X99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(Wellsburg)</a:t>
                      </a:r>
                    </a:p>
                  </a:txBody>
                  <a:tcPr marL="57922" marR="57922" marT="0" marB="0" anchor="ctr"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140 W</a:t>
                      </a:r>
                    </a:p>
                  </a:txBody>
                  <a:tcPr marL="57922" marR="57922" marT="0" marB="0" anchor="ctr"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LGA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2011-3</a:t>
                      </a:r>
                    </a:p>
                  </a:txBody>
                  <a:tcPr marL="57922" marR="57922" marT="0" marB="0" anchor="ctr"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28017"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Skylake</a:t>
                      </a: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 X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14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6/2017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18C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488617"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b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b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b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b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DDR4</a:t>
                      </a: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-2666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44 PCI-3.0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on-die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4</a:t>
                      </a:r>
                    </a:p>
                  </a:txBody>
                  <a:tcPr marL="57922" marR="57922" marT="0" marB="0" anchor="ctr"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X299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(Basin Falls)</a:t>
                      </a:r>
                    </a:p>
                  </a:txBody>
                  <a:tcPr marL="57922" marR="57922" marT="0" marB="0" anchor="ctr"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140 W</a:t>
                      </a:r>
                    </a:p>
                  </a:txBody>
                  <a:tcPr marL="57922" marR="57922" marT="0" marB="0" anchor="ctr"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LGA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2066</a:t>
                      </a:r>
                    </a:p>
                  </a:txBody>
                  <a:tcPr marL="57922" marR="57922" marT="0" marB="0" anchor="ctr"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488617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(</a:t>
                      </a:r>
                      <a:r>
                        <a:rPr lang="en-US" sz="1050" b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Kaby</a:t>
                      </a: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 Lake X)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14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6/2017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4C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DDR4</a:t>
                      </a: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-2666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16 </a:t>
                      </a:r>
                      <a:r>
                        <a:rPr lang="en-US" sz="1050" b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PCIe</a:t>
                      </a: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 3.0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on-die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4</a:t>
                      </a:r>
                    </a:p>
                  </a:txBody>
                  <a:tcPr marL="57922" marR="57922" marT="0" marB="0" anchor="ctr"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X299</a:t>
                      </a:r>
                      <a:endParaRPr lang="en-US" sz="1050" b="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(Basin Falls)</a:t>
                      </a:r>
                    </a:p>
                  </a:txBody>
                  <a:tcPr marL="57922" marR="57922" marT="0" marB="0" anchor="ctr"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112 W</a:t>
                      </a:r>
                    </a:p>
                  </a:txBody>
                  <a:tcPr marL="57922" marR="57922" marT="0" marB="0" anchor="ctr"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LGA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2066</a:t>
                      </a:r>
                    </a:p>
                  </a:txBody>
                  <a:tcPr marL="57922" marR="57922" marT="0" marB="0" anchor="ctr"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</a:tbl>
          </a:graphicData>
        </a:graphic>
      </p:graphicFrame>
      <p:sp>
        <p:nvSpPr>
          <p:cNvPr id="9" name="Rectangle 8"/>
          <p:cNvSpPr/>
          <p:nvPr/>
        </p:nvSpPr>
        <p:spPr bwMode="auto">
          <a:xfrm>
            <a:off x="7673587" y="1178975"/>
            <a:ext cx="612808" cy="5430781"/>
          </a:xfrm>
          <a:prstGeom prst="rect">
            <a:avLst/>
          </a:prstGeom>
          <a:noFill/>
          <a:ln w="28575" cap="flat" cmpd="sng" algn="ctr">
            <a:solidFill>
              <a:srgbClr val="FF0000"/>
            </a:solidFill>
            <a:prstDash val="sysDot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199779891"/>
      </p:ext>
    </p:extLst>
  </p:cSld>
  <p:clrMapOvr>
    <a:masterClrMapping/>
  </p:clrMapOvr>
</p:sld>
</file>

<file path=ppt/slides/slide1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Box 4"/>
          <p:cNvSpPr txBox="1"/>
          <p:nvPr/>
        </p:nvSpPr>
        <p:spPr>
          <a:xfrm>
            <a:off x="26677" y="458670"/>
            <a:ext cx="825764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rgbClr val="2D2D8A"/>
                </a:solidFill>
                <a:latin typeface="+mj-lt"/>
              </a:rPr>
              <a:t>TDP (Thermal Design Power) values of Core 2-based HEDT models -2</a:t>
            </a:r>
          </a:p>
        </p:txBody>
      </p:sp>
      <p:sp>
        <p:nvSpPr>
          <p:cNvPr id="6" name="Title 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4. Evolution of HEDT (High-End Desktop) processors (28)</a:t>
            </a:r>
            <a:endParaRPr lang="en-US" dirty="0"/>
          </a:p>
        </p:txBody>
      </p:sp>
      <p:graphicFrame>
        <p:nvGraphicFramePr>
          <p:cNvPr id="7" name="Table 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873481226"/>
              </p:ext>
            </p:extLst>
          </p:nvPr>
        </p:nvGraphicFramePr>
        <p:xfrm>
          <a:off x="62718" y="1167833"/>
          <a:ext cx="9027494" cy="1348322"/>
        </p:xfrm>
        <a:graphic>
          <a:graphicData uri="http://schemas.openxmlformats.org/drawingml/2006/table">
            <a:tbl>
              <a:tblPr firstRow="1" firstCol="1" bandRow="1"/>
              <a:tblGrid>
                <a:gridCol w="117891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2661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3007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7507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9001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9001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945105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81009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1093567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630070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737792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</a:tblGrid>
              <a:tr h="434131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Verdana"/>
                          <a:ea typeface="Calibri"/>
                          <a:cs typeface="Times New Roman"/>
                        </a:rPr>
                        <a:t>Processor</a:t>
                      </a:r>
                      <a:endParaRPr lang="en-US" sz="1050" b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spc="-60" baseline="0" dirty="0" err="1">
                          <a:effectLst/>
                          <a:latin typeface="Verdana"/>
                          <a:ea typeface="MS Mincho"/>
                          <a:cs typeface="Times New Roman"/>
                        </a:rPr>
                        <a:t>Techn</a:t>
                      </a:r>
                      <a:r>
                        <a:rPr lang="en-US" sz="1050" b="0" spc="-60" baseline="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.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Verdana"/>
                          <a:ea typeface="Calibri"/>
                          <a:cs typeface="Times New Roman"/>
                        </a:rPr>
                        <a:t>Date of intro.</a:t>
                      </a:r>
                      <a:endParaRPr lang="en-US" sz="1050" b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Verdana"/>
                          <a:ea typeface="Calibri"/>
                          <a:cs typeface="Times New Roman"/>
                        </a:rPr>
                        <a:t>No. of cores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up to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Verdana"/>
                          <a:ea typeface="Calibri"/>
                          <a:cs typeface="Times New Roman"/>
                        </a:rPr>
                        <a:t>Memory attachment</a:t>
                      </a:r>
                      <a:endParaRPr lang="en-US" sz="1050" b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Verdana"/>
                          <a:ea typeface="Calibri"/>
                          <a:cs typeface="Times New Roman"/>
                        </a:rPr>
                        <a:t>Mem. speed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up to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 err="1">
                          <a:effectLst/>
                          <a:latin typeface="Verdana"/>
                          <a:ea typeface="MS Mincho"/>
                          <a:cs typeface="Times New Roman"/>
                        </a:rPr>
                        <a:t>PCIe</a:t>
                      </a:r>
                      <a:endParaRPr lang="en-US" sz="1050" b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lanes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Verdana"/>
                          <a:ea typeface="Calibri"/>
                          <a:cs typeface="Times New Roman"/>
                        </a:rPr>
                        <a:t>No. of mem. channels </a:t>
                      </a:r>
                      <a:endParaRPr lang="en-US" sz="1050" b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 err="1">
                          <a:effectLst/>
                          <a:latin typeface="Verdana"/>
                          <a:ea typeface="MS Mincho"/>
                          <a:cs typeface="Times New Roman"/>
                        </a:rPr>
                        <a:t>MCH</a:t>
                      </a:r>
                      <a:endParaRPr lang="en-US" sz="1050" b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 err="1">
                          <a:effectLst/>
                          <a:latin typeface="Verdana"/>
                          <a:ea typeface="MS Mincho"/>
                          <a:cs typeface="Times New Roman"/>
                        </a:rPr>
                        <a:t>TDP</a:t>
                      </a:r>
                      <a:endParaRPr lang="en-US" sz="1050" b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Processor socket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34131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 err="1">
                          <a:effectLst/>
                          <a:latin typeface="Verdana"/>
                          <a:ea typeface="MS Mincho"/>
                          <a:cs typeface="Times New Roman"/>
                        </a:rPr>
                        <a:t>Skylake</a:t>
                      </a:r>
                      <a:r>
                        <a:rPr lang="en-US" sz="1050" b="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-X Refresh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14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11/2018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 err="1">
                          <a:effectLst/>
                          <a:latin typeface="Verdana"/>
                          <a:ea typeface="MS Mincho"/>
                          <a:cs typeface="Times New Roman"/>
                        </a:rPr>
                        <a:t>18C</a:t>
                      </a:r>
                      <a:endParaRPr lang="en-US" sz="1050" b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Verdana"/>
                          <a:ea typeface="Calibri"/>
                          <a:cs typeface="Times New Roman"/>
                        </a:rPr>
                        <a:t>On-die 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Verdana"/>
                          <a:ea typeface="Calibri"/>
                          <a:cs typeface="Times New Roman"/>
                        </a:rPr>
                        <a:t>MC </a:t>
                      </a:r>
                      <a:endParaRPr lang="en-US" sz="1050" b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 err="1">
                          <a:effectLst/>
                          <a:latin typeface="Verdana"/>
                          <a:ea typeface="MS Mincho"/>
                          <a:cs typeface="Times New Roman"/>
                        </a:rPr>
                        <a:t>DDR4</a:t>
                      </a:r>
                      <a:r>
                        <a:rPr lang="en-US" sz="1050" b="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-2666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44 PCI-3.0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on-die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4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 err="1">
                          <a:effectLst/>
                          <a:latin typeface="Verdana"/>
                          <a:ea typeface="MS Mincho"/>
                          <a:cs typeface="Times New Roman"/>
                        </a:rPr>
                        <a:t>X299</a:t>
                      </a:r>
                      <a:endParaRPr lang="en-US" sz="1050" b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(Basin Falls)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165 W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LGA-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2066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79743982"/>
                  </a:ext>
                </a:extLst>
              </a:tr>
              <a:tr h="434131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spc="-40" baseline="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Cascade Lake-X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(Server arch.)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14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11/2019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18C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b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DDR4-2933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48 PCI-3.0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on-die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4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X299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(Basin Falls)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165 W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LGA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050" b="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066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92378330"/>
                  </a:ext>
                </a:extLst>
              </a:tr>
            </a:tbl>
          </a:graphicData>
        </a:graphic>
      </p:graphicFrame>
      <p:sp>
        <p:nvSpPr>
          <p:cNvPr id="8" name="Rectangle 7"/>
          <p:cNvSpPr/>
          <p:nvPr/>
        </p:nvSpPr>
        <p:spPr bwMode="auto">
          <a:xfrm>
            <a:off x="7749237" y="1151914"/>
            <a:ext cx="603183" cy="1364241"/>
          </a:xfrm>
          <a:prstGeom prst="rect">
            <a:avLst/>
          </a:prstGeom>
          <a:noFill/>
          <a:ln w="28575" cap="flat" cmpd="sng" algn="ctr">
            <a:solidFill>
              <a:srgbClr val="FF0000"/>
            </a:solidFill>
            <a:prstDash val="sysDot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287777169"/>
      </p:ext>
    </p:extLst>
  </p:cSld>
  <p:clrMapOvr>
    <a:masterClrMapping/>
  </p:clrMapOvr>
</p:sld>
</file>

<file path=ppt/slides/slide1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4. Evolution of HEDT (High-End Desktop) processors (29)</a:t>
            </a:r>
            <a:endParaRPr lang="en-US" dirty="0"/>
          </a:p>
        </p:txBody>
      </p:sp>
      <p:sp>
        <p:nvSpPr>
          <p:cNvPr id="3" name="TextBox 2"/>
          <p:cNvSpPr txBox="1"/>
          <p:nvPr/>
        </p:nvSpPr>
        <p:spPr>
          <a:xfrm>
            <a:off x="28337" y="461668"/>
            <a:ext cx="5896272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>
                <a:solidFill>
                  <a:schemeClr val="accent6"/>
                </a:solidFill>
              </a:rPr>
              <a:t>What is the outlook of HEDT processors? </a:t>
            </a:r>
          </a:p>
        </p:txBody>
      </p:sp>
      <p:sp>
        <p:nvSpPr>
          <p:cNvPr id="6" name="Rounded Rectangle 5"/>
          <p:cNvSpPr/>
          <p:nvPr/>
        </p:nvSpPr>
        <p:spPr bwMode="auto">
          <a:xfrm>
            <a:off x="0" y="828335"/>
            <a:ext cx="9144000" cy="1395155"/>
          </a:xfrm>
          <a:prstGeom prst="roundRect">
            <a:avLst/>
          </a:prstGeom>
          <a:solidFill>
            <a:srgbClr val="E5F2FF"/>
          </a:solidFill>
          <a:ln w="19050" cap="flat" cmpd="sng" algn="ctr">
            <a:solidFill>
              <a:srgbClr val="89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244274" y="828335"/>
            <a:ext cx="9152698" cy="229293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dirty="0"/>
              <a:t>The </a:t>
            </a:r>
            <a:r>
              <a:rPr lang="en-US" sz="1600" dirty="0">
                <a:solidFill>
                  <a:srgbClr val="0070C0"/>
                </a:solidFill>
              </a:rPr>
              <a:t>performance of DT processors rose very dynamically</a:t>
            </a:r>
            <a:r>
              <a:rPr lang="en-US" sz="1600" dirty="0"/>
              <a:t>, e.g., Intel’s 13</a:t>
            </a:r>
            <a:r>
              <a:rPr lang="en-US" sz="1600" baseline="30000" dirty="0"/>
              <a:t>th</a:t>
            </a:r>
            <a:r>
              <a:rPr lang="en-US" sz="1600" dirty="0"/>
              <a:t> gen. </a:t>
            </a:r>
          </a:p>
          <a:p>
            <a:r>
              <a:rPr lang="en-US" sz="1600" dirty="0"/>
              <a:t>      </a:t>
            </a:r>
            <a:r>
              <a:rPr lang="en-US" sz="1600" spc="-40" dirty="0"/>
              <a:t>DT processors already have 24 cores and have achieved 6.0 GHz boost frequencies</a:t>
            </a:r>
          </a:p>
          <a:p>
            <a:pPr>
              <a:spcAft>
                <a:spcPts val="600"/>
              </a:spcAft>
            </a:pPr>
            <a:r>
              <a:rPr lang="en-US" sz="1600" dirty="0"/>
              <a:t>      while </a:t>
            </a:r>
            <a:r>
              <a:rPr lang="en-US" sz="1600" dirty="0">
                <a:solidFill>
                  <a:srgbClr val="0070C0"/>
                </a:solidFill>
              </a:rPr>
              <a:t>they cost considerably less</a:t>
            </a:r>
            <a:r>
              <a:rPr lang="en-US" sz="1600" dirty="0"/>
              <a:t> than HEDT processors. 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dirty="0"/>
              <a:t>Presumably, this is the main reason why </a:t>
            </a:r>
            <a:r>
              <a:rPr lang="en-US" sz="1600" dirty="0">
                <a:solidFill>
                  <a:srgbClr val="0070C0"/>
                </a:solidFill>
              </a:rPr>
              <a:t>neither Intel nor AMD upgraded their</a:t>
            </a:r>
          </a:p>
          <a:p>
            <a:pPr>
              <a:spcAft>
                <a:spcPts val="1200"/>
              </a:spcAft>
            </a:pPr>
            <a:r>
              <a:rPr lang="en-US" sz="1600" dirty="0">
                <a:solidFill>
                  <a:srgbClr val="0070C0"/>
                </a:solidFill>
              </a:rPr>
              <a:t>      HEDT lines since 2019.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spc="-20" dirty="0"/>
              <a:t>As a consequence, due to dwindling demand and lack of new, upgraded HEDT lines,</a:t>
            </a:r>
          </a:p>
          <a:p>
            <a:r>
              <a:rPr lang="en-US" sz="1600" dirty="0"/>
              <a:t>      the </a:t>
            </a:r>
            <a:r>
              <a:rPr lang="en-US" sz="1600" dirty="0">
                <a:solidFill>
                  <a:srgbClr val="FF0000"/>
                </a:solidFill>
              </a:rPr>
              <a:t>HEDT market has crashed in the years 2019-2022</a:t>
            </a:r>
            <a:r>
              <a:rPr lang="en-US" sz="1600" dirty="0"/>
              <a:t>, as sales statistics from</a:t>
            </a:r>
          </a:p>
          <a:p>
            <a:r>
              <a:rPr lang="en-US" sz="1600" dirty="0"/>
              <a:t>      the USA indicates it (see the following Figure).</a:t>
            </a:r>
          </a:p>
        </p:txBody>
      </p:sp>
    </p:spTree>
    <p:extLst>
      <p:ext uri="{BB962C8B-B14F-4D97-AF65-F5344CB8AC3E}">
        <p14:creationId xmlns:p14="http://schemas.microsoft.com/office/powerpoint/2010/main" val="2875311704"/>
      </p:ext>
    </p:extLst>
  </p:cSld>
  <p:clrMapOvr>
    <a:masterClrMapping/>
  </p:clrMapOvr>
</p:sld>
</file>

<file path=ppt/slides/slide1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4. Evolution of HEDT (High-End Desktop) processors (30)</a:t>
            </a:r>
            <a:endParaRPr lang="en-US" dirty="0"/>
          </a:p>
        </p:txBody>
      </p:sp>
      <p:sp>
        <p:nvSpPr>
          <p:cNvPr id="5" name="TextBox 4"/>
          <p:cNvSpPr txBox="1"/>
          <p:nvPr/>
        </p:nvSpPr>
        <p:spPr>
          <a:xfrm>
            <a:off x="21849" y="458670"/>
            <a:ext cx="9226642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pc="-20" dirty="0">
                <a:solidFill>
                  <a:schemeClr val="accent6"/>
                </a:solidFill>
              </a:rPr>
              <a:t>Dwindling sales figures of HEDT processors in the years 2020-2022, as stated</a:t>
            </a:r>
          </a:p>
          <a:p>
            <a:r>
              <a:rPr lang="en-US" dirty="0">
                <a:solidFill>
                  <a:schemeClr val="accent6"/>
                </a:solidFill>
              </a:rPr>
              <a:t>  by a leading US supplier of workstations (2020-2022) [</a:t>
            </a:r>
            <a:r>
              <a:rPr lang="hu-HU" dirty="0">
                <a:solidFill>
                  <a:schemeClr val="accent6"/>
                </a:solidFill>
              </a:rPr>
              <a:t>56</a:t>
            </a:r>
            <a:r>
              <a:rPr lang="en-US" dirty="0">
                <a:solidFill>
                  <a:schemeClr val="accent6"/>
                </a:solidFill>
              </a:rPr>
              <a:t>]</a:t>
            </a:r>
          </a:p>
        </p:txBody>
      </p:sp>
      <p:pic>
        <p:nvPicPr>
          <p:cNvPr id="6" name="Picture 5"/>
          <p:cNvPicPr>
            <a:picLocks noChangeAspect="1"/>
          </p:cNvPicPr>
          <p:nvPr/>
        </p:nvPicPr>
        <p:blipFill rotWithShape="1">
          <a:blip r:embed="rId2"/>
          <a:srcRect l="18255" t="40618" r="21699" b="15000"/>
          <a:stretch/>
        </p:blipFill>
        <p:spPr>
          <a:xfrm>
            <a:off x="71500" y="1359581"/>
            <a:ext cx="8982491" cy="3734604"/>
          </a:xfrm>
          <a:prstGeom prst="rect">
            <a:avLst/>
          </a:prstGeom>
        </p:spPr>
      </p:pic>
      <p:sp>
        <p:nvSpPr>
          <p:cNvPr id="13" name="Rounded Rectangle 12"/>
          <p:cNvSpPr/>
          <p:nvPr/>
        </p:nvSpPr>
        <p:spPr bwMode="auto">
          <a:xfrm>
            <a:off x="18510" y="5409220"/>
            <a:ext cx="9144000" cy="972000"/>
          </a:xfrm>
          <a:prstGeom prst="roundRect">
            <a:avLst/>
          </a:prstGeom>
          <a:solidFill>
            <a:srgbClr val="E5F2FF"/>
          </a:solidFill>
          <a:ln w="19050" cap="flat" cmpd="sng" algn="ctr">
            <a:solidFill>
              <a:srgbClr val="89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14" name="TextBox 13"/>
          <p:cNvSpPr txBox="1"/>
          <p:nvPr/>
        </p:nvSpPr>
        <p:spPr>
          <a:xfrm flipH="1">
            <a:off x="115886" y="5409220"/>
            <a:ext cx="9586683" cy="9079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spc="-20" dirty="0"/>
              <a:t>Above sales figures indicate, that the </a:t>
            </a:r>
            <a:r>
              <a:rPr lang="en-US" sz="1600" spc="-20" dirty="0">
                <a:solidFill>
                  <a:srgbClr val="0070C0"/>
                </a:solidFill>
              </a:rPr>
              <a:t>HEDT market collapsed between 2020 and 2022</a:t>
            </a:r>
          </a:p>
          <a:p>
            <a:pPr>
              <a:spcAft>
                <a:spcPts val="600"/>
              </a:spcAft>
            </a:pPr>
            <a:r>
              <a:rPr lang="en-US" sz="1600" dirty="0"/>
              <a:t>      due to the reasons mentioned.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dirty="0"/>
              <a:t>Consequently, </a:t>
            </a:r>
            <a:r>
              <a:rPr lang="en-US" sz="1600" dirty="0">
                <a:solidFill>
                  <a:srgbClr val="FF0000"/>
                </a:solidFill>
              </a:rPr>
              <a:t>HEDT processors seem to disappear from the processor market</a:t>
            </a:r>
            <a:r>
              <a:rPr lang="en-US" sz="1600" dirty="0"/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2897971879"/>
      </p:ext>
    </p:extLst>
  </p:cSld>
  <p:clrMapOvr>
    <a:masterClrMapping/>
  </p:clrMapOvr>
</p:sld>
</file>

<file path=ppt/slides/slide1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182F76"/>
            </a:gs>
            <a:gs pos="100000">
              <a:srgbClr val="3366FF"/>
            </a:gs>
          </a:gsLst>
          <a:lin ang="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226" name="AutoShape 3"/>
          <p:cNvSpPr>
            <a:spLocks noChangeArrowheads="1"/>
          </p:cNvSpPr>
          <p:nvPr/>
        </p:nvSpPr>
        <p:spPr bwMode="auto">
          <a:xfrm>
            <a:off x="871538" y="1846675"/>
            <a:ext cx="7404100" cy="457200"/>
          </a:xfrm>
          <a:prstGeom prst="roundRect">
            <a:avLst>
              <a:gd name="adj" fmla="val 0"/>
            </a:avLst>
          </a:prstGeom>
          <a:solidFill>
            <a:srgbClr val="000080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9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5. Evolution of high-end 2S server processors</a:t>
            </a:r>
          </a:p>
        </p:txBody>
      </p:sp>
    </p:spTree>
    <p:extLst>
      <p:ext uri="{BB962C8B-B14F-4D97-AF65-F5344CB8AC3E}">
        <p14:creationId xmlns:p14="http://schemas.microsoft.com/office/powerpoint/2010/main" val="2842298234"/>
      </p:ext>
    </p:extLst>
  </p:cSld>
  <p:clrMapOvr>
    <a:masterClrMapping/>
  </p:clrMapOvr>
</p:sld>
</file>

<file path=ppt/slides/slide1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0" y="-3382"/>
            <a:ext cx="9144000" cy="393700"/>
          </a:xfrm>
        </p:spPr>
        <p:txBody>
          <a:bodyPr/>
          <a:lstStyle/>
          <a:p>
            <a:r>
              <a:rPr lang="en-US" altLang="en-US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5. Evolution of high-end 2S server processors (1)</a:t>
            </a:r>
            <a:endParaRPr lang="en-US" dirty="0"/>
          </a:p>
        </p:txBody>
      </p:sp>
      <p:grpSp>
        <p:nvGrpSpPr>
          <p:cNvPr id="4" name="Group 3"/>
          <p:cNvGrpSpPr/>
          <p:nvPr/>
        </p:nvGrpSpPr>
        <p:grpSpPr>
          <a:xfrm>
            <a:off x="-105914" y="3393648"/>
            <a:ext cx="9144000" cy="2096932"/>
            <a:chOff x="161510" y="2888940"/>
            <a:chExt cx="8960696" cy="2096932"/>
          </a:xfrm>
        </p:grpSpPr>
        <p:pic>
          <p:nvPicPr>
            <p:cNvPr id="5" name="Picture 4"/>
            <p:cNvPicPr>
              <a:picLocks noChangeAspect="1"/>
            </p:cNvPicPr>
            <p:nvPr/>
          </p:nvPicPr>
          <p:blipFill rotWithShape="1">
            <a:blip r:embed="rId2"/>
            <a:srcRect l="59862" t="12793" r="-132"/>
            <a:stretch/>
          </p:blipFill>
          <p:spPr>
            <a:xfrm>
              <a:off x="6732240" y="2971916"/>
              <a:ext cx="2335754" cy="1840812"/>
            </a:xfrm>
            <a:prstGeom prst="rect">
              <a:avLst/>
            </a:prstGeom>
          </p:spPr>
        </p:pic>
        <p:pic>
          <p:nvPicPr>
            <p:cNvPr id="6" name="Picture 5"/>
            <p:cNvPicPr>
              <a:picLocks noChangeAspect="1"/>
            </p:cNvPicPr>
            <p:nvPr/>
          </p:nvPicPr>
          <p:blipFill rotWithShape="1">
            <a:blip r:embed="rId2"/>
            <a:srcRect l="73834" r="-132" b="55432"/>
            <a:stretch/>
          </p:blipFill>
          <p:spPr>
            <a:xfrm>
              <a:off x="6955832" y="2967168"/>
              <a:ext cx="1859564" cy="780107"/>
            </a:xfrm>
            <a:prstGeom prst="rect">
              <a:avLst/>
            </a:prstGeom>
          </p:spPr>
        </p:pic>
        <p:pic>
          <p:nvPicPr>
            <p:cNvPr id="7" name="Picture 6"/>
            <p:cNvPicPr>
              <a:picLocks noChangeAspect="1"/>
            </p:cNvPicPr>
            <p:nvPr/>
          </p:nvPicPr>
          <p:blipFill rotWithShape="1">
            <a:blip r:embed="rId2"/>
            <a:srcRect l="73834" r="-132" b="55432"/>
            <a:stretch/>
          </p:blipFill>
          <p:spPr>
            <a:xfrm>
              <a:off x="5974305" y="2965503"/>
              <a:ext cx="1170130" cy="539849"/>
            </a:xfrm>
            <a:prstGeom prst="rect">
              <a:avLst/>
            </a:prstGeom>
          </p:spPr>
        </p:pic>
        <p:pic>
          <p:nvPicPr>
            <p:cNvPr id="8" name="Picture 7"/>
            <p:cNvPicPr>
              <a:picLocks noChangeAspect="1"/>
            </p:cNvPicPr>
            <p:nvPr/>
          </p:nvPicPr>
          <p:blipFill rotWithShape="1">
            <a:blip r:embed="rId2"/>
            <a:srcRect l="-131" t="-4317" r="97982" b="1118"/>
            <a:stretch/>
          </p:blipFill>
          <p:spPr>
            <a:xfrm>
              <a:off x="161510" y="2888940"/>
              <a:ext cx="4739884" cy="1998000"/>
            </a:xfrm>
            <a:prstGeom prst="rect">
              <a:avLst/>
            </a:prstGeom>
          </p:spPr>
        </p:pic>
        <p:pic>
          <p:nvPicPr>
            <p:cNvPr id="9" name="Picture 8"/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096725" y="3184633"/>
              <a:ext cx="1310346" cy="1083960"/>
            </a:xfrm>
            <a:prstGeom prst="rect">
              <a:avLst/>
            </a:prstGeom>
          </p:spPr>
        </p:pic>
        <p:sp>
          <p:nvSpPr>
            <p:cNvPr id="10" name="TextBox 9"/>
            <p:cNvSpPr txBox="1"/>
            <p:nvPr/>
          </p:nvSpPr>
          <p:spPr>
            <a:xfrm>
              <a:off x="618225" y="4636005"/>
              <a:ext cx="803425" cy="3231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hu-HU" sz="1500" b="1" dirty="0">
                  <a:solidFill>
                    <a:srgbClr val="FFFFFF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Servers</a:t>
              </a:r>
              <a:endParaRPr lang="en-US" sz="1500" b="1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1" name="TextBox 10"/>
            <p:cNvSpPr txBox="1"/>
            <p:nvPr/>
          </p:nvSpPr>
          <p:spPr>
            <a:xfrm>
              <a:off x="1876216" y="4636005"/>
              <a:ext cx="1795684" cy="3231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hu-HU" sz="1500" b="1" dirty="0">
                  <a:solidFill>
                    <a:srgbClr val="FFFFFF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High-End Desktops</a:t>
              </a:r>
              <a:endParaRPr lang="en-US" sz="1500" b="1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2" name="TextBox 11"/>
            <p:cNvSpPr txBox="1"/>
            <p:nvPr/>
          </p:nvSpPr>
          <p:spPr>
            <a:xfrm>
              <a:off x="4897269" y="4599130"/>
              <a:ext cx="934871" cy="3231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hu-HU" sz="1500" b="1" dirty="0">
                  <a:solidFill>
                    <a:srgbClr val="FFFFFF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Desktops</a:t>
              </a:r>
              <a:endParaRPr lang="en-US" sz="1500" b="1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3" name="TextBox 12"/>
            <p:cNvSpPr txBox="1"/>
            <p:nvPr/>
          </p:nvSpPr>
          <p:spPr>
            <a:xfrm>
              <a:off x="6097734" y="4554125"/>
              <a:ext cx="859531" cy="3231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hu-HU" sz="1500" b="1" dirty="0">
                  <a:solidFill>
                    <a:srgbClr val="FFFFFF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Laptops</a:t>
              </a:r>
              <a:endParaRPr lang="en-US" sz="1500" b="1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4" name="TextBox 13"/>
            <p:cNvSpPr txBox="1"/>
            <p:nvPr/>
          </p:nvSpPr>
          <p:spPr>
            <a:xfrm>
              <a:off x="7216205" y="4464115"/>
              <a:ext cx="776175" cy="3231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hu-HU" sz="1500" b="1" dirty="0">
                  <a:solidFill>
                    <a:srgbClr val="FFFFFF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Tablets</a:t>
              </a:r>
              <a:endParaRPr lang="en-US" sz="1500" b="1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5" name="TextBox 14"/>
            <p:cNvSpPr txBox="1"/>
            <p:nvPr/>
          </p:nvSpPr>
          <p:spPr>
            <a:xfrm>
              <a:off x="6635263" y="4403498"/>
              <a:ext cx="1212191" cy="3231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hu-HU" sz="1500" b="1" dirty="0">
                  <a:solidFill>
                    <a:srgbClr val="FFFFFF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Smarphones</a:t>
              </a:r>
              <a:endParaRPr lang="en-US" sz="1500" b="1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pic>
          <p:nvPicPr>
            <p:cNvPr id="16" name="Picture 15"/>
            <p:cNvPicPr>
              <a:picLocks noChangeAspect="1"/>
            </p:cNvPicPr>
            <p:nvPr/>
          </p:nvPicPr>
          <p:blipFill rotWithShape="1">
            <a:blip r:embed="rId2"/>
            <a:srcRect r="59040"/>
            <a:stretch/>
          </p:blipFill>
          <p:spPr>
            <a:xfrm>
              <a:off x="3982816" y="2960647"/>
              <a:ext cx="2243040" cy="1909388"/>
            </a:xfrm>
            <a:prstGeom prst="rect">
              <a:avLst/>
            </a:prstGeom>
          </p:spPr>
        </p:pic>
        <p:pic>
          <p:nvPicPr>
            <p:cNvPr id="17" name="Picture 16"/>
            <p:cNvPicPr>
              <a:picLocks noChangeAspect="1"/>
            </p:cNvPicPr>
            <p:nvPr/>
          </p:nvPicPr>
          <p:blipFill rotWithShape="1">
            <a:blip r:embed="rId2"/>
            <a:srcRect l="2" t="66962" r="97982" b="14418"/>
            <a:stretch/>
          </p:blipFill>
          <p:spPr>
            <a:xfrm>
              <a:off x="443230" y="4441581"/>
              <a:ext cx="8614420" cy="544291"/>
            </a:xfrm>
            <a:prstGeom prst="rect">
              <a:avLst/>
            </a:prstGeom>
          </p:spPr>
        </p:pic>
        <p:sp>
          <p:nvSpPr>
            <p:cNvPr id="18" name="TextBox 17"/>
            <p:cNvSpPr txBox="1"/>
            <p:nvPr/>
          </p:nvSpPr>
          <p:spPr>
            <a:xfrm>
              <a:off x="618225" y="4582337"/>
              <a:ext cx="803425" cy="3231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hu-HU" sz="1500" b="1" dirty="0">
                  <a:solidFill>
                    <a:srgbClr val="FFFFFF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Servers</a:t>
              </a:r>
              <a:endParaRPr lang="en-US" sz="1500" b="1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9" name="TextBox 18"/>
            <p:cNvSpPr txBox="1"/>
            <p:nvPr/>
          </p:nvSpPr>
          <p:spPr>
            <a:xfrm>
              <a:off x="1888569" y="4583010"/>
              <a:ext cx="1795684" cy="3231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hu-HU" sz="1500" b="1" dirty="0">
                  <a:solidFill>
                    <a:srgbClr val="FFFFFF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High-End Desktops</a:t>
              </a:r>
              <a:endParaRPr lang="en-US" sz="1500" b="1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0" name="TextBox 19"/>
            <p:cNvSpPr txBox="1"/>
            <p:nvPr/>
          </p:nvSpPr>
          <p:spPr>
            <a:xfrm>
              <a:off x="4105835" y="4583010"/>
              <a:ext cx="934871" cy="3231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500" b="1" dirty="0">
                  <a:solidFill>
                    <a:srgbClr val="FFFFFF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D</a:t>
              </a:r>
              <a:r>
                <a:rPr lang="hu-HU" sz="1500" b="1" dirty="0">
                  <a:solidFill>
                    <a:srgbClr val="FFFFFF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esktops</a:t>
              </a:r>
              <a:endParaRPr lang="en-US" sz="1500" b="1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1" name="TextBox 20"/>
            <p:cNvSpPr txBox="1"/>
            <p:nvPr/>
          </p:nvSpPr>
          <p:spPr>
            <a:xfrm>
              <a:off x="5241700" y="4584715"/>
              <a:ext cx="859531" cy="3231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hu-HU" sz="1500" b="1" dirty="0">
                  <a:solidFill>
                    <a:srgbClr val="FFFFFF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Laptops</a:t>
              </a:r>
              <a:endParaRPr lang="en-US" sz="1500" b="1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2" name="TextBox 21"/>
            <p:cNvSpPr txBox="1"/>
            <p:nvPr/>
          </p:nvSpPr>
          <p:spPr>
            <a:xfrm>
              <a:off x="6912260" y="4582001"/>
              <a:ext cx="776175" cy="3231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500" b="1" dirty="0">
                  <a:solidFill>
                    <a:srgbClr val="FFFFFF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Tablets</a:t>
              </a:r>
            </a:p>
          </p:txBody>
        </p:sp>
        <p:sp>
          <p:nvSpPr>
            <p:cNvPr id="23" name="TextBox 22"/>
            <p:cNvSpPr txBox="1"/>
            <p:nvPr/>
          </p:nvSpPr>
          <p:spPr>
            <a:xfrm>
              <a:off x="7845895" y="4583010"/>
              <a:ext cx="1276311" cy="3231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500" b="1" dirty="0">
                  <a:solidFill>
                    <a:srgbClr val="FFFFFF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Smartphones</a:t>
              </a:r>
            </a:p>
          </p:txBody>
        </p:sp>
        <p:pic>
          <p:nvPicPr>
            <p:cNvPr id="24" name="Picture 23"/>
            <p:cNvPicPr>
              <a:picLocks noChangeAspect="1"/>
            </p:cNvPicPr>
            <p:nvPr/>
          </p:nvPicPr>
          <p:blipFill rotWithShape="1"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62888" t="7794" r="3735" b="15934"/>
            <a:stretch/>
          </p:blipFill>
          <p:spPr>
            <a:xfrm>
              <a:off x="521550" y="3113965"/>
              <a:ext cx="987406" cy="1327353"/>
            </a:xfrm>
            <a:prstGeom prst="rect">
              <a:avLst/>
            </a:prstGeom>
          </p:spPr>
        </p:pic>
        <p:pic>
          <p:nvPicPr>
            <p:cNvPr id="25" name="Picture 24"/>
            <p:cNvPicPr>
              <a:picLocks noChangeAspect="1"/>
            </p:cNvPicPr>
            <p:nvPr/>
          </p:nvPicPr>
          <p:blipFill rotWithShape="1">
            <a:blip r:embed="rId2"/>
            <a:srcRect l="73834" r="-132" b="55432"/>
            <a:stretch/>
          </p:blipFill>
          <p:spPr>
            <a:xfrm>
              <a:off x="5598877" y="2965825"/>
              <a:ext cx="1170130" cy="539849"/>
            </a:xfrm>
            <a:prstGeom prst="rect">
              <a:avLst/>
            </a:prstGeom>
          </p:spPr>
        </p:pic>
        <p:pic>
          <p:nvPicPr>
            <p:cNvPr id="26" name="Picture 25"/>
            <p:cNvPicPr>
              <a:picLocks noChangeAspect="1"/>
            </p:cNvPicPr>
            <p:nvPr/>
          </p:nvPicPr>
          <p:blipFill rotWithShape="1">
            <a:blip r:embed="rId2"/>
            <a:srcRect l="38904" t="11098" r="59040"/>
            <a:stretch/>
          </p:blipFill>
          <p:spPr>
            <a:xfrm>
              <a:off x="6222323" y="3203975"/>
              <a:ext cx="575152" cy="1697481"/>
            </a:xfrm>
            <a:prstGeom prst="rect">
              <a:avLst/>
            </a:prstGeom>
          </p:spPr>
        </p:pic>
      </p:grpSp>
      <p:sp>
        <p:nvSpPr>
          <p:cNvPr id="30" name="TextBox 29"/>
          <p:cNvSpPr txBox="1"/>
          <p:nvPr/>
        </p:nvSpPr>
        <p:spPr>
          <a:xfrm>
            <a:off x="5034965" y="2187084"/>
            <a:ext cx="808235" cy="28469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sz="1250" b="1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Desktops</a:t>
            </a:r>
            <a:endParaRPr lang="en-US" sz="1250" b="1" dirty="0">
              <a:solidFill>
                <a:srgbClr val="FFFFFF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5" name="Text Box 4"/>
          <p:cNvSpPr txBox="1">
            <a:spLocks noChangeArrowheads="1"/>
          </p:cNvSpPr>
          <p:nvPr/>
        </p:nvSpPr>
        <p:spPr bwMode="auto">
          <a:xfrm>
            <a:off x="139272" y="1900054"/>
            <a:ext cx="1378568" cy="26545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marL="342900" indent="-342900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800100" indent="-34290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257300" indent="-3429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714500" indent="-3429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171700" indent="-3429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6289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30861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5433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40005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lnSpc>
                <a:spcPct val="90000"/>
              </a:lnSpc>
              <a:spcBef>
                <a:spcPct val="0"/>
              </a:spcBef>
              <a:buFontTx/>
              <a:buNone/>
            </a:pPr>
            <a:r>
              <a:rPr lang="en-US" altLang="en-US" sz="1250" b="1" dirty="0">
                <a:solidFill>
                  <a:srgbClr val="000000"/>
                </a:solidFill>
                <a:latin typeface="Verdana" pitchFamily="34" charset="0"/>
              </a:rPr>
              <a:t>Servers</a:t>
            </a:r>
            <a:endParaRPr lang="hu-HU" altLang="en-US" sz="1250" b="1" dirty="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37" name="Line 8"/>
          <p:cNvSpPr>
            <a:spLocks noChangeShapeType="1"/>
          </p:cNvSpPr>
          <p:nvPr/>
        </p:nvSpPr>
        <p:spPr bwMode="auto">
          <a:xfrm>
            <a:off x="4923150" y="1329485"/>
            <a:ext cx="0" cy="21748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250">
              <a:solidFill>
                <a:srgbClr val="000000"/>
              </a:solidFill>
            </a:endParaRPr>
          </a:p>
        </p:txBody>
      </p:sp>
      <p:sp>
        <p:nvSpPr>
          <p:cNvPr id="38" name="Line 10"/>
          <p:cNvSpPr>
            <a:spLocks noChangeShapeType="1"/>
          </p:cNvSpPr>
          <p:nvPr/>
        </p:nvSpPr>
        <p:spPr bwMode="auto">
          <a:xfrm flipV="1">
            <a:off x="873345" y="1558085"/>
            <a:ext cx="68040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250">
              <a:solidFill>
                <a:srgbClr val="000000"/>
              </a:solidFill>
            </a:endParaRPr>
          </a:p>
        </p:txBody>
      </p:sp>
      <p:sp>
        <p:nvSpPr>
          <p:cNvPr id="40" name="Oval 12"/>
          <p:cNvSpPr>
            <a:spLocks noChangeArrowheads="1"/>
          </p:cNvSpPr>
          <p:nvPr/>
        </p:nvSpPr>
        <p:spPr bwMode="auto">
          <a:xfrm>
            <a:off x="2568103" y="1758110"/>
            <a:ext cx="60325" cy="60325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hu-HU" altLang="en-US" sz="125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41" name="Line 13"/>
          <p:cNvSpPr>
            <a:spLocks noChangeShapeType="1"/>
          </p:cNvSpPr>
          <p:nvPr/>
        </p:nvSpPr>
        <p:spPr bwMode="auto">
          <a:xfrm>
            <a:off x="2601441" y="1558085"/>
            <a:ext cx="0" cy="215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250">
              <a:solidFill>
                <a:srgbClr val="000000"/>
              </a:solidFill>
            </a:endParaRPr>
          </a:p>
        </p:txBody>
      </p:sp>
      <p:sp>
        <p:nvSpPr>
          <p:cNvPr id="42" name="Text Box 4"/>
          <p:cNvSpPr txBox="1">
            <a:spLocks noChangeArrowheads="1"/>
          </p:cNvSpPr>
          <p:nvPr/>
        </p:nvSpPr>
        <p:spPr bwMode="auto">
          <a:xfrm>
            <a:off x="2947806" y="1043735"/>
            <a:ext cx="3934736" cy="43858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lnSpc>
                <a:spcPct val="90000"/>
              </a:lnSpc>
              <a:spcBef>
                <a:spcPct val="0"/>
              </a:spcBef>
              <a:buFontTx/>
              <a:buNone/>
            </a:pPr>
            <a:r>
              <a:rPr lang="en-US" altLang="en-US" sz="1250" b="1" dirty="0">
                <a:solidFill>
                  <a:srgbClr val="000000"/>
                </a:solidFill>
                <a:latin typeface="Verdana" pitchFamily="34" charset="0"/>
              </a:rPr>
              <a:t>Recent major processor categories of Intel</a:t>
            </a:r>
            <a:endParaRPr lang="hu-HU" altLang="en-US" sz="1250" b="1" dirty="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47" name="Text Box 17"/>
          <p:cNvSpPr txBox="1">
            <a:spLocks noChangeArrowheads="1"/>
          </p:cNvSpPr>
          <p:nvPr/>
        </p:nvSpPr>
        <p:spPr bwMode="auto">
          <a:xfrm>
            <a:off x="-15790" y="2391729"/>
            <a:ext cx="1677062" cy="47705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250" i="1" dirty="0">
                <a:solidFill>
                  <a:srgbClr val="000000"/>
                </a:solidFill>
                <a:latin typeface="Verdana" pitchFamily="34" charset="0"/>
              </a:rPr>
              <a:t> Xeon </a:t>
            </a:r>
            <a:r>
              <a:rPr lang="en-US" altLang="en-US" sz="1250" i="1" dirty="0" err="1">
                <a:solidFill>
                  <a:srgbClr val="000000"/>
                </a:solidFill>
                <a:latin typeface="Verdana" pitchFamily="34" charset="0"/>
              </a:rPr>
              <a:t>E7</a:t>
            </a:r>
            <a:r>
              <a:rPr lang="en-US" altLang="en-US" sz="1250" i="1" dirty="0">
                <a:solidFill>
                  <a:srgbClr val="000000"/>
                </a:solidFill>
                <a:latin typeface="Verdana" pitchFamily="34" charset="0"/>
              </a:rPr>
              <a:t>/</a:t>
            </a:r>
            <a:r>
              <a:rPr lang="en-US" altLang="en-US" sz="1250" i="1" dirty="0" err="1">
                <a:solidFill>
                  <a:srgbClr val="000000"/>
                </a:solidFill>
                <a:latin typeface="Verdana" pitchFamily="34" charset="0"/>
              </a:rPr>
              <a:t>E5</a:t>
            </a:r>
            <a:r>
              <a:rPr lang="en-US" altLang="en-US" sz="1250" i="1" dirty="0">
                <a:solidFill>
                  <a:srgbClr val="000000"/>
                </a:solidFill>
                <a:latin typeface="Verdana" pitchFamily="34" charset="0"/>
              </a:rPr>
              <a:t>/</a:t>
            </a:r>
            <a:r>
              <a:rPr lang="en-US" altLang="en-US" sz="1250" i="1" dirty="0" err="1">
                <a:solidFill>
                  <a:srgbClr val="000000"/>
                </a:solidFill>
                <a:latin typeface="Verdana" pitchFamily="34" charset="0"/>
              </a:rPr>
              <a:t>E3</a:t>
            </a:r>
            <a:endParaRPr lang="en-US" altLang="en-US" sz="1250" i="1" dirty="0">
              <a:solidFill>
                <a:srgbClr val="000000"/>
              </a:solidFill>
              <a:latin typeface="Verdana" pitchFamily="34" charset="0"/>
            </a:endParaRP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250" i="1" dirty="0">
                <a:solidFill>
                  <a:srgbClr val="000000"/>
                </a:solidFill>
                <a:latin typeface="Verdana" pitchFamily="34" charset="0"/>
              </a:rPr>
              <a:t>Platinum/Gold etc.</a:t>
            </a:r>
          </a:p>
        </p:txBody>
      </p:sp>
      <p:sp>
        <p:nvSpPr>
          <p:cNvPr id="48" name="Text Box 4"/>
          <p:cNvSpPr txBox="1">
            <a:spLocks noChangeArrowheads="1"/>
          </p:cNvSpPr>
          <p:nvPr/>
        </p:nvSpPr>
        <p:spPr bwMode="auto">
          <a:xfrm>
            <a:off x="3845053" y="1902016"/>
            <a:ext cx="2173287" cy="43858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342900" indent="-342900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800100" indent="-34290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257300" indent="-3429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714500" indent="-3429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171700" indent="-3429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6289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30861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5433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40005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lnSpc>
                <a:spcPct val="90000"/>
              </a:lnSpc>
              <a:spcBef>
                <a:spcPct val="0"/>
              </a:spcBef>
              <a:buFontTx/>
              <a:buNone/>
            </a:pPr>
            <a:r>
              <a:rPr lang="en-US" altLang="en-US" sz="1250" b="1" dirty="0">
                <a:solidFill>
                  <a:srgbClr val="000000"/>
                </a:solidFill>
                <a:latin typeface="Verdana" pitchFamily="34" charset="0"/>
              </a:rPr>
              <a:t>Clients</a:t>
            </a:r>
          </a:p>
          <a:p>
            <a:pPr algn="ctr" eaLnBrk="1" hangingPunct="1">
              <a:lnSpc>
                <a:spcPct val="90000"/>
              </a:lnSpc>
              <a:spcBef>
                <a:spcPct val="0"/>
              </a:spcBef>
              <a:buFontTx/>
              <a:buNone/>
            </a:pPr>
            <a:r>
              <a:rPr lang="en-US" altLang="en-US" sz="1250" b="1" dirty="0">
                <a:solidFill>
                  <a:srgbClr val="000000"/>
                </a:solidFill>
                <a:latin typeface="Verdana" pitchFamily="34" charset="0"/>
              </a:rPr>
              <a:t>(Desktops/Laptops)</a:t>
            </a:r>
            <a:endParaRPr lang="hu-HU" altLang="en-US" sz="1250" b="1" dirty="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49" name="Oval 12"/>
          <p:cNvSpPr>
            <a:spLocks noChangeArrowheads="1"/>
          </p:cNvSpPr>
          <p:nvPr/>
        </p:nvSpPr>
        <p:spPr bwMode="auto">
          <a:xfrm>
            <a:off x="4892803" y="1759698"/>
            <a:ext cx="60325" cy="60325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hu-HU" altLang="en-US" sz="125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50" name="Line 13"/>
          <p:cNvSpPr>
            <a:spLocks noChangeShapeType="1"/>
          </p:cNvSpPr>
          <p:nvPr/>
        </p:nvSpPr>
        <p:spPr bwMode="auto">
          <a:xfrm>
            <a:off x="4926140" y="1559673"/>
            <a:ext cx="0" cy="215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250">
              <a:solidFill>
                <a:srgbClr val="000000"/>
              </a:solidFill>
            </a:endParaRPr>
          </a:p>
        </p:txBody>
      </p:sp>
      <p:sp>
        <p:nvSpPr>
          <p:cNvPr id="51" name="Text Box 21"/>
          <p:cNvSpPr txBox="1">
            <a:spLocks noChangeArrowheads="1"/>
          </p:cNvSpPr>
          <p:nvPr/>
        </p:nvSpPr>
        <p:spPr bwMode="auto">
          <a:xfrm>
            <a:off x="4019919" y="2392994"/>
            <a:ext cx="1848583" cy="47705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250" i="1" dirty="0">
                <a:solidFill>
                  <a:srgbClr val="000000"/>
                </a:solidFill>
                <a:latin typeface="Verdana" pitchFamily="34" charset="0"/>
              </a:rPr>
              <a:t>Core i9/i7/i5/i3 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250" i="1" dirty="0">
                <a:solidFill>
                  <a:srgbClr val="000000"/>
                </a:solidFill>
                <a:latin typeface="Verdana" pitchFamily="34" charset="0"/>
              </a:rPr>
              <a:t>(Basic architectures)</a:t>
            </a:r>
          </a:p>
        </p:txBody>
      </p:sp>
      <p:sp>
        <p:nvSpPr>
          <p:cNvPr id="54" name="Text Box 4"/>
          <p:cNvSpPr txBox="1">
            <a:spLocks noChangeArrowheads="1"/>
          </p:cNvSpPr>
          <p:nvPr/>
        </p:nvSpPr>
        <p:spPr bwMode="auto">
          <a:xfrm>
            <a:off x="1470247" y="1902953"/>
            <a:ext cx="2342848" cy="43858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marL="342900" indent="-342900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800100" indent="-34290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257300" indent="-3429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714500" indent="-3429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171700" indent="-3429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6289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30861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5433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40005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lnSpc>
                <a:spcPct val="90000"/>
              </a:lnSpc>
              <a:spcBef>
                <a:spcPct val="0"/>
              </a:spcBef>
              <a:buFontTx/>
              <a:buNone/>
            </a:pPr>
            <a:r>
              <a:rPr lang="en-US" altLang="en-US" sz="1250" b="1" dirty="0">
                <a:solidFill>
                  <a:srgbClr val="000000"/>
                </a:solidFill>
                <a:latin typeface="Verdana" pitchFamily="34" charset="0"/>
              </a:rPr>
              <a:t>HEDTs</a:t>
            </a:r>
          </a:p>
          <a:p>
            <a:pPr algn="ctr" eaLnBrk="1" hangingPunct="1">
              <a:lnSpc>
                <a:spcPct val="90000"/>
              </a:lnSpc>
              <a:spcBef>
                <a:spcPct val="0"/>
              </a:spcBef>
              <a:buFontTx/>
              <a:buNone/>
            </a:pPr>
            <a:r>
              <a:rPr lang="en-US" altLang="en-US" sz="1250" b="1" dirty="0">
                <a:solidFill>
                  <a:srgbClr val="000000"/>
                </a:solidFill>
                <a:latin typeface="Verdana" pitchFamily="34" charset="0"/>
              </a:rPr>
              <a:t>(High-End Desktops)</a:t>
            </a:r>
            <a:endParaRPr lang="hu-HU" altLang="en-US" sz="1250" b="1" dirty="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55" name="Text Box 21"/>
          <p:cNvSpPr txBox="1">
            <a:spLocks noChangeArrowheads="1"/>
          </p:cNvSpPr>
          <p:nvPr/>
        </p:nvSpPr>
        <p:spPr bwMode="auto">
          <a:xfrm>
            <a:off x="1830212" y="2393113"/>
            <a:ext cx="1535998" cy="66941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250" i="1" dirty="0">
                <a:solidFill>
                  <a:srgbClr val="000000"/>
                </a:solidFill>
                <a:latin typeface="Verdana" pitchFamily="34" charset="0"/>
              </a:rPr>
              <a:t>Core </a:t>
            </a:r>
            <a:r>
              <a:rPr lang="en-US" altLang="en-US" sz="1250" i="1" dirty="0" err="1">
                <a:solidFill>
                  <a:srgbClr val="000000"/>
                </a:solidFill>
                <a:latin typeface="Verdana" pitchFamily="34" charset="0"/>
              </a:rPr>
              <a:t>i7</a:t>
            </a:r>
            <a:r>
              <a:rPr lang="en-US" altLang="en-US" sz="1250" i="1" dirty="0">
                <a:solidFill>
                  <a:srgbClr val="000000"/>
                </a:solidFill>
                <a:latin typeface="Verdana" pitchFamily="34" charset="0"/>
              </a:rPr>
              <a:t>/</a:t>
            </a:r>
            <a:r>
              <a:rPr lang="en-US" altLang="en-US" sz="1250" i="1" dirty="0" err="1">
                <a:solidFill>
                  <a:srgbClr val="000000"/>
                </a:solidFill>
                <a:latin typeface="Verdana" pitchFamily="34" charset="0"/>
              </a:rPr>
              <a:t>i9</a:t>
            </a:r>
            <a:endParaRPr lang="en-US" altLang="en-US" sz="1250" i="1" dirty="0">
              <a:solidFill>
                <a:srgbClr val="000000"/>
              </a:solidFill>
              <a:latin typeface="Verdana" pitchFamily="34" charset="0"/>
            </a:endParaRP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250" i="1" dirty="0">
                <a:solidFill>
                  <a:srgbClr val="000000"/>
                </a:solidFill>
                <a:latin typeface="Verdana" pitchFamily="34" charset="0"/>
              </a:rPr>
              <a:t>(Extreme Edition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250" i="1" dirty="0">
                <a:solidFill>
                  <a:srgbClr val="000000"/>
                </a:solidFill>
                <a:latin typeface="Verdana" pitchFamily="34" charset="0"/>
              </a:rPr>
              <a:t> or X models)</a:t>
            </a:r>
          </a:p>
        </p:txBody>
      </p:sp>
      <p:sp>
        <p:nvSpPr>
          <p:cNvPr id="56" name="Oval 12"/>
          <p:cNvSpPr>
            <a:spLocks noChangeArrowheads="1"/>
          </p:cNvSpPr>
          <p:nvPr/>
        </p:nvSpPr>
        <p:spPr bwMode="auto">
          <a:xfrm>
            <a:off x="797760" y="1752262"/>
            <a:ext cx="60325" cy="60325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hu-HU" altLang="en-US" sz="125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57" name="Line 13"/>
          <p:cNvSpPr>
            <a:spLocks noChangeShapeType="1"/>
          </p:cNvSpPr>
          <p:nvPr/>
        </p:nvSpPr>
        <p:spPr bwMode="auto">
          <a:xfrm>
            <a:off x="831098" y="1552237"/>
            <a:ext cx="0" cy="215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250">
              <a:solidFill>
                <a:srgbClr val="000000"/>
              </a:solidFill>
            </a:endParaRPr>
          </a:p>
        </p:txBody>
      </p:sp>
      <p:sp>
        <p:nvSpPr>
          <p:cNvPr id="27" name="Rounded Rectangle 26"/>
          <p:cNvSpPr/>
          <p:nvPr/>
        </p:nvSpPr>
        <p:spPr bwMode="auto">
          <a:xfrm>
            <a:off x="26495" y="1575145"/>
            <a:ext cx="1599817" cy="3915435"/>
          </a:xfrm>
          <a:prstGeom prst="roundRect">
            <a:avLst/>
          </a:prstGeom>
          <a:noFill/>
          <a:ln w="28575" cap="flat" cmpd="sng" algn="ctr">
            <a:solidFill>
              <a:srgbClr val="FF000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1400" b="1">
              <a:solidFill>
                <a:srgbClr val="000000"/>
              </a:solidFill>
            </a:endParaRPr>
          </a:p>
        </p:txBody>
      </p:sp>
      <p:sp>
        <p:nvSpPr>
          <p:cNvPr id="61" name="TextBox 60"/>
          <p:cNvSpPr txBox="1"/>
          <p:nvPr/>
        </p:nvSpPr>
        <p:spPr>
          <a:xfrm>
            <a:off x="26495" y="470244"/>
            <a:ext cx="583114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accent6"/>
                </a:solidFill>
              </a:rPr>
              <a:t>5. Evolution of high-end 2S server processors -1</a:t>
            </a:r>
          </a:p>
        </p:txBody>
      </p:sp>
      <p:sp>
        <p:nvSpPr>
          <p:cNvPr id="58" name="Text Box 4"/>
          <p:cNvSpPr txBox="1">
            <a:spLocks noChangeArrowheads="1"/>
          </p:cNvSpPr>
          <p:nvPr/>
        </p:nvSpPr>
        <p:spPr bwMode="auto">
          <a:xfrm>
            <a:off x="6500269" y="1898830"/>
            <a:ext cx="2302201" cy="43858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marL="342900" indent="-342900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800100" indent="-34290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257300" indent="-3429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714500" indent="-3429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171700" indent="-3429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6289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30861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5433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40005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lnSpc>
                <a:spcPct val="90000"/>
              </a:lnSpc>
              <a:spcBef>
                <a:spcPct val="0"/>
              </a:spcBef>
              <a:buFontTx/>
              <a:buNone/>
            </a:pPr>
            <a:r>
              <a:rPr lang="en-US" altLang="en-US" sz="1250" b="1" dirty="0">
                <a:solidFill>
                  <a:srgbClr val="000000"/>
                </a:solidFill>
                <a:latin typeface="Verdana" pitchFamily="34" charset="0"/>
              </a:rPr>
              <a:t>Mobiles</a:t>
            </a:r>
          </a:p>
          <a:p>
            <a:pPr algn="ctr" eaLnBrk="1" hangingPunct="1">
              <a:lnSpc>
                <a:spcPct val="90000"/>
              </a:lnSpc>
              <a:spcBef>
                <a:spcPct val="0"/>
              </a:spcBef>
              <a:buFontTx/>
              <a:buNone/>
            </a:pPr>
            <a:r>
              <a:rPr lang="en-US" altLang="en-US" sz="1250" b="1" dirty="0">
                <a:solidFill>
                  <a:srgbClr val="000000"/>
                </a:solidFill>
                <a:latin typeface="Verdana" pitchFamily="34" charset="0"/>
              </a:rPr>
              <a:t>(Tablets/Smartphones)</a:t>
            </a:r>
            <a:endParaRPr lang="hu-HU" altLang="en-US" sz="1250" b="1" dirty="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59" name="Oval 12"/>
          <p:cNvSpPr>
            <a:spLocks noChangeArrowheads="1"/>
          </p:cNvSpPr>
          <p:nvPr/>
        </p:nvSpPr>
        <p:spPr bwMode="auto">
          <a:xfrm>
            <a:off x="7662025" y="1783820"/>
            <a:ext cx="60325" cy="60325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hu-HU" altLang="en-US" sz="125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60" name="Line 13"/>
          <p:cNvSpPr>
            <a:spLocks noChangeShapeType="1"/>
          </p:cNvSpPr>
          <p:nvPr/>
        </p:nvSpPr>
        <p:spPr bwMode="auto">
          <a:xfrm>
            <a:off x="7695363" y="1583795"/>
            <a:ext cx="0" cy="215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250">
              <a:solidFill>
                <a:srgbClr val="000000"/>
              </a:solidFill>
            </a:endParaRPr>
          </a:p>
        </p:txBody>
      </p:sp>
      <p:sp>
        <p:nvSpPr>
          <p:cNvPr id="68" name="Text Box 16"/>
          <p:cNvSpPr txBox="1">
            <a:spLocks noChangeArrowheads="1"/>
          </p:cNvSpPr>
          <p:nvPr/>
        </p:nvSpPr>
        <p:spPr bwMode="auto">
          <a:xfrm>
            <a:off x="7860770" y="2405637"/>
            <a:ext cx="1032655" cy="28469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250" i="1" dirty="0">
                <a:solidFill>
                  <a:srgbClr val="000000"/>
                </a:solidFill>
                <a:latin typeface="Verdana" pitchFamily="34" charset="0"/>
              </a:rPr>
              <a:t>Atom lines</a:t>
            </a:r>
          </a:p>
        </p:txBody>
      </p:sp>
      <p:sp>
        <p:nvSpPr>
          <p:cNvPr id="69" name="Text Box 23"/>
          <p:cNvSpPr txBox="1">
            <a:spLocks noChangeArrowheads="1"/>
          </p:cNvSpPr>
          <p:nvPr/>
        </p:nvSpPr>
        <p:spPr bwMode="auto">
          <a:xfrm>
            <a:off x="6188574" y="2393885"/>
            <a:ext cx="1765227" cy="47705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250" i="1" dirty="0">
                <a:solidFill>
                  <a:srgbClr val="000000"/>
                </a:solidFill>
                <a:latin typeface="Verdana" pitchFamily="34" charset="0"/>
              </a:rPr>
              <a:t>Atom lines</a:t>
            </a:r>
          </a:p>
          <a:p>
            <a:pPr algn="ctr" eaLnBrk="1" hangingPunct="1">
              <a:spcBef>
                <a:spcPct val="0"/>
              </a:spcBef>
              <a:spcAft>
                <a:spcPct val="20000"/>
              </a:spcAft>
              <a:buFontTx/>
              <a:buNone/>
            </a:pPr>
            <a:r>
              <a:rPr lang="en-US" altLang="en-US" sz="1250" i="1" dirty="0">
                <a:solidFill>
                  <a:srgbClr val="000000"/>
                </a:solidFill>
                <a:latin typeface="Verdana" pitchFamily="34" charset="0"/>
              </a:rPr>
              <a:t>(+ LP Core models)</a:t>
            </a:r>
          </a:p>
        </p:txBody>
      </p:sp>
    </p:spTree>
    <p:extLst>
      <p:ext uri="{BB962C8B-B14F-4D97-AF65-F5344CB8AC3E}">
        <p14:creationId xmlns:p14="http://schemas.microsoft.com/office/powerpoint/2010/main" val="1192789487"/>
      </p:ext>
    </p:extLst>
  </p:cSld>
  <p:clrMapOvr>
    <a:masterClrMapping/>
  </p:clrMapOvr>
</p:sld>
</file>

<file path=ppt/slides/slide1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5. Evolution of high-end 2S server processors (2)</a:t>
            </a:r>
            <a:endParaRPr lang="en-US" dirty="0"/>
          </a:p>
        </p:txBody>
      </p:sp>
      <p:sp>
        <p:nvSpPr>
          <p:cNvPr id="4" name="TextBox 3"/>
          <p:cNvSpPr txBox="1"/>
          <p:nvPr/>
        </p:nvSpPr>
        <p:spPr>
          <a:xfrm>
            <a:off x="26495" y="458670"/>
            <a:ext cx="846155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altLang="en-US" dirty="0">
                <a:solidFill>
                  <a:schemeClr val="accent6"/>
                </a:solidFill>
                <a:latin typeface="Verdana" pitchFamily="34" charset="0"/>
                <a:cs typeface="Arial" charset="0"/>
              </a:rPr>
              <a:t>Evolution of high-end 2S server processors -2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26495" y="818710"/>
            <a:ext cx="904446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After an introduction, in this Section we are concerned with the following questions:</a:t>
            </a:r>
          </a:p>
        </p:txBody>
      </p:sp>
      <p:sp>
        <p:nvSpPr>
          <p:cNvPr id="6" name="TextBox 5"/>
          <p:cNvSpPr txBox="1"/>
          <p:nvPr/>
        </p:nvSpPr>
        <p:spPr>
          <a:xfrm>
            <a:off x="161510" y="1133745"/>
            <a:ext cx="8757269" cy="236988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en-US" sz="1600" dirty="0"/>
              <a:t>Are Intel’s server processors built up monolithic or multi-die designs?</a:t>
            </a:r>
          </a:p>
          <a:p>
            <a:pPr marL="285750" indent="-285750"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en-US" sz="1600" dirty="0"/>
              <a:t>How large are Intel’s 2S server dies, and how many transistors do they include?</a:t>
            </a:r>
            <a:r>
              <a:rPr lang="en-GB" sz="1600" spc="-40" dirty="0">
                <a:cs typeface="Times New Roman" pitchFamily="18" charset="0"/>
              </a:rPr>
              <a:t> 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GB" sz="1600" spc="-40" dirty="0">
                <a:cs typeface="Times New Roman" pitchFamily="18" charset="0"/>
              </a:rPr>
              <a:t>At what rate could core counts and memory speeds be raised in Intel’s</a:t>
            </a:r>
            <a:r>
              <a:rPr lang="en-US" sz="1600" spc="-40" dirty="0">
                <a:cs typeface="Times New Roman" pitchFamily="18" charset="0"/>
              </a:rPr>
              <a:t> </a:t>
            </a:r>
            <a:r>
              <a:rPr lang="en-GB" sz="1600" spc="-40" dirty="0">
                <a:cs typeface="Times New Roman" pitchFamily="18" charset="0"/>
              </a:rPr>
              <a:t>high-end </a:t>
            </a:r>
          </a:p>
          <a:p>
            <a:pPr>
              <a:spcAft>
                <a:spcPts val="600"/>
              </a:spcAft>
            </a:pPr>
            <a:r>
              <a:rPr lang="en-GB" sz="1600" spc="-40" dirty="0">
                <a:cs typeface="Times New Roman" pitchFamily="18" charset="0"/>
              </a:rPr>
              <a:t>      Core 2-based 2S server processors? 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dirty="0"/>
              <a:t>What are the implications if memory rates rise slower than core counts</a:t>
            </a:r>
          </a:p>
          <a:p>
            <a:pPr>
              <a:spcAft>
                <a:spcPts val="600"/>
              </a:spcAft>
            </a:pPr>
            <a:r>
              <a:rPr lang="en-US" sz="1600" dirty="0"/>
              <a:t>      over server generations? 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dirty="0"/>
              <a:t>What power consumption have Intel’s 2S server processors (in terms of TDP) </a:t>
            </a:r>
          </a:p>
          <a:p>
            <a:r>
              <a:rPr lang="en-US" sz="1600" dirty="0"/>
              <a:t>      and how they are socketed.</a:t>
            </a:r>
          </a:p>
        </p:txBody>
      </p:sp>
    </p:spTree>
    <p:extLst>
      <p:ext uri="{BB962C8B-B14F-4D97-AF65-F5344CB8AC3E}">
        <p14:creationId xmlns:p14="http://schemas.microsoft.com/office/powerpoint/2010/main" val="46176424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6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6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6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6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394" name="Text Box 3"/>
          <p:cNvSpPr txBox="1">
            <a:spLocks noChangeArrowheads="1"/>
          </p:cNvSpPr>
          <p:nvPr/>
        </p:nvSpPr>
        <p:spPr bwMode="auto">
          <a:xfrm>
            <a:off x="49458" y="458670"/>
            <a:ext cx="7889660" cy="55399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0000">
                    <a:alpha val="36078"/>
                  </a:srgbClr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 dirty="0">
                <a:solidFill>
                  <a:schemeClr val="accent2"/>
                </a:solidFill>
                <a:latin typeface="Verdana" pitchFamily="34" charset="0"/>
              </a:rPr>
              <a:t> A straightforward classification of server platforms that is based on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 dirty="0">
                <a:solidFill>
                  <a:schemeClr val="accent2"/>
                </a:solidFill>
                <a:latin typeface="Verdana" pitchFamily="34" charset="0"/>
              </a:rPr>
              <a:t>    the number of sockets included</a:t>
            </a:r>
          </a:p>
        </p:txBody>
      </p:sp>
      <p:sp>
        <p:nvSpPr>
          <p:cNvPr id="59395" name="Text Box 4"/>
          <p:cNvSpPr txBox="1">
            <a:spLocks noChangeArrowheads="1"/>
          </p:cNvSpPr>
          <p:nvPr/>
        </p:nvSpPr>
        <p:spPr bwMode="auto">
          <a:xfrm>
            <a:off x="2381250" y="3519280"/>
            <a:ext cx="2173288" cy="5909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342900" indent="-342900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800100" indent="-34290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257300" indent="-3429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714500" indent="-3429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171700" indent="-3429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6289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30861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5433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40005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lnSpc>
                <a:spcPct val="90000"/>
              </a:lnSpc>
              <a:spcBef>
                <a:spcPct val="0"/>
              </a:spcBef>
              <a:buFontTx/>
              <a:buNone/>
            </a:pPr>
            <a:r>
              <a:rPr lang="en-US" altLang="en-US" sz="1200" b="1" dirty="0">
                <a:latin typeface="+mj-lt"/>
              </a:rPr>
              <a:t>2S (DP) </a:t>
            </a:r>
          </a:p>
          <a:p>
            <a:pPr algn="ctr" eaLnBrk="1" hangingPunct="1">
              <a:lnSpc>
                <a:spcPct val="90000"/>
              </a:lnSpc>
              <a:spcBef>
                <a:spcPct val="0"/>
              </a:spcBef>
              <a:buFontTx/>
              <a:buNone/>
            </a:pPr>
            <a:r>
              <a:rPr lang="en-US" altLang="en-US" sz="1200" b="1" dirty="0">
                <a:latin typeface="+mj-lt"/>
              </a:rPr>
              <a:t> server platforms</a:t>
            </a:r>
          </a:p>
          <a:p>
            <a:pPr algn="ctr" eaLnBrk="1" hangingPunct="1">
              <a:lnSpc>
                <a:spcPct val="90000"/>
              </a:lnSpc>
              <a:spcBef>
                <a:spcPct val="0"/>
              </a:spcBef>
              <a:buFontTx/>
              <a:buNone/>
            </a:pPr>
            <a:endParaRPr lang="hu-HU" altLang="en-US" sz="1200" b="1" dirty="0">
              <a:latin typeface="+mj-lt"/>
            </a:endParaRPr>
          </a:p>
        </p:txBody>
      </p:sp>
      <p:sp>
        <p:nvSpPr>
          <p:cNvPr id="59396" name="Oval 7"/>
          <p:cNvSpPr>
            <a:spLocks noChangeArrowheads="1"/>
          </p:cNvSpPr>
          <p:nvPr/>
        </p:nvSpPr>
        <p:spPr bwMode="auto">
          <a:xfrm>
            <a:off x="7969250" y="3430380"/>
            <a:ext cx="69850" cy="60325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hu-HU" altLang="en-US" sz="1400">
              <a:latin typeface="+mj-lt"/>
            </a:endParaRPr>
          </a:p>
        </p:txBody>
      </p:sp>
      <p:sp>
        <p:nvSpPr>
          <p:cNvPr id="59397" name="Line 8"/>
          <p:cNvSpPr>
            <a:spLocks noChangeShapeType="1"/>
          </p:cNvSpPr>
          <p:nvPr/>
        </p:nvSpPr>
        <p:spPr bwMode="auto">
          <a:xfrm>
            <a:off x="3810000" y="1566655"/>
            <a:ext cx="0" cy="21748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j-lt"/>
            </a:endParaRPr>
          </a:p>
        </p:txBody>
      </p:sp>
      <p:sp>
        <p:nvSpPr>
          <p:cNvPr id="59398" name="Line 10"/>
          <p:cNvSpPr>
            <a:spLocks noChangeShapeType="1"/>
          </p:cNvSpPr>
          <p:nvPr/>
        </p:nvSpPr>
        <p:spPr bwMode="auto">
          <a:xfrm flipV="1">
            <a:off x="1552575" y="1782555"/>
            <a:ext cx="43561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j-lt"/>
            </a:endParaRPr>
          </a:p>
        </p:txBody>
      </p:sp>
      <p:sp>
        <p:nvSpPr>
          <p:cNvPr id="59399" name="Line 11"/>
          <p:cNvSpPr>
            <a:spLocks noChangeShapeType="1"/>
          </p:cNvSpPr>
          <p:nvPr/>
        </p:nvSpPr>
        <p:spPr bwMode="auto">
          <a:xfrm flipH="1">
            <a:off x="8007350" y="3244643"/>
            <a:ext cx="3175" cy="1825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j-lt"/>
            </a:endParaRPr>
          </a:p>
        </p:txBody>
      </p:sp>
      <p:sp>
        <p:nvSpPr>
          <p:cNvPr id="59400" name="Oval 12"/>
          <p:cNvSpPr>
            <a:spLocks noChangeArrowheads="1"/>
          </p:cNvSpPr>
          <p:nvPr/>
        </p:nvSpPr>
        <p:spPr bwMode="auto">
          <a:xfrm>
            <a:off x="1511300" y="1982580"/>
            <a:ext cx="60325" cy="60325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hu-HU" altLang="en-US" sz="1400">
              <a:latin typeface="+mj-lt"/>
            </a:endParaRPr>
          </a:p>
        </p:txBody>
      </p:sp>
      <p:sp>
        <p:nvSpPr>
          <p:cNvPr id="59401" name="Line 13"/>
          <p:cNvSpPr>
            <a:spLocks noChangeShapeType="1"/>
          </p:cNvSpPr>
          <p:nvPr/>
        </p:nvSpPr>
        <p:spPr bwMode="auto">
          <a:xfrm>
            <a:off x="1544638" y="1782555"/>
            <a:ext cx="0" cy="215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j-lt"/>
            </a:endParaRPr>
          </a:p>
        </p:txBody>
      </p:sp>
      <p:sp>
        <p:nvSpPr>
          <p:cNvPr id="59402" name="Text Box 4"/>
          <p:cNvSpPr txBox="1">
            <a:spLocks noChangeArrowheads="1"/>
          </p:cNvSpPr>
          <p:nvPr/>
        </p:nvSpPr>
        <p:spPr bwMode="auto">
          <a:xfrm>
            <a:off x="2781300" y="1223755"/>
            <a:ext cx="2063750" cy="257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lnSpc>
                <a:spcPct val="90000"/>
              </a:lnSpc>
              <a:spcBef>
                <a:spcPct val="0"/>
              </a:spcBef>
              <a:buFontTx/>
              <a:buNone/>
            </a:pPr>
            <a:r>
              <a:rPr lang="en-US" altLang="en-US" sz="1200" b="1">
                <a:latin typeface="+mj-lt"/>
              </a:rPr>
              <a:t>Server platforms</a:t>
            </a:r>
            <a:endParaRPr lang="hu-HU" altLang="en-US" sz="1200" b="1">
              <a:latin typeface="+mj-lt"/>
            </a:endParaRPr>
          </a:p>
        </p:txBody>
      </p:sp>
      <p:sp>
        <p:nvSpPr>
          <p:cNvPr id="59403" name="Text Box 4"/>
          <p:cNvSpPr txBox="1">
            <a:spLocks noChangeArrowheads="1"/>
          </p:cNvSpPr>
          <p:nvPr/>
        </p:nvSpPr>
        <p:spPr bwMode="auto">
          <a:xfrm>
            <a:off x="6889213" y="3495468"/>
            <a:ext cx="2216687" cy="4247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marL="342900" indent="-342900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800100" indent="-34290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257300" indent="-3429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714500" indent="-3429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171700" indent="-3429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6289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30861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5433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40005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lnSpc>
                <a:spcPct val="90000"/>
              </a:lnSpc>
              <a:spcBef>
                <a:spcPct val="0"/>
              </a:spcBef>
              <a:buFontTx/>
              <a:buNone/>
            </a:pPr>
            <a:r>
              <a:rPr lang="en-US" altLang="en-US" sz="1200" b="1" dirty="0">
                <a:latin typeface="+mj-lt"/>
              </a:rPr>
              <a:t>      Platforms for more than 8 sockets</a:t>
            </a:r>
            <a:endParaRPr lang="hu-HU" altLang="en-US" sz="1200" b="1" dirty="0">
              <a:latin typeface="+mj-lt"/>
            </a:endParaRPr>
          </a:p>
        </p:txBody>
      </p:sp>
      <p:sp>
        <p:nvSpPr>
          <p:cNvPr id="59404" name="Text Box 13"/>
          <p:cNvSpPr txBox="1">
            <a:spLocks noChangeArrowheads="1"/>
          </p:cNvSpPr>
          <p:nvPr/>
        </p:nvSpPr>
        <p:spPr bwMode="auto">
          <a:xfrm>
            <a:off x="2132526" y="4036805"/>
            <a:ext cx="2513013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200" i="1" dirty="0">
                <a:latin typeface="+mj-lt"/>
              </a:rPr>
              <a:t> 2- processor server platforms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200" i="1" dirty="0">
                <a:latin typeface="+mj-lt"/>
              </a:rPr>
              <a:t>(2-socket server platforms)</a:t>
            </a:r>
          </a:p>
        </p:txBody>
      </p:sp>
      <p:sp>
        <p:nvSpPr>
          <p:cNvPr id="59405" name="Text Box 4"/>
          <p:cNvSpPr txBox="1">
            <a:spLocks noChangeArrowheads="1"/>
          </p:cNvSpPr>
          <p:nvPr/>
        </p:nvSpPr>
        <p:spPr bwMode="auto">
          <a:xfrm>
            <a:off x="4821238" y="3520868"/>
            <a:ext cx="2173287" cy="4247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342900" indent="-342900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800100" indent="-34290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257300" indent="-3429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714500" indent="-3429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171700" indent="-3429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6289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30861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5433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40005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lnSpc>
                <a:spcPct val="90000"/>
              </a:lnSpc>
              <a:spcBef>
                <a:spcPct val="0"/>
              </a:spcBef>
              <a:buFontTx/>
              <a:buNone/>
            </a:pPr>
            <a:r>
              <a:rPr lang="en-US" altLang="en-US" sz="1200" b="1" dirty="0">
                <a:latin typeface="+mj-lt"/>
              </a:rPr>
              <a:t>4S/</a:t>
            </a:r>
            <a:r>
              <a:rPr lang="en-US" altLang="en-US" sz="1200" b="1" dirty="0" err="1">
                <a:latin typeface="+mj-lt"/>
              </a:rPr>
              <a:t>8S</a:t>
            </a:r>
            <a:r>
              <a:rPr lang="en-US" altLang="en-US" sz="1200" b="1" dirty="0">
                <a:latin typeface="+mj-lt"/>
              </a:rPr>
              <a:t> (MP)</a:t>
            </a:r>
          </a:p>
          <a:p>
            <a:pPr algn="ctr" eaLnBrk="1" hangingPunct="1">
              <a:lnSpc>
                <a:spcPct val="90000"/>
              </a:lnSpc>
              <a:spcBef>
                <a:spcPct val="0"/>
              </a:spcBef>
              <a:buFontTx/>
              <a:buNone/>
            </a:pPr>
            <a:r>
              <a:rPr lang="en-US" altLang="en-US" sz="1200" b="1" dirty="0">
                <a:latin typeface="+mj-lt"/>
              </a:rPr>
              <a:t> server platforms</a:t>
            </a:r>
            <a:endParaRPr lang="hu-HU" altLang="en-US" sz="1200" b="1" dirty="0">
              <a:latin typeface="+mj-lt"/>
            </a:endParaRPr>
          </a:p>
        </p:txBody>
      </p:sp>
      <p:sp>
        <p:nvSpPr>
          <p:cNvPr id="59406" name="Oval 12"/>
          <p:cNvSpPr>
            <a:spLocks noChangeArrowheads="1"/>
          </p:cNvSpPr>
          <p:nvPr/>
        </p:nvSpPr>
        <p:spPr bwMode="auto">
          <a:xfrm>
            <a:off x="5881688" y="3425618"/>
            <a:ext cx="60325" cy="60325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hu-HU" altLang="en-US" sz="1400">
              <a:latin typeface="+mj-lt"/>
            </a:endParaRPr>
          </a:p>
        </p:txBody>
      </p:sp>
      <p:sp>
        <p:nvSpPr>
          <p:cNvPr id="59407" name="Line 13"/>
          <p:cNvSpPr>
            <a:spLocks noChangeShapeType="1"/>
          </p:cNvSpPr>
          <p:nvPr/>
        </p:nvSpPr>
        <p:spPr bwMode="auto">
          <a:xfrm>
            <a:off x="5908675" y="3225593"/>
            <a:ext cx="0" cy="215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j-lt"/>
            </a:endParaRPr>
          </a:p>
        </p:txBody>
      </p:sp>
      <p:sp>
        <p:nvSpPr>
          <p:cNvPr id="59408" name="Text Box 17"/>
          <p:cNvSpPr txBox="1">
            <a:spLocks noChangeArrowheads="1"/>
          </p:cNvSpPr>
          <p:nvPr/>
        </p:nvSpPr>
        <p:spPr bwMode="auto">
          <a:xfrm>
            <a:off x="4592628" y="4038393"/>
            <a:ext cx="2595582" cy="46166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200" i="1" dirty="0">
                <a:latin typeface="+mj-lt"/>
              </a:rPr>
              <a:t>4/8-processor server platforms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200" i="1" dirty="0">
                <a:latin typeface="+mj-lt"/>
              </a:rPr>
              <a:t>(4/8-socket server platforms)</a:t>
            </a:r>
          </a:p>
        </p:txBody>
      </p:sp>
      <p:sp>
        <p:nvSpPr>
          <p:cNvPr id="59409" name="Text Box 18"/>
          <p:cNvSpPr txBox="1">
            <a:spLocks noChangeArrowheads="1"/>
          </p:cNvSpPr>
          <p:nvPr/>
        </p:nvSpPr>
        <p:spPr bwMode="auto">
          <a:xfrm>
            <a:off x="7120186" y="4039980"/>
            <a:ext cx="1871025" cy="142192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spcAft>
                <a:spcPts val="0"/>
              </a:spcAft>
              <a:buFontTx/>
              <a:buNone/>
            </a:pPr>
            <a:r>
              <a:rPr lang="en-US" altLang="en-US" sz="1200" i="1" dirty="0">
                <a:latin typeface="+mj-lt"/>
              </a:rPr>
              <a:t>Server platforms for</a:t>
            </a:r>
          </a:p>
          <a:p>
            <a:pPr algn="ctr" eaLnBrk="1" hangingPunct="1">
              <a:spcBef>
                <a:spcPct val="0"/>
              </a:spcBef>
              <a:spcAft>
                <a:spcPts val="0"/>
              </a:spcAft>
              <a:buFontTx/>
              <a:buNone/>
            </a:pPr>
            <a:r>
              <a:rPr lang="en-US" altLang="en-US" sz="1200" i="1" dirty="0">
                <a:latin typeface="+mj-lt"/>
              </a:rPr>
              <a:t> more than the Intel</a:t>
            </a:r>
          </a:p>
          <a:p>
            <a:pPr algn="ctr" eaLnBrk="1" hangingPunct="1">
              <a:spcBef>
                <a:spcPct val="0"/>
              </a:spcBef>
              <a:spcAft>
                <a:spcPts val="0"/>
              </a:spcAft>
              <a:buFontTx/>
              <a:buNone/>
            </a:pPr>
            <a:r>
              <a:rPr lang="en-US" altLang="en-US" sz="1200" i="1" dirty="0">
                <a:latin typeface="+mj-lt"/>
              </a:rPr>
              <a:t>supported number of </a:t>
            </a:r>
          </a:p>
          <a:p>
            <a:pPr algn="ctr" eaLnBrk="1" hangingPunct="1">
              <a:spcBef>
                <a:spcPct val="0"/>
              </a:spcBef>
              <a:spcAft>
                <a:spcPts val="0"/>
              </a:spcAft>
              <a:buFontTx/>
              <a:buNone/>
            </a:pPr>
            <a:r>
              <a:rPr lang="en-US" altLang="en-US" sz="1200" i="1" dirty="0">
                <a:latin typeface="+mj-lt"/>
              </a:rPr>
              <a:t>sockets</a:t>
            </a:r>
          </a:p>
          <a:p>
            <a:pPr algn="ctr" eaLnBrk="1" hangingPunct="1">
              <a:spcBef>
                <a:spcPct val="0"/>
              </a:spcBef>
              <a:spcAft>
                <a:spcPct val="20000"/>
              </a:spcAft>
              <a:buFontTx/>
              <a:buNone/>
            </a:pPr>
            <a:r>
              <a:rPr lang="en-US" altLang="en-US" sz="1200" i="1" dirty="0">
                <a:latin typeface="+mj-lt"/>
              </a:rPr>
              <a:t>(4 or 8 sockets)</a:t>
            </a:r>
          </a:p>
          <a:p>
            <a:pPr algn="ctr" eaLnBrk="1" hangingPunct="1">
              <a:spcBef>
                <a:spcPct val="0"/>
              </a:spcBef>
              <a:spcAft>
                <a:spcPts val="0"/>
              </a:spcAft>
              <a:buFontTx/>
              <a:buNone/>
            </a:pPr>
            <a:r>
              <a:rPr lang="en-US" altLang="en-US" sz="1200" i="1" dirty="0">
                <a:latin typeface="+mj-lt"/>
              </a:rPr>
              <a:t>They need third party</a:t>
            </a:r>
          </a:p>
          <a:p>
            <a:pPr algn="ctr" eaLnBrk="1" hangingPunct="1">
              <a:spcBef>
                <a:spcPct val="0"/>
              </a:spcBef>
              <a:spcAft>
                <a:spcPct val="20000"/>
              </a:spcAft>
              <a:buFontTx/>
              <a:buNone/>
            </a:pPr>
            <a:r>
              <a:rPr lang="en-US" altLang="en-US" sz="1200" i="1" dirty="0">
                <a:latin typeface="+mj-lt"/>
              </a:rPr>
              <a:t>node controllers</a:t>
            </a:r>
          </a:p>
        </p:txBody>
      </p:sp>
      <p:sp>
        <p:nvSpPr>
          <p:cNvPr id="59410" name="Text Box 4"/>
          <p:cNvSpPr txBox="1">
            <a:spLocks noChangeArrowheads="1"/>
          </p:cNvSpPr>
          <p:nvPr/>
        </p:nvSpPr>
        <p:spPr bwMode="auto">
          <a:xfrm rot="10800000" flipH="1" flipV="1">
            <a:off x="107950" y="2057193"/>
            <a:ext cx="3027363" cy="422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342900" indent="-342900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800100" indent="-34290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257300" indent="-3429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714500" indent="-3429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171700" indent="-3429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6289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30861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5433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40005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lnSpc>
                <a:spcPct val="90000"/>
              </a:lnSpc>
              <a:spcBef>
                <a:spcPct val="0"/>
              </a:spcBef>
              <a:buFontTx/>
              <a:buNone/>
            </a:pPr>
            <a:r>
              <a:rPr lang="en-US" altLang="en-US" sz="1200" b="1" dirty="0">
                <a:latin typeface="+mj-lt"/>
              </a:rPr>
              <a:t>Uniprocessor server platforms</a:t>
            </a:r>
          </a:p>
          <a:p>
            <a:pPr algn="ctr" eaLnBrk="1" hangingPunct="1">
              <a:lnSpc>
                <a:spcPct val="90000"/>
              </a:lnSpc>
              <a:spcBef>
                <a:spcPct val="0"/>
              </a:spcBef>
              <a:buFontTx/>
              <a:buNone/>
            </a:pPr>
            <a:r>
              <a:rPr lang="en-US" altLang="en-US" sz="1200" b="1" dirty="0">
                <a:latin typeface="+mj-lt"/>
              </a:rPr>
              <a:t>(UP-server platforms)</a:t>
            </a:r>
            <a:endParaRPr lang="hu-HU" altLang="en-US" sz="1200" b="1" dirty="0">
              <a:latin typeface="+mj-lt"/>
            </a:endParaRPr>
          </a:p>
        </p:txBody>
      </p:sp>
      <p:sp>
        <p:nvSpPr>
          <p:cNvPr id="59411" name="Text Box 20"/>
          <p:cNvSpPr txBox="1">
            <a:spLocks noChangeArrowheads="1"/>
          </p:cNvSpPr>
          <p:nvPr/>
        </p:nvSpPr>
        <p:spPr bwMode="auto">
          <a:xfrm>
            <a:off x="282575" y="2558843"/>
            <a:ext cx="2459038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200" i="1">
                <a:latin typeface="+mj-lt"/>
              </a:rPr>
              <a:t> 1-processor server platforms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200" i="1">
                <a:latin typeface="+mj-lt"/>
              </a:rPr>
              <a:t>(1-socket server platforms)</a:t>
            </a:r>
          </a:p>
        </p:txBody>
      </p:sp>
      <p:sp>
        <p:nvSpPr>
          <p:cNvPr id="59412" name="Oval 12"/>
          <p:cNvSpPr>
            <a:spLocks noChangeArrowheads="1"/>
          </p:cNvSpPr>
          <p:nvPr/>
        </p:nvSpPr>
        <p:spPr bwMode="auto">
          <a:xfrm>
            <a:off x="3443288" y="3451018"/>
            <a:ext cx="60325" cy="60325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hu-HU" altLang="en-US" sz="1400">
              <a:latin typeface="+mj-lt"/>
            </a:endParaRPr>
          </a:p>
        </p:txBody>
      </p:sp>
      <p:sp>
        <p:nvSpPr>
          <p:cNvPr id="59413" name="Line 13"/>
          <p:cNvSpPr>
            <a:spLocks noChangeShapeType="1"/>
          </p:cNvSpPr>
          <p:nvPr/>
        </p:nvSpPr>
        <p:spPr bwMode="auto">
          <a:xfrm>
            <a:off x="3476625" y="3250993"/>
            <a:ext cx="0" cy="215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j-lt"/>
            </a:endParaRPr>
          </a:p>
        </p:txBody>
      </p:sp>
      <p:sp>
        <p:nvSpPr>
          <p:cNvPr id="59414" name="Oval 12"/>
          <p:cNvSpPr>
            <a:spLocks noChangeArrowheads="1"/>
          </p:cNvSpPr>
          <p:nvPr/>
        </p:nvSpPr>
        <p:spPr bwMode="auto">
          <a:xfrm>
            <a:off x="5868988" y="1977818"/>
            <a:ext cx="60325" cy="60325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hu-HU" altLang="en-US" sz="1400">
              <a:latin typeface="+mj-lt"/>
            </a:endParaRPr>
          </a:p>
        </p:txBody>
      </p:sp>
      <p:sp>
        <p:nvSpPr>
          <p:cNvPr id="59415" name="Line 13"/>
          <p:cNvSpPr>
            <a:spLocks noChangeShapeType="1"/>
          </p:cNvSpPr>
          <p:nvPr/>
        </p:nvSpPr>
        <p:spPr bwMode="auto">
          <a:xfrm>
            <a:off x="5902325" y="1777793"/>
            <a:ext cx="0" cy="215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j-lt"/>
            </a:endParaRPr>
          </a:p>
        </p:txBody>
      </p:sp>
      <p:sp>
        <p:nvSpPr>
          <p:cNvPr id="59416" name="Text Box 4"/>
          <p:cNvSpPr txBox="1">
            <a:spLocks noChangeArrowheads="1"/>
          </p:cNvSpPr>
          <p:nvPr/>
        </p:nvSpPr>
        <p:spPr bwMode="auto">
          <a:xfrm rot="10800000" flipH="1" flipV="1">
            <a:off x="4395788" y="2058780"/>
            <a:ext cx="2982912" cy="257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342900" indent="-342900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800100" indent="-34290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257300" indent="-3429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714500" indent="-3429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171700" indent="-3429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6289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30861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5433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40005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lnSpc>
                <a:spcPct val="90000"/>
              </a:lnSpc>
              <a:spcBef>
                <a:spcPct val="0"/>
              </a:spcBef>
              <a:buFontTx/>
              <a:buNone/>
            </a:pPr>
            <a:r>
              <a:rPr lang="en-US" altLang="en-US" sz="1200" b="1">
                <a:latin typeface="+mj-lt"/>
              </a:rPr>
              <a:t>Multiprocessor server platforms</a:t>
            </a:r>
            <a:endParaRPr lang="hu-HU" altLang="en-US" sz="1200" b="1">
              <a:latin typeface="+mj-lt"/>
            </a:endParaRPr>
          </a:p>
        </p:txBody>
      </p:sp>
      <p:sp>
        <p:nvSpPr>
          <p:cNvPr id="59417" name="Text Box 28"/>
          <p:cNvSpPr txBox="1">
            <a:spLocks noChangeArrowheads="1"/>
          </p:cNvSpPr>
          <p:nvPr/>
        </p:nvSpPr>
        <p:spPr bwMode="auto">
          <a:xfrm>
            <a:off x="3514725" y="2554080"/>
            <a:ext cx="4371975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200" i="1">
                <a:latin typeface="+mj-lt"/>
              </a:rPr>
              <a:t> Server platforms supporting more than one processor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200" i="1">
                <a:latin typeface="+mj-lt"/>
              </a:rPr>
              <a:t>(Multi-socket server platforms)</a:t>
            </a:r>
          </a:p>
        </p:txBody>
      </p:sp>
      <p:sp>
        <p:nvSpPr>
          <p:cNvPr id="59418" name="Line 8"/>
          <p:cNvSpPr>
            <a:spLocks noChangeShapeType="1"/>
          </p:cNvSpPr>
          <p:nvPr/>
        </p:nvSpPr>
        <p:spPr bwMode="auto">
          <a:xfrm>
            <a:off x="5907088" y="3022393"/>
            <a:ext cx="0" cy="2174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j-lt"/>
            </a:endParaRPr>
          </a:p>
        </p:txBody>
      </p:sp>
      <p:sp>
        <p:nvSpPr>
          <p:cNvPr id="59419" name="Line 10"/>
          <p:cNvSpPr>
            <a:spLocks noChangeShapeType="1"/>
          </p:cNvSpPr>
          <p:nvPr/>
        </p:nvSpPr>
        <p:spPr bwMode="auto">
          <a:xfrm flipV="1">
            <a:off x="3476625" y="3243055"/>
            <a:ext cx="45339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j-lt"/>
            </a:endParaRPr>
          </a:p>
        </p:txBody>
      </p:sp>
      <p:sp>
        <p:nvSpPr>
          <p:cNvPr id="41" name="Rounded Rectangle 40"/>
          <p:cNvSpPr/>
          <p:nvPr/>
        </p:nvSpPr>
        <p:spPr bwMode="auto">
          <a:xfrm>
            <a:off x="2141730" y="3249602"/>
            <a:ext cx="2500322" cy="1453953"/>
          </a:xfrm>
          <a:prstGeom prst="roundRect">
            <a:avLst/>
          </a:prstGeom>
          <a:noFill/>
          <a:ln w="28575" cap="flat" cmpd="sng" algn="ctr">
            <a:solidFill>
              <a:srgbClr val="FF000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+mj-lt"/>
            </a:endParaRPr>
          </a:p>
        </p:txBody>
      </p:sp>
      <p:sp>
        <p:nvSpPr>
          <p:cNvPr id="32" name="Title 1"/>
          <p:cNvSpPr>
            <a:spLocks noGrp="1"/>
          </p:cNvSpPr>
          <p:nvPr>
            <p:ph type="title"/>
          </p:nvPr>
        </p:nvSpPr>
        <p:spPr>
          <a:xfrm>
            <a:off x="0" y="-3382"/>
            <a:ext cx="9144000" cy="393700"/>
          </a:xfrm>
        </p:spPr>
        <p:txBody>
          <a:bodyPr/>
          <a:lstStyle/>
          <a:p>
            <a:r>
              <a:rPr lang="en-US" altLang="en-US" sz="17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5. Evolution of high-end 2S server processors (3)</a:t>
            </a:r>
            <a:endParaRPr lang="en-US" sz="1700" dirty="0"/>
          </a:p>
        </p:txBody>
      </p:sp>
      <p:sp>
        <p:nvSpPr>
          <p:cNvPr id="2" name="TextBox 1"/>
          <p:cNvSpPr txBox="1"/>
          <p:nvPr/>
        </p:nvSpPr>
        <p:spPr>
          <a:xfrm>
            <a:off x="206515" y="4755437"/>
            <a:ext cx="1845377" cy="74379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spcAft>
                <a:spcPts val="200"/>
              </a:spcAft>
            </a:pPr>
            <a:r>
              <a:rPr lang="en-US" sz="1300" dirty="0"/>
              <a:t>S:   Socket</a:t>
            </a:r>
          </a:p>
          <a:p>
            <a:pPr>
              <a:spcAft>
                <a:spcPts val="200"/>
              </a:spcAft>
            </a:pPr>
            <a:r>
              <a:rPr lang="en-US" sz="1300" dirty="0"/>
              <a:t>DP: Dual Processor</a:t>
            </a:r>
          </a:p>
          <a:p>
            <a:pPr>
              <a:spcAft>
                <a:spcPts val="200"/>
              </a:spcAft>
            </a:pPr>
            <a:r>
              <a:rPr lang="en-US" sz="1300" dirty="0"/>
              <a:t>MP: Multi-Processor</a:t>
            </a:r>
          </a:p>
        </p:txBody>
      </p:sp>
      <p:sp>
        <p:nvSpPr>
          <p:cNvPr id="4" name="Rounded Rectangle 3"/>
          <p:cNvSpPr/>
          <p:nvPr/>
        </p:nvSpPr>
        <p:spPr bwMode="auto">
          <a:xfrm>
            <a:off x="33000" y="5769550"/>
            <a:ext cx="9108000" cy="907941"/>
          </a:xfrm>
          <a:prstGeom prst="roundRect">
            <a:avLst/>
          </a:prstGeom>
          <a:solidFill>
            <a:srgbClr val="E5F2FF"/>
          </a:solidFill>
          <a:ln w="19050" cap="flat" cmpd="sng" algn="ctr">
            <a:solidFill>
              <a:srgbClr val="89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>
              <a:spcAft>
                <a:spcPts val="600"/>
              </a:spcAft>
            </a:pPr>
            <a:r>
              <a:rPr lang="en-US" sz="1400" spc="-10" dirty="0">
                <a:solidFill>
                  <a:srgbClr val="FF0000"/>
                </a:solidFill>
              </a:rPr>
              <a:t>Note</a:t>
            </a:r>
            <a:r>
              <a:rPr lang="en-US" sz="1400" spc="-10" dirty="0"/>
              <a:t> that the terms “processor” and “socket” are synonyms in connection with servers</a:t>
            </a:r>
            <a:r>
              <a:rPr lang="en-US" sz="1400" spc="-10" dirty="0">
                <a:solidFill>
                  <a:srgbClr val="0070C0"/>
                </a:solidFill>
              </a:rPr>
              <a:t>.</a:t>
            </a:r>
          </a:p>
          <a:p>
            <a:r>
              <a:rPr lang="en-US" sz="1400" spc="-50" dirty="0"/>
              <a:t>From the above alternatives, this Section is concerned only with </a:t>
            </a:r>
            <a:r>
              <a:rPr lang="en-US" sz="1400" spc="-50" dirty="0">
                <a:solidFill>
                  <a:srgbClr val="FF0000"/>
                </a:solidFill>
              </a:rPr>
              <a:t>2S server processors </a:t>
            </a:r>
            <a:r>
              <a:rPr lang="en-US" sz="1400" spc="-50" dirty="0">
                <a:solidFill>
                  <a:srgbClr val="0070C0"/>
                </a:solidFill>
              </a:rPr>
              <a:t>since they </a:t>
            </a:r>
          </a:p>
          <a:p>
            <a:r>
              <a:rPr lang="en-US" sz="1400" spc="-10" dirty="0">
                <a:solidFill>
                  <a:srgbClr val="FF0000"/>
                </a:solidFill>
              </a:rPr>
              <a:t>  </a:t>
            </a:r>
            <a:r>
              <a:rPr lang="en-US" sz="1400" dirty="0">
                <a:solidFill>
                  <a:srgbClr val="0070C0"/>
                </a:solidFill>
              </a:rPr>
              <a:t>dominate the server market</a:t>
            </a:r>
            <a:r>
              <a:rPr lang="en-US" sz="1400" dirty="0"/>
              <a:t>, as the following Figure indicates.</a:t>
            </a:r>
          </a:p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33" name="TextBox 32"/>
          <p:cNvSpPr txBox="1"/>
          <p:nvPr/>
        </p:nvSpPr>
        <p:spPr>
          <a:xfrm>
            <a:off x="26495" y="5769550"/>
            <a:ext cx="184731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spcAft>
                <a:spcPts val="600"/>
              </a:spcAft>
            </a:pPr>
            <a:endParaRPr lang="en-US" sz="1600" dirty="0"/>
          </a:p>
        </p:txBody>
      </p:sp>
    </p:spTree>
    <p:extLst>
      <p:ext uri="{BB962C8B-B14F-4D97-AF65-F5344CB8AC3E}">
        <p14:creationId xmlns:p14="http://schemas.microsoft.com/office/powerpoint/2010/main" val="198823746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3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939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93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3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5939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593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3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5939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593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4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5940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594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4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5940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594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4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5940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5940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4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5940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5940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4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5940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5940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4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5940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5940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4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5940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5940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4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594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594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4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594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594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4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594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594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4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594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594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4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594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500" fill="hold"/>
                                        <p:tgtEl>
                                          <p:spTgt spid="594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2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2" presetClass="entr" presetSubtype="4" fill="hold" grpId="0" nodeType="click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7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7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8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1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2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9395" grpId="0"/>
      <p:bldP spid="59396" grpId="0" animBg="1"/>
      <p:bldP spid="59399" grpId="0" animBg="1"/>
      <p:bldP spid="59403" grpId="0"/>
      <p:bldP spid="59404" grpId="0"/>
      <p:bldP spid="59405" grpId="0"/>
      <p:bldP spid="59406" grpId="0" animBg="1"/>
      <p:bldP spid="59407" grpId="0" animBg="1"/>
      <p:bldP spid="59408" grpId="0"/>
      <p:bldP spid="59409" grpId="0"/>
      <p:bldP spid="59412" grpId="0" animBg="1"/>
      <p:bldP spid="59413" grpId="0" animBg="1"/>
      <p:bldP spid="59417" grpId="0"/>
      <p:bldP spid="59418" grpId="0" animBg="1"/>
      <p:bldP spid="59419" grpId="0" animBg="1"/>
      <p:bldP spid="41" grpId="0" animBg="1"/>
      <p:bldP spid="2" grpId="0"/>
      <p:bldP spid="4" grpId="0" animBg="1"/>
      <p:bldP spid="33" grpId="0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1. Introduction - Main battlefields of the processor war (11)</a:t>
            </a:r>
            <a:endParaRPr lang="en-US" dirty="0"/>
          </a:p>
        </p:txBody>
      </p:sp>
      <p:sp>
        <p:nvSpPr>
          <p:cNvPr id="3" name="TextBox 2"/>
          <p:cNvSpPr txBox="1"/>
          <p:nvPr/>
        </p:nvSpPr>
        <p:spPr>
          <a:xfrm>
            <a:off x="26495" y="458670"/>
            <a:ext cx="551061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b</a:t>
            </a:r>
            <a:r>
              <a:rPr lang="en-US" dirty="0">
                <a:solidFill>
                  <a:schemeClr val="accent6"/>
                </a:solidFill>
              </a:rPr>
              <a:t>) The race for the performance leadership -1</a:t>
            </a:r>
            <a:endParaRPr lang="en-US" sz="1600" dirty="0">
              <a:solidFill>
                <a:schemeClr val="accent6"/>
              </a:solidFill>
            </a:endParaRPr>
          </a:p>
        </p:txBody>
      </p:sp>
      <p:sp>
        <p:nvSpPr>
          <p:cNvPr id="4" name="Rounded Rectangle 3"/>
          <p:cNvSpPr/>
          <p:nvPr/>
        </p:nvSpPr>
        <p:spPr bwMode="auto">
          <a:xfrm>
            <a:off x="71499" y="873007"/>
            <a:ext cx="9000999" cy="1908000"/>
          </a:xfrm>
          <a:prstGeom prst="roundRect">
            <a:avLst/>
          </a:prstGeom>
          <a:solidFill>
            <a:srgbClr val="DDEEFF"/>
          </a:solidFill>
          <a:ln w="19050" cap="flat" cmpd="sng" algn="ctr">
            <a:solidFill>
              <a:srgbClr val="89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400" b="1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Verdana" pitchFamily="34" charset="0"/>
              </a:rPr>
              <a:t>  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115885" y="910168"/>
            <a:ext cx="9991730" cy="9079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dirty="0"/>
              <a:t>The </a:t>
            </a:r>
            <a:r>
              <a:rPr lang="en-US" sz="1600" dirty="0">
                <a:solidFill>
                  <a:srgbClr val="0070C0"/>
                </a:solidFill>
              </a:rPr>
              <a:t>dual-core </a:t>
            </a:r>
            <a:r>
              <a:rPr lang="en-US" sz="1600" dirty="0">
                <a:solidFill>
                  <a:srgbClr val="FF0000"/>
                </a:solidFill>
              </a:rPr>
              <a:t>Core 2 family </a:t>
            </a:r>
            <a:r>
              <a:rPr lang="en-US" sz="1600" dirty="0"/>
              <a:t>brought </a:t>
            </a:r>
            <a:r>
              <a:rPr lang="en-US" sz="1600" dirty="0">
                <a:solidFill>
                  <a:srgbClr val="0070C0"/>
                </a:solidFill>
              </a:rPr>
              <a:t>Intel</a:t>
            </a:r>
            <a:r>
              <a:rPr lang="en-US" sz="1600" dirty="0"/>
              <a:t> the </a:t>
            </a:r>
            <a:r>
              <a:rPr lang="en-US" sz="1600" dirty="0">
                <a:solidFill>
                  <a:srgbClr val="FF0000"/>
                </a:solidFill>
              </a:rPr>
              <a:t>performance leadership </a:t>
            </a:r>
            <a:r>
              <a:rPr lang="en-US" sz="1600" dirty="0">
                <a:solidFill>
                  <a:srgbClr val="0070C0"/>
                </a:solidFill>
              </a:rPr>
              <a:t>vs. AMD’s</a:t>
            </a:r>
          </a:p>
          <a:p>
            <a:pPr>
              <a:spcAft>
                <a:spcPts val="600"/>
              </a:spcAft>
            </a:pPr>
            <a:r>
              <a:rPr lang="en-US" sz="1600" dirty="0"/>
              <a:t>      also </a:t>
            </a:r>
            <a:r>
              <a:rPr lang="en-US" sz="1600" dirty="0">
                <a:solidFill>
                  <a:srgbClr val="0070C0"/>
                </a:solidFill>
              </a:rPr>
              <a:t>dual-core</a:t>
            </a:r>
            <a:r>
              <a:rPr lang="en-US" sz="1600" dirty="0"/>
              <a:t> (Opteron-based) </a:t>
            </a:r>
            <a:r>
              <a:rPr lang="en-US" sz="1600" dirty="0">
                <a:solidFill>
                  <a:srgbClr val="FF0000"/>
                </a:solidFill>
              </a:rPr>
              <a:t>Athlon lines </a:t>
            </a:r>
            <a:r>
              <a:rPr lang="en-US" sz="1600" dirty="0"/>
              <a:t>[</a:t>
            </a:r>
            <a:r>
              <a:rPr lang="hu-HU" sz="1600" dirty="0"/>
              <a:t>53</a:t>
            </a:r>
            <a:r>
              <a:rPr lang="en-US" sz="1600" dirty="0"/>
              <a:t>].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dirty="0"/>
              <a:t>This has </a:t>
            </a:r>
            <a:r>
              <a:rPr lang="en-US" sz="1600" dirty="0">
                <a:solidFill>
                  <a:srgbClr val="0070C0"/>
                </a:solidFill>
              </a:rPr>
              <a:t>two reasons:</a:t>
            </a:r>
          </a:p>
        </p:txBody>
      </p:sp>
      <p:sp>
        <p:nvSpPr>
          <p:cNvPr id="6" name="TextBox 5"/>
          <p:cNvSpPr txBox="1"/>
          <p:nvPr/>
        </p:nvSpPr>
        <p:spPr>
          <a:xfrm>
            <a:off x="571004" y="1788155"/>
            <a:ext cx="8548430" cy="9207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spcAft>
                <a:spcPts val="400"/>
              </a:spcAft>
              <a:buFont typeface="Arial" panose="020B0604020202020204" pitchFamily="34" charset="0"/>
              <a:buChar char="•"/>
            </a:pPr>
            <a:r>
              <a:rPr lang="en-US" sz="1600" spc="-80" dirty="0"/>
              <a:t> first, Intel had the </a:t>
            </a:r>
            <a:r>
              <a:rPr lang="en-US" sz="1600" spc="-80" dirty="0">
                <a:solidFill>
                  <a:srgbClr val="0070C0"/>
                </a:solidFill>
              </a:rPr>
              <a:t>better process technology </a:t>
            </a:r>
            <a:r>
              <a:rPr lang="en-US" sz="1600" spc="-80" dirty="0"/>
              <a:t>(65 nm vs. 90 nm) and</a:t>
            </a:r>
          </a:p>
          <a:p>
            <a:pPr marL="285750" indent="-285750">
              <a:spcAft>
                <a:spcPts val="300"/>
              </a:spcAft>
              <a:buFont typeface="Arial" panose="020B0604020202020204" pitchFamily="34" charset="0"/>
              <a:buChar char="•"/>
            </a:pPr>
            <a:r>
              <a:rPr lang="en-US" sz="1600" spc="-80" dirty="0">
                <a:solidFill>
                  <a:srgbClr val="0070C0"/>
                </a:solidFill>
              </a:rPr>
              <a:t> </a:t>
            </a:r>
            <a:r>
              <a:rPr lang="en-US" sz="1600" spc="-30" dirty="0"/>
              <a:t>second, Intel had </a:t>
            </a:r>
            <a:r>
              <a:rPr lang="en-US" sz="1600" spc="-30" dirty="0">
                <a:solidFill>
                  <a:srgbClr val="0070C0"/>
                </a:solidFill>
              </a:rPr>
              <a:t>wider cores</a:t>
            </a:r>
            <a:r>
              <a:rPr lang="en-US" sz="1600" spc="-30" dirty="0"/>
              <a:t>, as Core 2-based processors had 4-wide- whereas</a:t>
            </a:r>
          </a:p>
          <a:p>
            <a:pPr>
              <a:spcAft>
                <a:spcPts val="300"/>
              </a:spcAft>
            </a:pPr>
            <a:r>
              <a:rPr lang="en-US" sz="1600" dirty="0"/>
              <a:t>      AMD’s K8-based processors only 3-wide cores.</a:t>
            </a:r>
          </a:p>
        </p:txBody>
      </p:sp>
      <p:sp>
        <p:nvSpPr>
          <p:cNvPr id="9" name="TextBox 8"/>
          <p:cNvSpPr txBox="1"/>
          <p:nvPr/>
        </p:nvSpPr>
        <p:spPr>
          <a:xfrm>
            <a:off x="26495" y="6039290"/>
            <a:ext cx="8844537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>
                <a:solidFill>
                  <a:srgbClr val="FF0000"/>
                </a:solidFill>
              </a:rPr>
              <a:t>Remark</a:t>
            </a:r>
            <a:r>
              <a:rPr lang="en-US" sz="1600" dirty="0"/>
              <a:t>: </a:t>
            </a:r>
            <a:r>
              <a:rPr lang="en-US" sz="1600" dirty="0">
                <a:solidFill>
                  <a:srgbClr val="FF0000"/>
                </a:solidFill>
              </a:rPr>
              <a:t>Opteron</a:t>
            </a:r>
            <a:r>
              <a:rPr lang="en-US" sz="1600" dirty="0"/>
              <a:t> was the name of AMD’s </a:t>
            </a:r>
            <a:r>
              <a:rPr lang="en-US" sz="1600" dirty="0">
                <a:solidFill>
                  <a:srgbClr val="0070C0"/>
                </a:solidFill>
              </a:rPr>
              <a:t>first 64-bit </a:t>
            </a:r>
            <a:r>
              <a:rPr lang="en-US" sz="1600" dirty="0"/>
              <a:t>architecture that made use of </a:t>
            </a:r>
          </a:p>
          <a:p>
            <a:r>
              <a:rPr lang="en-US" sz="1600" dirty="0"/>
              <a:t>  </a:t>
            </a:r>
            <a:r>
              <a:rPr lang="en-US" sz="1600" dirty="0">
                <a:solidFill>
                  <a:srgbClr val="0070C0"/>
                </a:solidFill>
              </a:rPr>
              <a:t>direct attached memory </a:t>
            </a:r>
            <a:r>
              <a:rPr lang="en-US" sz="1600" dirty="0"/>
              <a:t>as well.</a:t>
            </a:r>
          </a:p>
        </p:txBody>
      </p:sp>
    </p:spTree>
    <p:extLst>
      <p:ext uri="{BB962C8B-B14F-4D97-AF65-F5344CB8AC3E}">
        <p14:creationId xmlns:p14="http://schemas.microsoft.com/office/powerpoint/2010/main" val="3625383898"/>
      </p:ext>
    </p:extLst>
  </p:cSld>
  <p:clrMapOvr>
    <a:masterClrMapping/>
  </p:clrMapOvr>
</p:sld>
</file>

<file path=ppt/slides/slide1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"/>
          <p:cNvGrpSpPr/>
          <p:nvPr/>
        </p:nvGrpSpPr>
        <p:grpSpPr>
          <a:xfrm>
            <a:off x="2296769" y="1268760"/>
            <a:ext cx="4390466" cy="3650114"/>
            <a:chOff x="2272552" y="2418217"/>
            <a:chExt cx="4390466" cy="3650114"/>
          </a:xfrm>
        </p:grpSpPr>
        <p:pic>
          <p:nvPicPr>
            <p:cNvPr id="6" name="Picture 5"/>
            <p:cNvPicPr>
              <a:picLocks noChangeAspect="1"/>
            </p:cNvPicPr>
            <p:nvPr/>
          </p:nvPicPr>
          <p:blipFill rotWithShape="1">
            <a:blip r:embed="rId2"/>
            <a:srcRect l="19643" t="3512" r="19838" b="4514"/>
            <a:stretch/>
          </p:blipFill>
          <p:spPr>
            <a:xfrm>
              <a:off x="2286000" y="2418217"/>
              <a:ext cx="4377018" cy="3650114"/>
            </a:xfrm>
            <a:prstGeom prst="rect">
              <a:avLst/>
            </a:prstGeom>
          </p:spPr>
        </p:pic>
        <p:pic>
          <p:nvPicPr>
            <p:cNvPr id="7" name="Picture 6"/>
            <p:cNvPicPr>
              <a:picLocks noChangeAspect="1"/>
            </p:cNvPicPr>
            <p:nvPr/>
          </p:nvPicPr>
          <p:blipFill rotWithShape="1">
            <a:blip r:embed="rId2"/>
            <a:srcRect l="2644" t="28182" r="70918" b="42978"/>
            <a:stretch/>
          </p:blipFill>
          <p:spPr>
            <a:xfrm>
              <a:off x="2272552" y="2433917"/>
              <a:ext cx="1344701" cy="1546412"/>
            </a:xfrm>
            <a:prstGeom prst="rect">
              <a:avLst/>
            </a:prstGeom>
          </p:spPr>
        </p:pic>
        <p:pic>
          <p:nvPicPr>
            <p:cNvPr id="8" name="Picture 7"/>
            <p:cNvPicPr>
              <a:picLocks noChangeAspect="1"/>
            </p:cNvPicPr>
            <p:nvPr/>
          </p:nvPicPr>
          <p:blipFill rotWithShape="1">
            <a:blip r:embed="rId2"/>
            <a:srcRect l="2644" t="28182" r="70918" b="42978"/>
            <a:stretch/>
          </p:blipFill>
          <p:spPr>
            <a:xfrm>
              <a:off x="2290482" y="2438400"/>
              <a:ext cx="1344701" cy="1546412"/>
            </a:xfrm>
            <a:prstGeom prst="rect">
              <a:avLst/>
            </a:prstGeom>
          </p:spPr>
        </p:pic>
      </p:grpSp>
      <p:sp>
        <p:nvSpPr>
          <p:cNvPr id="9" name="TextBox 8"/>
          <p:cNvSpPr txBox="1"/>
          <p:nvPr/>
        </p:nvSpPr>
        <p:spPr>
          <a:xfrm>
            <a:off x="26495" y="449378"/>
            <a:ext cx="840056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2016 market share of 1S/2S/4S servers (number of units</a:t>
            </a:r>
            <a:r>
              <a:rPr kumimoji="0" lang="en-US" i="0" u="none" strike="noStrike" kern="1200" cap="none" spc="0" normalizeH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sold) </a:t>
            </a:r>
            <a:r>
              <a:rPr kumimoji="0" lang="en-US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[</a:t>
            </a:r>
            <a:r>
              <a:rPr lang="hu-HU" dirty="0">
                <a:latin typeface="Verdana" pitchFamily="34" charset="0"/>
                <a:cs typeface="Times New Roman" pitchFamily="18" charset="0"/>
              </a:rPr>
              <a:t>2</a:t>
            </a:r>
            <a:r>
              <a:rPr kumimoji="0" lang="en-US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7]</a:t>
            </a:r>
          </a:p>
        </p:txBody>
      </p:sp>
      <p:sp>
        <p:nvSpPr>
          <p:cNvPr id="12" name="Title 1"/>
          <p:cNvSpPr>
            <a:spLocks noGrp="1"/>
          </p:cNvSpPr>
          <p:nvPr>
            <p:ph type="title"/>
          </p:nvPr>
        </p:nvSpPr>
        <p:spPr>
          <a:xfrm>
            <a:off x="0" y="-3382"/>
            <a:ext cx="9144000" cy="393700"/>
          </a:xfrm>
        </p:spPr>
        <p:txBody>
          <a:bodyPr/>
          <a:lstStyle/>
          <a:p>
            <a:r>
              <a:rPr lang="en-US" altLang="en-US" sz="17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5. Evolution of high-end 2S server processors (4)</a:t>
            </a:r>
            <a:endParaRPr lang="en-US" sz="1700" dirty="0"/>
          </a:p>
        </p:txBody>
      </p:sp>
      <p:sp>
        <p:nvSpPr>
          <p:cNvPr id="3" name="Rounded Rectangle 2"/>
          <p:cNvSpPr/>
          <p:nvPr/>
        </p:nvSpPr>
        <p:spPr bwMode="auto">
          <a:xfrm>
            <a:off x="26988" y="5355290"/>
            <a:ext cx="9117012" cy="684000"/>
          </a:xfrm>
          <a:prstGeom prst="roundRect">
            <a:avLst/>
          </a:prstGeom>
          <a:solidFill>
            <a:srgbClr val="DDEEFF"/>
          </a:solidFill>
          <a:ln w="19050" cap="flat" cmpd="sng" algn="ctr">
            <a:solidFill>
              <a:srgbClr val="89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26495" y="5368660"/>
            <a:ext cx="8955995" cy="63607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Aft>
                <a:spcPts val="400"/>
              </a:spcAft>
            </a:pPr>
            <a:r>
              <a:rPr lang="en-US" sz="1600" dirty="0"/>
              <a:t>As seen, in 2016, 2S servers dominated the server market by far (by about 80%).</a:t>
            </a:r>
          </a:p>
          <a:p>
            <a:r>
              <a:rPr lang="en-US" sz="1600" dirty="0"/>
              <a:t>A similar market share may be expected recently as well. </a:t>
            </a:r>
          </a:p>
        </p:txBody>
      </p:sp>
    </p:spTree>
    <p:extLst>
      <p:ext uri="{BB962C8B-B14F-4D97-AF65-F5344CB8AC3E}">
        <p14:creationId xmlns:p14="http://schemas.microsoft.com/office/powerpoint/2010/main" val="1277855515"/>
      </p:ext>
    </p:extLst>
  </p:cSld>
  <p:clrMapOvr>
    <a:masterClrMapping/>
  </p:clrMapOvr>
</p:sld>
</file>

<file path=ppt/slides/slide1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áblázat 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911150949"/>
              </p:ext>
            </p:extLst>
          </p:nvPr>
        </p:nvGraphicFramePr>
        <p:xfrm>
          <a:off x="30609" y="1009004"/>
          <a:ext cx="9076622" cy="581660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921824">
                  <a:extLst>
                    <a:ext uri="{9D8B030D-6E8A-4147-A177-3AD203B41FA5}">
                      <a16:colId xmlns:a16="http://schemas.microsoft.com/office/drawing/2014/main" val="86967819"/>
                    </a:ext>
                  </a:extLst>
                </a:gridCol>
                <a:gridCol w="1530777">
                  <a:extLst>
                    <a:ext uri="{9D8B030D-6E8A-4147-A177-3AD203B41FA5}">
                      <a16:colId xmlns:a16="http://schemas.microsoft.com/office/drawing/2014/main" val="3303539019"/>
                    </a:ext>
                  </a:extLst>
                </a:gridCol>
                <a:gridCol w="634782">
                  <a:extLst>
                    <a:ext uri="{9D8B030D-6E8A-4147-A177-3AD203B41FA5}">
                      <a16:colId xmlns:a16="http://schemas.microsoft.com/office/drawing/2014/main" val="970719749"/>
                    </a:ext>
                  </a:extLst>
                </a:gridCol>
                <a:gridCol w="778933">
                  <a:extLst>
                    <a:ext uri="{9D8B030D-6E8A-4147-A177-3AD203B41FA5}">
                      <a16:colId xmlns:a16="http://schemas.microsoft.com/office/drawing/2014/main" val="4115332554"/>
                    </a:ext>
                  </a:extLst>
                </a:gridCol>
                <a:gridCol w="717338">
                  <a:extLst>
                    <a:ext uri="{9D8B030D-6E8A-4147-A177-3AD203B41FA5}">
                      <a16:colId xmlns:a16="http://schemas.microsoft.com/office/drawing/2014/main" val="1297858794"/>
                    </a:ext>
                  </a:extLst>
                </a:gridCol>
                <a:gridCol w="1137722">
                  <a:extLst>
                    <a:ext uri="{9D8B030D-6E8A-4147-A177-3AD203B41FA5}">
                      <a16:colId xmlns:a16="http://schemas.microsoft.com/office/drawing/2014/main" val="3412756130"/>
                    </a:ext>
                  </a:extLst>
                </a:gridCol>
                <a:gridCol w="1609743">
                  <a:extLst>
                    <a:ext uri="{9D8B030D-6E8A-4147-A177-3AD203B41FA5}">
                      <a16:colId xmlns:a16="http://schemas.microsoft.com/office/drawing/2014/main" val="784958564"/>
                    </a:ext>
                  </a:extLst>
                </a:gridCol>
                <a:gridCol w="746688">
                  <a:extLst>
                    <a:ext uri="{9D8B030D-6E8A-4147-A177-3AD203B41FA5}">
                      <a16:colId xmlns:a16="http://schemas.microsoft.com/office/drawing/2014/main" val="1430030638"/>
                    </a:ext>
                  </a:extLst>
                </a:gridCol>
                <a:gridCol w="998815">
                  <a:extLst>
                    <a:ext uri="{9D8B030D-6E8A-4147-A177-3AD203B41FA5}">
                      <a16:colId xmlns:a16="http://schemas.microsoft.com/office/drawing/2014/main" val="552071532"/>
                    </a:ext>
                  </a:extLst>
                </a:gridCol>
              </a:tblGrid>
              <a:tr h="493254"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Platform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E75B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HE m</a:t>
                      </a:r>
                      <a:r>
                        <a:rPr lang="hu-HU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ulticore</a:t>
                      </a:r>
                      <a:endParaRPr lang="en-US" sz="110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algn="ctr"/>
                      <a:r>
                        <a:rPr lang="hu-HU" sz="1100" baseline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2S server</a:t>
                      </a:r>
                      <a:endParaRPr lang="en-US" sz="1100" baseline="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algn="ctr"/>
                      <a:r>
                        <a:rPr lang="en-US" sz="1100" baseline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models</a:t>
                      </a:r>
                      <a:endParaRPr lang="hu-HU" sz="110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E75B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spc="-50" baseline="0" dirty="0" err="1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Techn</a:t>
                      </a:r>
                      <a:r>
                        <a:rPr lang="hu-HU" sz="1100" spc="-50" baseline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.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E75B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Date of </a:t>
                      </a:r>
                      <a:r>
                        <a:rPr lang="hu-HU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Intro.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E75B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Core count</a:t>
                      </a:r>
                    </a:p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(up to)</a:t>
                      </a:r>
                      <a:endParaRPr lang="hu-HU" sz="110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E75B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err="1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PCIe</a:t>
                      </a:r>
                      <a:endParaRPr lang="hu-HU" sz="110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E75B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No./speed of</a:t>
                      </a:r>
                    </a:p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m</a:t>
                      </a:r>
                      <a:r>
                        <a:rPr lang="hu-HU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em</a:t>
                      </a:r>
                      <a:r>
                        <a:rPr lang="en-US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.</a:t>
                      </a:r>
                      <a:r>
                        <a:rPr lang="hu-HU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</a:t>
                      </a:r>
                      <a:r>
                        <a:rPr lang="en-US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</a:t>
                      </a:r>
                      <a:r>
                        <a:rPr lang="hu-HU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channels</a:t>
                      </a:r>
                      <a:endParaRPr lang="en-US" sz="110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per socket </a:t>
                      </a:r>
                      <a:r>
                        <a:rPr lang="hu-HU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(up to)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E75B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TDP</a:t>
                      </a:r>
                    </a:p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(up to)</a:t>
                      </a:r>
                    </a:p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W</a:t>
                      </a:r>
                      <a:endParaRPr lang="hu-HU" sz="110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E75B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Socket</a:t>
                      </a:r>
                      <a:endParaRPr lang="hu-HU" sz="110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E75B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8877363"/>
                  </a:ext>
                </a:extLst>
              </a:tr>
              <a:tr h="514848">
                <a:tc rowSpan="4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GB" altLang="en-US" sz="1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Bensley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  <a:defRPr/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Xeon 5000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  <a:defRPr/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(Dempsey)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  <a:defRPr/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(P4 </a:t>
                      </a:r>
                      <a:r>
                        <a:rPr kumimoji="0" lang="en-US" altLang="en-US" sz="1100" b="0" i="0" u="none" strike="noStrike" cap="none" spc="-50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Presc</a:t>
                      </a:r>
                      <a:r>
                        <a:rPr kumimoji="0" lang="hu-HU" altLang="en-US" sz="1100" b="0" i="0" u="none" strike="noStrike" cap="none" spc="-50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ott 2M DP</a:t>
                      </a:r>
                      <a:r>
                        <a:rPr kumimoji="0" lang="en-US" altLang="en-US" sz="1100" b="0" i="0" u="none" strike="noStrike" cap="none" spc="-50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)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65 nm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5</a:t>
                      </a:r>
                      <a:r>
                        <a:rPr kumimoji="0" lang="hu-HU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/2006</a:t>
                      </a:r>
                    </a:p>
                  </a:txBody>
                  <a:tcPr marL="90000" marR="90000" marT="46800" marB="46800" anchor="ctr" horzOverflow="overflow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2x1C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16x </a:t>
                      </a:r>
                      <a:r>
                        <a:rPr lang="en-US" sz="110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PCIe</a:t>
                      </a:r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1.0</a:t>
                      </a:r>
                    </a:p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(on MCH)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4x DDR2-533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(FB-DIMM)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130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LGA 771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27768348"/>
                  </a:ext>
                </a:extLst>
              </a:tr>
              <a:tr h="543786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Xeon 5100</a:t>
                      </a:r>
                      <a:r>
                        <a:rPr kumimoji="0" lang="hu-HU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(</a:t>
                      </a: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Woodcrest</a:t>
                      </a:r>
                      <a:r>
                        <a:rPr kumimoji="0" lang="hu-HU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)</a:t>
                      </a:r>
                      <a:endParaRPr kumimoji="0" lang="en-US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(Core 2)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65 nm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6</a:t>
                      </a:r>
                      <a:r>
                        <a:rPr kumimoji="0" lang="hu-HU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/200</a:t>
                      </a: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6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2C</a:t>
                      </a:r>
                    </a:p>
                  </a:txBody>
                  <a:tcPr marL="90000" marR="90000" marT="46800" marB="46800" anchor="ctr" horzOverflow="overflow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16x </a:t>
                      </a:r>
                      <a:r>
                        <a:rPr lang="en-US" sz="110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PCIe</a:t>
                      </a:r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1.0</a:t>
                      </a:r>
                    </a:p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(on MCH)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4x DDR2-667 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(FB-DIMM)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65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LGA 771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60313960"/>
                  </a:ext>
                </a:extLst>
              </a:tr>
              <a:tr h="543786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Xeon 5300 (</a:t>
                      </a:r>
                      <a:r>
                        <a:rPr kumimoji="0" lang="en-US" altLang="en-US" sz="1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Clovertown</a:t>
                      </a: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)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(Core 2)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65 nm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11/2006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2x2C</a:t>
                      </a:r>
                    </a:p>
                  </a:txBody>
                  <a:tcPr marL="90000" marR="90000" marT="46800" marB="46800" anchor="ctr" horzOverflow="overflow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16x </a:t>
                      </a:r>
                      <a:r>
                        <a:rPr lang="en-US" sz="110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PCIe</a:t>
                      </a:r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1.0</a:t>
                      </a:r>
                    </a:p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(on MCH)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4x DDR2-667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(FB-DIMM)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80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LGA 771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21079694"/>
                  </a:ext>
                </a:extLst>
              </a:tr>
              <a:tr h="543786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Xeon 5400 (</a:t>
                      </a:r>
                      <a:r>
                        <a:rPr kumimoji="0" lang="en-US" altLang="en-US" sz="1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Harpertown</a:t>
                      </a: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)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(Penryn)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45 nm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11/2007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2C</a:t>
                      </a:r>
                    </a:p>
                  </a:txBody>
                  <a:tcPr marL="90000" marR="90000" marT="46800" marB="46800" anchor="ctr" horzOverflow="overflow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24x </a:t>
                      </a:r>
                      <a:r>
                        <a:rPr lang="en-US" sz="110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PCIe</a:t>
                      </a:r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1.0</a:t>
                      </a:r>
                    </a:p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(on MCH)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4x DDR2-667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(FB-DIMM)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120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LGA 771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29646755"/>
                  </a:ext>
                </a:extLst>
              </a:tr>
              <a:tr h="493254">
                <a:tc>
                  <a:txBody>
                    <a:bodyPr/>
                    <a:lstStyle/>
                    <a:p>
                      <a:pPr algn="ctr"/>
                      <a:r>
                        <a:rPr lang="hu-HU" sz="110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Tylersburg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Xeon </a:t>
                      </a:r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E</a:t>
                      </a:r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55xx</a:t>
                      </a:r>
                      <a:endParaRPr lang="en-US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(</a:t>
                      </a:r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Nehalem–EP) </a:t>
                      </a:r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Gainestown)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45 nm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3/2009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4C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36x </a:t>
                      </a:r>
                      <a:r>
                        <a:rPr lang="en-US" sz="110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PCIe</a:t>
                      </a:r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2.0</a:t>
                      </a:r>
                    </a:p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(on MCH)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hu-HU" sz="11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3x</a:t>
                      </a:r>
                      <a:endParaRPr lang="en-US" sz="1100" dirty="0">
                        <a:solidFill>
                          <a:srgbClr val="0070C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hu-HU" sz="11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DDR3</a:t>
                      </a:r>
                      <a:r>
                        <a:rPr lang="en-US" sz="11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-</a:t>
                      </a:r>
                      <a:r>
                        <a:rPr lang="hu-HU" sz="11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1333 </a:t>
                      </a:r>
                      <a:endParaRPr lang="en-US" sz="1100" dirty="0">
                        <a:solidFill>
                          <a:srgbClr val="0070C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95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LGA</a:t>
                      </a:r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</a:t>
                      </a:r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1366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00045782"/>
                  </a:ext>
                </a:extLst>
              </a:tr>
              <a:tr h="493254">
                <a:tc rowSpan="2">
                  <a:txBody>
                    <a:bodyPr/>
                    <a:lstStyle/>
                    <a:p>
                      <a:pPr algn="ctr"/>
                      <a:r>
                        <a:rPr lang="hu-HU" sz="110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Boxboro</a:t>
                      </a:r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-EX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Xeon </a:t>
                      </a:r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E</a:t>
                      </a:r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65</a:t>
                      </a:r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xx</a:t>
                      </a:r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</a:t>
                      </a:r>
                      <a:endParaRPr lang="en-US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Nehalem-EX)</a:t>
                      </a:r>
                      <a:endParaRPr lang="en-US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(</a:t>
                      </a:r>
                      <a:r>
                        <a:rPr lang="en-US" sz="110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Beckton</a:t>
                      </a:r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)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45 nm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3/2010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8C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36x </a:t>
                      </a:r>
                      <a:r>
                        <a:rPr lang="en-US" sz="110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PCIe</a:t>
                      </a:r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2.0</a:t>
                      </a:r>
                    </a:p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(on MCH)</a:t>
                      </a:r>
                      <a:r>
                        <a:rPr lang="en-US" sz="1100" baseline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hu-HU" sz="11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8x</a:t>
                      </a:r>
                      <a:endParaRPr lang="en-US" sz="1100" dirty="0">
                        <a:solidFill>
                          <a:srgbClr val="0070C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hu-HU" sz="11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DDR3</a:t>
                      </a:r>
                      <a:r>
                        <a:rPr lang="en-US" sz="11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-</a:t>
                      </a:r>
                      <a:r>
                        <a:rPr lang="hu-HU" sz="11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1066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130</a:t>
                      </a:r>
                      <a:endParaRPr lang="hu-HU" sz="1100" dirty="0">
                        <a:solidFill>
                          <a:srgbClr val="0070C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LGA</a:t>
                      </a:r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</a:t>
                      </a:r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1567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04958398"/>
                  </a:ext>
                </a:extLst>
              </a:tr>
              <a:tr h="348566">
                <a:tc vMerge="1">
                  <a:txBody>
                    <a:bodyPr/>
                    <a:lstStyle/>
                    <a:p>
                      <a:pPr algn="ctr"/>
                      <a:endParaRPr lang="hu-HU" sz="10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Xeon E7-28xx</a:t>
                      </a:r>
                      <a:endParaRPr lang="en-US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(Westmere-EX)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32 nm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4/2011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10C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hu-HU" sz="11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8x </a:t>
                      </a:r>
                      <a:endParaRPr lang="en-US" sz="1100" dirty="0">
                        <a:solidFill>
                          <a:srgbClr val="0070C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hu-HU" sz="11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DDR3</a:t>
                      </a:r>
                      <a:r>
                        <a:rPr lang="en-US" sz="11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-</a:t>
                      </a:r>
                      <a:r>
                        <a:rPr lang="hu-HU" sz="11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1333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130</a:t>
                      </a:r>
                      <a:endParaRPr lang="hu-HU" sz="1100" dirty="0">
                        <a:solidFill>
                          <a:srgbClr val="0070C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64024335"/>
                  </a:ext>
                </a:extLst>
              </a:tr>
              <a:tr h="348566">
                <a:tc>
                  <a:txBody>
                    <a:bodyPr/>
                    <a:lstStyle/>
                    <a:p>
                      <a:pPr algn="ctr"/>
                      <a:r>
                        <a:rPr lang="hu-HU" sz="110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Brickland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E7-28xx v2 </a:t>
                      </a:r>
                      <a:endParaRPr lang="en-US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(Ivy Bridge-EX)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22 nm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2/2014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15C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32x </a:t>
                      </a:r>
                      <a:r>
                        <a:rPr lang="en-US" sz="110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PCIe</a:t>
                      </a:r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3.0</a:t>
                      </a:r>
                    </a:p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(on proc.)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hu-HU" sz="11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8x </a:t>
                      </a:r>
                      <a:endParaRPr lang="en-US" sz="1100" dirty="0">
                        <a:solidFill>
                          <a:srgbClr val="0070C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hu-HU" sz="11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DDR3</a:t>
                      </a:r>
                      <a:r>
                        <a:rPr lang="en-US" sz="11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-</a:t>
                      </a:r>
                      <a:r>
                        <a:rPr lang="hu-HU" sz="11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1600</a:t>
                      </a:r>
                      <a:endParaRPr lang="en-US" sz="1100" dirty="0">
                        <a:solidFill>
                          <a:srgbClr val="0070C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155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LGA</a:t>
                      </a:r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</a:t>
                      </a:r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2011-1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47725493"/>
                  </a:ext>
                </a:extLst>
              </a:tr>
              <a:tr h="348566"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Grantley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E5-26xx v3</a:t>
                      </a:r>
                      <a:endParaRPr lang="en-US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(Haswell-EP)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22 nm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9/2014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18C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40x </a:t>
                      </a:r>
                      <a:r>
                        <a:rPr lang="en-US" sz="110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PCIe</a:t>
                      </a:r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3.0</a:t>
                      </a:r>
                    </a:p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(on proc.)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hu-HU" sz="11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4x</a:t>
                      </a:r>
                      <a:endParaRPr lang="en-US" sz="1100" dirty="0">
                        <a:solidFill>
                          <a:srgbClr val="0070C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hu-HU" sz="11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DDR4</a:t>
                      </a:r>
                      <a:r>
                        <a:rPr lang="en-US" sz="11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-</a:t>
                      </a:r>
                      <a:r>
                        <a:rPr lang="hu-HU" sz="11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2133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160</a:t>
                      </a:r>
                      <a:endParaRPr lang="hu-HU" sz="1100" dirty="0">
                        <a:solidFill>
                          <a:srgbClr val="0070C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LGA</a:t>
                      </a:r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</a:t>
                      </a:r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2011-3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10470796"/>
                  </a:ext>
                </a:extLst>
              </a:tr>
              <a:tr h="348566">
                <a:tc vMerge="1">
                  <a:txBody>
                    <a:bodyPr/>
                    <a:lstStyle/>
                    <a:p>
                      <a:pPr algn="ctr"/>
                      <a:endParaRPr lang="hu-HU" sz="10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E5-26xx v4</a:t>
                      </a:r>
                      <a:endParaRPr lang="en-US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(Broadwell-EP)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14 nm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4/2016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22C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hu-HU" sz="11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4x </a:t>
                      </a:r>
                      <a:endParaRPr lang="en-US" sz="1100" dirty="0">
                        <a:solidFill>
                          <a:srgbClr val="0070C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hu-HU" sz="11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DDR4</a:t>
                      </a:r>
                      <a:r>
                        <a:rPr lang="en-US" sz="11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-</a:t>
                      </a:r>
                      <a:r>
                        <a:rPr lang="hu-HU" sz="11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2400</a:t>
                      </a:r>
                      <a:endParaRPr lang="en-US" sz="1100" dirty="0">
                        <a:solidFill>
                          <a:srgbClr val="0070C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300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64002690"/>
                  </a:ext>
                </a:extLst>
              </a:tr>
            </a:tbl>
          </a:graphicData>
        </a:graphic>
      </p:graphicFrame>
      <p:sp>
        <p:nvSpPr>
          <p:cNvPr id="5" name="TextBox 4"/>
          <p:cNvSpPr txBox="1"/>
          <p:nvPr/>
        </p:nvSpPr>
        <p:spPr>
          <a:xfrm>
            <a:off x="26495" y="472710"/>
            <a:ext cx="976138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914400">
              <a:defRPr/>
            </a:pPr>
            <a:r>
              <a:rPr lang="en-US" dirty="0">
                <a:solidFill>
                  <a:srgbClr val="2D2D8A"/>
                </a:solidFill>
                <a:cs typeface="Times New Roman" pitchFamily="18" charset="0"/>
              </a:rPr>
              <a:t>Overview of Intel’s earlier 64-bit multicore high-end 2S server p</a:t>
            </a:r>
            <a:r>
              <a:rPr lang="hu-HU" dirty="0" err="1">
                <a:solidFill>
                  <a:srgbClr val="2D2D8A"/>
                </a:solidFill>
                <a:cs typeface="Times New Roman" pitchFamily="18" charset="0"/>
              </a:rPr>
              <a:t>rocessor</a:t>
            </a:r>
            <a:r>
              <a:rPr lang="en-US" dirty="0">
                <a:solidFill>
                  <a:srgbClr val="2D2D8A"/>
                </a:solidFill>
                <a:cs typeface="Times New Roman" pitchFamily="18" charset="0"/>
              </a:rPr>
              <a:t>s</a:t>
            </a:r>
            <a:endParaRPr kumimoji="0" lang="en-US" i="0" u="none" strike="noStrike" kern="1200" cap="none" spc="0" normalizeH="0" baseline="0" noProof="0" dirty="0">
              <a:ln>
                <a:noFill/>
              </a:ln>
              <a:solidFill>
                <a:srgbClr val="2D2D8A"/>
              </a:solidFill>
              <a:effectLst/>
              <a:uLnTx/>
              <a:uFillTx/>
              <a:latin typeface="Verdana"/>
              <a:cs typeface="Times New Roman" pitchFamily="18" charset="0"/>
            </a:endParaRPr>
          </a:p>
        </p:txBody>
      </p:sp>
      <p:sp>
        <p:nvSpPr>
          <p:cNvPr id="8" name="Title 1"/>
          <p:cNvSpPr>
            <a:spLocks noGrp="1"/>
          </p:cNvSpPr>
          <p:nvPr>
            <p:ph type="title"/>
          </p:nvPr>
        </p:nvSpPr>
        <p:spPr>
          <a:xfrm>
            <a:off x="0" y="-3382"/>
            <a:ext cx="9144000" cy="393700"/>
          </a:xfrm>
        </p:spPr>
        <p:txBody>
          <a:bodyPr/>
          <a:lstStyle/>
          <a:p>
            <a:r>
              <a:rPr lang="en-US" altLang="en-US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5. Evolution of high-end 2S server processors (5)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950592415"/>
      </p:ext>
    </p:extLst>
  </p:cSld>
  <p:clrMapOvr>
    <a:masterClrMapping/>
  </p:clrMapOvr>
</p:sld>
</file>

<file path=ppt/slides/slide1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áblázat 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45795020"/>
              </p:ext>
            </p:extLst>
          </p:nvPr>
        </p:nvGraphicFramePr>
        <p:xfrm>
          <a:off x="67375" y="1043735"/>
          <a:ext cx="9009247" cy="39014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914981">
                  <a:extLst>
                    <a:ext uri="{9D8B030D-6E8A-4147-A177-3AD203B41FA5}">
                      <a16:colId xmlns:a16="http://schemas.microsoft.com/office/drawing/2014/main" val="86967819"/>
                    </a:ext>
                  </a:extLst>
                </a:gridCol>
                <a:gridCol w="1519414">
                  <a:extLst>
                    <a:ext uri="{9D8B030D-6E8A-4147-A177-3AD203B41FA5}">
                      <a16:colId xmlns:a16="http://schemas.microsoft.com/office/drawing/2014/main" val="3303539019"/>
                    </a:ext>
                  </a:extLst>
                </a:gridCol>
                <a:gridCol w="630070">
                  <a:extLst>
                    <a:ext uri="{9D8B030D-6E8A-4147-A177-3AD203B41FA5}">
                      <a16:colId xmlns:a16="http://schemas.microsoft.com/office/drawing/2014/main" val="970719749"/>
                    </a:ext>
                  </a:extLst>
                </a:gridCol>
                <a:gridCol w="675075">
                  <a:extLst>
                    <a:ext uri="{9D8B030D-6E8A-4147-A177-3AD203B41FA5}">
                      <a16:colId xmlns:a16="http://schemas.microsoft.com/office/drawing/2014/main" val="4115332554"/>
                    </a:ext>
                  </a:extLst>
                </a:gridCol>
                <a:gridCol w="810090">
                  <a:extLst>
                    <a:ext uri="{9D8B030D-6E8A-4147-A177-3AD203B41FA5}">
                      <a16:colId xmlns:a16="http://schemas.microsoft.com/office/drawing/2014/main" val="1297858794"/>
                    </a:ext>
                  </a:extLst>
                </a:gridCol>
                <a:gridCol w="1129277">
                  <a:extLst>
                    <a:ext uri="{9D8B030D-6E8A-4147-A177-3AD203B41FA5}">
                      <a16:colId xmlns:a16="http://schemas.microsoft.com/office/drawing/2014/main" val="3412756130"/>
                    </a:ext>
                  </a:extLst>
                </a:gridCol>
                <a:gridCol w="1597794">
                  <a:extLst>
                    <a:ext uri="{9D8B030D-6E8A-4147-A177-3AD203B41FA5}">
                      <a16:colId xmlns:a16="http://schemas.microsoft.com/office/drawing/2014/main" val="784958564"/>
                    </a:ext>
                  </a:extLst>
                </a:gridCol>
                <a:gridCol w="741145">
                  <a:extLst>
                    <a:ext uri="{9D8B030D-6E8A-4147-A177-3AD203B41FA5}">
                      <a16:colId xmlns:a16="http://schemas.microsoft.com/office/drawing/2014/main" val="1430030638"/>
                    </a:ext>
                  </a:extLst>
                </a:gridCol>
                <a:gridCol w="991401">
                  <a:extLst>
                    <a:ext uri="{9D8B030D-6E8A-4147-A177-3AD203B41FA5}">
                      <a16:colId xmlns:a16="http://schemas.microsoft.com/office/drawing/2014/main" val="552071532"/>
                    </a:ext>
                  </a:extLst>
                </a:gridCol>
              </a:tblGrid>
              <a:tr h="532038"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Platform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E75B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HE m</a:t>
                      </a:r>
                      <a:r>
                        <a:rPr lang="hu-HU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ulticore</a:t>
                      </a:r>
                      <a:endParaRPr lang="en-US" sz="110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algn="ctr"/>
                      <a:r>
                        <a:rPr lang="hu-HU" sz="1100" baseline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2S server</a:t>
                      </a:r>
                      <a:endParaRPr lang="en-US" sz="1100" baseline="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algn="ctr"/>
                      <a:r>
                        <a:rPr lang="en-US" sz="1100" baseline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models</a:t>
                      </a:r>
                      <a:endParaRPr lang="hu-HU" sz="110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E75B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spc="-50" baseline="0" dirty="0" err="1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Techn</a:t>
                      </a:r>
                      <a:r>
                        <a:rPr lang="hu-HU" sz="1100" spc="-50" baseline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.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E75B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Date of </a:t>
                      </a:r>
                      <a:r>
                        <a:rPr lang="hu-HU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Intro.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E75B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Core count</a:t>
                      </a:r>
                    </a:p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(up to)</a:t>
                      </a:r>
                      <a:endParaRPr lang="hu-HU" sz="110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E75B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err="1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PCIe</a:t>
                      </a:r>
                      <a:endParaRPr lang="hu-HU" sz="110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E75B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No./speed of</a:t>
                      </a:r>
                    </a:p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m</a:t>
                      </a:r>
                      <a:r>
                        <a:rPr lang="hu-HU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em</a:t>
                      </a:r>
                      <a:r>
                        <a:rPr lang="en-US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.</a:t>
                      </a:r>
                      <a:r>
                        <a:rPr lang="hu-HU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</a:t>
                      </a:r>
                      <a:r>
                        <a:rPr lang="en-US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</a:t>
                      </a:r>
                      <a:r>
                        <a:rPr lang="hu-HU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channels</a:t>
                      </a:r>
                      <a:endParaRPr lang="en-US" sz="110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per socket </a:t>
                      </a:r>
                      <a:r>
                        <a:rPr lang="hu-HU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(up to)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E75B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TDP</a:t>
                      </a:r>
                    </a:p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(up to)</a:t>
                      </a:r>
                    </a:p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W</a:t>
                      </a:r>
                      <a:endParaRPr lang="hu-HU" sz="110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E75B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Socket</a:t>
                      </a:r>
                      <a:endParaRPr lang="hu-HU" sz="110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E75B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8877363"/>
                  </a:ext>
                </a:extLst>
              </a:tr>
              <a:tr h="532038">
                <a:tc rowSpan="4"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Purley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Xeon Platinum 8176/8180</a:t>
                      </a:r>
                    </a:p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(Skylake-SP)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14 nm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7/2017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28</a:t>
                      </a:r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C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48x </a:t>
                      </a:r>
                      <a:r>
                        <a:rPr lang="en-US" sz="110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PCIe</a:t>
                      </a:r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3.0</a:t>
                      </a:r>
                    </a:p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(on proc.)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hu-HU" sz="11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6x </a:t>
                      </a:r>
                      <a:endParaRPr lang="en-US" sz="1100" dirty="0">
                        <a:solidFill>
                          <a:srgbClr val="0070C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hu-HU" sz="11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DDR4</a:t>
                      </a:r>
                      <a:r>
                        <a:rPr lang="en-US" sz="11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-</a:t>
                      </a:r>
                      <a:r>
                        <a:rPr lang="hu-HU" sz="11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2400</a:t>
                      </a:r>
                      <a:endParaRPr lang="en-US" sz="1100" dirty="0">
                        <a:solidFill>
                          <a:srgbClr val="0070C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105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LGA</a:t>
                      </a:r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</a:t>
                      </a:r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3647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02266529"/>
                  </a:ext>
                </a:extLst>
              </a:tr>
              <a:tr h="532038">
                <a:tc vMerge="1">
                  <a:txBody>
                    <a:bodyPr/>
                    <a:lstStyle/>
                    <a:p>
                      <a:pPr algn="ctr"/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Xeon Platinum 8276/80</a:t>
                      </a:r>
                    </a:p>
                    <a:p>
                      <a:pPr algn="ctr"/>
                      <a:r>
                        <a:rPr lang="en-US" sz="1100" spc="-50" baseline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(Cascade Lake-SP)</a:t>
                      </a:r>
                      <a:endParaRPr lang="hu-HU" sz="1100" spc="-50" baseline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14 nm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4/2019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28C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48x </a:t>
                      </a:r>
                      <a:r>
                        <a:rPr lang="en-US" sz="110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PCIe</a:t>
                      </a:r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3.0</a:t>
                      </a:r>
                    </a:p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(on proc.)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hu-HU" sz="11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6x </a:t>
                      </a:r>
                      <a:endParaRPr lang="en-US" sz="1100" dirty="0">
                        <a:solidFill>
                          <a:srgbClr val="0070C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hu-HU" sz="11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DDR4</a:t>
                      </a:r>
                      <a:r>
                        <a:rPr lang="en-US" sz="11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-</a:t>
                      </a:r>
                      <a:r>
                        <a:rPr lang="hu-HU" sz="11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2400</a:t>
                      </a:r>
                      <a:endParaRPr lang="en-US" sz="1100" dirty="0">
                        <a:solidFill>
                          <a:srgbClr val="0070C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205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23829803"/>
                  </a:ext>
                </a:extLst>
              </a:tr>
              <a:tr h="375974">
                <a:tc vMerge="1">
                  <a:txBody>
                    <a:bodyPr/>
                    <a:lstStyle/>
                    <a:p>
                      <a:pPr algn="ctr"/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Platinum 9282</a:t>
                      </a:r>
                    </a:p>
                    <a:p>
                      <a:pPr algn="ctr"/>
                      <a:r>
                        <a:rPr lang="en-US" sz="1100" spc="-50" baseline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(Cascade Lake-AP)</a:t>
                      </a:r>
                      <a:endParaRPr lang="hu-HU" sz="1100" spc="-50" baseline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14 nm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4/2019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2x28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40x </a:t>
                      </a:r>
                      <a:r>
                        <a:rPr lang="en-US" sz="110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PCIe</a:t>
                      </a:r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3.0</a:t>
                      </a:r>
                    </a:p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(on proc.)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12x</a:t>
                      </a:r>
                    </a:p>
                    <a:p>
                      <a:pPr algn="ctr"/>
                      <a:r>
                        <a:rPr lang="en-US" sz="11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DDR4-2933</a:t>
                      </a:r>
                      <a:endParaRPr lang="hu-HU" sz="1100" dirty="0">
                        <a:solidFill>
                          <a:srgbClr val="0070C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400</a:t>
                      </a:r>
                      <a:endParaRPr lang="hu-HU" sz="1100" dirty="0">
                        <a:solidFill>
                          <a:srgbClr val="0070C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BGA</a:t>
                      </a:r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5903</a:t>
                      </a:r>
                      <a:endParaRPr lang="en-US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47473690"/>
                  </a:ext>
                </a:extLst>
              </a:tr>
              <a:tr h="375974">
                <a:tc vMerge="1">
                  <a:txBody>
                    <a:bodyPr/>
                    <a:lstStyle/>
                    <a:p>
                      <a:pPr algn="ctr"/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pc="-90" baseline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Xeon Gold 6238R/58R</a:t>
                      </a:r>
                    </a:p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(Cascade Lake-SP)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14 nm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2/2020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28C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48x </a:t>
                      </a:r>
                      <a:r>
                        <a:rPr lang="en-US" sz="110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PCIe</a:t>
                      </a:r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3.0</a:t>
                      </a:r>
                    </a:p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(on proc.)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6x</a:t>
                      </a:r>
                    </a:p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DDR4-2933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205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LGA</a:t>
                      </a:r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</a:t>
                      </a:r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3647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46977846"/>
                  </a:ext>
                </a:extLst>
              </a:tr>
              <a:tr h="375974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Whitley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pc="-4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Xeon Platinum</a:t>
                      </a:r>
                    </a:p>
                    <a:p>
                      <a:pPr algn="ctr"/>
                      <a:r>
                        <a:rPr lang="en-US" sz="1100" spc="-4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8380</a:t>
                      </a:r>
                      <a:r>
                        <a:rPr lang="en-US" sz="1100" spc="-40" baseline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</a:t>
                      </a:r>
                      <a:r>
                        <a:rPr lang="en-US" sz="1100" spc="-4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Eis</a:t>
                      </a:r>
                      <a:r>
                        <a:rPr lang="en-US" sz="1100" spc="-4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Lake-SP</a:t>
                      </a:r>
                      <a:endParaRPr lang="hu-HU" sz="1100" spc="-4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10 nm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4/2021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40C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64xPCIe4.0</a:t>
                      </a:r>
                    </a:p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(on</a:t>
                      </a:r>
                      <a:r>
                        <a:rPr lang="en-US" sz="1100" baseline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</a:t>
                      </a:r>
                      <a:r>
                        <a:rPr lang="en-US" sz="1100" baseline="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proc</a:t>
                      </a:r>
                      <a:r>
                        <a:rPr lang="en-US" sz="1100" baseline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)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8x</a:t>
                      </a: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DDR4-3200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270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LGA 4189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2097403"/>
                  </a:ext>
                </a:extLst>
              </a:tr>
              <a:tr h="532038"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Eagle Stream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pc="-4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Xeon Platinum</a:t>
                      </a:r>
                    </a:p>
                    <a:p>
                      <a:pPr algn="ctr"/>
                      <a:r>
                        <a:rPr lang="en-US" sz="1100" spc="-4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8490H</a:t>
                      </a:r>
                    </a:p>
                    <a:p>
                      <a:pPr algn="ctr"/>
                      <a:r>
                        <a:rPr lang="en-US" sz="1100" spc="-4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Sapphire Rapid</a:t>
                      </a:r>
                      <a:endParaRPr lang="hu-HU" sz="1100" spc="-4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Intel 7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1/2023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60C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80xPCIe5.0</a:t>
                      </a:r>
                    </a:p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(on proc.)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8x</a:t>
                      </a: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DDR5-4800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350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LGA 4677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50666476"/>
                  </a:ext>
                </a:extLst>
              </a:tr>
              <a:tr h="375974">
                <a:tc vMerge="1">
                  <a:txBody>
                    <a:bodyPr/>
                    <a:lstStyle/>
                    <a:p>
                      <a:pPr algn="ctr"/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pc="-4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Emerald Rapid </a:t>
                      </a:r>
                      <a:endParaRPr lang="hu-HU" sz="1100" spc="-4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Intel 7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2024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64C?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80xPCIe5.0</a:t>
                      </a:r>
                    </a:p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(on </a:t>
                      </a:r>
                      <a:r>
                        <a:rPr lang="en-US" sz="110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proc</a:t>
                      </a:r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)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8x</a:t>
                      </a: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DDR5-4800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 err="1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n.a</a:t>
                      </a:r>
                      <a:r>
                        <a:rPr lang="en-US" sz="11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.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33551493"/>
                  </a:ext>
                </a:extLst>
              </a:tr>
            </a:tbl>
          </a:graphicData>
        </a:graphic>
      </p:graphicFrame>
      <p:sp>
        <p:nvSpPr>
          <p:cNvPr id="8" name="Title 1"/>
          <p:cNvSpPr>
            <a:spLocks noGrp="1"/>
          </p:cNvSpPr>
          <p:nvPr>
            <p:ph type="title"/>
          </p:nvPr>
        </p:nvSpPr>
        <p:spPr>
          <a:xfrm>
            <a:off x="0" y="-3382"/>
            <a:ext cx="9144000" cy="393700"/>
          </a:xfrm>
        </p:spPr>
        <p:txBody>
          <a:bodyPr/>
          <a:lstStyle/>
          <a:p>
            <a:r>
              <a:rPr lang="en-US" altLang="en-US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5. Evolution of high-end 2S server processors (6)</a:t>
            </a:r>
            <a:endParaRPr lang="en-US" dirty="0"/>
          </a:p>
        </p:txBody>
      </p:sp>
      <p:sp>
        <p:nvSpPr>
          <p:cNvPr id="9" name="TextBox 8"/>
          <p:cNvSpPr txBox="1"/>
          <p:nvPr/>
        </p:nvSpPr>
        <p:spPr>
          <a:xfrm>
            <a:off x="26495" y="472710"/>
            <a:ext cx="976138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914400">
              <a:defRPr/>
            </a:pPr>
            <a:r>
              <a:rPr lang="en-US" spc="-50" dirty="0">
                <a:solidFill>
                  <a:srgbClr val="2D2D8A"/>
                </a:solidFill>
                <a:cs typeface="Times New Roman" pitchFamily="18" charset="0"/>
              </a:rPr>
              <a:t>Overview of Intel’s recent scalable 64-bit multicore high-end 2S server p</a:t>
            </a:r>
            <a:r>
              <a:rPr lang="hu-HU" spc="-50" dirty="0" err="1">
                <a:solidFill>
                  <a:srgbClr val="2D2D8A"/>
                </a:solidFill>
                <a:cs typeface="Times New Roman" pitchFamily="18" charset="0"/>
              </a:rPr>
              <a:t>rocessor</a:t>
            </a:r>
            <a:r>
              <a:rPr lang="en-US" spc="-50" dirty="0">
                <a:solidFill>
                  <a:srgbClr val="2D2D8A"/>
                </a:solidFill>
                <a:cs typeface="Times New Roman" pitchFamily="18" charset="0"/>
              </a:rPr>
              <a:t>s </a:t>
            </a:r>
            <a:endParaRPr kumimoji="0" lang="en-US" i="0" u="none" strike="noStrike" kern="1200" cap="none" spc="-50" normalizeH="0" noProof="0" dirty="0">
              <a:ln>
                <a:noFill/>
              </a:ln>
              <a:solidFill>
                <a:srgbClr val="2D2D8A"/>
              </a:solidFill>
              <a:effectLst/>
              <a:uLnTx/>
              <a:uFillTx/>
              <a:latin typeface="Verdana"/>
              <a:cs typeface="Times New Roman" pitchFamily="18" charset="0"/>
            </a:endParaRPr>
          </a:p>
        </p:txBody>
      </p:sp>
      <p:sp>
        <p:nvSpPr>
          <p:cNvPr id="4" name="Rounded Rectangle 3"/>
          <p:cNvSpPr/>
          <p:nvPr/>
        </p:nvSpPr>
        <p:spPr bwMode="auto">
          <a:xfrm>
            <a:off x="0" y="5391689"/>
            <a:ext cx="9144000" cy="864000"/>
          </a:xfrm>
          <a:prstGeom prst="roundRect">
            <a:avLst/>
          </a:prstGeom>
          <a:solidFill>
            <a:srgbClr val="E5F2FF"/>
          </a:solidFill>
          <a:ln w="19050" cap="flat" cmpd="sng" algn="ctr">
            <a:solidFill>
              <a:srgbClr val="89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71500" y="5010415"/>
            <a:ext cx="8928342" cy="18389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spcAft>
                <a:spcPts val="1200"/>
              </a:spcAft>
            </a:pPr>
            <a:r>
              <a:rPr lang="en-US" sz="1600" dirty="0">
                <a:solidFill>
                  <a:srgbClr val="FF0000"/>
                </a:solidFill>
              </a:rPr>
              <a:t>Remarks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spc="-20" dirty="0"/>
              <a:t>Intel introduced the </a:t>
            </a:r>
            <a:r>
              <a:rPr lang="en-US" sz="1600" spc="-20" dirty="0">
                <a:solidFill>
                  <a:srgbClr val="FF0000"/>
                </a:solidFill>
              </a:rPr>
              <a:t>scalable </a:t>
            </a:r>
            <a:r>
              <a:rPr lang="en-US" sz="1600" spc="-20" dirty="0">
                <a:solidFill>
                  <a:srgbClr val="0070C0"/>
                </a:solidFill>
              </a:rPr>
              <a:t>term in 2017 </a:t>
            </a:r>
            <a:r>
              <a:rPr lang="en-US" sz="1600" spc="-40" dirty="0"/>
              <a:t>(along with the Skylake-SP-based (Purely</a:t>
            </a:r>
          </a:p>
          <a:p>
            <a:r>
              <a:rPr lang="en-US" sz="1600" spc="-40" dirty="0"/>
              <a:t>       </a:t>
            </a:r>
            <a:r>
              <a:rPr lang="en-US" sz="1600" spc="-70" dirty="0"/>
              <a:t>platform) for </a:t>
            </a:r>
            <a:r>
              <a:rPr lang="en-US" sz="1600" spc="-70" dirty="0">
                <a:solidFill>
                  <a:srgbClr val="FF0000"/>
                </a:solidFill>
              </a:rPr>
              <a:t>platforms</a:t>
            </a:r>
            <a:r>
              <a:rPr lang="en-US" sz="1600" spc="-70" dirty="0"/>
              <a:t> and </a:t>
            </a:r>
            <a:r>
              <a:rPr lang="en-US" sz="1600" spc="-70" dirty="0">
                <a:solidFill>
                  <a:srgbClr val="FF0000"/>
                </a:solidFill>
              </a:rPr>
              <a:t>processors </a:t>
            </a:r>
            <a:r>
              <a:rPr lang="en-US" sz="1600" spc="-70" dirty="0"/>
              <a:t>with a </a:t>
            </a:r>
            <a:r>
              <a:rPr lang="en-US" sz="1600" spc="-70" dirty="0">
                <a:solidFill>
                  <a:srgbClr val="FF0000"/>
                </a:solidFill>
              </a:rPr>
              <a:t>unified design </a:t>
            </a:r>
            <a:r>
              <a:rPr lang="en-US" sz="1600" spc="-70" dirty="0">
                <a:solidFill>
                  <a:srgbClr val="0070C0"/>
                </a:solidFill>
              </a:rPr>
              <a:t>for all performance classes</a:t>
            </a:r>
          </a:p>
          <a:p>
            <a:pPr>
              <a:spcAft>
                <a:spcPts val="900"/>
              </a:spcAft>
            </a:pPr>
            <a:r>
              <a:rPr lang="en-US" sz="1600" spc="-40" dirty="0">
                <a:solidFill>
                  <a:srgbClr val="0070C0"/>
                </a:solidFill>
              </a:rPr>
              <a:t>       </a:t>
            </a:r>
            <a:r>
              <a:rPr lang="en-US" sz="1600" spc="-40" dirty="0"/>
              <a:t>(e.g., high-performance and efficient classes) and </a:t>
            </a:r>
            <a:r>
              <a:rPr lang="en-US" sz="1600" spc="-40" dirty="0">
                <a:solidFill>
                  <a:srgbClr val="0070C0"/>
                </a:solidFill>
              </a:rPr>
              <a:t>socket counts from 2 to 8.</a:t>
            </a:r>
            <a:endParaRPr lang="en-US" sz="1600" spc="-20" dirty="0">
              <a:solidFill>
                <a:srgbClr val="0070C0"/>
              </a:solidFill>
            </a:endParaRP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spc="-20" dirty="0"/>
              <a:t>Intel’s Copper Lake processors (14 nm, 28C), launched in 6/2020 are not included</a:t>
            </a:r>
          </a:p>
          <a:p>
            <a:r>
              <a:rPr lang="en-US" sz="1600" spc="-20" dirty="0"/>
              <a:t>      in the above Table since they only aim at 4S/8S servers.</a:t>
            </a:r>
          </a:p>
        </p:txBody>
      </p:sp>
    </p:spTree>
    <p:extLst>
      <p:ext uri="{BB962C8B-B14F-4D97-AF65-F5344CB8AC3E}">
        <p14:creationId xmlns:p14="http://schemas.microsoft.com/office/powerpoint/2010/main" val="249477251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</p:bldLst>
  </p:timing>
</p:sld>
</file>

<file path=ppt/slides/slide1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5. Evolution of high-end 2S server processors (7)</a:t>
            </a:r>
            <a:endParaRPr lang="en-US" dirty="0"/>
          </a:p>
        </p:txBody>
      </p:sp>
      <p:sp>
        <p:nvSpPr>
          <p:cNvPr id="3" name="TextBox 2"/>
          <p:cNvSpPr txBox="1"/>
          <p:nvPr/>
        </p:nvSpPr>
        <p:spPr>
          <a:xfrm>
            <a:off x="26495" y="449045"/>
            <a:ext cx="902811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>
                <a:solidFill>
                  <a:schemeClr val="accent6"/>
                </a:solidFill>
              </a:rPr>
              <a:t>Are Intel’s server processors monolithic- or multi-die designs? -1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176500" y="1133745"/>
            <a:ext cx="7573292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342900" lvl="0" indent="-342900">
              <a:buAutoNum type="alphaLcParenR"/>
              <a:defRPr/>
            </a:pPr>
            <a:r>
              <a:rPr lang="en-US" sz="1600" dirty="0"/>
              <a:t>early dual die processor designs</a:t>
            </a:r>
          </a:p>
          <a:p>
            <a:pPr marL="342900" lvl="0" indent="-342900">
              <a:buAutoNum type="alphaLcParenR"/>
              <a:defRPr/>
            </a:pPr>
            <a:r>
              <a:rPr lang="en-US" sz="1600" dirty="0"/>
              <a:t>the dual-die 56-core Cascade Lake 9200-AP processor (2019) and </a:t>
            </a:r>
          </a:p>
          <a:p>
            <a:pPr marL="342900" lvl="0" indent="-342900">
              <a:buAutoNum type="alphaLcParenR"/>
              <a:defRPr/>
            </a:pPr>
            <a:r>
              <a:rPr lang="en-US" sz="1600" dirty="0"/>
              <a:t>high core count four-die Sapphire Rapid processor designs (2023),  </a:t>
            </a:r>
          </a:p>
        </p:txBody>
      </p:sp>
      <p:sp>
        <p:nvSpPr>
          <p:cNvPr id="7" name="TextBox 6"/>
          <p:cNvSpPr txBox="1"/>
          <p:nvPr/>
        </p:nvSpPr>
        <p:spPr>
          <a:xfrm>
            <a:off x="71500" y="1933791"/>
            <a:ext cx="5355595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as briefly discussed next. </a:t>
            </a:r>
          </a:p>
        </p:txBody>
      </p:sp>
      <p:sp>
        <p:nvSpPr>
          <p:cNvPr id="6" name="Rounded Rectangle 5"/>
          <p:cNvSpPr/>
          <p:nvPr/>
        </p:nvSpPr>
        <p:spPr bwMode="auto">
          <a:xfrm>
            <a:off x="-10365" y="809085"/>
            <a:ext cx="9144000" cy="338554"/>
          </a:xfrm>
          <a:prstGeom prst="roundRect">
            <a:avLst/>
          </a:prstGeom>
          <a:solidFill>
            <a:srgbClr val="E5F2FF"/>
          </a:solidFill>
          <a:ln w="19050" cap="flat" cmpd="sng" algn="ctr">
            <a:solidFill>
              <a:srgbClr val="89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26495" y="809085"/>
            <a:ext cx="921220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Until now Intel mostly rolled out </a:t>
            </a:r>
            <a:r>
              <a:rPr lang="en-US" sz="1600" dirty="0">
                <a:solidFill>
                  <a:srgbClr val="0070C0"/>
                </a:solidFill>
              </a:rPr>
              <a:t>monolithic</a:t>
            </a:r>
            <a:r>
              <a:rPr lang="en-US" sz="1600" dirty="0"/>
              <a:t> server processors, with </a:t>
            </a:r>
            <a:r>
              <a:rPr lang="en-US" sz="1600" dirty="0">
                <a:solidFill>
                  <a:srgbClr val="0070C0"/>
                </a:solidFill>
              </a:rPr>
              <a:t>three exceptions</a:t>
            </a:r>
            <a:r>
              <a:rPr lang="en-US" sz="1600" dirty="0"/>
              <a:t>:</a:t>
            </a:r>
          </a:p>
        </p:txBody>
      </p:sp>
    </p:spTree>
    <p:extLst>
      <p:ext uri="{BB962C8B-B14F-4D97-AF65-F5344CB8AC3E}">
        <p14:creationId xmlns:p14="http://schemas.microsoft.com/office/powerpoint/2010/main" val="208466319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7" grpId="0"/>
      <p:bldP spid="6" grpId="0" animBg="1"/>
      <p:bldP spid="8" grpId="0"/>
    </p:bldLst>
  </p:timing>
</p:sld>
</file>

<file path=ppt/slides/slide1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5. Evolution of high-end 2S server processors (8)</a:t>
            </a:r>
            <a:endParaRPr lang="en-US" dirty="0"/>
          </a:p>
        </p:txBody>
      </p:sp>
      <p:sp>
        <p:nvSpPr>
          <p:cNvPr id="3" name="TextBox 2"/>
          <p:cNvSpPr txBox="1"/>
          <p:nvPr/>
        </p:nvSpPr>
        <p:spPr>
          <a:xfrm>
            <a:off x="26495" y="458670"/>
            <a:ext cx="657134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>
                <a:solidFill>
                  <a:schemeClr val="accent6"/>
                </a:solidFill>
              </a:rPr>
              <a:t>a) Early dual-die processor designs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251520" y="1949912"/>
            <a:ext cx="9018816" cy="5975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fontAlgn="base">
              <a:spcAft>
                <a:spcPts val="100"/>
              </a:spcAft>
            </a:pPr>
            <a:r>
              <a:rPr lang="en-US" sz="1600" i="1" dirty="0" err="1">
                <a:latin typeface="+mj-lt"/>
              </a:rPr>
              <a:t>Paxville</a:t>
            </a:r>
            <a:r>
              <a:rPr lang="en-US" sz="1600" i="1" dirty="0">
                <a:latin typeface="+mj-lt"/>
              </a:rPr>
              <a:t> DP 2.8: (2x1C), 2xDP-enhanced 64-bit Pentium 4 Prescott (10/2005)</a:t>
            </a:r>
          </a:p>
          <a:p>
            <a:pPr fontAlgn="base">
              <a:spcAft>
                <a:spcPts val="100"/>
              </a:spcAft>
            </a:pPr>
            <a:r>
              <a:rPr lang="en-US" sz="1600" i="1" spc="-60" dirty="0">
                <a:latin typeface="+mj-lt"/>
              </a:rPr>
              <a:t>Xeon 5000 (Dempsey): (2x1C), ~ the 65 nm shrink of the 90 nm </a:t>
            </a:r>
            <a:r>
              <a:rPr lang="en-US" sz="1600" i="1" spc="-60" dirty="0" err="1">
                <a:latin typeface="+mj-lt"/>
              </a:rPr>
              <a:t>Paxville</a:t>
            </a:r>
            <a:r>
              <a:rPr lang="en-US" sz="1600" i="1" spc="-60" dirty="0">
                <a:latin typeface="+mj-lt"/>
              </a:rPr>
              <a:t> DP 2.8 (5/2006)</a:t>
            </a:r>
          </a:p>
        </p:txBody>
      </p:sp>
      <p:grpSp>
        <p:nvGrpSpPr>
          <p:cNvPr id="6" name="Group 5"/>
          <p:cNvGrpSpPr/>
          <p:nvPr/>
        </p:nvGrpSpPr>
        <p:grpSpPr>
          <a:xfrm>
            <a:off x="3743430" y="2798930"/>
            <a:ext cx="3663885" cy="1616023"/>
            <a:chOff x="2925174" y="1863907"/>
            <a:chExt cx="3663885" cy="1745990"/>
          </a:xfrm>
        </p:grpSpPr>
        <p:pic>
          <p:nvPicPr>
            <p:cNvPr id="7" name="Picture 6" descr=" 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5174" y="1863907"/>
              <a:ext cx="1736679" cy="174599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8" name="Picture 7" descr="clovertown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745645" y="1870810"/>
              <a:ext cx="1843414" cy="1723316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sp>
        <p:nvSpPr>
          <p:cNvPr id="9" name="Text Box 8"/>
          <p:cNvSpPr txBox="1">
            <a:spLocks noChangeArrowheads="1"/>
          </p:cNvSpPr>
          <p:nvPr/>
        </p:nvSpPr>
        <p:spPr bwMode="auto">
          <a:xfrm>
            <a:off x="703937" y="3006067"/>
            <a:ext cx="2787943" cy="118801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15000"/>
              </a:spcAft>
            </a:pPr>
            <a:r>
              <a:rPr lang="en-US" altLang="en-US" sz="1600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Example: The 4-core</a:t>
            </a:r>
          </a:p>
          <a:p>
            <a:pPr algn="ctr" fontAlgn="base">
              <a:spcBef>
                <a:spcPct val="0"/>
              </a:spcBef>
              <a:spcAft>
                <a:spcPct val="15000"/>
              </a:spcAft>
            </a:pPr>
            <a:r>
              <a:rPr lang="en-US" altLang="en-US" sz="1600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Xeon 5300</a:t>
            </a:r>
          </a:p>
          <a:p>
            <a:pPr algn="ctr" fontAlgn="base">
              <a:spcBef>
                <a:spcPct val="0"/>
              </a:spcBef>
              <a:spcAft>
                <a:spcPct val="15000"/>
              </a:spcAft>
            </a:pPr>
            <a:r>
              <a:rPr lang="en-US" altLang="en-US" sz="1600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implemented on two dies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altLang="en-US" sz="1600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(</a:t>
            </a:r>
            <a:r>
              <a:rPr lang="en-US" altLang="en-US" sz="1600" dirty="0" err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Clowertown</a:t>
            </a:r>
            <a:r>
              <a:rPr lang="en-US" altLang="en-US" sz="1600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) [</a:t>
            </a:r>
            <a:r>
              <a:rPr lang="hu-HU" altLang="en-US" sz="1600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4</a:t>
            </a:r>
            <a:r>
              <a:rPr lang="en-US" altLang="en-US" sz="1600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], [</a:t>
            </a:r>
            <a:r>
              <a:rPr lang="hu-HU" altLang="en-US" sz="1600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5</a:t>
            </a:r>
            <a:r>
              <a:rPr lang="en-US" altLang="en-US" sz="1600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]</a:t>
            </a:r>
          </a:p>
        </p:txBody>
      </p:sp>
      <p:sp>
        <p:nvSpPr>
          <p:cNvPr id="11" name="TextBox 10"/>
          <p:cNvSpPr txBox="1"/>
          <p:nvPr/>
        </p:nvSpPr>
        <p:spPr>
          <a:xfrm>
            <a:off x="264251" y="4708786"/>
            <a:ext cx="8987397" cy="61042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lvl="0" fontAlgn="base">
              <a:spcAft>
                <a:spcPts val="200"/>
              </a:spcAft>
            </a:pPr>
            <a:r>
              <a:rPr lang="en-US" sz="1600" i="1" spc="-70" dirty="0">
                <a:solidFill>
                  <a:srgbClr val="000000"/>
                </a:solidFill>
                <a:latin typeface="+mj-lt"/>
              </a:rPr>
              <a:t>Xeon 5300 (</a:t>
            </a:r>
            <a:r>
              <a:rPr lang="en-US" sz="1600" i="1" spc="-70" dirty="0" err="1">
                <a:solidFill>
                  <a:srgbClr val="000000"/>
                </a:solidFill>
                <a:latin typeface="+mj-lt"/>
              </a:rPr>
              <a:t>Clowertown</a:t>
            </a:r>
            <a:r>
              <a:rPr lang="en-US" sz="1600" i="1" spc="-70" dirty="0">
                <a:solidFill>
                  <a:srgbClr val="000000"/>
                </a:solidFill>
                <a:latin typeface="+mj-lt"/>
              </a:rPr>
              <a:t>): (2x2C) 2x Core 2-based 65 nm Xeon 5100 (Woodcrest), 11/2006</a:t>
            </a:r>
          </a:p>
          <a:p>
            <a:pPr fontAlgn="base"/>
            <a:r>
              <a:rPr lang="en-US" sz="1600" i="1" dirty="0">
                <a:latin typeface="+mj-lt"/>
              </a:rPr>
              <a:t>Xeon 5400 </a:t>
            </a:r>
            <a:r>
              <a:rPr lang="en-US" sz="1600" i="1" dirty="0" err="1">
                <a:latin typeface="+mj-lt"/>
              </a:rPr>
              <a:t>Harpertown</a:t>
            </a:r>
            <a:r>
              <a:rPr lang="en-US" sz="1600" i="1" dirty="0">
                <a:latin typeface="+mj-lt"/>
              </a:rPr>
              <a:t>: (2x2C), 2x Core 2-based 45 nm 2C </a:t>
            </a:r>
            <a:r>
              <a:rPr lang="en-US" sz="1600" i="1" dirty="0" err="1">
                <a:latin typeface="+mj-lt"/>
              </a:rPr>
              <a:t>Harpertown</a:t>
            </a:r>
            <a:r>
              <a:rPr lang="en-US" sz="1600" i="1" dirty="0">
                <a:latin typeface="+mj-lt"/>
              </a:rPr>
              <a:t> (11/2007)</a:t>
            </a:r>
            <a:endParaRPr lang="en-US" sz="1600" dirty="0">
              <a:latin typeface="+mj-lt"/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26495" y="841345"/>
            <a:ext cx="9174115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>
                <a:solidFill>
                  <a:srgbClr val="0070C0"/>
                </a:solidFill>
              </a:rPr>
              <a:t>About 2005</a:t>
            </a:r>
            <a:r>
              <a:rPr lang="en-US" sz="1600" dirty="0"/>
              <a:t>, in the dawn of the multiprocessor era, Intel speeded up their appearance </a:t>
            </a:r>
          </a:p>
          <a:p>
            <a:r>
              <a:rPr lang="en-US" sz="1600" dirty="0"/>
              <a:t>  into this advanced field </a:t>
            </a:r>
            <a:r>
              <a:rPr lang="en-US" sz="1600" spc="-40" dirty="0">
                <a:solidFill>
                  <a:srgbClr val="0070C0"/>
                </a:solidFill>
              </a:rPr>
              <a:t>by implementing certain Pentium 4 or Core 2-based dual- or </a:t>
            </a:r>
          </a:p>
          <a:p>
            <a:r>
              <a:rPr lang="en-US" sz="1600" spc="-40" dirty="0">
                <a:solidFill>
                  <a:srgbClr val="0070C0"/>
                </a:solidFill>
              </a:rPr>
              <a:t>  quad-core server processors on two dies, properly interconnected</a:t>
            </a:r>
            <a:r>
              <a:rPr lang="en-US" sz="1600" spc="-40" dirty="0"/>
              <a:t>, rather than waiting</a:t>
            </a:r>
          </a:p>
          <a:p>
            <a:r>
              <a:rPr lang="en-US" sz="1600" spc="-40" dirty="0"/>
              <a:t>  for later monolithic implementations, </a:t>
            </a:r>
            <a:r>
              <a:rPr lang="en-US" sz="1600" dirty="0"/>
              <a:t>as shown below.   </a:t>
            </a:r>
          </a:p>
        </p:txBody>
      </p:sp>
    </p:spTree>
    <p:extLst>
      <p:ext uri="{BB962C8B-B14F-4D97-AF65-F5344CB8AC3E}">
        <p14:creationId xmlns:p14="http://schemas.microsoft.com/office/powerpoint/2010/main" val="103880389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9" grpId="0"/>
      <p:bldP spid="11" grpId="0"/>
      <p:bldP spid="13" grpId="0"/>
    </p:bldLst>
  </p:timing>
</p:sld>
</file>

<file path=ppt/slides/slide1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5. Evolution of high-end 2S server processors (9)</a:t>
            </a:r>
            <a:endParaRPr lang="en-US" dirty="0"/>
          </a:p>
        </p:txBody>
      </p:sp>
      <p:sp>
        <p:nvSpPr>
          <p:cNvPr id="3" name="TextBox 2"/>
          <p:cNvSpPr txBox="1"/>
          <p:nvPr/>
        </p:nvSpPr>
        <p:spPr>
          <a:xfrm>
            <a:off x="26495" y="458670"/>
            <a:ext cx="774936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accent6"/>
                </a:solidFill>
              </a:rPr>
              <a:t>b) The dual-die 56-core Cascade Lake 9200-AP processor (2019)</a:t>
            </a:r>
          </a:p>
        </p:txBody>
      </p:sp>
      <p:sp>
        <p:nvSpPr>
          <p:cNvPr id="4" name="TextBox 3"/>
          <p:cNvSpPr txBox="1"/>
          <p:nvPr/>
        </p:nvSpPr>
        <p:spPr>
          <a:xfrm>
            <a:off x="173502" y="815590"/>
            <a:ext cx="9028112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lvl="0" indent="-285750">
              <a:buFont typeface="Arial" panose="020B0604020202020204" pitchFamily="34" charset="0"/>
              <a:buChar char="•"/>
              <a:defRPr/>
            </a:pPr>
            <a:r>
              <a:rPr lang="en-US" sz="1600" dirty="0">
                <a:solidFill>
                  <a:srgbClr val="000000"/>
                </a:solidFill>
              </a:rPr>
              <a:t>The Cascade Lake </a:t>
            </a:r>
            <a:r>
              <a:rPr lang="en-US" sz="1600" dirty="0">
                <a:solidFill>
                  <a:srgbClr val="FF0000"/>
                </a:solidFill>
              </a:rPr>
              <a:t>9200-AP</a:t>
            </a:r>
            <a:r>
              <a:rPr lang="en-US" sz="1600" dirty="0">
                <a:solidFill>
                  <a:srgbClr val="000000"/>
                </a:solidFill>
              </a:rPr>
              <a:t> is implemented </a:t>
            </a:r>
            <a:r>
              <a:rPr lang="en-US" sz="1600" dirty="0">
                <a:solidFill>
                  <a:srgbClr val="FF0000"/>
                </a:solidFill>
              </a:rPr>
              <a:t>on two</a:t>
            </a:r>
            <a:r>
              <a:rPr lang="en-US" sz="1600" dirty="0">
                <a:solidFill>
                  <a:srgbClr val="000000"/>
                </a:solidFill>
              </a:rPr>
              <a:t> </a:t>
            </a:r>
            <a:r>
              <a:rPr lang="en-US" sz="1600" dirty="0">
                <a:solidFill>
                  <a:srgbClr val="FF0000"/>
                </a:solidFill>
              </a:rPr>
              <a:t>Cascade Lake-SP dies</a:t>
            </a:r>
          </a:p>
          <a:p>
            <a:pPr lvl="0">
              <a:defRPr/>
            </a:pPr>
            <a:r>
              <a:rPr lang="en-US" sz="1600" dirty="0">
                <a:solidFill>
                  <a:srgbClr val="FF0000"/>
                </a:solidFill>
              </a:rPr>
              <a:t>  </a:t>
            </a:r>
            <a:r>
              <a:rPr lang="en-US" sz="1600" dirty="0">
                <a:solidFill>
                  <a:srgbClr val="000000"/>
                </a:solidFill>
              </a:rPr>
              <a:t>    properly interconnected (presumable by a UPI bus) and enclosed</a:t>
            </a:r>
            <a:r>
              <a:rPr lang="en-US" sz="1600" dirty="0">
                <a:solidFill>
                  <a:srgbClr val="0070C0"/>
                </a:solidFill>
              </a:rPr>
              <a:t> </a:t>
            </a:r>
            <a:r>
              <a:rPr lang="en-US" sz="1600" dirty="0"/>
              <a:t>into</a:t>
            </a:r>
            <a:r>
              <a:rPr lang="en-US" sz="1600" dirty="0">
                <a:solidFill>
                  <a:srgbClr val="0070C0"/>
                </a:solidFill>
              </a:rPr>
              <a:t> a BGA </a:t>
            </a:r>
          </a:p>
          <a:p>
            <a:pPr lvl="0">
              <a:defRPr/>
            </a:pPr>
            <a:r>
              <a:rPr lang="en-US" sz="1600" dirty="0">
                <a:solidFill>
                  <a:srgbClr val="0070C0"/>
                </a:solidFill>
              </a:rPr>
              <a:t>      </a:t>
            </a:r>
            <a:r>
              <a:rPr lang="en-US" sz="1600" dirty="0">
                <a:solidFill>
                  <a:srgbClr val="000000"/>
                </a:solidFill>
              </a:rPr>
              <a:t>(Ball Grid Array</a:t>
            </a:r>
            <a:r>
              <a:rPr lang="en-US" sz="1600" dirty="0"/>
              <a:t>)</a:t>
            </a:r>
            <a:r>
              <a:rPr lang="en-US" sz="1600" dirty="0">
                <a:solidFill>
                  <a:srgbClr val="0070C0"/>
                </a:solidFill>
              </a:rPr>
              <a:t> package</a:t>
            </a:r>
            <a:r>
              <a:rPr lang="en-US" sz="1600" dirty="0">
                <a:solidFill>
                  <a:srgbClr val="000000"/>
                </a:solidFill>
              </a:rPr>
              <a:t>, as indicated in the Figure below.   </a:t>
            </a:r>
            <a:endParaRPr lang="en-US" sz="1600" dirty="0"/>
          </a:p>
        </p:txBody>
      </p:sp>
      <p:pic>
        <p:nvPicPr>
          <p:cNvPr id="5" name="Picture 4"/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49936"/>
          <a:stretch/>
        </p:blipFill>
        <p:spPr>
          <a:xfrm>
            <a:off x="3110070" y="1774920"/>
            <a:ext cx="2812080" cy="2776085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187086" y="4554125"/>
            <a:ext cx="5265234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Figure: Dual-chip module of  the 9200-AP [</a:t>
            </a:r>
            <a:r>
              <a:rPr lang="hu-HU" sz="1600" dirty="0">
                <a:solidFill>
                  <a:srgbClr val="000000"/>
                </a:solidFill>
                <a:latin typeface="Verdana"/>
              </a:rPr>
              <a:t>28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]</a:t>
            </a:r>
          </a:p>
        </p:txBody>
      </p:sp>
      <p:sp>
        <p:nvSpPr>
          <p:cNvPr id="7" name="TextBox 6"/>
          <p:cNvSpPr txBox="1"/>
          <p:nvPr/>
        </p:nvSpPr>
        <p:spPr>
          <a:xfrm>
            <a:off x="206515" y="4959170"/>
            <a:ext cx="9028112" cy="140038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lvl="0" indent="-285750">
              <a:buFont typeface="Arial" panose="020B0604020202020204" pitchFamily="34" charset="0"/>
              <a:buChar char="•"/>
              <a:defRPr/>
            </a:pPr>
            <a:r>
              <a:rPr lang="en-US" sz="1600" dirty="0">
                <a:solidFill>
                  <a:srgbClr val="000000"/>
                </a:solidFill>
              </a:rPr>
              <a:t>This design was spurred by</a:t>
            </a:r>
            <a:r>
              <a:rPr lang="en-US" sz="1600" dirty="0">
                <a:solidFill>
                  <a:srgbClr val="0070C0"/>
                </a:solidFill>
              </a:rPr>
              <a:t> AMD’s 64-bit Zen-based server processors</a:t>
            </a:r>
            <a:r>
              <a:rPr lang="en-US" sz="1600" dirty="0">
                <a:solidFill>
                  <a:srgbClr val="000000"/>
                </a:solidFill>
              </a:rPr>
              <a:t>, since </a:t>
            </a:r>
          </a:p>
          <a:p>
            <a:pPr lvl="0">
              <a:spcAft>
                <a:spcPts val="600"/>
              </a:spcAft>
              <a:defRPr/>
            </a:pPr>
            <a:r>
              <a:rPr lang="en-US" sz="1600" dirty="0">
                <a:solidFill>
                  <a:srgbClr val="000000"/>
                </a:solidFill>
              </a:rPr>
              <a:t>       at that time, Intel offered only up to 28-core designs.   </a:t>
            </a:r>
          </a:p>
          <a:p>
            <a:pPr marL="285750" lvl="0" indent="-285750">
              <a:buFont typeface="Arial" panose="020B0604020202020204" pitchFamily="34" charset="0"/>
              <a:buChar char="•"/>
              <a:defRPr/>
            </a:pPr>
            <a:r>
              <a:rPr lang="en-US" sz="1600" dirty="0">
                <a:solidFill>
                  <a:srgbClr val="000000"/>
                </a:solidFill>
              </a:rPr>
              <a:t>We </a:t>
            </a:r>
            <a:r>
              <a:rPr lang="en-US" sz="1600" dirty="0">
                <a:solidFill>
                  <a:srgbClr val="FF0000"/>
                </a:solidFill>
              </a:rPr>
              <a:t>note</a:t>
            </a:r>
            <a:r>
              <a:rPr lang="en-US" sz="1600" dirty="0">
                <a:solidFill>
                  <a:srgbClr val="000000"/>
                </a:solidFill>
              </a:rPr>
              <a:t> that the 9200-AP was sold </a:t>
            </a:r>
            <a:r>
              <a:rPr lang="en-US" sz="1600" dirty="0">
                <a:solidFill>
                  <a:srgbClr val="0070C0"/>
                </a:solidFill>
              </a:rPr>
              <a:t>for OEMs</a:t>
            </a:r>
            <a:r>
              <a:rPr lang="en-US" sz="1600" dirty="0">
                <a:solidFill>
                  <a:srgbClr val="000000"/>
                </a:solidFill>
              </a:rPr>
              <a:t>, as it was BGA packaged and had to</a:t>
            </a:r>
          </a:p>
          <a:p>
            <a:pPr lvl="0">
              <a:defRPr/>
            </a:pPr>
            <a:r>
              <a:rPr lang="en-US" sz="1600" dirty="0">
                <a:solidFill>
                  <a:srgbClr val="000000"/>
                </a:solidFill>
              </a:rPr>
              <a:t>      to be surface mounted (soldered) onto the mainboard rather than to be inserted</a:t>
            </a:r>
          </a:p>
          <a:p>
            <a:pPr lvl="0">
              <a:defRPr/>
            </a:pPr>
            <a:r>
              <a:rPr lang="en-US" sz="1600" dirty="0">
                <a:solidFill>
                  <a:srgbClr val="000000"/>
                </a:solidFill>
              </a:rPr>
              <a:t>      into a socket. </a:t>
            </a:r>
            <a:endParaRPr lang="en-US" sz="1600" dirty="0"/>
          </a:p>
        </p:txBody>
      </p:sp>
      <p:sp>
        <p:nvSpPr>
          <p:cNvPr id="8" name="TextBox 7"/>
          <p:cNvSpPr txBox="1"/>
          <p:nvPr/>
        </p:nvSpPr>
        <p:spPr>
          <a:xfrm>
            <a:off x="115888" y="6354325"/>
            <a:ext cx="616989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OEM: Original Equipment Manufacturer (like Dell, </a:t>
            </a:r>
            <a:r>
              <a:rPr lang="en-US" sz="1600" dirty="0" err="1"/>
              <a:t>hp</a:t>
            </a:r>
            <a:r>
              <a:rPr lang="en-US" sz="1600" dirty="0"/>
              <a:t> etc.)</a:t>
            </a:r>
          </a:p>
        </p:txBody>
      </p:sp>
    </p:spTree>
    <p:extLst>
      <p:ext uri="{BB962C8B-B14F-4D97-AF65-F5344CB8AC3E}">
        <p14:creationId xmlns:p14="http://schemas.microsoft.com/office/powerpoint/2010/main" val="335166310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5. Evolution of high-end 2S server processors (10)</a:t>
            </a:r>
            <a:endParaRPr lang="en-US" dirty="0"/>
          </a:p>
        </p:txBody>
      </p:sp>
      <p:sp>
        <p:nvSpPr>
          <p:cNvPr id="4" name="TextBox 3"/>
          <p:cNvSpPr txBox="1"/>
          <p:nvPr/>
        </p:nvSpPr>
        <p:spPr>
          <a:xfrm>
            <a:off x="26495" y="440615"/>
            <a:ext cx="896719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lvl="0">
              <a:defRPr/>
            </a:pPr>
            <a:r>
              <a:rPr lang="en-US" dirty="0">
                <a:solidFill>
                  <a:schemeClr val="accent6"/>
                </a:solidFill>
              </a:rPr>
              <a:t>c) The high core count four-die Sapphire Rapid processor design (2023) -1 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 rotWithShape="1">
          <a:blip r:embed="rId2"/>
          <a:srcRect l="26577" t="13124" r="26420" b="5940"/>
          <a:stretch/>
        </p:blipFill>
        <p:spPr>
          <a:xfrm>
            <a:off x="2321750" y="2608986"/>
            <a:ext cx="4145597" cy="4015369"/>
          </a:xfrm>
          <a:prstGeom prst="rect">
            <a:avLst/>
          </a:prstGeom>
        </p:spPr>
      </p:pic>
      <p:sp>
        <p:nvSpPr>
          <p:cNvPr id="8" name="TextBox 7"/>
          <p:cNvSpPr txBox="1"/>
          <p:nvPr/>
        </p:nvSpPr>
        <p:spPr>
          <a:xfrm>
            <a:off x="206515" y="5544235"/>
            <a:ext cx="1912318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dirty="0"/>
              <a:t>Figure: 15-core</a:t>
            </a:r>
          </a:p>
          <a:p>
            <a:pPr algn="ctr"/>
            <a:r>
              <a:rPr lang="en-US" sz="1600" dirty="0"/>
              <a:t>die of a four-die</a:t>
            </a:r>
          </a:p>
          <a:p>
            <a:pPr algn="ctr"/>
            <a:r>
              <a:rPr lang="en-US" sz="1600" dirty="0"/>
              <a:t>Sapphire Rapids</a:t>
            </a:r>
          </a:p>
          <a:p>
            <a:pPr algn="ctr"/>
            <a:r>
              <a:rPr lang="en-US" sz="1600" dirty="0"/>
              <a:t>Processor</a:t>
            </a:r>
            <a:r>
              <a:rPr lang="hu-HU" sz="1600" dirty="0"/>
              <a:t> [57]</a:t>
            </a:r>
            <a:endParaRPr lang="en-US" sz="1600" dirty="0"/>
          </a:p>
        </p:txBody>
      </p:sp>
      <p:sp>
        <p:nvSpPr>
          <p:cNvPr id="3" name="Rounded Rectangle 2"/>
          <p:cNvSpPr/>
          <p:nvPr/>
        </p:nvSpPr>
        <p:spPr bwMode="auto">
          <a:xfrm>
            <a:off x="-18510" y="800945"/>
            <a:ext cx="9144000" cy="1484875"/>
          </a:xfrm>
          <a:prstGeom prst="roundRect">
            <a:avLst/>
          </a:prstGeom>
          <a:solidFill>
            <a:srgbClr val="E5F2FF"/>
          </a:solidFill>
          <a:ln w="19050" cap="flat" cmpd="sng" algn="ctr">
            <a:solidFill>
              <a:srgbClr val="89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367284" y="800945"/>
            <a:ext cx="8881727" cy="90794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en-US" sz="1600" dirty="0"/>
              <a:t>The Sapphire Rapids line is built up on either a single die or </a:t>
            </a:r>
            <a:r>
              <a:rPr lang="en-US" sz="1600" dirty="0">
                <a:solidFill>
                  <a:srgbClr val="0070C0"/>
                </a:solidFill>
              </a:rPr>
              <a:t>quad dies</a:t>
            </a:r>
            <a:r>
              <a:rPr lang="en-US" sz="1600" dirty="0"/>
              <a:t>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spc="-20" dirty="0">
                <a:solidFill>
                  <a:srgbClr val="0070C0"/>
                </a:solidFill>
              </a:rPr>
              <a:t>All high core count models </a:t>
            </a:r>
            <a:r>
              <a:rPr lang="en-US" sz="1600" spc="-20" dirty="0"/>
              <a:t>(</a:t>
            </a:r>
            <a:r>
              <a:rPr lang="en-US" sz="1600" spc="-20" dirty="0" err="1"/>
              <a:t>nc</a:t>
            </a:r>
            <a:r>
              <a:rPr lang="en-US" sz="1600" spc="-20" dirty="0"/>
              <a:t> &gt; 32) are implemented </a:t>
            </a:r>
            <a:r>
              <a:rPr lang="en-US" sz="1600" spc="-20" dirty="0">
                <a:solidFill>
                  <a:srgbClr val="0070C0"/>
                </a:solidFill>
              </a:rPr>
              <a:t>on quad-dies</a:t>
            </a:r>
            <a:r>
              <a:rPr lang="en-US" sz="1600" spc="-20" dirty="0"/>
              <a:t>, but there are </a:t>
            </a:r>
          </a:p>
          <a:p>
            <a:r>
              <a:rPr lang="en-US" sz="1600" dirty="0"/>
              <a:t>      also lower core count four-die implementations.  </a:t>
            </a:r>
          </a:p>
        </p:txBody>
      </p:sp>
      <p:sp>
        <p:nvSpPr>
          <p:cNvPr id="11" name="TextBox 10"/>
          <p:cNvSpPr txBox="1"/>
          <p:nvPr/>
        </p:nvSpPr>
        <p:spPr>
          <a:xfrm>
            <a:off x="352733" y="1701045"/>
            <a:ext cx="8764772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dirty="0"/>
              <a:t>In the four-die configuration a </a:t>
            </a:r>
            <a:r>
              <a:rPr lang="en-US" sz="1600" dirty="0">
                <a:solidFill>
                  <a:srgbClr val="FF0000"/>
                </a:solidFill>
              </a:rPr>
              <a:t>single die </a:t>
            </a:r>
            <a:r>
              <a:rPr lang="en-US" sz="1600" dirty="0"/>
              <a:t>includes </a:t>
            </a:r>
            <a:r>
              <a:rPr lang="en-US" sz="1600" dirty="0">
                <a:solidFill>
                  <a:srgbClr val="0070C0"/>
                </a:solidFill>
              </a:rPr>
              <a:t>up to 15 CPU cores</a:t>
            </a:r>
            <a:r>
              <a:rPr lang="en-US" sz="1600" dirty="0"/>
              <a:t>, a 128-bit </a:t>
            </a:r>
          </a:p>
          <a:p>
            <a:r>
              <a:rPr lang="en-US" sz="1600" dirty="0"/>
              <a:t>      DDR5 memory interface and further units, as seen in the Figure below. 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AE8E7F57-75CA-5538-7CFD-94B8FCE1CBC1}"/>
              </a:ext>
            </a:extLst>
          </p:cNvPr>
          <p:cNvSpPr txBox="1"/>
          <p:nvPr/>
        </p:nvSpPr>
        <p:spPr>
          <a:xfrm>
            <a:off x="6691841" y="5750676"/>
            <a:ext cx="2425664" cy="7386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400" dirty="0"/>
              <a:t>EMIB: embedded</a:t>
            </a:r>
          </a:p>
          <a:p>
            <a:pPr algn="ctr"/>
            <a:r>
              <a:rPr lang="en-US" sz="1400" dirty="0"/>
              <a:t>Multi-Die Interconnect</a:t>
            </a:r>
          </a:p>
          <a:p>
            <a:pPr algn="ctr"/>
            <a:r>
              <a:rPr lang="en-US" sz="1400" dirty="0"/>
              <a:t>Bridge (2D interconnect)</a:t>
            </a:r>
            <a:endParaRPr lang="hu-HU" sz="1400" dirty="0"/>
          </a:p>
        </p:txBody>
      </p:sp>
    </p:spTree>
    <p:extLst>
      <p:ext uri="{BB962C8B-B14F-4D97-AF65-F5344CB8AC3E}">
        <p14:creationId xmlns:p14="http://schemas.microsoft.com/office/powerpoint/2010/main" val="774473830"/>
      </p:ext>
    </p:extLst>
  </p:cSld>
  <p:clrMapOvr>
    <a:masterClrMapping/>
  </p:clrMapOvr>
</p:sld>
</file>

<file path=ppt/slides/slide1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5. Evolution of high-end 2S server processors (11)</a:t>
            </a:r>
            <a:endParaRPr lang="en-US" dirty="0"/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 rotWithShape="1">
          <a:blip r:embed="rId2"/>
          <a:srcRect l="10872" t="24188" r="10133" b="16312"/>
          <a:stretch/>
        </p:blipFill>
        <p:spPr>
          <a:xfrm>
            <a:off x="161510" y="1583795"/>
            <a:ext cx="8802117" cy="3729246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145868" y="802521"/>
            <a:ext cx="894905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dirty="0"/>
              <a:t>The Figure below shows </a:t>
            </a:r>
            <a:r>
              <a:rPr lang="en-US" sz="1600" dirty="0">
                <a:solidFill>
                  <a:srgbClr val="0070C0"/>
                </a:solidFill>
              </a:rPr>
              <a:t>single-</a:t>
            </a:r>
            <a:r>
              <a:rPr lang="en-US" sz="1600" dirty="0"/>
              <a:t> and </a:t>
            </a:r>
            <a:r>
              <a:rPr lang="en-US" sz="1600" dirty="0">
                <a:solidFill>
                  <a:srgbClr val="0070C0"/>
                </a:solidFill>
              </a:rPr>
              <a:t>quad-die</a:t>
            </a:r>
            <a:r>
              <a:rPr lang="en-US" sz="1600" dirty="0"/>
              <a:t> implementations of Sapphire Rapids</a:t>
            </a:r>
          </a:p>
          <a:p>
            <a:r>
              <a:rPr lang="en-US" sz="1600" dirty="0"/>
              <a:t>      processors.</a:t>
            </a:r>
          </a:p>
        </p:txBody>
      </p:sp>
      <p:sp>
        <p:nvSpPr>
          <p:cNvPr id="7" name="TextBox 6"/>
          <p:cNvSpPr txBox="1"/>
          <p:nvPr/>
        </p:nvSpPr>
        <p:spPr>
          <a:xfrm>
            <a:off x="1392626" y="5430706"/>
            <a:ext cx="619470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Figure: Die configurations of Sapphire Rapids processors. </a:t>
            </a:r>
          </a:p>
        </p:txBody>
      </p:sp>
      <p:sp>
        <p:nvSpPr>
          <p:cNvPr id="9" name="TextBox 8"/>
          <p:cNvSpPr txBox="1"/>
          <p:nvPr/>
        </p:nvSpPr>
        <p:spPr>
          <a:xfrm>
            <a:off x="26495" y="461635"/>
            <a:ext cx="911467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lvl="0">
              <a:defRPr/>
            </a:pPr>
            <a:r>
              <a:rPr lang="en-US" dirty="0">
                <a:solidFill>
                  <a:schemeClr val="accent6"/>
                </a:solidFill>
              </a:rPr>
              <a:t>c) The high core count four-die Sapphire Rapid processor design (2023) -2 </a:t>
            </a:r>
          </a:p>
        </p:txBody>
      </p:sp>
      <p:sp>
        <p:nvSpPr>
          <p:cNvPr id="4" name="Rounded Rectangle 3"/>
          <p:cNvSpPr/>
          <p:nvPr/>
        </p:nvSpPr>
        <p:spPr bwMode="auto">
          <a:xfrm>
            <a:off x="21340" y="6354325"/>
            <a:ext cx="9141170" cy="458670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19050" cap="flat" cmpd="sng" algn="ctr">
            <a:solidFill>
              <a:schemeClr val="bg1">
                <a:lumMod val="50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115888" y="5814265"/>
            <a:ext cx="8959247" cy="95923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spc="-30" dirty="0">
                <a:solidFill>
                  <a:srgbClr val="FF0000"/>
                </a:solidFill>
              </a:rPr>
              <a:t>Note</a:t>
            </a:r>
            <a:r>
              <a:rPr lang="en-US" sz="1600" spc="-30" dirty="0"/>
              <a:t> that all die configurations provide </a:t>
            </a:r>
            <a:r>
              <a:rPr lang="en-US" sz="1600" spc="-30" dirty="0">
                <a:solidFill>
                  <a:srgbClr val="0070C0"/>
                </a:solidFill>
              </a:rPr>
              <a:t>4x128-bit DDR5 interfaces </a:t>
            </a:r>
            <a:r>
              <a:rPr lang="en-US" sz="1600" spc="-30" dirty="0"/>
              <a:t>(equaling 8x64-bit</a:t>
            </a:r>
          </a:p>
          <a:p>
            <a:pPr>
              <a:spcAft>
                <a:spcPts val="1000"/>
              </a:spcAft>
            </a:pPr>
            <a:r>
              <a:rPr lang="en-US" sz="1600" dirty="0"/>
              <a:t>      memory channels). 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dirty="0"/>
              <a:t>Multiple dies are </a:t>
            </a:r>
            <a:r>
              <a:rPr lang="en-US" sz="1600" dirty="0">
                <a:solidFill>
                  <a:srgbClr val="0070C0"/>
                </a:solidFill>
              </a:rPr>
              <a:t>interconnected</a:t>
            </a:r>
            <a:r>
              <a:rPr lang="en-US" sz="1600" dirty="0"/>
              <a:t> by Intel’s 2D </a:t>
            </a:r>
            <a:r>
              <a:rPr lang="en-US" sz="1600" dirty="0">
                <a:solidFill>
                  <a:srgbClr val="0070C0"/>
                </a:solidFill>
              </a:rPr>
              <a:t>EMIB </a:t>
            </a:r>
            <a:r>
              <a:rPr lang="en-US" sz="1600" dirty="0"/>
              <a:t>technology.  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A65D0B76-3641-532F-B686-96E496289CB4}"/>
              </a:ext>
            </a:extLst>
          </p:cNvPr>
          <p:cNvSpPr txBox="1"/>
          <p:nvPr/>
        </p:nvSpPr>
        <p:spPr>
          <a:xfrm>
            <a:off x="6327195" y="2096102"/>
            <a:ext cx="2273379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200" dirty="0">
                <a:solidFill>
                  <a:schemeClr val="bg1"/>
                </a:solidFill>
              </a:rPr>
              <a:t>(with HBM, max. 56 cores)</a:t>
            </a:r>
            <a:endParaRPr lang="hu-HU" sz="1200" dirty="0">
              <a:solidFill>
                <a:schemeClr val="bg1"/>
              </a:solidFill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077B6E87-F3F4-362F-88F4-E96596395AA6}"/>
              </a:ext>
            </a:extLst>
          </p:cNvPr>
          <p:cNvSpPr txBox="1"/>
          <p:nvPr/>
        </p:nvSpPr>
        <p:spPr>
          <a:xfrm>
            <a:off x="891550" y="2106385"/>
            <a:ext cx="143020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>
                <a:solidFill>
                  <a:schemeClr val="bg1"/>
                </a:solidFill>
              </a:rPr>
              <a:t>(max. 60 cores)</a:t>
            </a:r>
            <a:endParaRPr lang="hu-HU" sz="1200" dirty="0">
              <a:solidFill>
                <a:schemeClr val="bg1"/>
              </a:solidFill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705D0F6E-423C-F068-0EDC-720AF4111F04}"/>
              </a:ext>
            </a:extLst>
          </p:cNvPr>
          <p:cNvSpPr txBox="1"/>
          <p:nvPr/>
        </p:nvSpPr>
        <p:spPr>
          <a:xfrm>
            <a:off x="3806915" y="2087476"/>
            <a:ext cx="143020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>
                <a:solidFill>
                  <a:schemeClr val="bg1"/>
                </a:solidFill>
              </a:rPr>
              <a:t>(max. 32 cores)</a:t>
            </a:r>
            <a:endParaRPr lang="hu-HU" sz="12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289430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</p:bldLst>
  </p:timing>
</p:sld>
</file>

<file path=ppt/slides/slide1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5. Evolution of high-end 2S server processors (12)</a:t>
            </a:r>
            <a:endParaRPr lang="en-US" dirty="0"/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 rotWithShape="1">
          <a:blip r:embed="rId2"/>
          <a:srcRect l="6688" t="15438" r="11364" b="10188"/>
          <a:stretch/>
        </p:blipFill>
        <p:spPr>
          <a:xfrm>
            <a:off x="206515" y="1178750"/>
            <a:ext cx="8685965" cy="4434277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6495" y="458670"/>
            <a:ext cx="902811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>
                <a:solidFill>
                  <a:schemeClr val="accent6"/>
                </a:solidFill>
              </a:rPr>
              <a:t>Intel’s vision of the Open </a:t>
            </a:r>
            <a:r>
              <a:rPr lang="en-US" dirty="0" err="1">
                <a:solidFill>
                  <a:schemeClr val="accent6"/>
                </a:solidFill>
              </a:rPr>
              <a:t>Chiplet</a:t>
            </a:r>
            <a:r>
              <a:rPr lang="en-US" dirty="0">
                <a:solidFill>
                  <a:schemeClr val="accent6"/>
                </a:solidFill>
              </a:rPr>
              <a:t> (multivendor) platform on a package</a:t>
            </a:r>
          </a:p>
        </p:txBody>
      </p:sp>
      <p:sp>
        <p:nvSpPr>
          <p:cNvPr id="7" name="TextBox 6"/>
          <p:cNvSpPr txBox="1"/>
          <p:nvPr/>
        </p:nvSpPr>
        <p:spPr>
          <a:xfrm>
            <a:off x="115888" y="5859270"/>
            <a:ext cx="903555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spc="-40" dirty="0"/>
              <a:t>As seen in the Figure, in the future, </a:t>
            </a:r>
            <a:r>
              <a:rPr lang="en-US" sz="1600" spc="-40" dirty="0">
                <a:solidFill>
                  <a:srgbClr val="0070C0"/>
                </a:solidFill>
              </a:rPr>
              <a:t>Intel expects platforms consisting of multiple </a:t>
            </a:r>
            <a:r>
              <a:rPr lang="en-US" sz="1600" spc="-40" dirty="0" err="1">
                <a:solidFill>
                  <a:srgbClr val="0070C0"/>
                </a:solidFill>
              </a:rPr>
              <a:t>chiplets</a:t>
            </a:r>
            <a:r>
              <a:rPr lang="en-US" sz="1600" spc="-40" dirty="0">
                <a:solidFill>
                  <a:srgbClr val="0070C0"/>
                </a:solidFill>
              </a:rPr>
              <a:t> </a:t>
            </a:r>
          </a:p>
          <a:p>
            <a:r>
              <a:rPr lang="en-US" sz="1600" dirty="0">
                <a:solidFill>
                  <a:srgbClr val="0070C0"/>
                </a:solidFill>
              </a:rPr>
              <a:t>  from multiple vendors</a:t>
            </a:r>
            <a:r>
              <a:rPr lang="en-US" sz="1600" dirty="0"/>
              <a:t>, interconnected by a </a:t>
            </a:r>
            <a:r>
              <a:rPr lang="en-US" sz="1600" dirty="0">
                <a:solidFill>
                  <a:srgbClr val="FF0000"/>
                </a:solidFill>
              </a:rPr>
              <a:t>universal </a:t>
            </a:r>
            <a:r>
              <a:rPr lang="en-US" sz="1600" dirty="0" err="1">
                <a:solidFill>
                  <a:srgbClr val="FF0000"/>
                </a:solidFill>
              </a:rPr>
              <a:t>UCIe</a:t>
            </a:r>
            <a:r>
              <a:rPr lang="en-US" sz="1600" dirty="0">
                <a:solidFill>
                  <a:srgbClr val="FF0000"/>
                </a:solidFill>
              </a:rPr>
              <a:t> interconnect express bus</a:t>
            </a:r>
          </a:p>
          <a:p>
            <a:r>
              <a:rPr lang="en-US" sz="1600" dirty="0">
                <a:solidFill>
                  <a:srgbClr val="0070C0"/>
                </a:solidFill>
              </a:rPr>
              <a:t>  </a:t>
            </a:r>
            <a:r>
              <a:rPr lang="en-US" sz="1600" dirty="0"/>
              <a:t>and </a:t>
            </a:r>
            <a:r>
              <a:rPr lang="en-US" sz="1600" dirty="0">
                <a:solidFill>
                  <a:srgbClr val="0070C0"/>
                </a:solidFill>
              </a:rPr>
              <a:t>encased by an advanced packaging technique</a:t>
            </a:r>
            <a:r>
              <a:rPr lang="en-US" sz="1600" dirty="0"/>
              <a:t>. </a:t>
            </a:r>
            <a:r>
              <a:rPr lang="hu-HU" sz="1600" dirty="0"/>
              <a:t>[58]</a:t>
            </a:r>
            <a:r>
              <a:rPr lang="en-US" sz="1600" dirty="0"/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296303368"/>
      </p:ext>
    </p:extLst>
  </p:cSld>
  <p:clrMapOvr>
    <a:masterClrMapping/>
  </p:clrMapOvr>
</p:sld>
</file>

<file path=ppt/slides/slide1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5. Evolution of high-end 2S server processors (13)</a:t>
            </a:r>
            <a:endParaRPr lang="en-US" dirty="0"/>
          </a:p>
        </p:txBody>
      </p:sp>
      <p:pic>
        <p:nvPicPr>
          <p:cNvPr id="3" name="Picture 2" descr="Drei verschiedene Dies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3749" t="18394" r="2584" b="37829"/>
          <a:stretch/>
        </p:blipFill>
        <p:spPr bwMode="auto">
          <a:xfrm>
            <a:off x="1286633" y="3113965"/>
            <a:ext cx="6788100" cy="266069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5" name="TextBox 4"/>
          <p:cNvSpPr txBox="1"/>
          <p:nvPr/>
        </p:nvSpPr>
        <p:spPr>
          <a:xfrm>
            <a:off x="1196625" y="5715341"/>
            <a:ext cx="2790310" cy="738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400" dirty="0"/>
              <a:t>HCC (XCC) layout</a:t>
            </a:r>
          </a:p>
          <a:p>
            <a:pPr algn="ctr"/>
            <a:r>
              <a:rPr lang="en-US" sz="1400" dirty="0"/>
              <a:t>(High/Extreme Core Count)</a:t>
            </a:r>
          </a:p>
          <a:p>
            <a:pPr algn="ctr"/>
            <a:r>
              <a:rPr lang="en-US" sz="1400" dirty="0"/>
              <a:t>for up to 15 cores</a:t>
            </a:r>
          </a:p>
        </p:txBody>
      </p:sp>
      <p:sp>
        <p:nvSpPr>
          <p:cNvPr id="6" name="TextBox 5"/>
          <p:cNvSpPr txBox="1"/>
          <p:nvPr/>
        </p:nvSpPr>
        <p:spPr>
          <a:xfrm>
            <a:off x="3995740" y="5702769"/>
            <a:ext cx="2212393" cy="738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400" dirty="0"/>
              <a:t>MCC layout</a:t>
            </a:r>
          </a:p>
          <a:p>
            <a:pPr algn="ctr"/>
            <a:r>
              <a:rPr lang="en-US" sz="1400" dirty="0"/>
              <a:t>(Medium Core Count)</a:t>
            </a:r>
          </a:p>
          <a:p>
            <a:pPr algn="ctr"/>
            <a:r>
              <a:rPr lang="en-US" sz="1400" dirty="0"/>
              <a:t>for up to 10 cores</a:t>
            </a:r>
          </a:p>
        </p:txBody>
      </p:sp>
      <p:sp>
        <p:nvSpPr>
          <p:cNvPr id="7" name="TextBox 6"/>
          <p:cNvSpPr txBox="1"/>
          <p:nvPr/>
        </p:nvSpPr>
        <p:spPr>
          <a:xfrm>
            <a:off x="6229767" y="5702771"/>
            <a:ext cx="1897627" cy="78554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400" dirty="0"/>
              <a:t>LCC layout</a:t>
            </a:r>
          </a:p>
          <a:p>
            <a:pPr algn="ctr"/>
            <a:r>
              <a:rPr lang="en-US" sz="1400" dirty="0"/>
              <a:t>(Low Core Count)</a:t>
            </a:r>
          </a:p>
          <a:p>
            <a:pPr algn="ctr"/>
            <a:r>
              <a:rPr lang="en-US" sz="1400" dirty="0"/>
              <a:t>for up to 6 cores</a:t>
            </a:r>
          </a:p>
        </p:txBody>
      </p:sp>
      <p:sp>
        <p:nvSpPr>
          <p:cNvPr id="9" name="TextBox 8"/>
          <p:cNvSpPr txBox="1"/>
          <p:nvPr/>
        </p:nvSpPr>
        <p:spPr>
          <a:xfrm>
            <a:off x="991150" y="6443313"/>
            <a:ext cx="790133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Figure: Three monolithic die layouts of the Ivy Bridge-EX line (2014)  [</a:t>
            </a:r>
            <a:r>
              <a:rPr lang="hu-HU" sz="1600" dirty="0"/>
              <a:t>59</a:t>
            </a:r>
            <a:r>
              <a:rPr lang="en-US" sz="1600" dirty="0"/>
              <a:t>] </a:t>
            </a:r>
          </a:p>
        </p:txBody>
      </p:sp>
      <p:sp>
        <p:nvSpPr>
          <p:cNvPr id="10" name="TextBox 9"/>
          <p:cNvSpPr txBox="1"/>
          <p:nvPr/>
        </p:nvSpPr>
        <p:spPr>
          <a:xfrm>
            <a:off x="26495" y="458670"/>
            <a:ext cx="510280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accent6"/>
                </a:solidFill>
              </a:rPr>
              <a:t>Intel’s implementation of monolithic dies </a:t>
            </a:r>
          </a:p>
        </p:txBody>
      </p:sp>
      <p:sp>
        <p:nvSpPr>
          <p:cNvPr id="4" name="Rounded Rectangle 3"/>
          <p:cNvSpPr/>
          <p:nvPr/>
        </p:nvSpPr>
        <p:spPr bwMode="auto">
          <a:xfrm>
            <a:off x="-18510" y="819732"/>
            <a:ext cx="9144000" cy="585065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19050" cap="flat" cmpd="sng" algn="ctr">
            <a:solidFill>
              <a:schemeClr val="bg1">
                <a:lumMod val="50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8" name="Rounded Rectangle 7"/>
          <p:cNvSpPr/>
          <p:nvPr/>
        </p:nvSpPr>
        <p:spPr bwMode="auto">
          <a:xfrm>
            <a:off x="-18510" y="1989862"/>
            <a:ext cx="9162510" cy="1056601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19050" cap="flat" cmpd="sng" algn="ctr">
            <a:solidFill>
              <a:schemeClr val="bg1">
                <a:lumMod val="50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149172" y="819732"/>
            <a:ext cx="9132757" cy="221599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dirty="0"/>
              <a:t>All of Intel’s </a:t>
            </a:r>
            <a:r>
              <a:rPr lang="en-US" sz="1600" dirty="0">
                <a:solidFill>
                  <a:srgbClr val="0070C0"/>
                </a:solidFill>
              </a:rPr>
              <a:t>early, previously not mentioned server processors with </a:t>
            </a:r>
            <a:r>
              <a:rPr lang="en-US" sz="1600" dirty="0">
                <a:solidFill>
                  <a:srgbClr val="FF0000"/>
                </a:solidFill>
              </a:rPr>
              <a:t>up to 10 cores</a:t>
            </a:r>
          </a:p>
          <a:p>
            <a:pPr>
              <a:spcAft>
                <a:spcPts val="600"/>
              </a:spcAft>
            </a:pPr>
            <a:r>
              <a:rPr lang="en-US" sz="1600" dirty="0">
                <a:solidFill>
                  <a:srgbClr val="0070C0"/>
                </a:solidFill>
              </a:rPr>
              <a:t>      </a:t>
            </a:r>
            <a:r>
              <a:rPr lang="en-US" sz="1600" dirty="0"/>
              <a:t>are implemented </a:t>
            </a:r>
            <a:r>
              <a:rPr lang="en-US" sz="1600" dirty="0">
                <a:solidFill>
                  <a:srgbClr val="0070C0"/>
                </a:solidFill>
              </a:rPr>
              <a:t>monolithically on a single die.</a:t>
            </a:r>
          </a:p>
          <a:p>
            <a:r>
              <a:rPr lang="en-US" sz="1600" dirty="0"/>
              <a:t>    If then specific models </a:t>
            </a:r>
            <a:r>
              <a:rPr lang="en-US" sz="1600" dirty="0">
                <a:solidFill>
                  <a:srgbClr val="0070C0"/>
                </a:solidFill>
              </a:rPr>
              <a:t>provided fewer cores than the max. core count implemented </a:t>
            </a:r>
          </a:p>
          <a:p>
            <a:pPr>
              <a:spcAft>
                <a:spcPts val="600"/>
              </a:spcAft>
            </a:pPr>
            <a:r>
              <a:rPr lang="en-US" sz="1600" dirty="0">
                <a:solidFill>
                  <a:srgbClr val="0070C0"/>
                </a:solidFill>
              </a:rPr>
              <a:t>    on the die</a:t>
            </a:r>
            <a:r>
              <a:rPr lang="en-US" sz="1600" dirty="0"/>
              <a:t>, only the </a:t>
            </a:r>
            <a:r>
              <a:rPr lang="en-US" sz="1600" dirty="0">
                <a:solidFill>
                  <a:srgbClr val="0070C0"/>
                </a:solidFill>
              </a:rPr>
              <a:t>stated </a:t>
            </a:r>
            <a:r>
              <a:rPr lang="en-US" sz="1600" spc="-30" dirty="0">
                <a:solidFill>
                  <a:srgbClr val="0070C0"/>
                </a:solidFill>
              </a:rPr>
              <a:t>number of cores are activated </a:t>
            </a:r>
            <a:r>
              <a:rPr lang="en-US" sz="1600" spc="-30" dirty="0"/>
              <a:t>(e.g., 4 or 6 from 10). 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dirty="0"/>
              <a:t>Subsequently, </a:t>
            </a:r>
            <a:r>
              <a:rPr lang="en-US" sz="1600" dirty="0">
                <a:solidFill>
                  <a:srgbClr val="FF0000"/>
                </a:solidFill>
              </a:rPr>
              <a:t>beginning with the up to 15-core </a:t>
            </a:r>
            <a:r>
              <a:rPr lang="en-US" sz="1600" dirty="0">
                <a:solidFill>
                  <a:srgbClr val="0070C0"/>
                </a:solidFill>
              </a:rPr>
              <a:t>Ivy Bridge-EX (2014) line</a:t>
            </a:r>
            <a:r>
              <a:rPr lang="en-US" sz="1600" dirty="0"/>
              <a:t>, Intel </a:t>
            </a:r>
          </a:p>
          <a:p>
            <a:r>
              <a:rPr lang="en-US" sz="1600" dirty="0"/>
              <a:t>      began to </a:t>
            </a:r>
            <a:r>
              <a:rPr lang="en-US" sz="1600" dirty="0">
                <a:solidFill>
                  <a:srgbClr val="0070C0"/>
                </a:solidFill>
              </a:rPr>
              <a:t>optimize the fabrication costs</a:t>
            </a:r>
            <a:r>
              <a:rPr lang="en-US" sz="1600" dirty="0"/>
              <a:t> of their processors by using </a:t>
            </a:r>
            <a:r>
              <a:rPr lang="en-US" sz="1600" dirty="0">
                <a:solidFill>
                  <a:srgbClr val="FF0000"/>
                </a:solidFill>
              </a:rPr>
              <a:t>three</a:t>
            </a:r>
          </a:p>
          <a:p>
            <a:r>
              <a:rPr lang="en-US" sz="1600" dirty="0">
                <a:solidFill>
                  <a:srgbClr val="FF0000"/>
                </a:solidFill>
              </a:rPr>
              <a:t>      die layouts</a:t>
            </a:r>
            <a:r>
              <a:rPr lang="en-US" sz="1600" dirty="0"/>
              <a:t> (as, e.g. depicted below) and choosing the appropriate die layout for</a:t>
            </a:r>
          </a:p>
          <a:p>
            <a:r>
              <a:rPr lang="en-US" sz="1600" dirty="0"/>
              <a:t>      implementing their processor models. </a:t>
            </a:r>
          </a:p>
        </p:txBody>
      </p:sp>
    </p:spTree>
    <p:extLst>
      <p:ext uri="{BB962C8B-B14F-4D97-AF65-F5344CB8AC3E}">
        <p14:creationId xmlns:p14="http://schemas.microsoft.com/office/powerpoint/2010/main" val="116116731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1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1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1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1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1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1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1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1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5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6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9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0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6" grpId="0"/>
      <p:bldP spid="7" grpId="0"/>
      <p:bldP spid="9" grpId="0"/>
      <p:bldP spid="4" grpId="0" animBg="1"/>
      <p:bldP spid="8" grpId="0" animBg="1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FFB65B3-9D44-55DF-83B4-9D47501059D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hu-HU" dirty="0"/>
          </a:p>
        </p:txBody>
      </p:sp>
      <p:pic>
        <p:nvPicPr>
          <p:cNvPr id="3074" name="Picture 2">
            <a:extLst>
              <a:ext uri="{FF2B5EF4-FFF2-40B4-BE49-F238E27FC236}">
                <a16:creationId xmlns:a16="http://schemas.microsoft.com/office/drawing/2014/main" id="{71CF4480-8124-3B86-70A4-14F43486E91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1300835"/>
            <a:ext cx="9144000" cy="51435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A73D602C-AAB9-AB1E-7AD4-F584D94259A4}"/>
              </a:ext>
            </a:extLst>
          </p:cNvPr>
          <p:cNvSpPr txBox="1"/>
          <p:nvPr/>
        </p:nvSpPr>
        <p:spPr>
          <a:xfrm>
            <a:off x="26988" y="503675"/>
            <a:ext cx="9119484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accent6"/>
                </a:solidFill>
              </a:rPr>
              <a:t>Meteor Lake (announced 19. 09.2023) – Intel’ first </a:t>
            </a:r>
            <a:r>
              <a:rPr lang="en-US" dirty="0" err="1">
                <a:solidFill>
                  <a:schemeClr val="accent6"/>
                </a:solidFill>
              </a:rPr>
              <a:t>chiplet</a:t>
            </a:r>
            <a:r>
              <a:rPr lang="en-US" dirty="0">
                <a:solidFill>
                  <a:schemeClr val="accent6"/>
                </a:solidFill>
              </a:rPr>
              <a:t>-based client proc.</a:t>
            </a:r>
          </a:p>
          <a:p>
            <a:r>
              <a:rPr lang="en-US" dirty="0">
                <a:solidFill>
                  <a:schemeClr val="accent6"/>
                </a:solidFill>
              </a:rPr>
              <a:t>   (Intel 4 </a:t>
            </a:r>
            <a:r>
              <a:rPr lang="en-US" dirty="0" err="1">
                <a:solidFill>
                  <a:schemeClr val="accent6"/>
                </a:solidFill>
              </a:rPr>
              <a:t>techn</a:t>
            </a:r>
            <a:r>
              <a:rPr lang="en-US" dirty="0">
                <a:solidFill>
                  <a:schemeClr val="accent6"/>
                </a:solidFill>
              </a:rPr>
              <a:t>. four </a:t>
            </a:r>
            <a:r>
              <a:rPr lang="en-US" dirty="0" err="1">
                <a:solidFill>
                  <a:schemeClr val="accent6"/>
                </a:solidFill>
              </a:rPr>
              <a:t>chiplets</a:t>
            </a:r>
            <a:r>
              <a:rPr lang="en-US" dirty="0">
                <a:solidFill>
                  <a:schemeClr val="accent6"/>
                </a:solidFill>
              </a:rPr>
              <a:t>)</a:t>
            </a:r>
            <a:endParaRPr lang="hu-HU" dirty="0">
              <a:solidFill>
                <a:schemeClr val="accent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30501243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1. Introduction - Main battlefields of the processor war (12)</a:t>
            </a:r>
            <a:endParaRPr lang="en-US" dirty="0"/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 rotWithShape="1">
          <a:blip r:embed="rId2"/>
          <a:srcRect l="14528" t="11227" r="46252" b="5813"/>
          <a:stretch/>
        </p:blipFill>
        <p:spPr>
          <a:xfrm>
            <a:off x="3941931" y="598857"/>
            <a:ext cx="5202070" cy="6189405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42732" y="4284095"/>
            <a:ext cx="3969228" cy="18158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spc="-80" dirty="0"/>
              <a:t>Figure: Example for Intel’s performance</a:t>
            </a:r>
          </a:p>
          <a:p>
            <a:r>
              <a:rPr lang="en-US" sz="1600" spc="-80" dirty="0"/>
              <a:t>       leadership vs. AMD, it shows that </a:t>
            </a:r>
          </a:p>
          <a:p>
            <a:r>
              <a:rPr lang="en-US" sz="1600" spc="-80" dirty="0"/>
              <a:t>       Intel’s Core 2 Duo E6750 </a:t>
            </a:r>
            <a:r>
              <a:rPr lang="en-US" sz="1600" dirty="0"/>
              <a:t>provides </a:t>
            </a:r>
          </a:p>
          <a:p>
            <a:r>
              <a:rPr lang="en-US" sz="1600" dirty="0"/>
              <a:t>      in all benchmarks higher</a:t>
            </a:r>
          </a:p>
          <a:p>
            <a:r>
              <a:rPr lang="en-US" sz="1600" dirty="0"/>
              <a:t>      performance  than AMD’s</a:t>
            </a:r>
          </a:p>
          <a:p>
            <a:r>
              <a:rPr lang="en-US" sz="1600" dirty="0"/>
              <a:t>      Athlon 64X2 6000+ (except</a:t>
            </a:r>
          </a:p>
          <a:p>
            <a:r>
              <a:rPr lang="en-US" sz="1600" dirty="0"/>
              <a:t>      in the </a:t>
            </a:r>
            <a:r>
              <a:rPr lang="en-US" sz="1600" dirty="0" err="1"/>
              <a:t>Cinebench</a:t>
            </a:r>
            <a:r>
              <a:rPr lang="en-US" sz="1600" dirty="0"/>
              <a:t> run) [</a:t>
            </a:r>
            <a:r>
              <a:rPr lang="hu-HU" sz="1600" dirty="0"/>
              <a:t>54</a:t>
            </a:r>
            <a:r>
              <a:rPr lang="en-US" sz="1600" dirty="0"/>
              <a:t>].</a:t>
            </a:r>
          </a:p>
        </p:txBody>
      </p:sp>
      <p:sp>
        <p:nvSpPr>
          <p:cNvPr id="7" name="TextBox 6"/>
          <p:cNvSpPr txBox="1"/>
          <p:nvPr/>
        </p:nvSpPr>
        <p:spPr>
          <a:xfrm>
            <a:off x="26495" y="458670"/>
            <a:ext cx="3597460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b</a:t>
            </a:r>
            <a:r>
              <a:rPr lang="en-US" dirty="0">
                <a:solidFill>
                  <a:schemeClr val="accent6"/>
                </a:solidFill>
              </a:rPr>
              <a:t>) The race for performance </a:t>
            </a:r>
          </a:p>
          <a:p>
            <a:r>
              <a:rPr lang="en-US" dirty="0">
                <a:solidFill>
                  <a:schemeClr val="accent6"/>
                </a:solidFill>
              </a:rPr>
              <a:t>     leadership -2</a:t>
            </a:r>
            <a:endParaRPr lang="en-US" sz="1600" dirty="0">
              <a:solidFill>
                <a:schemeClr val="accent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87699364"/>
      </p:ext>
    </p:extLst>
  </p:cSld>
  <p:clrMapOvr>
    <a:masterClrMapping/>
  </p:clrMapOvr>
</p:sld>
</file>

<file path=ppt/slides/slide2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Group 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560417725"/>
              </p:ext>
            </p:extLst>
          </p:nvPr>
        </p:nvGraphicFramePr>
        <p:xfrm>
          <a:off x="69373" y="1422365"/>
          <a:ext cx="8984819" cy="5276770"/>
        </p:xfrm>
        <a:graphic>
          <a:graphicData uri="http://schemas.openxmlformats.org/drawingml/2006/table">
            <a:tbl>
              <a:tblPr/>
              <a:tblGrid>
                <a:gridCol w="112725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34455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7463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71124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288032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3007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855095">
                  <a:extLst>
                    <a:ext uri="{9D8B030D-6E8A-4147-A177-3AD203B41FA5}">
                      <a16:colId xmlns:a16="http://schemas.microsoft.com/office/drawing/2014/main" val="84364266"/>
                    </a:ext>
                  </a:extLst>
                </a:gridCol>
                <a:gridCol w="701772">
                  <a:extLst>
                    <a:ext uri="{9D8B030D-6E8A-4147-A177-3AD203B41FA5}">
                      <a16:colId xmlns:a16="http://schemas.microsoft.com/office/drawing/2014/main" val="1915849201"/>
                    </a:ext>
                  </a:extLst>
                </a:gridCol>
              </a:tblGrid>
              <a:tr h="62933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1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Verdana" pitchFamily="34" charset="0"/>
                        </a:rPr>
                        <a:t>Platform4</a:t>
                      </a:r>
                      <a:endParaRPr kumimoji="0" lang="hu-HU" altLang="en-US" sz="1100" b="1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2E75B6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hu-HU" altLang="en-US" sz="11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Verdana" pitchFamily="34" charset="0"/>
                        </a:rPr>
                        <a:t>Core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2E75B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1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Verdana" pitchFamily="34" charset="0"/>
                        </a:rPr>
                        <a:t>Techn</a:t>
                      </a:r>
                      <a:r>
                        <a:rPr kumimoji="0" lang="en-US" altLang="en-US" sz="11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Verdana" pitchFamily="34" charset="0"/>
                        </a:rPr>
                        <a:t>.</a:t>
                      </a:r>
                      <a:endParaRPr kumimoji="0" lang="hu-HU" altLang="en-US" sz="1100" b="1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2E75B6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1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Verdana" pitchFamily="34" charset="0"/>
                        </a:rPr>
                        <a:t>Intro.</a:t>
                      </a:r>
                      <a:endParaRPr kumimoji="0" lang="hu-HU" altLang="en-US" sz="1100" b="1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2E75B6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en-US" altLang="en-US" sz="1100" b="1" dirty="0">
                          <a:solidFill>
                            <a:schemeClr val="bg1"/>
                          </a:solidFill>
                          <a:latin typeface="Verdana" pitchFamily="34" charset="0"/>
                          <a:cs typeface="Times New Roman" pitchFamily="18" charset="0"/>
                        </a:rPr>
                        <a:t>High performance Core 2-based multicore  2S server processors </a:t>
                      </a:r>
                      <a:endParaRPr kumimoji="0" lang="hu-HU" altLang="en-US" sz="1100" b="1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2E75B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1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Verdana" pitchFamily="34" charset="0"/>
                        </a:rPr>
                        <a:t>Core 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1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Verdana" pitchFamily="34" charset="0"/>
                        </a:rPr>
                        <a:t>count up to</a:t>
                      </a:r>
                      <a:endParaRPr kumimoji="0" lang="hu-HU" altLang="en-US" sz="1100" b="1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2E75B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1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Verdana" pitchFamily="34" charset="0"/>
                        </a:rPr>
                        <a:t>Trans.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1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Verdana" pitchFamily="34" charset="0"/>
                        </a:rPr>
                        <a:t>count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Verdana" pitchFamily="34" charset="0"/>
                        </a:rPr>
                        <a:t>[10</a:t>
                      </a:r>
                      <a:r>
                        <a:rPr kumimoji="0" lang="en-US" altLang="en-US" sz="1100" b="0" i="0" u="none" strike="noStrike" cap="none" normalizeH="0" baseline="3000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Verdana" pitchFamily="34" charset="0"/>
                        </a:rPr>
                        <a:t>6</a:t>
                      </a: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Verdana" pitchFamily="34" charset="0"/>
                        </a:rPr>
                        <a:t>/10</a:t>
                      </a:r>
                      <a:r>
                        <a:rPr kumimoji="0" lang="en-US" altLang="en-US" sz="1100" b="0" i="0" u="none" strike="noStrike" cap="none" normalizeH="0" baseline="3000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Verdana" pitchFamily="34" charset="0"/>
                        </a:rPr>
                        <a:t>9</a:t>
                      </a: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Verdana" pitchFamily="34" charset="0"/>
                        </a:rPr>
                        <a:t>]</a:t>
                      </a:r>
                      <a:endParaRPr kumimoji="0" lang="hu-HU" altLang="en-US" sz="1100" b="1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2E75B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1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Verdana" pitchFamily="34" charset="0"/>
                        </a:rPr>
                        <a:t>Die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1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Verdana" pitchFamily="34" charset="0"/>
                        </a:rPr>
                        <a:t>size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Verdana" pitchFamily="34" charset="0"/>
                        </a:rPr>
                        <a:t>[mm</a:t>
                      </a:r>
                      <a:r>
                        <a:rPr kumimoji="0" lang="en-US" altLang="en-US" sz="1100" b="0" i="0" u="none" strike="noStrike" cap="none" normalizeH="0" baseline="3000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Verdana" pitchFamily="34" charset="0"/>
                        </a:rPr>
                        <a:t>2</a:t>
                      </a: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Verdana" pitchFamily="34" charset="0"/>
                        </a:rPr>
                        <a:t>]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2E75B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62777">
                <a:tc rowSpan="4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Bensley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hu-HU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Pentium</a:t>
                      </a: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</a:t>
                      </a:r>
                      <a:r>
                        <a:rPr kumimoji="0" lang="hu-HU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4</a:t>
                      </a: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</a:t>
                      </a:r>
                      <a:r>
                        <a:rPr kumimoji="0" lang="hu-HU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       </a:t>
                      </a:r>
                      <a:r>
                        <a:rPr kumimoji="0" lang="en-US" altLang="en-US" sz="1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Presc</a:t>
                      </a:r>
                      <a:r>
                        <a:rPr kumimoji="0" lang="hu-HU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ott 2M DP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65 nm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5</a:t>
                      </a:r>
                      <a:r>
                        <a:rPr kumimoji="0" lang="hu-HU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/2006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hu-HU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	</a:t>
                      </a: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Xeon 5000 (Dempsey)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2x1C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2x188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2x81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60942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        </a:t>
                      </a:r>
                      <a:r>
                        <a:rPr kumimoji="0" lang="hu-HU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Core2	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65 nm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6</a:t>
                      </a:r>
                      <a:r>
                        <a:rPr kumimoji="0" lang="hu-HU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/200</a:t>
                      </a: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6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hu-HU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	</a:t>
                      </a: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Xeon 5100</a:t>
                      </a:r>
                      <a:r>
                        <a:rPr kumimoji="0" lang="hu-HU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(</a:t>
                      </a: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Woodcrest</a:t>
                      </a:r>
                      <a:r>
                        <a:rPr kumimoji="0" lang="hu-HU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)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2C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291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143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85521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Core2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65 nm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spc="-30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11/2006</a:t>
                      </a:r>
                      <a:endParaRPr kumimoji="0" lang="hu-HU" altLang="en-US" sz="1100" b="0" i="0" u="none" strike="noStrike" cap="none" spc="-30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Xeon 5300 (</a:t>
                      </a:r>
                      <a:r>
                        <a:rPr kumimoji="0" lang="en-US" altLang="en-US" sz="1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Clovertown</a:t>
                      </a: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)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2x2C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2x291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2x143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05774880"/>
                  </a:ext>
                </a:extLst>
              </a:tr>
              <a:tr h="264165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Penryn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45 nm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spc="-30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11/2007</a:t>
                      </a:r>
                      <a:endParaRPr kumimoji="0" lang="hu-HU" altLang="en-US" sz="1100" b="0" i="0" u="none" strike="noStrike" cap="none" spc="-30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Xeon 5400 (</a:t>
                      </a:r>
                      <a:r>
                        <a:rPr kumimoji="0" lang="en-US" altLang="en-US" sz="1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Harpertown</a:t>
                      </a: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)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2x2C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2x410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2x107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28500772"/>
                  </a:ext>
                </a:extLst>
              </a:tr>
              <a:tr h="260942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Boxboro-EX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hu-HU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Nehalem</a:t>
                      </a: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     </a:t>
                      </a:r>
                      <a:r>
                        <a:rPr kumimoji="0" lang="hu-HU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</a:t>
                      </a: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    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45 nm</a:t>
                      </a:r>
                      <a:endParaRPr kumimoji="0" lang="hu-HU" altLang="en-US" sz="11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hu-HU" altLang="en-US" sz="11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3/2010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76213" algn="l"/>
                          <a:tab pos="2155825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76213" algn="l"/>
                          <a:tab pos="2155825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76213" algn="l"/>
                          <a:tab pos="2155825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76213" algn="l"/>
                          <a:tab pos="2155825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76213" algn="l"/>
                          <a:tab pos="2155825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  <a:tab pos="2155825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  <a:tab pos="2155825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  <a:tab pos="2155825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  <a:tab pos="2155825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  <a:tab pos="2155825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Xeon X6</a:t>
                      </a:r>
                      <a:r>
                        <a:rPr kumimoji="0" lang="hu-HU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500 (Beckton</a:t>
                      </a: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/Nehalem-EX)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  <a:tab pos="2155825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8C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  <a:tab pos="2155825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2.3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  <a:tab pos="2155825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513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73492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hu-HU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Westmere</a:t>
                      </a: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         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32 nm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4</a:t>
                      </a:r>
                      <a:r>
                        <a:rPr kumimoji="0" lang="hu-HU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/2011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76213" algn="l"/>
                          <a:tab pos="2155825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76213" algn="l"/>
                          <a:tab pos="2155825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76213" algn="l"/>
                          <a:tab pos="2155825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76213" algn="l"/>
                          <a:tab pos="2155825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76213" algn="l"/>
                          <a:tab pos="2155825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  <a:tab pos="2155825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  <a:tab pos="2155825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  <a:tab pos="2155825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  <a:tab pos="2155825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  <a:tab pos="2155825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Xeon </a:t>
                      </a:r>
                      <a:r>
                        <a:rPr kumimoji="0" lang="hu-HU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E7-</a:t>
                      </a: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</a:t>
                      </a:r>
                      <a:r>
                        <a:rPr kumimoji="0" lang="hu-HU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8</a:t>
                      </a: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xx</a:t>
                      </a:r>
                      <a:r>
                        <a:rPr kumimoji="0" lang="hu-HU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</a:t>
                      </a: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(</a:t>
                      </a:r>
                      <a:r>
                        <a:rPr kumimoji="0" lang="en-US" altLang="en-US" sz="1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Westmere</a:t>
                      </a: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-EX)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  <a:tab pos="2155825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10C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  <a:tab pos="2155825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2.6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  <a:tab pos="2155825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512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09136">
                <a:tc rowSpan="3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Brickland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    </a:t>
                      </a:r>
                      <a:r>
                        <a:rPr kumimoji="0" lang="hu-HU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Ivy Bridge	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22 nm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</a:t>
                      </a:r>
                      <a:r>
                        <a:rPr kumimoji="0" lang="hu-HU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/201</a:t>
                      </a: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4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Xeon E7-28xx v2 (Ivy Bridge-EX)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15C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4.31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541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60942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Haswell</a:t>
                      </a: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         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22 nm</a:t>
                      </a:r>
                      <a:endParaRPr kumimoji="0" lang="hu-HU" altLang="en-US" sz="11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9/2014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Xeon E5-2600xx v3 (</a:t>
                      </a:r>
                      <a:r>
                        <a:rPr kumimoji="0" lang="en-US" altLang="en-US" sz="1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Haswell</a:t>
                      </a: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-EP)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18C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5.69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662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260942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Broadwell</a:t>
                      </a: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      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14 nm</a:t>
                      </a:r>
                      <a:endParaRPr kumimoji="0" lang="hu-HU" altLang="en-US" sz="11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4</a:t>
                      </a:r>
                      <a:r>
                        <a:rPr kumimoji="0" lang="hu-HU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/2016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Xeon E5-26xx v4 (</a:t>
                      </a:r>
                      <a:r>
                        <a:rPr kumimoji="0" lang="en-US" altLang="en-US" sz="1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Broadwell</a:t>
                      </a: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-EP)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22C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7.2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456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286720">
                <a:tc rowSpan="4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Purley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Skylake</a:t>
                      </a: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         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14 nm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7/2017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spc="-30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Xeon Platinum 8176/80 (</a:t>
                      </a:r>
                      <a:r>
                        <a:rPr kumimoji="0" lang="en-US" altLang="en-US" sz="1100" b="0" i="0" u="none" strike="noStrike" cap="none" spc="-30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Skylake</a:t>
                      </a:r>
                      <a:r>
                        <a:rPr kumimoji="0" lang="en-US" altLang="en-US" sz="1100" b="0" i="0" u="none" strike="noStrike" cap="none" spc="-30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-SP)</a:t>
                      </a:r>
                      <a:endParaRPr kumimoji="0" lang="hu-HU" altLang="en-US" sz="1100" b="0" i="0" u="none" strike="noStrike" cap="none" spc="-30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28C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8.0?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~678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28672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Cascade Lake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14 nm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4/2019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  <a:defRPr/>
                      </a:pPr>
                      <a:r>
                        <a:rPr kumimoji="0" lang="en-US" altLang="en-US" sz="1100" b="0" i="0" u="none" strike="noStrike" cap="none" spc="-70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Xeon Platinum 8276/80 (Cascade Lake-SP)</a:t>
                      </a:r>
                      <a:endParaRPr kumimoji="0" lang="hu-HU" altLang="en-US" sz="1100" b="0" i="0" u="none" strike="noStrike" cap="none" spc="-70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28C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n.a</a:t>
                      </a: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.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n.a</a:t>
                      </a: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.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31208261"/>
                  </a:ext>
                </a:extLst>
              </a:tr>
              <a:tr h="28672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Cascade Lake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  <a:defRPr/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14 nm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4/2019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  <a:defRPr/>
                      </a:pPr>
                      <a:r>
                        <a:rPr kumimoji="0" lang="en-US" altLang="en-US" sz="1100" b="0" i="0" u="none" strike="noStrike" cap="none" spc="-70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Xeon Platinum 9282 (Cascade Lake-AP)</a:t>
                      </a:r>
                      <a:endParaRPr kumimoji="0" lang="hu-HU" altLang="en-US" sz="1100" b="0" i="0" u="none" strike="noStrike" cap="none" spc="-70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2x28C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n.a</a:t>
                      </a: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.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n.a</a:t>
                      </a: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.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18213575"/>
                  </a:ext>
                </a:extLst>
              </a:tr>
              <a:tr h="28672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Cascade Lake R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14 nm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2/2020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spc="-50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Xeon Gold 6238R/6258 (Cascade Lake R)</a:t>
                      </a:r>
                      <a:endParaRPr kumimoji="0" lang="hu-HU" altLang="en-US" sz="1100" b="0" i="0" u="none" strike="noStrike" cap="none" spc="-50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28C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n.a</a:t>
                      </a: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.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n.a</a:t>
                      </a: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.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15923416"/>
                  </a:ext>
                </a:extLst>
              </a:tr>
              <a:tr h="28672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Whitney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Ice Lake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10 nm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4/2020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  <a:defRPr/>
                      </a:pPr>
                      <a:r>
                        <a:rPr kumimoji="0" lang="en-US" altLang="en-US" sz="1100" b="0" i="0" u="none" strike="noStrike" cap="none" spc="-30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Xeon Platinum 8380 (</a:t>
                      </a: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Ice Lake-SP)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40C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n.a</a:t>
                      </a: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.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~640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87859419"/>
                  </a:ext>
                </a:extLst>
              </a:tr>
              <a:tr h="28672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Eagle Stream 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Sapphire Rapids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Intel 7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1/2023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pc="-50" baseline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Xeon Sapphire Rapids MCC monolithic die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32C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n.a</a:t>
                      </a: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.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~770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47082509"/>
                  </a:ext>
                </a:extLst>
              </a:tr>
              <a:tr h="28672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spc="-20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Esmerald</a:t>
                      </a:r>
                      <a:r>
                        <a:rPr kumimoji="0" lang="en-US" altLang="en-US" sz="1100" b="0" i="0" u="none" strike="noStrike" cap="none" spc="-20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Rapids</a:t>
                      </a:r>
                      <a:endParaRPr kumimoji="0" lang="hu-HU" altLang="en-US" sz="1100" b="0" i="0" u="none" strike="noStrike" cap="none" spc="-20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Intel 7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2024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  <a:defRPr/>
                      </a:pP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64C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56399947"/>
                  </a:ext>
                </a:extLst>
              </a:tr>
            </a:tbl>
          </a:graphicData>
        </a:graphic>
      </p:graphicFrame>
      <p:sp>
        <p:nvSpPr>
          <p:cNvPr id="6" name="TextBox 5"/>
          <p:cNvSpPr txBox="1"/>
          <p:nvPr/>
        </p:nvSpPr>
        <p:spPr>
          <a:xfrm>
            <a:off x="26495" y="449378"/>
            <a:ext cx="990322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i="0" u="none" strike="noStrike" kern="1200" cap="none" spc="-70" normalizeH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cs typeface="Times New Roman" pitchFamily="18" charset="0"/>
              </a:rPr>
              <a:t>How large are Intel’s server dies? -1</a:t>
            </a:r>
            <a:r>
              <a:rPr kumimoji="0" lang="hu-HU" i="0" u="none" strike="noStrike" kern="1200" cap="none" spc="-70" normalizeH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cs typeface="Times New Roman" pitchFamily="18" charset="0"/>
              </a:rPr>
              <a:t> </a:t>
            </a:r>
            <a:endParaRPr kumimoji="0" lang="en-US" sz="2400" i="0" u="none" strike="noStrike" kern="1200" cap="none" spc="-70" normalizeH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</a:endParaRPr>
          </a:p>
        </p:txBody>
      </p:sp>
      <p:sp>
        <p:nvSpPr>
          <p:cNvPr id="8" name="Title 1"/>
          <p:cNvSpPr>
            <a:spLocks noGrp="1"/>
          </p:cNvSpPr>
          <p:nvPr>
            <p:ph type="title"/>
          </p:nvPr>
        </p:nvSpPr>
        <p:spPr>
          <a:xfrm>
            <a:off x="0" y="-3382"/>
            <a:ext cx="9144000" cy="393700"/>
          </a:xfrm>
        </p:spPr>
        <p:txBody>
          <a:bodyPr/>
          <a:lstStyle/>
          <a:p>
            <a:r>
              <a:rPr lang="en-US" altLang="en-US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5. Evolution of high-end 2S server processors (14)</a:t>
            </a:r>
            <a:endParaRPr lang="en-US" dirty="0"/>
          </a:p>
        </p:txBody>
      </p:sp>
      <p:sp>
        <p:nvSpPr>
          <p:cNvPr id="2" name="Rectangle 1"/>
          <p:cNvSpPr/>
          <p:nvPr/>
        </p:nvSpPr>
        <p:spPr bwMode="auto">
          <a:xfrm>
            <a:off x="8352420" y="1422365"/>
            <a:ext cx="683280" cy="5292000"/>
          </a:xfrm>
          <a:prstGeom prst="rect">
            <a:avLst/>
          </a:prstGeom>
          <a:noFill/>
          <a:ln w="38100" cap="flat" cmpd="sng" algn="ctr">
            <a:solidFill>
              <a:srgbClr val="FF0000"/>
            </a:solidFill>
            <a:prstDash val="sysDot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26495" y="795191"/>
            <a:ext cx="394370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The Table below shows related data.</a:t>
            </a:r>
          </a:p>
        </p:txBody>
      </p:sp>
    </p:spTree>
    <p:extLst>
      <p:ext uri="{BB962C8B-B14F-4D97-AF65-F5344CB8AC3E}">
        <p14:creationId xmlns:p14="http://schemas.microsoft.com/office/powerpoint/2010/main" val="367411998"/>
      </p:ext>
    </p:extLst>
  </p:cSld>
  <p:clrMapOvr>
    <a:masterClrMapping/>
  </p:clrMapOvr>
</p:sld>
</file>

<file path=ppt/slides/slide2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5. Evolution of high-end 2S server processors (15)</a:t>
            </a:r>
            <a:endParaRPr lang="en-US" dirty="0"/>
          </a:p>
        </p:txBody>
      </p:sp>
      <p:sp>
        <p:nvSpPr>
          <p:cNvPr id="5" name="TextBox 4"/>
          <p:cNvSpPr txBox="1"/>
          <p:nvPr/>
        </p:nvSpPr>
        <p:spPr>
          <a:xfrm>
            <a:off x="26495" y="449378"/>
            <a:ext cx="990322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i="0" u="none" strike="noStrike" kern="1200" cap="none" spc="-70" normalizeH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cs typeface="Times New Roman" pitchFamily="18" charset="0"/>
              </a:rPr>
              <a:t>How large are Intel’s 2S server dies -2</a:t>
            </a:r>
            <a:r>
              <a:rPr kumimoji="0" lang="hu-HU" i="0" u="none" strike="noStrike" kern="1200" cap="none" spc="-70" normalizeH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cs typeface="Times New Roman" pitchFamily="18" charset="0"/>
              </a:rPr>
              <a:t> </a:t>
            </a:r>
            <a:endParaRPr kumimoji="0" lang="en-US" sz="2400" i="0" u="none" strike="noStrike" kern="1200" cap="none" spc="-70" normalizeH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</a:endParaRPr>
          </a:p>
        </p:txBody>
      </p:sp>
      <p:sp>
        <p:nvSpPr>
          <p:cNvPr id="3" name="Rounded Rectangle 2"/>
          <p:cNvSpPr/>
          <p:nvPr/>
        </p:nvSpPr>
        <p:spPr bwMode="auto">
          <a:xfrm>
            <a:off x="-26495" y="818710"/>
            <a:ext cx="9144000" cy="1350150"/>
          </a:xfrm>
          <a:prstGeom prst="roundRect">
            <a:avLst/>
          </a:prstGeom>
          <a:solidFill>
            <a:srgbClr val="E5F2FF"/>
          </a:solidFill>
          <a:ln w="19050" cap="flat" cmpd="sng" algn="ctr">
            <a:solidFill>
              <a:srgbClr val="89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204850" y="768303"/>
            <a:ext cx="8822865" cy="259045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spc="-60" dirty="0"/>
              <a:t>As the previous Table indicates</a:t>
            </a:r>
            <a:r>
              <a:rPr lang="en-US" sz="1600" spc="-60" dirty="0">
                <a:solidFill>
                  <a:srgbClr val="0070C0"/>
                </a:solidFill>
              </a:rPr>
              <a:t>, initially, Intel dynamically enlarged </a:t>
            </a:r>
            <a:r>
              <a:rPr lang="en-US" sz="1600" spc="-60" dirty="0"/>
              <a:t>the</a:t>
            </a:r>
            <a:r>
              <a:rPr lang="en-US" sz="1600" spc="-60" dirty="0">
                <a:solidFill>
                  <a:srgbClr val="0070C0"/>
                </a:solidFill>
              </a:rPr>
              <a:t> </a:t>
            </a:r>
            <a:r>
              <a:rPr lang="en-US" sz="1600" spc="-60" dirty="0">
                <a:solidFill>
                  <a:srgbClr val="FF0000"/>
                </a:solidFill>
              </a:rPr>
              <a:t>die sizes </a:t>
            </a:r>
            <a:r>
              <a:rPr lang="en-US" sz="1600" spc="-60" dirty="0"/>
              <a:t>of their</a:t>
            </a:r>
          </a:p>
          <a:p>
            <a:r>
              <a:rPr lang="en-US" sz="1600" spc="-60" dirty="0"/>
              <a:t>      server processors,</a:t>
            </a:r>
            <a:r>
              <a:rPr lang="en-US" sz="1600" spc="-60" dirty="0">
                <a:solidFill>
                  <a:srgbClr val="FF0000"/>
                </a:solidFill>
              </a:rPr>
              <a:t> </a:t>
            </a:r>
            <a:r>
              <a:rPr lang="en-US" sz="1600" spc="-20" dirty="0">
                <a:solidFill>
                  <a:srgbClr val="0070C0"/>
                </a:solidFill>
              </a:rPr>
              <a:t>but after having achieved 600-700 mm</a:t>
            </a:r>
            <a:r>
              <a:rPr lang="en-US" sz="1600" spc="-20" baseline="30000" dirty="0">
                <a:solidFill>
                  <a:srgbClr val="0070C0"/>
                </a:solidFill>
              </a:rPr>
              <a:t>2</a:t>
            </a:r>
            <a:r>
              <a:rPr lang="en-US" sz="1600" spc="-20" dirty="0">
                <a:solidFill>
                  <a:srgbClr val="0070C0"/>
                </a:solidFill>
              </a:rPr>
              <a:t> (6-7 cm</a:t>
            </a:r>
            <a:r>
              <a:rPr lang="en-US" sz="1600" spc="-20" baseline="30000" dirty="0">
                <a:solidFill>
                  <a:srgbClr val="0070C0"/>
                </a:solidFill>
              </a:rPr>
              <a:t>2</a:t>
            </a:r>
            <a:r>
              <a:rPr lang="en-US" sz="1600" spc="-20" dirty="0">
                <a:solidFill>
                  <a:srgbClr val="0070C0"/>
                </a:solidFill>
              </a:rPr>
              <a:t>), die sizes </a:t>
            </a:r>
          </a:p>
          <a:p>
            <a:pPr>
              <a:spcAft>
                <a:spcPts val="600"/>
              </a:spcAft>
            </a:pPr>
            <a:r>
              <a:rPr lang="en-US" sz="1600" spc="-20" dirty="0">
                <a:solidFill>
                  <a:srgbClr val="0070C0"/>
                </a:solidFill>
              </a:rPr>
              <a:t>     did not grow notably anymore.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dirty="0"/>
              <a:t>There are </a:t>
            </a:r>
            <a:r>
              <a:rPr lang="en-US" sz="1600" dirty="0">
                <a:solidFill>
                  <a:srgbClr val="0070C0"/>
                </a:solidFill>
              </a:rPr>
              <a:t>two reasons</a:t>
            </a:r>
            <a:r>
              <a:rPr lang="en-US" sz="1600" dirty="0"/>
              <a:t> for this: </a:t>
            </a:r>
            <a:r>
              <a:rPr lang="en-US" sz="1600" dirty="0">
                <a:solidFill>
                  <a:srgbClr val="0070C0"/>
                </a:solidFill>
              </a:rPr>
              <a:t>mask alignment </a:t>
            </a:r>
            <a:r>
              <a:rPr lang="en-US" sz="1600" dirty="0"/>
              <a:t>problems and the </a:t>
            </a:r>
            <a:r>
              <a:rPr lang="en-US" sz="1600" dirty="0">
                <a:solidFill>
                  <a:srgbClr val="0070C0"/>
                </a:solidFill>
              </a:rPr>
              <a:t>rising defect</a:t>
            </a:r>
          </a:p>
          <a:p>
            <a:pPr>
              <a:spcAft>
                <a:spcPts val="1000"/>
              </a:spcAft>
            </a:pPr>
            <a:r>
              <a:rPr lang="en-US" sz="1600" dirty="0">
                <a:solidFill>
                  <a:srgbClr val="0070C0"/>
                </a:solidFill>
              </a:rPr>
              <a:t>      numbers </a:t>
            </a:r>
            <a:r>
              <a:rPr lang="en-US" sz="1600" dirty="0"/>
              <a:t>that reduce die yields. </a:t>
            </a:r>
          </a:p>
          <a:p>
            <a:r>
              <a:rPr lang="en-US" sz="1600" spc="-20" dirty="0"/>
              <a:t>    At present, Intel’s </a:t>
            </a:r>
            <a:r>
              <a:rPr lang="en-US" sz="1600" spc="-20" dirty="0">
                <a:solidFill>
                  <a:srgbClr val="FF0000"/>
                </a:solidFill>
              </a:rPr>
              <a:t>largest die </a:t>
            </a:r>
            <a:r>
              <a:rPr lang="en-US" sz="1600" spc="-20" dirty="0"/>
              <a:t>seems to be the Sapphire Rapids 32-core </a:t>
            </a:r>
            <a:r>
              <a:rPr lang="en-US" sz="1600" spc="-20" dirty="0">
                <a:solidFill>
                  <a:srgbClr val="0070C0"/>
                </a:solidFill>
              </a:rPr>
              <a:t>MCC die</a:t>
            </a:r>
            <a:r>
              <a:rPr lang="en-US" sz="1600" spc="-20" dirty="0"/>
              <a:t>,</a:t>
            </a:r>
          </a:p>
          <a:p>
            <a:pPr>
              <a:spcAft>
                <a:spcPts val="600"/>
              </a:spcAft>
            </a:pPr>
            <a:r>
              <a:rPr lang="en-US" sz="1600" spc="-20" dirty="0"/>
              <a:t>      measuring about </a:t>
            </a:r>
            <a:r>
              <a:rPr lang="en-US" sz="1600" spc="-20" dirty="0">
                <a:solidFill>
                  <a:srgbClr val="0070C0"/>
                </a:solidFill>
              </a:rPr>
              <a:t>770 mm</a:t>
            </a:r>
            <a:r>
              <a:rPr lang="en-US" sz="1600" spc="-20" baseline="30000" dirty="0">
                <a:solidFill>
                  <a:srgbClr val="0070C0"/>
                </a:solidFill>
              </a:rPr>
              <a:t>2</a:t>
            </a:r>
            <a:r>
              <a:rPr lang="en-US" sz="1600" spc="-20" dirty="0">
                <a:solidFill>
                  <a:srgbClr val="0070C0"/>
                </a:solidFill>
              </a:rPr>
              <a:t>. </a:t>
            </a:r>
            <a:endParaRPr lang="en-US" sz="1600" dirty="0"/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spc="-40" dirty="0"/>
              <a:t>By contrast, Intel’s Sapphire Rapids </a:t>
            </a:r>
            <a:r>
              <a:rPr lang="en-US" sz="1600" spc="-40" dirty="0">
                <a:solidFill>
                  <a:srgbClr val="0070C0"/>
                </a:solidFill>
              </a:rPr>
              <a:t>XCC dies </a:t>
            </a:r>
            <a:r>
              <a:rPr lang="en-US" sz="1600" spc="-40" dirty="0"/>
              <a:t>measure </a:t>
            </a:r>
            <a:r>
              <a:rPr lang="en-US" sz="1600" spc="-40" dirty="0">
                <a:solidFill>
                  <a:srgbClr val="0070C0"/>
                </a:solidFill>
              </a:rPr>
              <a:t>400 mm</a:t>
            </a:r>
            <a:r>
              <a:rPr lang="en-US" sz="1600" spc="-40" baseline="30000" dirty="0">
                <a:solidFill>
                  <a:srgbClr val="0070C0"/>
                </a:solidFill>
              </a:rPr>
              <a:t>2</a:t>
            </a:r>
            <a:r>
              <a:rPr lang="en-US" sz="1600" spc="-40" dirty="0"/>
              <a:t>, i.e., their 4-die</a:t>
            </a:r>
          </a:p>
          <a:p>
            <a:r>
              <a:rPr lang="en-US" sz="1600" spc="-40" dirty="0"/>
              <a:t>      processors have a total silicon area of about 1600 mm</a:t>
            </a:r>
            <a:r>
              <a:rPr lang="en-US" sz="1600" spc="-40" baseline="30000" dirty="0"/>
              <a:t>2</a:t>
            </a:r>
            <a:r>
              <a:rPr lang="en-US" sz="1600" spc="-40" dirty="0"/>
              <a:t> (16 cm</a:t>
            </a:r>
            <a:r>
              <a:rPr lang="en-US" sz="1600" spc="-40" baseline="30000" dirty="0"/>
              <a:t>2</a:t>
            </a:r>
            <a:r>
              <a:rPr lang="en-US" sz="1600" spc="-40" dirty="0"/>
              <a:t>) [</a:t>
            </a:r>
            <a:r>
              <a:rPr lang="hu-HU" sz="1600" spc="-40" dirty="0"/>
              <a:t>60</a:t>
            </a:r>
            <a:r>
              <a:rPr lang="en-US" sz="1600" spc="-40" dirty="0"/>
              <a:t>]. </a:t>
            </a:r>
          </a:p>
        </p:txBody>
      </p:sp>
    </p:spTree>
    <p:extLst>
      <p:ext uri="{BB962C8B-B14F-4D97-AF65-F5344CB8AC3E}">
        <p14:creationId xmlns:p14="http://schemas.microsoft.com/office/powerpoint/2010/main" val="2488569706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8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8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8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8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8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8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8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8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5. Evolution of high-end 2S server processors (16)</a:t>
            </a:r>
            <a:endParaRPr lang="en-US" dirty="0"/>
          </a:p>
        </p:txBody>
      </p:sp>
      <p:sp>
        <p:nvSpPr>
          <p:cNvPr id="5" name="TextBox 4"/>
          <p:cNvSpPr txBox="1"/>
          <p:nvPr/>
        </p:nvSpPr>
        <p:spPr>
          <a:xfrm>
            <a:off x="69373" y="435029"/>
            <a:ext cx="990322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i="0" u="none" strike="noStrike" kern="1200" cap="none" spc="-70" normalizeH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cs typeface="Times New Roman" pitchFamily="18" charset="0"/>
              </a:rPr>
              <a:t>How many transistors Intel’s 2S server dies include? -1</a:t>
            </a:r>
            <a:r>
              <a:rPr kumimoji="0" lang="hu-HU" i="0" u="none" strike="noStrike" kern="1200" cap="none" spc="-70" normalizeH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cs typeface="Times New Roman" pitchFamily="18" charset="0"/>
              </a:rPr>
              <a:t> </a:t>
            </a:r>
            <a:endParaRPr kumimoji="0" lang="en-US" sz="2400" i="0" u="none" strike="noStrike" kern="1200" cap="none" spc="-70" normalizeH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206103" y="776434"/>
            <a:ext cx="889544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spc="-40" dirty="0"/>
              <a:t>Up to the Skylake family (2017), Intel revealed die sizes and transistor counts, but </a:t>
            </a:r>
          </a:p>
          <a:p>
            <a:r>
              <a:rPr lang="en-US" sz="1600" spc="-40" dirty="0"/>
              <a:t>       after that, sorry to say, the firm has stopped stating related data, so for recent</a:t>
            </a:r>
          </a:p>
          <a:p>
            <a:pPr>
              <a:spcAft>
                <a:spcPts val="600"/>
              </a:spcAft>
            </a:pPr>
            <a:r>
              <a:rPr lang="en-US" sz="1600" spc="-40" dirty="0"/>
              <a:t>       processors, </a:t>
            </a:r>
            <a:r>
              <a:rPr lang="en-US" sz="1600" spc="-40" dirty="0">
                <a:solidFill>
                  <a:srgbClr val="0070C0"/>
                </a:solidFill>
              </a:rPr>
              <a:t>no reliable data </a:t>
            </a:r>
            <a:r>
              <a:rPr lang="en-US" sz="1600" spc="-40" dirty="0"/>
              <a:t>is available.  </a:t>
            </a:r>
          </a:p>
        </p:txBody>
      </p:sp>
    </p:spTree>
    <p:extLst>
      <p:ext uri="{BB962C8B-B14F-4D97-AF65-F5344CB8AC3E}">
        <p14:creationId xmlns:p14="http://schemas.microsoft.com/office/powerpoint/2010/main" val="120443240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Group 2"/>
          <p:cNvGraphicFramePr>
            <a:graphicFrameLocks noGrp="1"/>
          </p:cNvGraphicFramePr>
          <p:nvPr/>
        </p:nvGraphicFramePr>
        <p:xfrm>
          <a:off x="69373" y="1422365"/>
          <a:ext cx="8984819" cy="5276770"/>
        </p:xfrm>
        <a:graphic>
          <a:graphicData uri="http://schemas.openxmlformats.org/drawingml/2006/table">
            <a:tbl>
              <a:tblPr/>
              <a:tblGrid>
                <a:gridCol w="112725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34455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7463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71124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288032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3007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855095">
                  <a:extLst>
                    <a:ext uri="{9D8B030D-6E8A-4147-A177-3AD203B41FA5}">
                      <a16:colId xmlns:a16="http://schemas.microsoft.com/office/drawing/2014/main" val="84364266"/>
                    </a:ext>
                  </a:extLst>
                </a:gridCol>
                <a:gridCol w="701772">
                  <a:extLst>
                    <a:ext uri="{9D8B030D-6E8A-4147-A177-3AD203B41FA5}">
                      <a16:colId xmlns:a16="http://schemas.microsoft.com/office/drawing/2014/main" val="1915849201"/>
                    </a:ext>
                  </a:extLst>
                </a:gridCol>
              </a:tblGrid>
              <a:tr h="62933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1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Verdana" pitchFamily="34" charset="0"/>
                        </a:rPr>
                        <a:t>Platform4</a:t>
                      </a:r>
                      <a:endParaRPr kumimoji="0" lang="hu-HU" altLang="en-US" sz="1100" b="1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2E75B6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hu-HU" altLang="en-US" sz="11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Verdana" pitchFamily="34" charset="0"/>
                        </a:rPr>
                        <a:t>Core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2E75B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1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Verdana" pitchFamily="34" charset="0"/>
                        </a:rPr>
                        <a:t>Techn</a:t>
                      </a:r>
                      <a:r>
                        <a:rPr kumimoji="0" lang="en-US" altLang="en-US" sz="11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Verdana" pitchFamily="34" charset="0"/>
                        </a:rPr>
                        <a:t>.</a:t>
                      </a:r>
                      <a:endParaRPr kumimoji="0" lang="hu-HU" altLang="en-US" sz="1100" b="1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2E75B6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1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Verdana" pitchFamily="34" charset="0"/>
                        </a:rPr>
                        <a:t>Intro.</a:t>
                      </a:r>
                      <a:endParaRPr kumimoji="0" lang="hu-HU" altLang="en-US" sz="1100" b="1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2E75B6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en-US" altLang="en-US" sz="1100" b="1" dirty="0">
                          <a:solidFill>
                            <a:schemeClr val="bg1"/>
                          </a:solidFill>
                          <a:latin typeface="Verdana" pitchFamily="34" charset="0"/>
                          <a:cs typeface="Times New Roman" pitchFamily="18" charset="0"/>
                        </a:rPr>
                        <a:t>High performance Core 2-based multicore  2S server processors </a:t>
                      </a:r>
                      <a:endParaRPr kumimoji="0" lang="hu-HU" altLang="en-US" sz="1100" b="1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2E75B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1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Verdana" pitchFamily="34" charset="0"/>
                        </a:rPr>
                        <a:t>Core 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1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Verdana" pitchFamily="34" charset="0"/>
                        </a:rPr>
                        <a:t>count up to</a:t>
                      </a:r>
                      <a:endParaRPr kumimoji="0" lang="hu-HU" altLang="en-US" sz="1100" b="1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2E75B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1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Verdana" pitchFamily="34" charset="0"/>
                        </a:rPr>
                        <a:t>Trans.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1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Verdana" pitchFamily="34" charset="0"/>
                        </a:rPr>
                        <a:t>count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Verdana" pitchFamily="34" charset="0"/>
                        </a:rPr>
                        <a:t>[10</a:t>
                      </a:r>
                      <a:r>
                        <a:rPr kumimoji="0" lang="en-US" altLang="en-US" sz="1100" b="0" i="0" u="none" strike="noStrike" cap="none" normalizeH="0" baseline="3000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Verdana" pitchFamily="34" charset="0"/>
                        </a:rPr>
                        <a:t>6</a:t>
                      </a: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Verdana" pitchFamily="34" charset="0"/>
                        </a:rPr>
                        <a:t>/10</a:t>
                      </a:r>
                      <a:r>
                        <a:rPr kumimoji="0" lang="en-US" altLang="en-US" sz="1100" b="0" i="0" u="none" strike="noStrike" cap="none" normalizeH="0" baseline="3000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Verdana" pitchFamily="34" charset="0"/>
                        </a:rPr>
                        <a:t>9</a:t>
                      </a: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Verdana" pitchFamily="34" charset="0"/>
                        </a:rPr>
                        <a:t>]</a:t>
                      </a:r>
                      <a:endParaRPr kumimoji="0" lang="hu-HU" altLang="en-US" sz="1100" b="1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2E75B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1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Verdana" pitchFamily="34" charset="0"/>
                        </a:rPr>
                        <a:t>Die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1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Verdana" pitchFamily="34" charset="0"/>
                        </a:rPr>
                        <a:t>size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Verdana" pitchFamily="34" charset="0"/>
                        </a:rPr>
                        <a:t>[mm</a:t>
                      </a:r>
                      <a:r>
                        <a:rPr kumimoji="0" lang="en-US" altLang="en-US" sz="1100" b="0" i="0" u="none" strike="noStrike" cap="none" normalizeH="0" baseline="3000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Verdana" pitchFamily="34" charset="0"/>
                        </a:rPr>
                        <a:t>2</a:t>
                      </a: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Verdana" pitchFamily="34" charset="0"/>
                        </a:rPr>
                        <a:t>]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2E75B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62777">
                <a:tc rowSpan="4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Bensley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hu-HU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Pentium</a:t>
                      </a: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</a:t>
                      </a:r>
                      <a:r>
                        <a:rPr kumimoji="0" lang="hu-HU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4</a:t>
                      </a: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</a:t>
                      </a:r>
                      <a:r>
                        <a:rPr kumimoji="0" lang="hu-HU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       </a:t>
                      </a:r>
                      <a:r>
                        <a:rPr kumimoji="0" lang="en-US" altLang="en-US" sz="1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Presc</a:t>
                      </a:r>
                      <a:r>
                        <a:rPr kumimoji="0" lang="hu-HU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ott 2M DP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65 nm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5</a:t>
                      </a:r>
                      <a:r>
                        <a:rPr kumimoji="0" lang="hu-HU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/2006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hu-HU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	</a:t>
                      </a: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Xeon 5000 (Dempsey)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2x1C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2x188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2x81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60942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        </a:t>
                      </a:r>
                      <a:r>
                        <a:rPr kumimoji="0" lang="hu-HU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Core2	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65 nm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6</a:t>
                      </a:r>
                      <a:r>
                        <a:rPr kumimoji="0" lang="hu-HU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/200</a:t>
                      </a: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6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hu-HU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	</a:t>
                      </a: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Xeon 5100</a:t>
                      </a:r>
                      <a:r>
                        <a:rPr kumimoji="0" lang="hu-HU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(</a:t>
                      </a: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Woodcrest</a:t>
                      </a:r>
                      <a:r>
                        <a:rPr kumimoji="0" lang="hu-HU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)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2C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291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143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85521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Core2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65 nm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spc="-30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11/2006</a:t>
                      </a:r>
                      <a:endParaRPr kumimoji="0" lang="hu-HU" altLang="en-US" sz="1100" b="0" i="0" u="none" strike="noStrike" cap="none" spc="-30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Xeon 5300 (</a:t>
                      </a:r>
                      <a:r>
                        <a:rPr kumimoji="0" lang="en-US" altLang="en-US" sz="1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Clovertown</a:t>
                      </a: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)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2x2C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2x291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2x143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05774880"/>
                  </a:ext>
                </a:extLst>
              </a:tr>
              <a:tr h="264165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Penryn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45 nm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spc="-30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11/2007</a:t>
                      </a:r>
                      <a:endParaRPr kumimoji="0" lang="hu-HU" altLang="en-US" sz="1100" b="0" i="0" u="none" strike="noStrike" cap="none" spc="-30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Xeon 5400 (</a:t>
                      </a:r>
                      <a:r>
                        <a:rPr kumimoji="0" lang="en-US" altLang="en-US" sz="1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Harpertown</a:t>
                      </a: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)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2x2C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2x410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2x107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28500772"/>
                  </a:ext>
                </a:extLst>
              </a:tr>
              <a:tr h="260942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Boxboro-EX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hu-HU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Nehalem</a:t>
                      </a: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     </a:t>
                      </a:r>
                      <a:r>
                        <a:rPr kumimoji="0" lang="hu-HU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</a:t>
                      </a: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    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45 nm</a:t>
                      </a:r>
                      <a:endParaRPr kumimoji="0" lang="hu-HU" altLang="en-US" sz="11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hu-HU" altLang="en-US" sz="11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3/2010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76213" algn="l"/>
                          <a:tab pos="2155825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76213" algn="l"/>
                          <a:tab pos="2155825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76213" algn="l"/>
                          <a:tab pos="2155825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76213" algn="l"/>
                          <a:tab pos="2155825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76213" algn="l"/>
                          <a:tab pos="2155825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  <a:tab pos="2155825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  <a:tab pos="2155825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  <a:tab pos="2155825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  <a:tab pos="2155825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  <a:tab pos="2155825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Xeon X6</a:t>
                      </a:r>
                      <a:r>
                        <a:rPr kumimoji="0" lang="hu-HU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500 (Beckton</a:t>
                      </a: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/Nehalem-EX)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  <a:tab pos="2155825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8C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  <a:tab pos="2155825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2.3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  <a:tab pos="2155825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513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73492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hu-HU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Westmere</a:t>
                      </a: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         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32 nm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4</a:t>
                      </a:r>
                      <a:r>
                        <a:rPr kumimoji="0" lang="hu-HU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/2011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76213" algn="l"/>
                          <a:tab pos="2155825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76213" algn="l"/>
                          <a:tab pos="2155825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76213" algn="l"/>
                          <a:tab pos="2155825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76213" algn="l"/>
                          <a:tab pos="2155825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76213" algn="l"/>
                          <a:tab pos="2155825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  <a:tab pos="2155825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  <a:tab pos="2155825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  <a:tab pos="2155825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  <a:tab pos="2155825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  <a:tab pos="2155825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Xeon </a:t>
                      </a:r>
                      <a:r>
                        <a:rPr kumimoji="0" lang="hu-HU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E7-</a:t>
                      </a: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</a:t>
                      </a:r>
                      <a:r>
                        <a:rPr kumimoji="0" lang="hu-HU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8</a:t>
                      </a: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xx</a:t>
                      </a:r>
                      <a:r>
                        <a:rPr kumimoji="0" lang="hu-HU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</a:t>
                      </a: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(</a:t>
                      </a:r>
                      <a:r>
                        <a:rPr kumimoji="0" lang="en-US" altLang="en-US" sz="1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Westmere</a:t>
                      </a: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-EX)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  <a:tab pos="2155825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10C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  <a:tab pos="2155825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2.6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  <a:tab pos="2155825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512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09136">
                <a:tc rowSpan="3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Brickland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    </a:t>
                      </a:r>
                      <a:r>
                        <a:rPr kumimoji="0" lang="hu-HU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Ivy Bridge	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22 nm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</a:t>
                      </a:r>
                      <a:r>
                        <a:rPr kumimoji="0" lang="hu-HU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/201</a:t>
                      </a: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4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Xeon E7-28xx v2 (Ivy Bridge-EX)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15C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4.31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541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60942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Haswell</a:t>
                      </a: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         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22 nm</a:t>
                      </a:r>
                      <a:endParaRPr kumimoji="0" lang="hu-HU" altLang="en-US" sz="11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9/2014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Xeon E5-2600xx v3 (</a:t>
                      </a:r>
                      <a:r>
                        <a:rPr kumimoji="0" lang="en-US" altLang="en-US" sz="1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Haswell</a:t>
                      </a: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-EP)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18C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5.69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662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260942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Broadwell</a:t>
                      </a: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      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14 nm</a:t>
                      </a:r>
                      <a:endParaRPr kumimoji="0" lang="hu-HU" altLang="en-US" sz="11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4</a:t>
                      </a:r>
                      <a:r>
                        <a:rPr kumimoji="0" lang="hu-HU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/2016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Xeon E5-26xx v4 (</a:t>
                      </a:r>
                      <a:r>
                        <a:rPr kumimoji="0" lang="en-US" altLang="en-US" sz="1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Broadwell</a:t>
                      </a: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-EP)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22C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7.2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456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286720">
                <a:tc rowSpan="4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Purley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Skylake</a:t>
                      </a: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         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14 nm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7/2017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spc="-30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Xeon Platinum 8176/80 (</a:t>
                      </a:r>
                      <a:r>
                        <a:rPr kumimoji="0" lang="en-US" altLang="en-US" sz="1100" b="0" i="0" u="none" strike="noStrike" cap="none" spc="-30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Skylake</a:t>
                      </a:r>
                      <a:r>
                        <a:rPr kumimoji="0" lang="en-US" altLang="en-US" sz="1100" b="0" i="0" u="none" strike="noStrike" cap="none" spc="-30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-SP)</a:t>
                      </a:r>
                      <a:endParaRPr kumimoji="0" lang="hu-HU" altLang="en-US" sz="1100" b="0" i="0" u="none" strike="noStrike" cap="none" spc="-30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28C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8.0?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~678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28672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Cascade Lake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14 nm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4/2019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  <a:defRPr/>
                      </a:pPr>
                      <a:r>
                        <a:rPr kumimoji="0" lang="en-US" altLang="en-US" sz="1100" b="0" i="0" u="none" strike="noStrike" cap="none" spc="-70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Xeon Platinum 8276/80 (Cascade Lake-SP)</a:t>
                      </a:r>
                      <a:endParaRPr kumimoji="0" lang="hu-HU" altLang="en-US" sz="1100" b="0" i="0" u="none" strike="noStrike" cap="none" spc="-70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28C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n.a</a:t>
                      </a: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.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n.a</a:t>
                      </a: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.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31208261"/>
                  </a:ext>
                </a:extLst>
              </a:tr>
              <a:tr h="28672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Cascade Lake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  <a:defRPr/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14 nm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4/2019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  <a:defRPr/>
                      </a:pPr>
                      <a:r>
                        <a:rPr kumimoji="0" lang="en-US" altLang="en-US" sz="1100" b="0" i="0" u="none" strike="noStrike" cap="none" spc="-70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Xeon Platinum 9282 (Cascade Lake-AP)</a:t>
                      </a:r>
                      <a:endParaRPr kumimoji="0" lang="hu-HU" altLang="en-US" sz="1100" b="0" i="0" u="none" strike="noStrike" cap="none" spc="-70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2x28C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n.a</a:t>
                      </a: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.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n.a</a:t>
                      </a: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.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18213575"/>
                  </a:ext>
                </a:extLst>
              </a:tr>
              <a:tr h="28672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Cascade Lake R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14 nm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2/2020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spc="-50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Xeon Gold 6238R/6258 (Cascade Lake R)</a:t>
                      </a:r>
                      <a:endParaRPr kumimoji="0" lang="hu-HU" altLang="en-US" sz="1100" b="0" i="0" u="none" strike="noStrike" cap="none" spc="-50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28C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n.a</a:t>
                      </a: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.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n.a</a:t>
                      </a: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.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15923416"/>
                  </a:ext>
                </a:extLst>
              </a:tr>
              <a:tr h="28672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Whitney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Ice Lake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10 nm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4/2020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  <a:defRPr/>
                      </a:pPr>
                      <a:r>
                        <a:rPr kumimoji="0" lang="en-US" altLang="en-US" sz="1100" b="0" i="0" u="none" strike="noStrike" cap="none" spc="-30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Xeon Platinum 8380 (</a:t>
                      </a: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Ice Lake-SP)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40C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n.a</a:t>
                      </a: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.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~640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87859419"/>
                  </a:ext>
                </a:extLst>
              </a:tr>
              <a:tr h="28672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Eagle Stream 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Sapphire Rapids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Intel 7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1/2023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pc="-50" baseline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Xeon Sapphire Rapids MCC monolithic die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32C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n.a</a:t>
                      </a: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.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~770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47082509"/>
                  </a:ext>
                </a:extLst>
              </a:tr>
              <a:tr h="28672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spc="-20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Esmerald</a:t>
                      </a:r>
                      <a:r>
                        <a:rPr kumimoji="0" lang="en-US" altLang="en-US" sz="1100" b="0" i="0" u="none" strike="noStrike" cap="none" spc="-20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Rapids</a:t>
                      </a:r>
                      <a:endParaRPr kumimoji="0" lang="hu-HU" altLang="en-US" sz="1100" b="0" i="0" u="none" strike="noStrike" cap="none" spc="-20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Intel 7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2024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  <a:defRPr/>
                      </a:pP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64C</a:t>
                      </a: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endParaRPr kumimoji="0" lang="hu-HU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56399947"/>
                  </a:ext>
                </a:extLst>
              </a:tr>
            </a:tbl>
          </a:graphicData>
        </a:graphic>
      </p:graphicFrame>
      <p:sp>
        <p:nvSpPr>
          <p:cNvPr id="6" name="TextBox 5"/>
          <p:cNvSpPr txBox="1"/>
          <p:nvPr/>
        </p:nvSpPr>
        <p:spPr>
          <a:xfrm>
            <a:off x="26495" y="449378"/>
            <a:ext cx="9903227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-7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How many transistors Intel’s 2S server dies include? -2</a:t>
            </a:r>
            <a:r>
              <a:rPr kumimoji="0" lang="hu-HU" sz="1800" b="0" i="0" u="none" strike="noStrike" kern="1200" cap="none" spc="-7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 </a:t>
            </a:r>
            <a:endParaRPr kumimoji="0" lang="en-US" sz="2400" b="0" i="0" u="none" strike="noStrike" kern="1200" cap="none" spc="-7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i="0" u="none" strike="noStrike" kern="1200" cap="none" spc="-70" normalizeH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</a:endParaRPr>
          </a:p>
        </p:txBody>
      </p:sp>
      <p:sp>
        <p:nvSpPr>
          <p:cNvPr id="8" name="Title 1"/>
          <p:cNvSpPr>
            <a:spLocks noGrp="1"/>
          </p:cNvSpPr>
          <p:nvPr>
            <p:ph type="title"/>
          </p:nvPr>
        </p:nvSpPr>
        <p:spPr>
          <a:xfrm>
            <a:off x="0" y="-3382"/>
            <a:ext cx="9144000" cy="393700"/>
          </a:xfrm>
        </p:spPr>
        <p:txBody>
          <a:bodyPr/>
          <a:lstStyle/>
          <a:p>
            <a:r>
              <a:rPr lang="en-US" altLang="en-US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5. Evolution of high-end 2S server processors (16b)</a:t>
            </a:r>
            <a:endParaRPr lang="en-US" dirty="0"/>
          </a:p>
        </p:txBody>
      </p:sp>
      <p:sp>
        <p:nvSpPr>
          <p:cNvPr id="2" name="Rectangle 1"/>
          <p:cNvSpPr/>
          <p:nvPr/>
        </p:nvSpPr>
        <p:spPr bwMode="auto">
          <a:xfrm>
            <a:off x="7497324" y="1439617"/>
            <a:ext cx="855096" cy="5292000"/>
          </a:xfrm>
          <a:prstGeom prst="rect">
            <a:avLst/>
          </a:prstGeom>
          <a:noFill/>
          <a:ln w="38100" cap="flat" cmpd="sng" algn="ctr">
            <a:solidFill>
              <a:srgbClr val="FF0000"/>
            </a:solidFill>
            <a:prstDash val="sysDot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26495" y="795191"/>
            <a:ext cx="394370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The Table below shows related data.</a:t>
            </a:r>
          </a:p>
        </p:txBody>
      </p:sp>
    </p:spTree>
    <p:extLst>
      <p:ext uri="{BB962C8B-B14F-4D97-AF65-F5344CB8AC3E}">
        <p14:creationId xmlns:p14="http://schemas.microsoft.com/office/powerpoint/2010/main" val="3691050908"/>
      </p:ext>
    </p:extLst>
  </p:cSld>
  <p:clrMapOvr>
    <a:masterClrMapping/>
  </p:clrMapOvr>
</p:sld>
</file>

<file path=ppt/slides/slide2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5. Evolution of high-end 2S server processors (16c)</a:t>
            </a:r>
            <a:endParaRPr lang="en-US" dirty="0"/>
          </a:p>
        </p:txBody>
      </p:sp>
      <p:sp>
        <p:nvSpPr>
          <p:cNvPr id="5" name="TextBox 4"/>
          <p:cNvSpPr txBox="1"/>
          <p:nvPr/>
        </p:nvSpPr>
        <p:spPr>
          <a:xfrm>
            <a:off x="69373" y="435029"/>
            <a:ext cx="990322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i="0" u="none" strike="noStrike" kern="1200" cap="none" spc="-70" normalizeH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cs typeface="Times New Roman" pitchFamily="18" charset="0"/>
              </a:rPr>
              <a:t>How many transistors Intel’s 2S server dies include? -3</a:t>
            </a:r>
            <a:r>
              <a:rPr kumimoji="0" lang="hu-HU" i="0" u="none" strike="noStrike" kern="1200" cap="none" spc="-70" normalizeH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cs typeface="Times New Roman" pitchFamily="18" charset="0"/>
              </a:rPr>
              <a:t> </a:t>
            </a:r>
            <a:endParaRPr kumimoji="0" lang="en-US" sz="2400" i="0" u="none" strike="noStrike" kern="1200" cap="none" spc="-70" normalizeH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206103" y="776434"/>
            <a:ext cx="9309408" cy="196977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spc="-50" dirty="0"/>
              <a:t>Nevertheless, one of the Figures in Section 1 shows transistor densities in recent</a:t>
            </a:r>
          </a:p>
          <a:p>
            <a:pPr>
              <a:spcAft>
                <a:spcPts val="600"/>
              </a:spcAft>
            </a:pPr>
            <a:r>
              <a:rPr lang="en-US" sz="1600" spc="-50" dirty="0"/>
              <a:t>          IC processes.</a:t>
            </a:r>
          </a:p>
          <a:p>
            <a:pPr>
              <a:spcAft>
                <a:spcPts val="600"/>
              </a:spcAft>
            </a:pPr>
            <a:r>
              <a:rPr lang="en-US" sz="1600" spc="-50" dirty="0"/>
              <a:t>       </a:t>
            </a:r>
            <a:r>
              <a:rPr lang="en-US" sz="1600" spc="-70" dirty="0"/>
              <a:t>Accordingly, Intel7 technology yields about 180 million transistors/mm</a:t>
            </a:r>
            <a:r>
              <a:rPr lang="en-US" sz="1600" spc="-70" baseline="30000" dirty="0"/>
              <a:t>2</a:t>
            </a:r>
            <a:r>
              <a:rPr lang="en-US" sz="1600" spc="-40" dirty="0"/>
              <a:t>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spc="-40" dirty="0"/>
              <a:t>   It follows that</a:t>
            </a:r>
            <a:r>
              <a:rPr lang="en-US" sz="1600" spc="-60" dirty="0"/>
              <a:t> Intel’s most giant, </a:t>
            </a:r>
            <a:r>
              <a:rPr lang="en-US" sz="1600" spc="-60" dirty="0">
                <a:solidFill>
                  <a:srgbClr val="0070C0"/>
                </a:solidFill>
              </a:rPr>
              <a:t>32-core</a:t>
            </a:r>
            <a:r>
              <a:rPr lang="en-US" sz="1600" spc="-60" dirty="0"/>
              <a:t> </a:t>
            </a:r>
            <a:r>
              <a:rPr lang="en-US" sz="1600" spc="-60" dirty="0">
                <a:solidFill>
                  <a:srgbClr val="0070C0"/>
                </a:solidFill>
              </a:rPr>
              <a:t>Sapphire Rapids MCC die </a:t>
            </a:r>
            <a:r>
              <a:rPr lang="en-US" sz="1600" spc="-60" dirty="0"/>
              <a:t>(measuring 770 mm</a:t>
            </a:r>
            <a:r>
              <a:rPr lang="en-US" sz="1600" spc="-60" baseline="30000" dirty="0"/>
              <a:t>2</a:t>
            </a:r>
            <a:r>
              <a:rPr lang="en-US" sz="1600" spc="-60" dirty="0"/>
              <a:t>)</a:t>
            </a:r>
          </a:p>
          <a:p>
            <a:r>
              <a:rPr lang="en-US" sz="1600" spc="-60" dirty="0">
                <a:solidFill>
                  <a:srgbClr val="0070C0"/>
                </a:solidFill>
              </a:rPr>
              <a:t>          </a:t>
            </a:r>
            <a:r>
              <a:rPr lang="en-US" sz="1600" spc="-60" dirty="0"/>
              <a:t>may have </a:t>
            </a:r>
            <a:r>
              <a:rPr lang="en-US" sz="1600" spc="-60" dirty="0">
                <a:solidFill>
                  <a:srgbClr val="0070C0"/>
                </a:solidFill>
              </a:rPr>
              <a:t>nearly 140 billion transistors </a:t>
            </a:r>
            <a:r>
              <a:rPr lang="en-US" sz="1600" spc="-60" dirty="0"/>
              <a:t>(note that due to the unknown size of </a:t>
            </a:r>
          </a:p>
          <a:p>
            <a:r>
              <a:rPr lang="en-US" sz="1600" spc="-60" dirty="0"/>
              <a:t>          </a:t>
            </a:r>
            <a:r>
              <a:rPr lang="en-US" sz="1600" spc="-50" dirty="0"/>
              <a:t>“dark silicon,” the actual transistor count implemented on the die, may be estimated</a:t>
            </a:r>
          </a:p>
          <a:p>
            <a:r>
              <a:rPr lang="en-US" sz="1600" spc="-40" dirty="0"/>
              <a:t>          only very roughly).</a:t>
            </a:r>
          </a:p>
        </p:txBody>
      </p:sp>
      <p:sp>
        <p:nvSpPr>
          <p:cNvPr id="4" name="TextBox 3"/>
          <p:cNvSpPr txBox="1"/>
          <p:nvPr/>
        </p:nvSpPr>
        <p:spPr>
          <a:xfrm>
            <a:off x="116505" y="6444335"/>
            <a:ext cx="358944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Dark silicon: unoccupied Si area.</a:t>
            </a:r>
          </a:p>
        </p:txBody>
      </p:sp>
    </p:spTree>
    <p:extLst>
      <p:ext uri="{BB962C8B-B14F-4D97-AF65-F5344CB8AC3E}">
        <p14:creationId xmlns:p14="http://schemas.microsoft.com/office/powerpoint/2010/main" val="124061996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6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6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</p:bldLst>
  </p:timing>
</p:sld>
</file>

<file path=ppt/slides/slide2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5. Evolution of high-end 2S server processors (17)</a:t>
            </a:r>
            <a:endParaRPr lang="en-US" dirty="0"/>
          </a:p>
        </p:txBody>
      </p:sp>
      <p:sp>
        <p:nvSpPr>
          <p:cNvPr id="3" name="TextBox 2"/>
          <p:cNvSpPr txBox="1"/>
          <p:nvPr/>
        </p:nvSpPr>
        <p:spPr>
          <a:xfrm>
            <a:off x="26495" y="458670"/>
            <a:ext cx="889596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accent6"/>
                </a:solidFill>
              </a:rPr>
              <a:t>At what rate do transistor counts rise in Intel’s 2S server processors? -1</a:t>
            </a:r>
          </a:p>
        </p:txBody>
      </p:sp>
      <p:sp>
        <p:nvSpPr>
          <p:cNvPr id="4" name="TextBox 3"/>
          <p:cNvSpPr txBox="1"/>
          <p:nvPr/>
        </p:nvSpPr>
        <p:spPr>
          <a:xfrm>
            <a:off x="26495" y="797690"/>
            <a:ext cx="922664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spc="-20" dirty="0"/>
              <a:t>Related data of the previous Table allows to visualize the rate of rising transistor counts</a:t>
            </a:r>
          </a:p>
          <a:p>
            <a:r>
              <a:rPr lang="en-US" sz="1600" dirty="0"/>
              <a:t>  as follows:</a:t>
            </a:r>
          </a:p>
        </p:txBody>
      </p:sp>
    </p:spTree>
    <p:extLst>
      <p:ext uri="{BB962C8B-B14F-4D97-AF65-F5344CB8AC3E}">
        <p14:creationId xmlns:p14="http://schemas.microsoft.com/office/powerpoint/2010/main" val="276600687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sz="17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5. Evolution of high-end 2S server processors (18)</a:t>
            </a:r>
            <a:endParaRPr lang="en-US" sz="1700" dirty="0"/>
          </a:p>
        </p:txBody>
      </p:sp>
      <p:grpSp>
        <p:nvGrpSpPr>
          <p:cNvPr id="20" name="Group 19"/>
          <p:cNvGrpSpPr/>
          <p:nvPr/>
        </p:nvGrpSpPr>
        <p:grpSpPr>
          <a:xfrm>
            <a:off x="-14756" y="1014860"/>
            <a:ext cx="9176518" cy="5729201"/>
            <a:chOff x="-14756" y="1043735"/>
            <a:chExt cx="9176518" cy="5729201"/>
          </a:xfrm>
        </p:grpSpPr>
        <p:grpSp>
          <p:nvGrpSpPr>
            <p:cNvPr id="4" name="Group 3"/>
            <p:cNvGrpSpPr/>
            <p:nvPr/>
          </p:nvGrpSpPr>
          <p:grpSpPr>
            <a:xfrm>
              <a:off x="7121" y="1043735"/>
              <a:ext cx="9154641" cy="5729201"/>
              <a:chOff x="116505" y="604193"/>
              <a:chExt cx="11345696" cy="5729201"/>
            </a:xfrm>
          </p:grpSpPr>
          <p:cxnSp>
            <p:nvCxnSpPr>
              <p:cNvPr id="38" name="Egyenes összekötő nyíllal 4"/>
              <p:cNvCxnSpPr/>
              <p:nvPr/>
            </p:nvCxnSpPr>
            <p:spPr>
              <a:xfrm flipH="1" flipV="1">
                <a:off x="603904" y="1045052"/>
                <a:ext cx="76" cy="5112000"/>
              </a:xfrm>
              <a:prstGeom prst="straightConnector1">
                <a:avLst/>
              </a:prstGeom>
              <a:ln>
                <a:solidFill>
                  <a:schemeClr val="tx1"/>
                </a:solidFill>
                <a:tailEnd type="arrow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9" name="Egyenes összekötő nyíllal 6"/>
              <p:cNvCxnSpPr/>
              <p:nvPr/>
            </p:nvCxnSpPr>
            <p:spPr>
              <a:xfrm flipV="1">
                <a:off x="544779" y="5978825"/>
                <a:ext cx="10663266" cy="33538"/>
              </a:xfrm>
              <a:prstGeom prst="straightConnector1">
                <a:avLst/>
              </a:prstGeom>
              <a:ln>
                <a:solidFill>
                  <a:schemeClr val="tx1"/>
                </a:solidFill>
                <a:tailEnd type="arrow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0" name="Egyenes összekötő 11"/>
              <p:cNvCxnSpPr/>
              <p:nvPr/>
            </p:nvCxnSpPr>
            <p:spPr>
              <a:xfrm>
                <a:off x="1155886" y="5916137"/>
                <a:ext cx="0" cy="172311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1" name="Egyenes összekötő 12"/>
              <p:cNvCxnSpPr/>
              <p:nvPr/>
            </p:nvCxnSpPr>
            <p:spPr>
              <a:xfrm>
                <a:off x="1703881" y="5914849"/>
                <a:ext cx="0" cy="172311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2" name="Egyenes összekötő 13"/>
              <p:cNvCxnSpPr/>
              <p:nvPr/>
            </p:nvCxnSpPr>
            <p:spPr>
              <a:xfrm>
                <a:off x="2253087" y="5914238"/>
                <a:ext cx="0" cy="172311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3" name="Egyenes összekötő 14"/>
              <p:cNvCxnSpPr/>
              <p:nvPr/>
            </p:nvCxnSpPr>
            <p:spPr>
              <a:xfrm>
                <a:off x="2801082" y="5912949"/>
                <a:ext cx="0" cy="172311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4" name="Egyenes összekötő 15"/>
              <p:cNvCxnSpPr/>
              <p:nvPr/>
            </p:nvCxnSpPr>
            <p:spPr>
              <a:xfrm>
                <a:off x="3355131" y="5920570"/>
                <a:ext cx="0" cy="172311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5" name="Egyenes összekötő 16"/>
              <p:cNvCxnSpPr/>
              <p:nvPr/>
            </p:nvCxnSpPr>
            <p:spPr>
              <a:xfrm>
                <a:off x="3903126" y="5919282"/>
                <a:ext cx="0" cy="172311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6" name="Egyenes összekötő 17"/>
              <p:cNvCxnSpPr/>
              <p:nvPr/>
            </p:nvCxnSpPr>
            <p:spPr>
              <a:xfrm>
                <a:off x="4452332" y="5918671"/>
                <a:ext cx="0" cy="172311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7" name="Egyenes összekötő 18"/>
              <p:cNvCxnSpPr/>
              <p:nvPr/>
            </p:nvCxnSpPr>
            <p:spPr>
              <a:xfrm>
                <a:off x="5000327" y="5917382"/>
                <a:ext cx="0" cy="172311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8" name="Egyenes összekötő 19"/>
              <p:cNvCxnSpPr/>
              <p:nvPr/>
            </p:nvCxnSpPr>
            <p:spPr>
              <a:xfrm>
                <a:off x="5550501" y="5920570"/>
                <a:ext cx="0" cy="172311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9" name="Egyenes összekötő 20"/>
              <p:cNvCxnSpPr/>
              <p:nvPr/>
            </p:nvCxnSpPr>
            <p:spPr>
              <a:xfrm>
                <a:off x="6098496" y="5919282"/>
                <a:ext cx="0" cy="172311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0" name="Egyenes összekötő 21"/>
              <p:cNvCxnSpPr/>
              <p:nvPr/>
            </p:nvCxnSpPr>
            <p:spPr>
              <a:xfrm>
                <a:off x="6647702" y="5918671"/>
                <a:ext cx="0" cy="172311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1" name="Egyenes összekötő 22"/>
              <p:cNvCxnSpPr/>
              <p:nvPr/>
            </p:nvCxnSpPr>
            <p:spPr>
              <a:xfrm>
                <a:off x="7195697" y="5917382"/>
                <a:ext cx="0" cy="172311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2" name="Szövegdoboz 27"/>
              <p:cNvSpPr txBox="1"/>
              <p:nvPr/>
            </p:nvSpPr>
            <p:spPr>
              <a:xfrm>
                <a:off x="258296" y="604193"/>
                <a:ext cx="691215" cy="37446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1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hu-HU" sz="125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Verdana" panose="020B0604030504040204" pitchFamily="34" charset="0"/>
                    <a:cs typeface="Verdana" panose="020B0604030504040204" pitchFamily="34" charset="0"/>
                  </a:rPr>
                  <a:t>Core</a:t>
                </a:r>
                <a:br>
                  <a:rPr kumimoji="0" lang="hu-HU" sz="125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Verdana" panose="020B0604030504040204" pitchFamily="34" charset="0"/>
                    <a:cs typeface="Verdana" panose="020B0604030504040204" pitchFamily="34" charset="0"/>
                  </a:rPr>
                </a:br>
                <a:r>
                  <a:rPr kumimoji="0" lang="hu-HU" sz="125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Verdana" panose="020B0604030504040204" pitchFamily="34" charset="0"/>
                    <a:cs typeface="Verdana" panose="020B0604030504040204" pitchFamily="34" charset="0"/>
                  </a:rPr>
                  <a:t>count</a:t>
                </a:r>
              </a:p>
            </p:txBody>
          </p:sp>
          <p:sp>
            <p:nvSpPr>
              <p:cNvPr id="53" name="Szövegdoboz 28"/>
              <p:cNvSpPr txBox="1"/>
              <p:nvPr/>
            </p:nvSpPr>
            <p:spPr>
              <a:xfrm>
                <a:off x="1058232" y="6041006"/>
                <a:ext cx="607860" cy="29238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hu-HU" sz="125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Verdana" panose="020B0604030504040204" pitchFamily="34" charset="0"/>
                    <a:cs typeface="Verdana" panose="020B0604030504040204" pitchFamily="34" charset="0"/>
                  </a:rPr>
                  <a:t>2006</a:t>
                </a:r>
              </a:p>
            </p:txBody>
          </p:sp>
          <p:sp>
            <p:nvSpPr>
              <p:cNvPr id="54" name="Szövegdoboz 29"/>
              <p:cNvSpPr txBox="1"/>
              <p:nvPr/>
            </p:nvSpPr>
            <p:spPr>
              <a:xfrm>
                <a:off x="2153487" y="6035813"/>
                <a:ext cx="607860" cy="29238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hu-HU" sz="125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Verdana" panose="020B0604030504040204" pitchFamily="34" charset="0"/>
                    <a:cs typeface="Verdana" panose="020B0604030504040204" pitchFamily="34" charset="0"/>
                  </a:rPr>
                  <a:t>2008</a:t>
                </a:r>
              </a:p>
            </p:txBody>
          </p:sp>
          <p:sp>
            <p:nvSpPr>
              <p:cNvPr id="55" name="Szövegdoboz 30"/>
              <p:cNvSpPr txBox="1"/>
              <p:nvPr/>
            </p:nvSpPr>
            <p:spPr>
              <a:xfrm>
                <a:off x="3269120" y="6035813"/>
                <a:ext cx="607860" cy="29238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hu-HU" sz="125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Verdana" panose="020B0604030504040204" pitchFamily="34" charset="0"/>
                    <a:cs typeface="Verdana" panose="020B0604030504040204" pitchFamily="34" charset="0"/>
                  </a:rPr>
                  <a:t>2010</a:t>
                </a:r>
              </a:p>
            </p:txBody>
          </p:sp>
          <p:sp>
            <p:nvSpPr>
              <p:cNvPr id="56" name="Szövegdoboz 31"/>
              <p:cNvSpPr txBox="1"/>
              <p:nvPr/>
            </p:nvSpPr>
            <p:spPr>
              <a:xfrm>
                <a:off x="4345143" y="6035813"/>
                <a:ext cx="607860" cy="29238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hu-HU" sz="125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Verdana" panose="020B0604030504040204" pitchFamily="34" charset="0"/>
                    <a:cs typeface="Verdana" panose="020B0604030504040204" pitchFamily="34" charset="0"/>
                  </a:rPr>
                  <a:t>2012</a:t>
                </a:r>
              </a:p>
            </p:txBody>
          </p:sp>
          <p:sp>
            <p:nvSpPr>
              <p:cNvPr id="57" name="Szövegdoboz 32"/>
              <p:cNvSpPr txBox="1"/>
              <p:nvPr/>
            </p:nvSpPr>
            <p:spPr>
              <a:xfrm>
                <a:off x="5459357" y="6035813"/>
                <a:ext cx="607860" cy="29238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hu-HU" sz="125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Verdana" panose="020B0604030504040204" pitchFamily="34" charset="0"/>
                    <a:cs typeface="Verdana" panose="020B0604030504040204" pitchFamily="34" charset="0"/>
                  </a:rPr>
                  <a:t>2014</a:t>
                </a:r>
              </a:p>
            </p:txBody>
          </p:sp>
          <p:sp>
            <p:nvSpPr>
              <p:cNvPr id="58" name="Szövegdoboz 33"/>
              <p:cNvSpPr txBox="1"/>
              <p:nvPr/>
            </p:nvSpPr>
            <p:spPr>
              <a:xfrm>
                <a:off x="6558214" y="6041006"/>
                <a:ext cx="607860" cy="29238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hu-HU" sz="125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Verdana" panose="020B0604030504040204" pitchFamily="34" charset="0"/>
                    <a:cs typeface="Verdana" panose="020B0604030504040204" pitchFamily="34" charset="0"/>
                  </a:rPr>
                  <a:t>2016</a:t>
                </a:r>
              </a:p>
            </p:txBody>
          </p:sp>
          <p:sp>
            <p:nvSpPr>
              <p:cNvPr id="59" name="Szövegdoboz 34"/>
              <p:cNvSpPr txBox="1"/>
              <p:nvPr/>
            </p:nvSpPr>
            <p:spPr>
              <a:xfrm>
                <a:off x="10682259" y="5993684"/>
                <a:ext cx="779942" cy="28469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hu-HU" sz="125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Verdana" panose="020B0604030504040204" pitchFamily="34" charset="0"/>
                    <a:cs typeface="Verdana" panose="020B0604030504040204" pitchFamily="34" charset="0"/>
                  </a:rPr>
                  <a:t>Year</a:t>
                </a:r>
              </a:p>
            </p:txBody>
          </p:sp>
          <p:sp>
            <p:nvSpPr>
              <p:cNvPr id="63" name="Szövegdoboz 58"/>
              <p:cNvSpPr txBox="1"/>
              <p:nvPr/>
            </p:nvSpPr>
            <p:spPr>
              <a:xfrm>
                <a:off x="2650455" y="2973328"/>
                <a:ext cx="1302765" cy="44627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hu-HU" sz="125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Verdana" panose="020B0604030504040204" pitchFamily="34" charset="0"/>
                    <a:cs typeface="Verdana" panose="020B0604030504040204" pitchFamily="34" charset="0"/>
                  </a:rPr>
                  <a:t>Nehalem-EX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hu-HU" sz="105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Verdana" panose="020B0604030504040204" pitchFamily="34" charset="0"/>
                    <a:cs typeface="Verdana" panose="020B0604030504040204" pitchFamily="34" charset="0"/>
                  </a:rPr>
                  <a:t>(45 nm)</a:t>
                </a:r>
              </a:p>
            </p:txBody>
          </p:sp>
          <p:sp>
            <p:nvSpPr>
              <p:cNvPr id="64" name="Szövegdoboz 59"/>
              <p:cNvSpPr txBox="1"/>
              <p:nvPr/>
            </p:nvSpPr>
            <p:spPr>
              <a:xfrm>
                <a:off x="3514254" y="2749350"/>
                <a:ext cx="1311578" cy="44627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hu-HU" sz="125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Verdana" panose="020B0604030504040204" pitchFamily="34" charset="0"/>
                    <a:cs typeface="Verdana" panose="020B0604030504040204" pitchFamily="34" charset="0"/>
                  </a:rPr>
                  <a:t>Westmere-EX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hu-HU" sz="105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Verdana" panose="020B0604030504040204" pitchFamily="34" charset="0"/>
                    <a:cs typeface="Verdana" panose="020B0604030504040204" pitchFamily="34" charset="0"/>
                  </a:rPr>
                  <a:t>(32 nm)</a:t>
                </a:r>
              </a:p>
            </p:txBody>
          </p:sp>
          <p:sp>
            <p:nvSpPr>
              <p:cNvPr id="65" name="Szövegdoboz 60"/>
              <p:cNvSpPr txBox="1"/>
              <p:nvPr/>
            </p:nvSpPr>
            <p:spPr>
              <a:xfrm>
                <a:off x="4884854" y="2299753"/>
                <a:ext cx="1311641" cy="45397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hu-HU" sz="125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Verdana" panose="020B0604030504040204" pitchFamily="34" charset="0"/>
                    <a:cs typeface="Verdana" panose="020B0604030504040204" pitchFamily="34" charset="0"/>
                  </a:rPr>
                  <a:t>Ivy-Bridge-EX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hu-HU" sz="105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Verdana" panose="020B0604030504040204" pitchFamily="34" charset="0"/>
                    <a:cs typeface="Verdana" panose="020B0604030504040204" pitchFamily="34" charset="0"/>
                  </a:rPr>
                  <a:t>(22 nm)</a:t>
                </a:r>
              </a:p>
            </p:txBody>
          </p:sp>
          <p:sp>
            <p:nvSpPr>
              <p:cNvPr id="66" name="Szövegdoboz 61"/>
              <p:cNvSpPr txBox="1"/>
              <p:nvPr/>
            </p:nvSpPr>
            <p:spPr>
              <a:xfrm>
                <a:off x="6166368" y="1698499"/>
                <a:ext cx="1241045" cy="44627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hu-HU" sz="125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Verdana" panose="020B0604030504040204" pitchFamily="34" charset="0"/>
                    <a:cs typeface="Verdana" panose="020B0604030504040204" pitchFamily="34" charset="0"/>
                  </a:rPr>
                  <a:t>Broadwell-E</a:t>
                </a:r>
                <a:r>
                  <a:rPr kumimoji="0" lang="en-US" sz="125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Verdana" panose="020B0604030504040204" pitchFamily="34" charset="0"/>
                    <a:cs typeface="Verdana" panose="020B0604030504040204" pitchFamily="34" charset="0"/>
                  </a:rPr>
                  <a:t>P</a:t>
                </a:r>
                <a:endParaRPr kumimoji="0" lang="hu-HU" sz="12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endParaRP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hu-HU" sz="105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Verdana" panose="020B0604030504040204" pitchFamily="34" charset="0"/>
                    <a:cs typeface="Verdana" panose="020B0604030504040204" pitchFamily="34" charset="0"/>
                  </a:rPr>
                  <a:t>(14 nm)</a:t>
                </a:r>
              </a:p>
            </p:txBody>
          </p:sp>
          <p:sp>
            <p:nvSpPr>
              <p:cNvPr id="67" name="Rectangle 66"/>
              <p:cNvSpPr>
                <a:spLocks noChangeArrowheads="1"/>
              </p:cNvSpPr>
              <p:nvPr/>
            </p:nvSpPr>
            <p:spPr bwMode="auto">
              <a:xfrm>
                <a:off x="4887644" y="2812271"/>
                <a:ext cx="44613" cy="18364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0" tIns="0" rIns="0" bIns="0">
                <a:no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endParaRPr>
              </a:p>
            </p:txBody>
          </p:sp>
          <p:sp>
            <p:nvSpPr>
              <p:cNvPr id="68" name="Rectangle 67"/>
              <p:cNvSpPr>
                <a:spLocks noChangeArrowheads="1"/>
              </p:cNvSpPr>
              <p:nvPr/>
            </p:nvSpPr>
            <p:spPr bwMode="auto">
              <a:xfrm>
                <a:off x="4045086" y="3307290"/>
                <a:ext cx="44613" cy="18364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0" tIns="0" rIns="0" bIns="0">
                <a:no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hu-HU" sz="125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Verdana" panose="020B0604030504040204" pitchFamily="34" charset="0"/>
                    <a:cs typeface="Verdana" panose="020B0604030504040204" pitchFamily="34" charset="0"/>
                  </a:rPr>
                  <a:t>*</a:t>
                </a:r>
                <a:endParaRPr kumimoji="0" lang="en-US" sz="12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endParaRPr>
              </a:p>
            </p:txBody>
          </p:sp>
          <p:sp>
            <p:nvSpPr>
              <p:cNvPr id="69" name="Rectangle 68"/>
              <p:cNvSpPr>
                <a:spLocks noChangeArrowheads="1"/>
              </p:cNvSpPr>
              <p:nvPr/>
            </p:nvSpPr>
            <p:spPr bwMode="auto">
              <a:xfrm>
                <a:off x="3444447" y="3561916"/>
                <a:ext cx="33518" cy="18364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0" tIns="0" rIns="0" bIns="0">
                <a:no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hu-HU" sz="125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Verdana" panose="020B0604030504040204" pitchFamily="34" charset="0"/>
                    <a:cs typeface="Verdana" panose="020B0604030504040204" pitchFamily="34" charset="0"/>
                  </a:rPr>
                  <a:t>*</a:t>
                </a:r>
                <a:endParaRPr kumimoji="0" lang="en-US" sz="12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endParaRPr>
              </a:p>
            </p:txBody>
          </p:sp>
          <p:sp>
            <p:nvSpPr>
              <p:cNvPr id="70" name="Rectangle 69"/>
              <p:cNvSpPr>
                <a:spLocks noChangeArrowheads="1"/>
              </p:cNvSpPr>
              <p:nvPr/>
            </p:nvSpPr>
            <p:spPr bwMode="auto">
              <a:xfrm>
                <a:off x="2140810" y="4333747"/>
                <a:ext cx="33518" cy="18364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0" tIns="0" rIns="0" bIns="0">
                <a:no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hu-HU" sz="125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Verdana" panose="020B0604030504040204" pitchFamily="34" charset="0"/>
                    <a:cs typeface="Verdana" panose="020B0604030504040204" pitchFamily="34" charset="0"/>
                  </a:rPr>
                  <a:t>*</a:t>
                </a:r>
                <a:endParaRPr kumimoji="0" lang="en-US" sz="12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endParaRPr>
              </a:p>
            </p:txBody>
          </p:sp>
          <p:sp>
            <p:nvSpPr>
              <p:cNvPr id="71" name="Rectangle 70"/>
              <p:cNvSpPr>
                <a:spLocks noChangeArrowheads="1"/>
              </p:cNvSpPr>
              <p:nvPr/>
            </p:nvSpPr>
            <p:spPr bwMode="auto">
              <a:xfrm>
                <a:off x="1584109" y="4354864"/>
                <a:ext cx="33518" cy="18364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0" tIns="0" rIns="0" bIns="0">
                <a:no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hu-HU" sz="125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Verdana" panose="020B0604030504040204" pitchFamily="34" charset="0"/>
                    <a:cs typeface="Verdana" panose="020B0604030504040204" pitchFamily="34" charset="0"/>
                  </a:rPr>
                  <a:t>*</a:t>
                </a:r>
                <a:endParaRPr kumimoji="0" lang="en-US" sz="12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endParaRPr>
              </a:p>
            </p:txBody>
          </p:sp>
          <p:sp>
            <p:nvSpPr>
              <p:cNvPr id="73" name="Szövegdoboz 35"/>
              <p:cNvSpPr txBox="1"/>
              <p:nvPr/>
            </p:nvSpPr>
            <p:spPr>
              <a:xfrm>
                <a:off x="171937" y="5057605"/>
                <a:ext cx="290464" cy="29238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hu-HU" sz="125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Verdana" panose="020B0604030504040204" pitchFamily="34" charset="0"/>
                    <a:cs typeface="Verdana" panose="020B0604030504040204" pitchFamily="34" charset="0"/>
                  </a:rPr>
                  <a:t>2</a:t>
                </a:r>
              </a:p>
            </p:txBody>
          </p:sp>
          <p:sp>
            <p:nvSpPr>
              <p:cNvPr id="74" name="Szövegdoboz 36"/>
              <p:cNvSpPr txBox="1"/>
              <p:nvPr/>
            </p:nvSpPr>
            <p:spPr>
              <a:xfrm>
                <a:off x="169444" y="4271697"/>
                <a:ext cx="290464" cy="29238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hu-HU" sz="125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Verdana" panose="020B0604030504040204" pitchFamily="34" charset="0"/>
                    <a:cs typeface="Verdana" panose="020B0604030504040204" pitchFamily="34" charset="0"/>
                  </a:rPr>
                  <a:t>4</a:t>
                </a:r>
              </a:p>
            </p:txBody>
          </p:sp>
          <p:sp>
            <p:nvSpPr>
              <p:cNvPr id="75" name="Szövegdoboz 37"/>
              <p:cNvSpPr txBox="1"/>
              <p:nvPr/>
            </p:nvSpPr>
            <p:spPr>
              <a:xfrm>
                <a:off x="174783" y="3463659"/>
                <a:ext cx="290464" cy="29238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hu-HU" sz="125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Verdana" panose="020B0604030504040204" pitchFamily="34" charset="0"/>
                    <a:cs typeface="Verdana" panose="020B0604030504040204" pitchFamily="34" charset="0"/>
                  </a:rPr>
                  <a:t>8</a:t>
                </a:r>
              </a:p>
            </p:txBody>
          </p:sp>
          <p:sp>
            <p:nvSpPr>
              <p:cNvPr id="76" name="Szövegdoboz 38"/>
              <p:cNvSpPr txBox="1"/>
              <p:nvPr/>
            </p:nvSpPr>
            <p:spPr>
              <a:xfrm>
                <a:off x="117853" y="2556211"/>
                <a:ext cx="364202" cy="284693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hu-HU" sz="125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Verdana" panose="020B0604030504040204" pitchFamily="34" charset="0"/>
                    <a:cs typeface="Verdana" panose="020B0604030504040204" pitchFamily="34" charset="0"/>
                  </a:rPr>
                  <a:t>1</a:t>
                </a:r>
                <a:r>
                  <a:rPr kumimoji="0" lang="en-US" sz="125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Verdana" panose="020B0604030504040204" pitchFamily="34" charset="0"/>
                    <a:cs typeface="Verdana" panose="020B0604030504040204" pitchFamily="34" charset="0"/>
                  </a:rPr>
                  <a:t>8</a:t>
                </a:r>
                <a:endParaRPr kumimoji="0" lang="hu-HU" sz="12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endParaRPr>
              </a:p>
            </p:txBody>
          </p:sp>
          <p:sp>
            <p:nvSpPr>
              <p:cNvPr id="77" name="Szövegdoboz 39"/>
              <p:cNvSpPr txBox="1"/>
              <p:nvPr/>
            </p:nvSpPr>
            <p:spPr>
              <a:xfrm>
                <a:off x="119836" y="2062968"/>
                <a:ext cx="364202" cy="284693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25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Verdana" panose="020B0604030504040204" pitchFamily="34" charset="0"/>
                    <a:cs typeface="Verdana" panose="020B0604030504040204" pitchFamily="34" charset="0"/>
                  </a:rPr>
                  <a:t>28</a:t>
                </a:r>
                <a:endParaRPr kumimoji="0" lang="hu-HU" sz="12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endParaRPr>
              </a:p>
            </p:txBody>
          </p:sp>
          <p:cxnSp>
            <p:nvCxnSpPr>
              <p:cNvPr id="78" name="Egyenes összekötő 40"/>
              <p:cNvCxnSpPr/>
              <p:nvPr/>
            </p:nvCxnSpPr>
            <p:spPr>
              <a:xfrm rot="5400000">
                <a:off x="589312" y="4318466"/>
                <a:ext cx="0" cy="164777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9" name="Egyenes összekötő 41"/>
              <p:cNvCxnSpPr/>
              <p:nvPr/>
            </p:nvCxnSpPr>
            <p:spPr>
              <a:xfrm rot="5400000">
                <a:off x="596656" y="2111906"/>
                <a:ext cx="0" cy="164777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0" name="Egyenes összekötő 43"/>
              <p:cNvCxnSpPr/>
              <p:nvPr/>
            </p:nvCxnSpPr>
            <p:spPr>
              <a:xfrm rot="5400000">
                <a:off x="603211" y="2612537"/>
                <a:ext cx="0" cy="164777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81" name="Szövegdoboz 47"/>
              <p:cNvSpPr txBox="1"/>
              <p:nvPr/>
            </p:nvSpPr>
            <p:spPr>
              <a:xfrm>
                <a:off x="117853" y="2230968"/>
                <a:ext cx="483156" cy="284693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hu-HU" sz="125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Verdana" panose="020B0604030504040204" pitchFamily="34" charset="0"/>
                    <a:cs typeface="Verdana" panose="020B0604030504040204" pitchFamily="34" charset="0"/>
                  </a:rPr>
                  <a:t>2</a:t>
                </a:r>
                <a:r>
                  <a:rPr kumimoji="0" lang="en-US" sz="125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Verdana" panose="020B0604030504040204" pitchFamily="34" charset="0"/>
                    <a:cs typeface="Verdana" panose="020B0604030504040204" pitchFamily="34" charset="0"/>
                  </a:rPr>
                  <a:t>2</a:t>
                </a:r>
                <a:endParaRPr kumimoji="0" lang="hu-HU" sz="12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endParaRPr>
              </a:p>
            </p:txBody>
          </p:sp>
          <p:sp>
            <p:nvSpPr>
              <p:cNvPr id="82" name="Szövegdoboz 52"/>
              <p:cNvSpPr txBox="1"/>
              <p:nvPr/>
            </p:nvSpPr>
            <p:spPr>
              <a:xfrm>
                <a:off x="121760" y="3221542"/>
                <a:ext cx="396262" cy="29238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hu-HU" sz="125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Verdana" panose="020B0604030504040204" pitchFamily="34" charset="0"/>
                    <a:cs typeface="Verdana" panose="020B0604030504040204" pitchFamily="34" charset="0"/>
                  </a:rPr>
                  <a:t>10</a:t>
                </a:r>
              </a:p>
            </p:txBody>
          </p:sp>
          <p:cxnSp>
            <p:nvCxnSpPr>
              <p:cNvPr id="83" name="Egyenes összekötő 53"/>
              <p:cNvCxnSpPr/>
              <p:nvPr/>
            </p:nvCxnSpPr>
            <p:spPr>
              <a:xfrm rot="5400000">
                <a:off x="589924" y="3540200"/>
                <a:ext cx="0" cy="164777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4" name="Egyenes összekötő 54"/>
              <p:cNvCxnSpPr/>
              <p:nvPr/>
            </p:nvCxnSpPr>
            <p:spPr>
              <a:xfrm rot="5400000">
                <a:off x="590616" y="2294324"/>
                <a:ext cx="0" cy="164777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5" name="Egyenes összekötő 55"/>
              <p:cNvCxnSpPr/>
              <p:nvPr/>
            </p:nvCxnSpPr>
            <p:spPr>
              <a:xfrm rot="5400000">
                <a:off x="587316" y="5136424"/>
                <a:ext cx="0" cy="164777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6" name="Egyenes összekötő 71"/>
              <p:cNvCxnSpPr/>
              <p:nvPr/>
            </p:nvCxnSpPr>
            <p:spPr>
              <a:xfrm rot="5400000">
                <a:off x="589312" y="3289610"/>
                <a:ext cx="0" cy="164777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7" name="Egyenes összekötő 74"/>
              <p:cNvCxnSpPr/>
              <p:nvPr/>
            </p:nvCxnSpPr>
            <p:spPr>
              <a:xfrm rot="5400000">
                <a:off x="587351" y="3848645"/>
                <a:ext cx="0" cy="164777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88" name="Szövegdoboz 75"/>
              <p:cNvSpPr txBox="1"/>
              <p:nvPr/>
            </p:nvSpPr>
            <p:spPr>
              <a:xfrm>
                <a:off x="174783" y="3803841"/>
                <a:ext cx="290464" cy="29238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hu-HU" sz="125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Verdana" panose="020B0604030504040204" pitchFamily="34" charset="0"/>
                    <a:cs typeface="Verdana" panose="020B0604030504040204" pitchFamily="34" charset="0"/>
                  </a:rPr>
                  <a:t>6</a:t>
                </a:r>
              </a:p>
            </p:txBody>
          </p:sp>
          <p:cxnSp>
            <p:nvCxnSpPr>
              <p:cNvPr id="89" name="Egyenes összekötő 76"/>
              <p:cNvCxnSpPr/>
              <p:nvPr/>
            </p:nvCxnSpPr>
            <p:spPr>
              <a:xfrm rot="5400000">
                <a:off x="594849" y="2823020"/>
                <a:ext cx="0" cy="164777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90" name="Szövegdoboz 77"/>
              <p:cNvSpPr txBox="1"/>
              <p:nvPr/>
            </p:nvSpPr>
            <p:spPr>
              <a:xfrm>
                <a:off x="116505" y="2776572"/>
                <a:ext cx="396262" cy="29238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hu-HU" sz="125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Verdana" panose="020B0604030504040204" pitchFamily="34" charset="0"/>
                    <a:cs typeface="Verdana" panose="020B0604030504040204" pitchFamily="34" charset="0"/>
                  </a:rPr>
                  <a:t>15</a:t>
                </a:r>
              </a:p>
            </p:txBody>
          </p:sp>
        </p:grpSp>
        <p:sp>
          <p:nvSpPr>
            <p:cNvPr id="5" name="TextBox 4"/>
            <p:cNvSpPr txBox="1"/>
            <p:nvPr/>
          </p:nvSpPr>
          <p:spPr>
            <a:xfrm>
              <a:off x="4340156" y="3220312"/>
              <a:ext cx="242131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Times New Roman" pitchFamily="18" charset="0"/>
                </a:rPr>
                <a:t>*</a:t>
              </a: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Times New Roman" pitchFamily="18" charset="0"/>
              </a:endParaRPr>
            </a:p>
          </p:txBody>
        </p:sp>
        <p:sp>
          <p:nvSpPr>
            <p:cNvPr id="6" name="TextBox 5"/>
            <p:cNvSpPr txBox="1"/>
            <p:nvPr/>
          </p:nvSpPr>
          <p:spPr>
            <a:xfrm>
              <a:off x="5306261" y="2719475"/>
              <a:ext cx="242131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Times New Roman" pitchFamily="18" charset="0"/>
                </a:rPr>
                <a:t>*</a:t>
              </a:r>
            </a:p>
          </p:txBody>
        </p:sp>
        <p:grpSp>
          <p:nvGrpSpPr>
            <p:cNvPr id="7" name="Group 6"/>
            <p:cNvGrpSpPr/>
            <p:nvPr/>
          </p:nvGrpSpPr>
          <p:grpSpPr>
            <a:xfrm>
              <a:off x="4647503" y="3183233"/>
              <a:ext cx="1077703" cy="329429"/>
              <a:chOff x="5276436" y="3243799"/>
              <a:chExt cx="1335635" cy="296302"/>
            </a:xfrm>
          </p:grpSpPr>
          <p:sp>
            <p:nvSpPr>
              <p:cNvPr id="36" name="Rectangle 35"/>
              <p:cNvSpPr>
                <a:spLocks noChangeArrowheads="1"/>
              </p:cNvSpPr>
              <p:nvPr/>
            </p:nvSpPr>
            <p:spPr bwMode="auto">
              <a:xfrm rot="20200062">
                <a:off x="5352071" y="3243799"/>
                <a:ext cx="1260000" cy="288000"/>
              </a:xfrm>
              <a:prstGeom prst="rect">
                <a:avLst/>
              </a:prstGeom>
              <a:solidFill>
                <a:srgbClr val="FFFFCC"/>
              </a:solidFill>
              <a:ln w="0">
                <a:solidFill>
                  <a:srgbClr val="E305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0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Times New Roman" pitchFamily="18" charset="0"/>
                </a:endParaRPr>
              </a:p>
            </p:txBody>
          </p:sp>
          <p:sp>
            <p:nvSpPr>
              <p:cNvPr id="37" name="Szövegdoboz 69"/>
              <p:cNvSpPr txBox="1"/>
              <p:nvPr/>
            </p:nvSpPr>
            <p:spPr>
              <a:xfrm rot="20094311">
                <a:off x="5276436" y="3286185"/>
                <a:ext cx="1293868" cy="25391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hu-HU" sz="105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Verdana" panose="020B0604030504040204" pitchFamily="34" charset="0"/>
                    <a:cs typeface="Verdana" panose="020B0604030504040204" pitchFamily="34" charset="0"/>
                  </a:rPr>
                  <a:t>~2x/4 years</a:t>
                </a:r>
              </a:p>
            </p:txBody>
          </p:sp>
        </p:grpSp>
        <p:sp>
          <p:nvSpPr>
            <p:cNvPr id="9" name="Down Arrow 8"/>
            <p:cNvSpPr/>
            <p:nvPr/>
          </p:nvSpPr>
          <p:spPr bwMode="auto">
            <a:xfrm>
              <a:off x="2501770" y="2962820"/>
              <a:ext cx="110672" cy="468000"/>
            </a:xfrm>
            <a:prstGeom prst="downArrow">
              <a:avLst/>
            </a:prstGeom>
            <a:noFill/>
            <a:ln w="1587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endParaRPr>
            </a:p>
          </p:txBody>
        </p:sp>
        <p:sp>
          <p:nvSpPr>
            <p:cNvPr id="10" name="TextBox 9"/>
            <p:cNvSpPr txBox="1"/>
            <p:nvPr/>
          </p:nvSpPr>
          <p:spPr>
            <a:xfrm>
              <a:off x="1283092" y="2197735"/>
              <a:ext cx="2507418" cy="66941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Times New Roman" pitchFamily="18" charset="0"/>
                </a:rPr>
                <a:t>Emergence of</a:t>
              </a:r>
            </a:p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Times New Roman" pitchFamily="18" charset="0"/>
                </a:rPr>
                <a:t> L3 caches in Core 2-based </a:t>
              </a:r>
            </a:p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Times New Roman" pitchFamily="18" charset="0"/>
                </a:rPr>
                <a:t>high-end 2S processors</a:t>
              </a:r>
            </a:p>
          </p:txBody>
        </p:sp>
        <p:cxnSp>
          <p:nvCxnSpPr>
            <p:cNvPr id="11" name="Egyenes összekötő 22"/>
            <p:cNvCxnSpPr/>
            <p:nvPr/>
          </p:nvCxnSpPr>
          <p:spPr>
            <a:xfrm>
              <a:off x="6167109" y="6357708"/>
              <a:ext cx="0" cy="172311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" name="TextBox 11"/>
            <p:cNvSpPr txBox="1"/>
            <p:nvPr/>
          </p:nvSpPr>
          <p:spPr>
            <a:xfrm>
              <a:off x="4595322" y="3010206"/>
              <a:ext cx="242131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Times New Roman" pitchFamily="18" charset="0"/>
                </a:rPr>
                <a:t>*</a:t>
              </a: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Times New Roman" pitchFamily="18" charset="0"/>
              </a:endParaRPr>
            </a:p>
          </p:txBody>
        </p:sp>
        <p:sp>
          <p:nvSpPr>
            <p:cNvPr id="14" name="Szövegdoboz 61"/>
            <p:cNvSpPr txBox="1"/>
            <p:nvPr/>
          </p:nvSpPr>
          <p:spPr>
            <a:xfrm>
              <a:off x="4174094" y="2384098"/>
              <a:ext cx="861686" cy="44627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5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Haswell</a:t>
              </a:r>
              <a:r>
                <a:rPr kumimoji="0" lang="hu-HU" sz="12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-E</a:t>
              </a:r>
              <a:r>
                <a:rPr kumimoji="0" lang="en-US" sz="12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P</a:t>
              </a:r>
              <a:endParaRPr kumimoji="0" lang="hu-HU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0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(</a:t>
              </a:r>
              <a:r>
                <a:rPr kumimoji="0" lang="en-US" sz="10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22</a:t>
              </a:r>
              <a:r>
                <a:rPr kumimoji="0" lang="hu-HU" sz="10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 nm)</a:t>
              </a:r>
            </a:p>
          </p:txBody>
        </p:sp>
        <p:cxnSp>
          <p:nvCxnSpPr>
            <p:cNvPr id="22" name="Straight Connector 21"/>
            <p:cNvCxnSpPr/>
            <p:nvPr/>
          </p:nvCxnSpPr>
          <p:spPr bwMode="auto">
            <a:xfrm flipH="1">
              <a:off x="836585" y="4865113"/>
              <a:ext cx="615946" cy="799579"/>
            </a:xfrm>
            <a:prstGeom prst="line">
              <a:avLst/>
            </a:prstGeom>
            <a:noFill/>
            <a:ln w="19050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23" name="Straight Connector 22"/>
            <p:cNvCxnSpPr>
              <a:endCxn id="69" idx="3"/>
            </p:cNvCxnSpPr>
            <p:nvPr/>
          </p:nvCxnSpPr>
          <p:spPr bwMode="auto">
            <a:xfrm flipH="1">
              <a:off x="2719424" y="2618343"/>
              <a:ext cx="3300396" cy="1474939"/>
            </a:xfrm>
            <a:prstGeom prst="line">
              <a:avLst/>
            </a:prstGeom>
            <a:noFill/>
            <a:ln w="19050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sp>
          <p:nvSpPr>
            <p:cNvPr id="31" name="Szövegdoboz 52"/>
            <p:cNvSpPr txBox="1"/>
            <p:nvPr/>
          </p:nvSpPr>
          <p:spPr>
            <a:xfrm>
              <a:off x="5391" y="3440619"/>
              <a:ext cx="314563" cy="28469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2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1</a:t>
              </a:r>
              <a:r>
                <a:rPr kumimoji="0" lang="en-US" sz="12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2</a:t>
              </a:r>
              <a:endParaRPr kumimoji="0" lang="hu-HU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endParaRPr>
            </a:p>
          </p:txBody>
        </p:sp>
        <p:cxnSp>
          <p:nvCxnSpPr>
            <p:cNvPr id="91" name="Egyenes összekötő 22"/>
            <p:cNvCxnSpPr/>
            <p:nvPr/>
          </p:nvCxnSpPr>
          <p:spPr>
            <a:xfrm>
              <a:off x="6614494" y="6345469"/>
              <a:ext cx="0" cy="172311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2" name="Szövegdoboz 33"/>
            <p:cNvSpPr txBox="1"/>
            <p:nvPr/>
          </p:nvSpPr>
          <p:spPr>
            <a:xfrm>
              <a:off x="6095024" y="6479401"/>
              <a:ext cx="480123" cy="28469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2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201</a:t>
              </a:r>
              <a:r>
                <a:rPr kumimoji="0" lang="en-US" sz="12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8</a:t>
              </a:r>
              <a:endParaRPr kumimoji="0" lang="hu-HU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endParaRPr>
            </a:p>
          </p:txBody>
        </p:sp>
        <p:cxnSp>
          <p:nvCxnSpPr>
            <p:cNvPr id="93" name="Egyenes összekötő 22"/>
            <p:cNvCxnSpPr/>
            <p:nvPr/>
          </p:nvCxnSpPr>
          <p:spPr>
            <a:xfrm>
              <a:off x="7058247" y="6351012"/>
              <a:ext cx="0" cy="172311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4" name="Egyenes összekötő 54"/>
            <p:cNvCxnSpPr/>
            <p:nvPr/>
          </p:nvCxnSpPr>
          <p:spPr>
            <a:xfrm rot="5400000">
              <a:off x="393362" y="1750285"/>
              <a:ext cx="0" cy="132956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5" name="Szövegdoboz 39"/>
            <p:cNvSpPr txBox="1"/>
            <p:nvPr/>
          </p:nvSpPr>
          <p:spPr>
            <a:xfrm>
              <a:off x="-14756" y="1707951"/>
              <a:ext cx="314564" cy="28469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56</a:t>
              </a:r>
              <a:endParaRPr kumimoji="0" lang="hu-HU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endParaRPr>
            </a:p>
          </p:txBody>
        </p:sp>
        <p:sp>
          <p:nvSpPr>
            <p:cNvPr id="96" name="TextBox 95"/>
            <p:cNvSpPr txBox="1"/>
            <p:nvPr/>
          </p:nvSpPr>
          <p:spPr>
            <a:xfrm>
              <a:off x="6659927" y="1673804"/>
              <a:ext cx="233214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Times New Roman" pitchFamily="18" charset="0"/>
                </a:rPr>
                <a:t>*</a:t>
              </a: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Times New Roman" pitchFamily="18" charset="0"/>
              </a:endParaRPr>
            </a:p>
          </p:txBody>
        </p:sp>
        <p:sp>
          <p:nvSpPr>
            <p:cNvPr id="97" name="Szövegdoboz 61"/>
            <p:cNvSpPr txBox="1"/>
            <p:nvPr/>
          </p:nvSpPr>
          <p:spPr>
            <a:xfrm>
              <a:off x="6032148" y="1133745"/>
              <a:ext cx="1398709" cy="63863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Cascade Lake-AP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(Two dies)</a:t>
              </a:r>
              <a:endParaRPr kumimoji="0" lang="hu-HU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0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(14 nm</a:t>
              </a:r>
              <a:r>
                <a:rPr kumimoji="0" lang="en-US" sz="10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)</a:t>
              </a:r>
              <a:endParaRPr kumimoji="0" lang="hu-HU" sz="10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endParaRPr>
            </a:p>
          </p:txBody>
        </p:sp>
        <p:sp>
          <p:nvSpPr>
            <p:cNvPr id="104" name="Szövegdoboz 33"/>
            <p:cNvSpPr txBox="1"/>
            <p:nvPr/>
          </p:nvSpPr>
          <p:spPr>
            <a:xfrm>
              <a:off x="6995505" y="6481936"/>
              <a:ext cx="572930" cy="28469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2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20</a:t>
              </a:r>
              <a:r>
                <a:rPr kumimoji="0" lang="en-US" sz="12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20</a:t>
              </a:r>
              <a:endParaRPr kumimoji="0" lang="hu-HU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endParaRPr>
            </a:p>
          </p:txBody>
        </p:sp>
        <p:cxnSp>
          <p:nvCxnSpPr>
            <p:cNvPr id="106" name="Egyenes összekötő 22"/>
            <p:cNvCxnSpPr/>
            <p:nvPr/>
          </p:nvCxnSpPr>
          <p:spPr>
            <a:xfrm>
              <a:off x="7492983" y="6354325"/>
              <a:ext cx="0" cy="172311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7" name="Egyenes összekötő 22"/>
            <p:cNvCxnSpPr/>
            <p:nvPr/>
          </p:nvCxnSpPr>
          <p:spPr>
            <a:xfrm>
              <a:off x="7931376" y="6354325"/>
              <a:ext cx="0" cy="172311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9" name="Egyenes összekötő 55"/>
            <p:cNvCxnSpPr/>
            <p:nvPr/>
          </p:nvCxnSpPr>
          <p:spPr>
            <a:xfrm rot="5400000">
              <a:off x="395102" y="2147387"/>
              <a:ext cx="0" cy="132956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1" name="Szövegdoboz 39"/>
            <p:cNvSpPr txBox="1"/>
            <p:nvPr/>
          </p:nvSpPr>
          <p:spPr>
            <a:xfrm>
              <a:off x="5020" y="2064187"/>
              <a:ext cx="350397" cy="28469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40</a:t>
              </a:r>
              <a:endParaRPr kumimoji="0" lang="hu-HU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endParaRPr>
            </a:p>
          </p:txBody>
        </p:sp>
        <p:sp>
          <p:nvSpPr>
            <p:cNvPr id="112" name="TextBox 111"/>
            <p:cNvSpPr txBox="1"/>
            <p:nvPr/>
          </p:nvSpPr>
          <p:spPr>
            <a:xfrm>
              <a:off x="7492036" y="2079183"/>
              <a:ext cx="230383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Times New Roman" pitchFamily="18" charset="0"/>
                </a:rPr>
                <a:t>*</a:t>
              </a: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Times New Roman" pitchFamily="18" charset="0"/>
              </a:endParaRPr>
            </a:p>
          </p:txBody>
        </p:sp>
        <p:sp>
          <p:nvSpPr>
            <p:cNvPr id="114" name="TextBox 113"/>
            <p:cNvSpPr txBox="1"/>
            <p:nvPr/>
          </p:nvSpPr>
          <p:spPr>
            <a:xfrm>
              <a:off x="5871654" y="2493806"/>
              <a:ext cx="233214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Times New Roman" pitchFamily="18" charset="0"/>
                </a:rPr>
                <a:t>*</a:t>
              </a: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Times New Roman" pitchFamily="18" charset="0"/>
              </a:endParaRPr>
            </a:p>
          </p:txBody>
        </p:sp>
        <p:sp>
          <p:nvSpPr>
            <p:cNvPr id="117" name="Szövegdoboz 61"/>
            <p:cNvSpPr txBox="1"/>
            <p:nvPr/>
          </p:nvSpPr>
          <p:spPr>
            <a:xfrm>
              <a:off x="5420297" y="1722584"/>
              <a:ext cx="1087284" cy="44627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5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Skylake</a:t>
              </a:r>
              <a:r>
                <a:rPr kumimoji="0" lang="en-US" sz="12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-SP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0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(14 nm)</a:t>
              </a:r>
            </a:p>
          </p:txBody>
        </p:sp>
        <p:sp>
          <p:nvSpPr>
            <p:cNvPr id="118" name="TextBox 117"/>
            <p:cNvSpPr txBox="1"/>
            <p:nvPr/>
          </p:nvSpPr>
          <p:spPr>
            <a:xfrm>
              <a:off x="6648395" y="2478419"/>
              <a:ext cx="233214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Times New Roman" pitchFamily="18" charset="0"/>
                </a:rPr>
                <a:t>*</a:t>
              </a: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Times New Roman" pitchFamily="18" charset="0"/>
              </a:endParaRPr>
            </a:p>
          </p:txBody>
        </p:sp>
        <p:sp>
          <p:nvSpPr>
            <p:cNvPr id="119" name="Szövegdoboz 61"/>
            <p:cNvSpPr txBox="1"/>
            <p:nvPr/>
          </p:nvSpPr>
          <p:spPr>
            <a:xfrm>
              <a:off x="6043842" y="2708920"/>
              <a:ext cx="1558568" cy="44627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Cascade Lake-SP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0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(14 nm)</a:t>
              </a:r>
            </a:p>
          </p:txBody>
        </p:sp>
        <p:sp>
          <p:nvSpPr>
            <p:cNvPr id="121" name="Szövegdoboz 61"/>
            <p:cNvSpPr txBox="1"/>
            <p:nvPr/>
          </p:nvSpPr>
          <p:spPr>
            <a:xfrm>
              <a:off x="7227295" y="2348880"/>
              <a:ext cx="1023357" cy="44627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Ice Lake-SP</a:t>
              </a:r>
              <a:endParaRPr kumimoji="0" lang="hu-HU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0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(</a:t>
              </a:r>
              <a:r>
                <a:rPr kumimoji="0" lang="en-US" sz="10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10</a:t>
              </a:r>
              <a:r>
                <a:rPr kumimoji="0" lang="hu-HU" sz="10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 nm</a:t>
              </a:r>
              <a:r>
                <a:rPr kumimoji="0" lang="en-US" sz="10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)</a:t>
              </a:r>
              <a:endParaRPr kumimoji="0" lang="hu-HU" sz="10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endParaRPr>
            </a:p>
          </p:txBody>
        </p:sp>
        <p:cxnSp>
          <p:nvCxnSpPr>
            <p:cNvPr id="115" name="Straight Connector 114"/>
            <p:cNvCxnSpPr/>
            <p:nvPr/>
          </p:nvCxnSpPr>
          <p:spPr bwMode="auto">
            <a:xfrm flipV="1">
              <a:off x="6763943" y="1795948"/>
              <a:ext cx="1630232" cy="830560"/>
            </a:xfrm>
            <a:prstGeom prst="line">
              <a:avLst/>
            </a:prstGeom>
            <a:noFill/>
            <a:ln w="1587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933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33" name="Straight Connector 32"/>
            <p:cNvCxnSpPr/>
            <p:nvPr/>
          </p:nvCxnSpPr>
          <p:spPr bwMode="auto">
            <a:xfrm flipV="1">
              <a:off x="5988261" y="2618343"/>
              <a:ext cx="775683" cy="15494"/>
            </a:xfrm>
            <a:prstGeom prst="line">
              <a:avLst/>
            </a:prstGeom>
            <a:noFill/>
            <a:ln w="1587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933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grpSp>
          <p:nvGrpSpPr>
            <p:cNvPr id="129" name="Group 128"/>
            <p:cNvGrpSpPr/>
            <p:nvPr/>
          </p:nvGrpSpPr>
          <p:grpSpPr>
            <a:xfrm rot="21232207">
              <a:off x="1531200" y="4755539"/>
              <a:ext cx="344893" cy="1080002"/>
              <a:chOff x="5000937" y="2999947"/>
              <a:chExt cx="427438" cy="1080002"/>
            </a:xfrm>
          </p:grpSpPr>
          <p:sp>
            <p:nvSpPr>
              <p:cNvPr id="130" name="Rectangle 129"/>
              <p:cNvSpPr>
                <a:spLocks noChangeArrowheads="1"/>
              </p:cNvSpPr>
              <p:nvPr/>
            </p:nvSpPr>
            <p:spPr bwMode="auto">
              <a:xfrm rot="18823901">
                <a:off x="4709910" y="3361483"/>
                <a:ext cx="1080002" cy="356929"/>
              </a:xfrm>
              <a:prstGeom prst="rect">
                <a:avLst/>
              </a:prstGeom>
              <a:solidFill>
                <a:srgbClr val="FFFFCC"/>
              </a:solidFill>
              <a:ln w="0">
                <a:solidFill>
                  <a:srgbClr val="E305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0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Times New Roman" pitchFamily="18" charset="0"/>
                </a:endParaRPr>
              </a:p>
            </p:txBody>
          </p:sp>
          <p:sp>
            <p:nvSpPr>
              <p:cNvPr id="131" name="Szövegdoboz 69"/>
              <p:cNvSpPr txBox="1"/>
              <p:nvPr/>
            </p:nvSpPr>
            <p:spPr>
              <a:xfrm rot="18758273">
                <a:off x="4698983" y="3415510"/>
                <a:ext cx="918596" cy="314687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hu-HU" sz="105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Verdana" panose="020B0604030504040204" pitchFamily="34" charset="0"/>
                    <a:cs typeface="Verdana" panose="020B0604030504040204" pitchFamily="34" charset="0"/>
                  </a:rPr>
                  <a:t>~2x/2 years</a:t>
                </a:r>
              </a:p>
            </p:txBody>
          </p:sp>
        </p:grpSp>
        <p:sp>
          <p:nvSpPr>
            <p:cNvPr id="132" name="Rectangle 131"/>
            <p:cNvSpPr>
              <a:spLocks noChangeArrowheads="1"/>
            </p:cNvSpPr>
            <p:nvPr/>
          </p:nvSpPr>
          <p:spPr bwMode="auto">
            <a:xfrm flipH="1">
              <a:off x="1013529" y="5574700"/>
              <a:ext cx="36889" cy="1735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2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*</a:t>
              </a:r>
              <a:endParaRPr kumimoji="0" lang="en-US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endParaRPr>
            </a:p>
          </p:txBody>
        </p:sp>
        <p:sp>
          <p:nvSpPr>
            <p:cNvPr id="133" name="Szövegdoboz 46"/>
            <p:cNvSpPr txBox="1"/>
            <p:nvPr/>
          </p:nvSpPr>
          <p:spPr>
            <a:xfrm>
              <a:off x="530876" y="5679250"/>
              <a:ext cx="1220629" cy="60785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 510</a:t>
              </a:r>
              <a:r>
                <a:rPr kumimoji="0" lang="hu-HU" sz="12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0</a:t>
              </a:r>
              <a:endParaRPr kumimoji="0" lang="en-US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(Core 2-based)</a:t>
              </a:r>
              <a:endParaRPr kumimoji="0" lang="hu-HU" sz="10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0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(</a:t>
              </a:r>
              <a:r>
                <a:rPr kumimoji="0" lang="en-US" sz="10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65</a:t>
              </a:r>
              <a:r>
                <a:rPr kumimoji="0" lang="hu-HU" sz="10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 nm</a:t>
              </a:r>
              <a:r>
                <a:rPr kumimoji="0" lang="en-US" sz="10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)</a:t>
              </a:r>
            </a:p>
          </p:txBody>
        </p:sp>
        <p:sp>
          <p:nvSpPr>
            <p:cNvPr id="134" name="TextBox 133"/>
            <p:cNvSpPr txBox="1"/>
            <p:nvPr/>
          </p:nvSpPr>
          <p:spPr>
            <a:xfrm>
              <a:off x="566555" y="3414319"/>
              <a:ext cx="1227728" cy="4770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Two-die</a:t>
              </a:r>
            </a:p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implementations</a:t>
              </a:r>
            </a:p>
          </p:txBody>
        </p:sp>
        <p:cxnSp>
          <p:nvCxnSpPr>
            <p:cNvPr id="135" name="Straight Arrow Connector 134"/>
            <p:cNvCxnSpPr>
              <a:stCxn id="134" idx="2"/>
              <a:endCxn id="139" idx="0"/>
            </p:cNvCxnSpPr>
            <p:nvPr/>
          </p:nvCxnSpPr>
          <p:spPr bwMode="auto">
            <a:xfrm>
              <a:off x="1180419" y="3891373"/>
              <a:ext cx="136135" cy="353798"/>
            </a:xfrm>
            <a:prstGeom prst="straightConnector1">
              <a:avLst/>
            </a:prstGeom>
            <a:noFill/>
            <a:ln w="952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136" name="Straight Arrow Connector 135"/>
            <p:cNvCxnSpPr>
              <a:stCxn id="134" idx="2"/>
            </p:cNvCxnSpPr>
            <p:nvPr/>
          </p:nvCxnSpPr>
          <p:spPr bwMode="auto">
            <a:xfrm>
              <a:off x="1180419" y="3891373"/>
              <a:ext cx="832878" cy="304216"/>
            </a:xfrm>
            <a:prstGeom prst="straightConnector1">
              <a:avLst/>
            </a:prstGeom>
            <a:noFill/>
            <a:ln w="952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137" name="Egyenes összekötő 76"/>
            <p:cNvCxnSpPr/>
            <p:nvPr/>
          </p:nvCxnSpPr>
          <p:spPr>
            <a:xfrm rot="5400000">
              <a:off x="394279" y="3519650"/>
              <a:ext cx="0" cy="132956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8" name="Szövegdoboz 57"/>
            <p:cNvSpPr txBox="1"/>
            <p:nvPr/>
          </p:nvSpPr>
          <p:spPr>
            <a:xfrm>
              <a:off x="1556665" y="4177955"/>
              <a:ext cx="1116937" cy="60785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5</a:t>
              </a:r>
              <a:r>
                <a:rPr kumimoji="0" lang="hu-HU" sz="12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400</a:t>
              </a:r>
              <a:endParaRPr kumimoji="0" lang="en-US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(Penryn b.)</a:t>
              </a:r>
              <a:endParaRPr kumimoji="0" lang="hu-HU" sz="10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0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(45 nm)</a:t>
              </a:r>
            </a:p>
          </p:txBody>
        </p:sp>
        <p:sp>
          <p:nvSpPr>
            <p:cNvPr id="139" name="Szövegdoboz 56"/>
            <p:cNvSpPr txBox="1"/>
            <p:nvPr/>
          </p:nvSpPr>
          <p:spPr>
            <a:xfrm>
              <a:off x="896422" y="4245171"/>
              <a:ext cx="840263" cy="60785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5</a:t>
              </a:r>
              <a:r>
                <a:rPr kumimoji="0" lang="hu-HU" sz="12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300</a:t>
              </a:r>
              <a:endParaRPr kumimoji="0" lang="en-US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(Core 2 b.)</a:t>
              </a:r>
              <a:endParaRPr kumimoji="0" lang="hu-HU" sz="10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0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(65 nm)</a:t>
              </a:r>
            </a:p>
          </p:txBody>
        </p:sp>
        <p:cxnSp>
          <p:nvCxnSpPr>
            <p:cNvPr id="8" name="Straight Connector 7"/>
            <p:cNvCxnSpPr>
              <a:stCxn id="69" idx="3"/>
            </p:cNvCxnSpPr>
            <p:nvPr/>
          </p:nvCxnSpPr>
          <p:spPr bwMode="auto">
            <a:xfrm flipV="1">
              <a:off x="2719424" y="1903639"/>
              <a:ext cx="4874621" cy="2189643"/>
            </a:xfrm>
            <a:prstGeom prst="line">
              <a:avLst/>
            </a:prstGeom>
            <a:noFill/>
            <a:ln w="6350" cap="flat" cmpd="sng" algn="ctr">
              <a:solidFill>
                <a:srgbClr val="FF0000"/>
              </a:solidFill>
              <a:prstDash val="dash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933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sp>
          <p:nvSpPr>
            <p:cNvPr id="3" name="TextBox 2"/>
            <p:cNvSpPr txBox="1"/>
            <p:nvPr/>
          </p:nvSpPr>
          <p:spPr>
            <a:xfrm>
              <a:off x="1865744" y="5859270"/>
              <a:ext cx="2198102" cy="28469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250" dirty="0">
                  <a:latin typeface="+mj-lt"/>
                </a:rPr>
                <a:t>b.: based   HE: High-End</a:t>
              </a:r>
            </a:p>
          </p:txBody>
        </p:sp>
        <p:cxnSp>
          <p:nvCxnSpPr>
            <p:cNvPr id="108" name="Egyenes összekötő 22"/>
            <p:cNvCxnSpPr/>
            <p:nvPr/>
          </p:nvCxnSpPr>
          <p:spPr>
            <a:xfrm>
              <a:off x="8362444" y="6312874"/>
              <a:ext cx="0" cy="172311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3" name="Egyenes összekötő 54"/>
            <p:cNvCxnSpPr/>
            <p:nvPr/>
          </p:nvCxnSpPr>
          <p:spPr>
            <a:xfrm rot="5400000">
              <a:off x="395023" y="1690214"/>
              <a:ext cx="0" cy="132956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6" name="Szövegdoboz 39"/>
            <p:cNvSpPr txBox="1"/>
            <p:nvPr/>
          </p:nvSpPr>
          <p:spPr>
            <a:xfrm>
              <a:off x="-10373" y="1565108"/>
              <a:ext cx="378959" cy="28469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60</a:t>
              </a:r>
              <a:endParaRPr kumimoji="0" lang="hu-HU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endParaRPr>
            </a:p>
          </p:txBody>
        </p:sp>
        <p:sp>
          <p:nvSpPr>
            <p:cNvPr id="120" name="Szövegdoboz 33"/>
            <p:cNvSpPr txBox="1"/>
            <p:nvPr/>
          </p:nvSpPr>
          <p:spPr>
            <a:xfrm>
              <a:off x="7861269" y="6433226"/>
              <a:ext cx="624993" cy="28469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2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20</a:t>
              </a:r>
              <a:r>
                <a:rPr kumimoji="0" lang="en-US" sz="12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22</a:t>
              </a:r>
              <a:endParaRPr kumimoji="0" lang="hu-HU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endParaRPr>
            </a:p>
          </p:txBody>
        </p:sp>
        <p:sp>
          <p:nvSpPr>
            <p:cNvPr id="122" name="TextBox 121"/>
            <p:cNvSpPr txBox="1"/>
            <p:nvPr/>
          </p:nvSpPr>
          <p:spPr>
            <a:xfrm>
              <a:off x="8278984" y="1636436"/>
              <a:ext cx="230383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Times New Roman" pitchFamily="18" charset="0"/>
                </a:rPr>
                <a:t>*</a:t>
              </a: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Times New Roman" pitchFamily="18" charset="0"/>
              </a:endParaRPr>
            </a:p>
          </p:txBody>
        </p:sp>
        <p:sp>
          <p:nvSpPr>
            <p:cNvPr id="123" name="Szövegdoboz 61"/>
            <p:cNvSpPr txBox="1"/>
            <p:nvPr/>
          </p:nvSpPr>
          <p:spPr>
            <a:xfrm>
              <a:off x="7947375" y="1996168"/>
              <a:ext cx="1156574" cy="44627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Copper Lake</a:t>
              </a:r>
              <a:endParaRPr kumimoji="0" lang="hu-HU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0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(</a:t>
              </a:r>
              <a:r>
                <a:rPr kumimoji="0" lang="en-US" sz="10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Intel 7)</a:t>
              </a:r>
              <a:endParaRPr kumimoji="0" lang="hu-HU" sz="10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endParaRPr>
            </a:p>
          </p:txBody>
        </p:sp>
        <p:grpSp>
          <p:nvGrpSpPr>
            <p:cNvPr id="126" name="Group 125"/>
            <p:cNvGrpSpPr/>
            <p:nvPr/>
          </p:nvGrpSpPr>
          <p:grpSpPr>
            <a:xfrm rot="21397384">
              <a:off x="6780038" y="1840570"/>
              <a:ext cx="1077703" cy="329429"/>
              <a:chOff x="5276436" y="3243799"/>
              <a:chExt cx="1335635" cy="296302"/>
            </a:xfrm>
          </p:grpSpPr>
          <p:sp>
            <p:nvSpPr>
              <p:cNvPr id="127" name="Rectangle 126"/>
              <p:cNvSpPr>
                <a:spLocks noChangeArrowheads="1"/>
              </p:cNvSpPr>
              <p:nvPr/>
            </p:nvSpPr>
            <p:spPr bwMode="auto">
              <a:xfrm rot="20200062">
                <a:off x="5352071" y="3243799"/>
                <a:ext cx="1260000" cy="288000"/>
              </a:xfrm>
              <a:prstGeom prst="rect">
                <a:avLst/>
              </a:prstGeom>
              <a:solidFill>
                <a:srgbClr val="FFFFCC"/>
              </a:solidFill>
              <a:ln w="0">
                <a:solidFill>
                  <a:srgbClr val="E305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0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Times New Roman" pitchFamily="18" charset="0"/>
                </a:endParaRPr>
              </a:p>
            </p:txBody>
          </p:sp>
          <p:sp>
            <p:nvSpPr>
              <p:cNvPr id="128" name="Szövegdoboz 69"/>
              <p:cNvSpPr txBox="1"/>
              <p:nvPr/>
            </p:nvSpPr>
            <p:spPr>
              <a:xfrm rot="20089662">
                <a:off x="5276436" y="3286185"/>
                <a:ext cx="1293868" cy="25391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hu-HU" sz="105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Verdana" panose="020B0604030504040204" pitchFamily="34" charset="0"/>
                    <a:cs typeface="Verdana" panose="020B0604030504040204" pitchFamily="34" charset="0"/>
                  </a:rPr>
                  <a:t>~2x/4 years</a:t>
                </a:r>
              </a:p>
            </p:txBody>
          </p:sp>
        </p:grpSp>
      </p:grpSp>
      <p:sp>
        <p:nvSpPr>
          <p:cNvPr id="124" name="Rectangle 123"/>
          <p:cNvSpPr>
            <a:spLocks noChangeArrowheads="1"/>
          </p:cNvSpPr>
          <p:nvPr/>
        </p:nvSpPr>
        <p:spPr bwMode="auto">
          <a:xfrm>
            <a:off x="566555" y="5573028"/>
            <a:ext cx="56927" cy="9625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*</a:t>
            </a:r>
            <a:endParaRPr kumimoji="0" lang="en-US" sz="125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Verdana" panose="020B0604030504040204" pitchFamily="34" charset="0"/>
              <a:cs typeface="Verdana" panose="020B0604030504040204" pitchFamily="34" charset="0"/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375647" y="5155304"/>
            <a:ext cx="118101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200" dirty="0"/>
              <a:t>P4 2M DP</a:t>
            </a:r>
          </a:p>
          <a:p>
            <a:r>
              <a:rPr lang="en-US" sz="1200" dirty="0"/>
              <a:t>(</a:t>
            </a:r>
            <a:r>
              <a:rPr lang="en-US" sz="1050" dirty="0"/>
              <a:t>65 nm</a:t>
            </a:r>
            <a:r>
              <a:rPr lang="en-US" sz="1200" dirty="0"/>
              <a:t>) </a:t>
            </a:r>
          </a:p>
        </p:txBody>
      </p:sp>
      <p:cxnSp>
        <p:nvCxnSpPr>
          <p:cNvPr id="24" name="Straight Arrow Connector 23"/>
          <p:cNvCxnSpPr>
            <a:stCxn id="134" idx="2"/>
          </p:cNvCxnSpPr>
          <p:nvPr/>
        </p:nvCxnSpPr>
        <p:spPr bwMode="auto">
          <a:xfrm flipH="1">
            <a:off x="619615" y="3862498"/>
            <a:ext cx="560804" cy="1292806"/>
          </a:xfrm>
          <a:prstGeom prst="straightConnector1">
            <a:avLst/>
          </a:prstGeom>
          <a:noFill/>
          <a:ln w="9525" cap="flat" cmpd="sng" algn="ctr">
            <a:solidFill>
              <a:srgbClr val="FF0000"/>
            </a:solidFill>
            <a:prstDash val="solid"/>
            <a:round/>
            <a:headEnd type="none" w="med" len="med"/>
            <a:tailEnd type="triangle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125" name="TextBox 124"/>
          <p:cNvSpPr txBox="1"/>
          <p:nvPr/>
        </p:nvSpPr>
        <p:spPr>
          <a:xfrm>
            <a:off x="26495" y="458670"/>
            <a:ext cx="820429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accent6"/>
                </a:solidFill>
              </a:rPr>
              <a:t>At what rate do core counts rise in Intel’s 2S server processors? -2</a:t>
            </a:r>
          </a:p>
        </p:txBody>
      </p:sp>
    </p:spTree>
    <p:extLst>
      <p:ext uri="{BB962C8B-B14F-4D97-AF65-F5344CB8AC3E}">
        <p14:creationId xmlns:p14="http://schemas.microsoft.com/office/powerpoint/2010/main" val="2663836700"/>
      </p:ext>
    </p:extLst>
  </p:cSld>
  <p:clrMapOvr>
    <a:masterClrMapping/>
  </p:clrMapOvr>
</p:sld>
</file>

<file path=ppt/slides/slide2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5. Evolution of high-end 2S server processors (23)</a:t>
            </a:r>
            <a:endParaRPr lang="en-US" dirty="0"/>
          </a:p>
        </p:txBody>
      </p:sp>
      <p:sp>
        <p:nvSpPr>
          <p:cNvPr id="3" name="TextBox 2"/>
          <p:cNvSpPr txBox="1"/>
          <p:nvPr/>
        </p:nvSpPr>
        <p:spPr>
          <a:xfrm>
            <a:off x="26495" y="474921"/>
            <a:ext cx="9178012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 fontAlgn="base">
              <a:spcBef>
                <a:spcPct val="0"/>
              </a:spcBef>
              <a:spcAft>
                <a:spcPct val="0"/>
              </a:spcAft>
              <a:defRPr/>
            </a:pPr>
            <a:r>
              <a:rPr kumimoji="0" lang="en-GB" i="0" u="none" strike="noStrike" kern="1200" cap="none" spc="-40" normalizeH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At what rate could core counts </a:t>
            </a:r>
            <a:r>
              <a:rPr lang="en-GB" spc="-40" dirty="0">
                <a:solidFill>
                  <a:srgbClr val="2D2D8A"/>
                </a:solidFill>
                <a:cs typeface="Times New Roman" pitchFamily="18" charset="0"/>
              </a:rPr>
              <a:t>be raised </a:t>
            </a:r>
            <a:r>
              <a:rPr kumimoji="0" lang="en-GB" i="0" u="none" strike="noStrike" kern="1200" cap="none" spc="-40" normalizeH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in Intel’s</a:t>
            </a:r>
            <a:r>
              <a:rPr kumimoji="0" lang="en-US" i="0" u="none" strike="noStrike" kern="1200" cap="none" spc="-40" normalizeH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 </a:t>
            </a:r>
            <a:r>
              <a:rPr kumimoji="0" lang="en-GB" i="0" u="none" strike="noStrike" kern="1200" cap="none" spc="-40" normalizeH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high-end Core 2-based 2S</a:t>
            </a:r>
          </a:p>
          <a:p>
            <a:pPr lvl="0" fontAlgn="base">
              <a:spcBef>
                <a:spcPct val="0"/>
              </a:spcBef>
              <a:spcAft>
                <a:spcPct val="0"/>
              </a:spcAft>
              <a:defRPr/>
            </a:pPr>
            <a:r>
              <a:rPr kumimoji="0" lang="en-GB" i="0" u="none" strike="noStrike" kern="1200" cap="none" spc="-40" normalizeH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 server processors ? -3</a:t>
            </a:r>
            <a:r>
              <a:rPr lang="en-GB" dirty="0">
                <a:solidFill>
                  <a:srgbClr val="2D2D8A"/>
                </a:solidFill>
                <a:latin typeface="Verdana"/>
                <a:cs typeface="Times New Roman" pitchFamily="18" charset="0"/>
              </a:rPr>
              <a:t>       </a:t>
            </a:r>
            <a:endParaRPr kumimoji="0" lang="en-US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4" name="Rounded Rectangle 3"/>
          <p:cNvSpPr/>
          <p:nvPr/>
        </p:nvSpPr>
        <p:spPr bwMode="auto">
          <a:xfrm>
            <a:off x="0" y="1223835"/>
            <a:ext cx="9117505" cy="720000"/>
          </a:xfrm>
          <a:prstGeom prst="roundRect">
            <a:avLst/>
          </a:prstGeom>
          <a:solidFill>
            <a:srgbClr val="DDEEFF"/>
          </a:solidFill>
          <a:ln w="15875" cap="flat" cmpd="sng" algn="ctr">
            <a:solidFill>
              <a:srgbClr val="89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26495" y="1265801"/>
            <a:ext cx="893707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/>
            <a:r>
              <a:rPr lang="en-GB" sz="1600" spc="-20" dirty="0">
                <a:solidFill>
                  <a:srgbClr val="0070C0"/>
                </a:solidFill>
                <a:latin typeface="Verdana"/>
              </a:rPr>
              <a:t>As the above graph indicates, Intel raised the core count of their</a:t>
            </a:r>
            <a:r>
              <a:rPr lang="en-GB" sz="1600" spc="-20" dirty="0">
                <a:solidFill>
                  <a:srgbClr val="000000"/>
                </a:solidFill>
                <a:latin typeface="Verdana"/>
              </a:rPr>
              <a:t> 2S server processors</a:t>
            </a:r>
          </a:p>
          <a:p>
            <a:pPr lvl="0"/>
            <a:r>
              <a:rPr lang="en-GB" sz="1600" dirty="0">
                <a:solidFill>
                  <a:srgbClr val="000000"/>
                </a:solidFill>
                <a:latin typeface="Verdana"/>
              </a:rPr>
              <a:t>  </a:t>
            </a:r>
            <a:r>
              <a:rPr lang="en-GB" sz="1600" dirty="0">
                <a:solidFill>
                  <a:srgbClr val="FF0000"/>
                </a:solidFill>
                <a:latin typeface="Verdana"/>
              </a:rPr>
              <a:t>at two different rates, </a:t>
            </a:r>
            <a:r>
              <a:rPr lang="en-GB" sz="1600" dirty="0">
                <a:solidFill>
                  <a:srgbClr val="000000"/>
                </a:solidFill>
                <a:latin typeface="Verdana"/>
              </a:rPr>
              <a:t>as discussed subsequently:</a:t>
            </a:r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A84645AD-2A88-4C4B-39CC-7AE243789715}"/>
              </a:ext>
            </a:extLst>
          </p:cNvPr>
          <p:cNvCxnSpPr/>
          <p:nvPr/>
        </p:nvCxnSpPr>
        <p:spPr bwMode="auto">
          <a:xfrm flipV="1">
            <a:off x="4076945" y="1024128"/>
            <a:ext cx="19567" cy="19607"/>
          </a:xfrm>
          <a:prstGeom prst="line">
            <a:avLst/>
          </a:prstGeom>
          <a:noFill/>
          <a:ln w="1905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</p:spTree>
    <p:extLst>
      <p:ext uri="{BB962C8B-B14F-4D97-AF65-F5344CB8AC3E}">
        <p14:creationId xmlns:p14="http://schemas.microsoft.com/office/powerpoint/2010/main" val="3145280177"/>
      </p:ext>
    </p:extLst>
  </p:cSld>
  <p:clrMapOvr>
    <a:masterClrMapping/>
  </p:clrMapOvr>
</p:sld>
</file>

<file path=ppt/slides/slide2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sz="17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5. Evolution of high-end 2S server processors (24)</a:t>
            </a:r>
            <a:endParaRPr lang="en-US" sz="1700" dirty="0"/>
          </a:p>
        </p:txBody>
      </p:sp>
      <p:sp>
        <p:nvSpPr>
          <p:cNvPr id="101" name="TextBox 100"/>
          <p:cNvSpPr txBox="1"/>
          <p:nvPr/>
        </p:nvSpPr>
        <p:spPr>
          <a:xfrm>
            <a:off x="26495" y="458670"/>
            <a:ext cx="10618172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AutoNum type="alphaLcParenR"/>
              <a:tabLst/>
              <a:defRPr/>
            </a:pPr>
            <a:r>
              <a:rPr kumimoji="0" lang="en-GB" i="0" u="none" strike="noStrike" kern="1200" cap="none" spc="-40" normalizeH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Doubling </a:t>
            </a:r>
            <a:r>
              <a:rPr kumimoji="0" lang="hu-HU" i="0" u="none" strike="noStrike" kern="1200" cap="none" spc="-40" normalizeH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core </a:t>
            </a:r>
            <a:r>
              <a:rPr kumimoji="0" lang="hu-HU" i="0" u="none" strike="noStrike" kern="1200" cap="none" spc="-40" normalizeH="0" noProof="0" dirty="0" err="1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counts</a:t>
            </a:r>
            <a:r>
              <a:rPr kumimoji="0" lang="hu-HU" i="0" u="none" strike="noStrike" kern="1200" cap="none" spc="-40" normalizeH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 </a:t>
            </a:r>
            <a:r>
              <a:rPr kumimoji="0" lang="en-US" i="0" u="none" strike="noStrike" kern="1200" cap="none" spc="-40" normalizeH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in two years in L3-less </a:t>
            </a:r>
            <a:r>
              <a:rPr kumimoji="0" lang="en-GB" i="0" u="none" strike="noStrike" kern="1200" cap="none" spc="-40" normalizeH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high-end Core 2-based 2S</a:t>
            </a:r>
          </a:p>
          <a:p>
            <a:pPr marR="0" lvl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tabLst/>
              <a:defRPr/>
            </a:pPr>
            <a:r>
              <a:rPr lang="en-GB" spc="-40" dirty="0">
                <a:solidFill>
                  <a:srgbClr val="2D2D8A"/>
                </a:solidFill>
                <a:latin typeface="Verdana"/>
                <a:cs typeface="Times New Roman" pitchFamily="18" charset="0"/>
              </a:rPr>
              <a:t>     </a:t>
            </a:r>
            <a:r>
              <a:rPr kumimoji="0" lang="en-GB" i="0" u="none" strike="noStrike" kern="1200" cap="none" spc="-40" normalizeH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 server processors</a:t>
            </a:r>
            <a:r>
              <a:rPr lang="en-GB" dirty="0">
                <a:solidFill>
                  <a:srgbClr val="2D2D8A"/>
                </a:solidFill>
                <a:latin typeface="Verdana"/>
                <a:cs typeface="Times New Roman" pitchFamily="18" charset="0"/>
              </a:rPr>
              <a:t> </a:t>
            </a:r>
            <a:r>
              <a:rPr kumimoji="0" lang="en-GB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-1 </a:t>
            </a:r>
            <a:r>
              <a:rPr kumimoji="0" lang="hu-HU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 </a:t>
            </a:r>
            <a:endParaRPr kumimoji="0" lang="en-US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03" name="Oval 102">
            <a:extLst>
              <a:ext uri="{FF2B5EF4-FFF2-40B4-BE49-F238E27FC236}">
                <a16:creationId xmlns:a16="http://schemas.microsoft.com/office/drawing/2014/main" id="{7D5E8E06-5BD7-4575-87AB-97022ACE0F20}"/>
              </a:ext>
            </a:extLst>
          </p:cNvPr>
          <p:cNvSpPr/>
          <p:nvPr/>
        </p:nvSpPr>
        <p:spPr bwMode="auto">
          <a:xfrm rot="3235939">
            <a:off x="-213194" y="3605735"/>
            <a:ext cx="3119152" cy="2615231"/>
          </a:xfrm>
          <a:prstGeom prst="ellipse">
            <a:avLst/>
          </a:prstGeom>
          <a:noFill/>
          <a:ln w="1587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3300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grpSp>
        <p:nvGrpSpPr>
          <p:cNvPr id="108" name="Group 107"/>
          <p:cNvGrpSpPr/>
          <p:nvPr/>
        </p:nvGrpSpPr>
        <p:grpSpPr>
          <a:xfrm>
            <a:off x="-14756" y="1014860"/>
            <a:ext cx="9176518" cy="5729201"/>
            <a:chOff x="-14756" y="1043735"/>
            <a:chExt cx="9176518" cy="5729201"/>
          </a:xfrm>
        </p:grpSpPr>
        <p:grpSp>
          <p:nvGrpSpPr>
            <p:cNvPr id="110" name="Group 109"/>
            <p:cNvGrpSpPr/>
            <p:nvPr/>
          </p:nvGrpSpPr>
          <p:grpSpPr>
            <a:xfrm>
              <a:off x="7121" y="1043735"/>
              <a:ext cx="9154641" cy="5729201"/>
              <a:chOff x="116505" y="604193"/>
              <a:chExt cx="11345696" cy="5729201"/>
            </a:xfrm>
          </p:grpSpPr>
          <p:cxnSp>
            <p:nvCxnSpPr>
              <p:cNvPr id="186" name="Egyenes összekötő nyíllal 4"/>
              <p:cNvCxnSpPr/>
              <p:nvPr/>
            </p:nvCxnSpPr>
            <p:spPr>
              <a:xfrm flipH="1" flipV="1">
                <a:off x="603904" y="1045052"/>
                <a:ext cx="76" cy="5112000"/>
              </a:xfrm>
              <a:prstGeom prst="straightConnector1">
                <a:avLst/>
              </a:prstGeom>
              <a:ln>
                <a:solidFill>
                  <a:schemeClr val="tx1"/>
                </a:solidFill>
                <a:tailEnd type="arrow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87" name="Egyenes összekötő nyíllal 6"/>
              <p:cNvCxnSpPr/>
              <p:nvPr/>
            </p:nvCxnSpPr>
            <p:spPr>
              <a:xfrm flipV="1">
                <a:off x="544779" y="5978825"/>
                <a:ext cx="10663266" cy="33538"/>
              </a:xfrm>
              <a:prstGeom prst="straightConnector1">
                <a:avLst/>
              </a:prstGeom>
              <a:ln>
                <a:solidFill>
                  <a:schemeClr val="tx1"/>
                </a:solidFill>
                <a:tailEnd type="arrow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88" name="Egyenes összekötő 11"/>
              <p:cNvCxnSpPr/>
              <p:nvPr/>
            </p:nvCxnSpPr>
            <p:spPr>
              <a:xfrm>
                <a:off x="1155886" y="5916137"/>
                <a:ext cx="0" cy="172311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89" name="Egyenes összekötő 12"/>
              <p:cNvCxnSpPr/>
              <p:nvPr/>
            </p:nvCxnSpPr>
            <p:spPr>
              <a:xfrm>
                <a:off x="1703881" y="5914849"/>
                <a:ext cx="0" cy="172311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90" name="Egyenes összekötő 13"/>
              <p:cNvCxnSpPr/>
              <p:nvPr/>
            </p:nvCxnSpPr>
            <p:spPr>
              <a:xfrm>
                <a:off x="2253087" y="5914238"/>
                <a:ext cx="0" cy="172311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91" name="Egyenes összekötő 14"/>
              <p:cNvCxnSpPr/>
              <p:nvPr/>
            </p:nvCxnSpPr>
            <p:spPr>
              <a:xfrm>
                <a:off x="2801082" y="5912949"/>
                <a:ext cx="0" cy="172311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92" name="Egyenes összekötő 15"/>
              <p:cNvCxnSpPr/>
              <p:nvPr/>
            </p:nvCxnSpPr>
            <p:spPr>
              <a:xfrm>
                <a:off x="3355131" y="5920570"/>
                <a:ext cx="0" cy="172311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93" name="Egyenes összekötő 16"/>
              <p:cNvCxnSpPr/>
              <p:nvPr/>
            </p:nvCxnSpPr>
            <p:spPr>
              <a:xfrm>
                <a:off x="3903126" y="5919282"/>
                <a:ext cx="0" cy="172311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94" name="Egyenes összekötő 17"/>
              <p:cNvCxnSpPr/>
              <p:nvPr/>
            </p:nvCxnSpPr>
            <p:spPr>
              <a:xfrm>
                <a:off x="4452332" y="5918671"/>
                <a:ext cx="0" cy="172311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95" name="Egyenes összekötő 18"/>
              <p:cNvCxnSpPr/>
              <p:nvPr/>
            </p:nvCxnSpPr>
            <p:spPr>
              <a:xfrm>
                <a:off x="5000327" y="5917382"/>
                <a:ext cx="0" cy="172311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96" name="Egyenes összekötő 19"/>
              <p:cNvCxnSpPr/>
              <p:nvPr/>
            </p:nvCxnSpPr>
            <p:spPr>
              <a:xfrm>
                <a:off x="5550501" y="5920570"/>
                <a:ext cx="0" cy="172311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97" name="Egyenes összekötő 20"/>
              <p:cNvCxnSpPr/>
              <p:nvPr/>
            </p:nvCxnSpPr>
            <p:spPr>
              <a:xfrm>
                <a:off x="6098496" y="5919282"/>
                <a:ext cx="0" cy="172311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98" name="Egyenes összekötő 21"/>
              <p:cNvCxnSpPr/>
              <p:nvPr/>
            </p:nvCxnSpPr>
            <p:spPr>
              <a:xfrm>
                <a:off x="6647702" y="5918671"/>
                <a:ext cx="0" cy="172311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99" name="Egyenes összekötő 22"/>
              <p:cNvCxnSpPr/>
              <p:nvPr/>
            </p:nvCxnSpPr>
            <p:spPr>
              <a:xfrm>
                <a:off x="7195697" y="5917382"/>
                <a:ext cx="0" cy="172311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00" name="Szövegdoboz 27"/>
              <p:cNvSpPr txBox="1"/>
              <p:nvPr/>
            </p:nvSpPr>
            <p:spPr>
              <a:xfrm>
                <a:off x="258296" y="604193"/>
                <a:ext cx="691215" cy="37446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1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hu-HU" sz="125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Verdana" panose="020B0604030504040204" pitchFamily="34" charset="0"/>
                    <a:cs typeface="Verdana" panose="020B0604030504040204" pitchFamily="34" charset="0"/>
                  </a:rPr>
                  <a:t>Core</a:t>
                </a:r>
                <a:br>
                  <a:rPr kumimoji="0" lang="hu-HU" sz="125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Verdana" panose="020B0604030504040204" pitchFamily="34" charset="0"/>
                    <a:cs typeface="Verdana" panose="020B0604030504040204" pitchFamily="34" charset="0"/>
                  </a:rPr>
                </a:br>
                <a:r>
                  <a:rPr kumimoji="0" lang="hu-HU" sz="125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Verdana" panose="020B0604030504040204" pitchFamily="34" charset="0"/>
                    <a:cs typeface="Verdana" panose="020B0604030504040204" pitchFamily="34" charset="0"/>
                  </a:rPr>
                  <a:t>count</a:t>
                </a:r>
              </a:p>
            </p:txBody>
          </p:sp>
          <p:sp>
            <p:nvSpPr>
              <p:cNvPr id="201" name="Szövegdoboz 28"/>
              <p:cNvSpPr txBox="1"/>
              <p:nvPr/>
            </p:nvSpPr>
            <p:spPr>
              <a:xfrm>
                <a:off x="1058232" y="6041006"/>
                <a:ext cx="607860" cy="29238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hu-HU" sz="125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Verdana" panose="020B0604030504040204" pitchFamily="34" charset="0"/>
                    <a:cs typeface="Verdana" panose="020B0604030504040204" pitchFamily="34" charset="0"/>
                  </a:rPr>
                  <a:t>2006</a:t>
                </a:r>
              </a:p>
            </p:txBody>
          </p:sp>
          <p:sp>
            <p:nvSpPr>
              <p:cNvPr id="202" name="Szövegdoboz 29"/>
              <p:cNvSpPr txBox="1"/>
              <p:nvPr/>
            </p:nvSpPr>
            <p:spPr>
              <a:xfrm>
                <a:off x="2153487" y="6035813"/>
                <a:ext cx="607860" cy="29238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hu-HU" sz="125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Verdana" panose="020B0604030504040204" pitchFamily="34" charset="0"/>
                    <a:cs typeface="Verdana" panose="020B0604030504040204" pitchFamily="34" charset="0"/>
                  </a:rPr>
                  <a:t>2008</a:t>
                </a:r>
              </a:p>
            </p:txBody>
          </p:sp>
          <p:sp>
            <p:nvSpPr>
              <p:cNvPr id="203" name="Szövegdoboz 30"/>
              <p:cNvSpPr txBox="1"/>
              <p:nvPr/>
            </p:nvSpPr>
            <p:spPr>
              <a:xfrm>
                <a:off x="3269120" y="6035813"/>
                <a:ext cx="607860" cy="29238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hu-HU" sz="125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Verdana" panose="020B0604030504040204" pitchFamily="34" charset="0"/>
                    <a:cs typeface="Verdana" panose="020B0604030504040204" pitchFamily="34" charset="0"/>
                  </a:rPr>
                  <a:t>2010</a:t>
                </a:r>
              </a:p>
            </p:txBody>
          </p:sp>
          <p:sp>
            <p:nvSpPr>
              <p:cNvPr id="204" name="Szövegdoboz 31"/>
              <p:cNvSpPr txBox="1"/>
              <p:nvPr/>
            </p:nvSpPr>
            <p:spPr>
              <a:xfrm>
                <a:off x="4345143" y="6035813"/>
                <a:ext cx="607860" cy="29238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hu-HU" sz="125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Verdana" panose="020B0604030504040204" pitchFamily="34" charset="0"/>
                    <a:cs typeface="Verdana" panose="020B0604030504040204" pitchFamily="34" charset="0"/>
                  </a:rPr>
                  <a:t>2012</a:t>
                </a:r>
              </a:p>
            </p:txBody>
          </p:sp>
          <p:sp>
            <p:nvSpPr>
              <p:cNvPr id="205" name="Szövegdoboz 32"/>
              <p:cNvSpPr txBox="1"/>
              <p:nvPr/>
            </p:nvSpPr>
            <p:spPr>
              <a:xfrm>
                <a:off x="5459357" y="6035813"/>
                <a:ext cx="607860" cy="29238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hu-HU" sz="125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Verdana" panose="020B0604030504040204" pitchFamily="34" charset="0"/>
                    <a:cs typeface="Verdana" panose="020B0604030504040204" pitchFamily="34" charset="0"/>
                  </a:rPr>
                  <a:t>2014</a:t>
                </a:r>
              </a:p>
            </p:txBody>
          </p:sp>
          <p:sp>
            <p:nvSpPr>
              <p:cNvPr id="206" name="Szövegdoboz 33"/>
              <p:cNvSpPr txBox="1"/>
              <p:nvPr/>
            </p:nvSpPr>
            <p:spPr>
              <a:xfrm>
                <a:off x="6558214" y="6041006"/>
                <a:ext cx="607860" cy="29238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hu-HU" sz="125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Verdana" panose="020B0604030504040204" pitchFamily="34" charset="0"/>
                    <a:cs typeface="Verdana" panose="020B0604030504040204" pitchFamily="34" charset="0"/>
                  </a:rPr>
                  <a:t>2016</a:t>
                </a:r>
              </a:p>
            </p:txBody>
          </p:sp>
          <p:sp>
            <p:nvSpPr>
              <p:cNvPr id="207" name="Szövegdoboz 34"/>
              <p:cNvSpPr txBox="1"/>
              <p:nvPr/>
            </p:nvSpPr>
            <p:spPr>
              <a:xfrm>
                <a:off x="10682259" y="5993684"/>
                <a:ext cx="779942" cy="28469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hu-HU" sz="125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Verdana" panose="020B0604030504040204" pitchFamily="34" charset="0"/>
                    <a:cs typeface="Verdana" panose="020B0604030504040204" pitchFamily="34" charset="0"/>
                  </a:rPr>
                  <a:t>Year</a:t>
                </a:r>
              </a:p>
            </p:txBody>
          </p:sp>
          <p:sp>
            <p:nvSpPr>
              <p:cNvPr id="208" name="Szövegdoboz 58"/>
              <p:cNvSpPr txBox="1"/>
              <p:nvPr/>
            </p:nvSpPr>
            <p:spPr>
              <a:xfrm>
                <a:off x="2771553" y="3101687"/>
                <a:ext cx="1302765" cy="44627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hu-HU" sz="125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Verdana" panose="020B0604030504040204" pitchFamily="34" charset="0"/>
                    <a:cs typeface="Verdana" panose="020B0604030504040204" pitchFamily="34" charset="0"/>
                  </a:rPr>
                  <a:t>Nehalem-EX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hu-HU" sz="105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Verdana" panose="020B0604030504040204" pitchFamily="34" charset="0"/>
                    <a:cs typeface="Verdana" panose="020B0604030504040204" pitchFamily="34" charset="0"/>
                  </a:rPr>
                  <a:t>(45 nm)</a:t>
                </a:r>
              </a:p>
            </p:txBody>
          </p:sp>
          <p:sp>
            <p:nvSpPr>
              <p:cNvPr id="209" name="Szövegdoboz 59"/>
              <p:cNvSpPr txBox="1"/>
              <p:nvPr/>
            </p:nvSpPr>
            <p:spPr>
              <a:xfrm>
                <a:off x="3514254" y="2749350"/>
                <a:ext cx="1311578" cy="44627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hu-HU" sz="125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Verdana" panose="020B0604030504040204" pitchFamily="34" charset="0"/>
                    <a:cs typeface="Verdana" panose="020B0604030504040204" pitchFamily="34" charset="0"/>
                  </a:rPr>
                  <a:t>Westmere-EX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hu-HU" sz="105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Verdana" panose="020B0604030504040204" pitchFamily="34" charset="0"/>
                    <a:cs typeface="Verdana" panose="020B0604030504040204" pitchFamily="34" charset="0"/>
                  </a:rPr>
                  <a:t>(32 nm)</a:t>
                </a:r>
              </a:p>
            </p:txBody>
          </p:sp>
          <p:sp>
            <p:nvSpPr>
              <p:cNvPr id="210" name="Szövegdoboz 60"/>
              <p:cNvSpPr txBox="1"/>
              <p:nvPr/>
            </p:nvSpPr>
            <p:spPr>
              <a:xfrm>
                <a:off x="4884854" y="2299753"/>
                <a:ext cx="1311641" cy="45397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hu-HU" sz="125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Verdana" panose="020B0604030504040204" pitchFamily="34" charset="0"/>
                    <a:cs typeface="Verdana" panose="020B0604030504040204" pitchFamily="34" charset="0"/>
                  </a:rPr>
                  <a:t>Ivy-Bridge-EX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hu-HU" sz="105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Verdana" panose="020B0604030504040204" pitchFamily="34" charset="0"/>
                    <a:cs typeface="Verdana" panose="020B0604030504040204" pitchFamily="34" charset="0"/>
                  </a:rPr>
                  <a:t>(22 nm)</a:t>
                </a:r>
              </a:p>
            </p:txBody>
          </p:sp>
          <p:sp>
            <p:nvSpPr>
              <p:cNvPr id="211" name="Szövegdoboz 61"/>
              <p:cNvSpPr txBox="1"/>
              <p:nvPr/>
            </p:nvSpPr>
            <p:spPr>
              <a:xfrm>
                <a:off x="6166368" y="1698499"/>
                <a:ext cx="1241045" cy="44627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hu-HU" sz="125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Verdana" panose="020B0604030504040204" pitchFamily="34" charset="0"/>
                    <a:cs typeface="Verdana" panose="020B0604030504040204" pitchFamily="34" charset="0"/>
                  </a:rPr>
                  <a:t>Broadwell-E</a:t>
                </a:r>
                <a:r>
                  <a:rPr kumimoji="0" lang="en-US" sz="125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Verdana" panose="020B0604030504040204" pitchFamily="34" charset="0"/>
                    <a:cs typeface="Verdana" panose="020B0604030504040204" pitchFamily="34" charset="0"/>
                  </a:rPr>
                  <a:t>P</a:t>
                </a:r>
                <a:endParaRPr kumimoji="0" lang="hu-HU" sz="12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endParaRP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hu-HU" sz="105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Verdana" panose="020B0604030504040204" pitchFamily="34" charset="0"/>
                    <a:cs typeface="Verdana" panose="020B0604030504040204" pitchFamily="34" charset="0"/>
                  </a:rPr>
                  <a:t>(14 nm)</a:t>
                </a:r>
              </a:p>
            </p:txBody>
          </p:sp>
          <p:sp>
            <p:nvSpPr>
              <p:cNvPr id="212" name="Rectangle 211"/>
              <p:cNvSpPr>
                <a:spLocks noChangeArrowheads="1"/>
              </p:cNvSpPr>
              <p:nvPr/>
            </p:nvSpPr>
            <p:spPr bwMode="auto">
              <a:xfrm>
                <a:off x="4887644" y="2812271"/>
                <a:ext cx="44613" cy="18364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0" tIns="0" rIns="0" bIns="0">
                <a:no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endParaRPr>
              </a:p>
            </p:txBody>
          </p:sp>
          <p:sp>
            <p:nvSpPr>
              <p:cNvPr id="213" name="Rectangle 212"/>
              <p:cNvSpPr>
                <a:spLocks noChangeArrowheads="1"/>
              </p:cNvSpPr>
              <p:nvPr/>
            </p:nvSpPr>
            <p:spPr bwMode="auto">
              <a:xfrm>
                <a:off x="4045086" y="3307290"/>
                <a:ext cx="44613" cy="18364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0" tIns="0" rIns="0" bIns="0">
                <a:no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hu-HU" sz="125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Verdana" panose="020B0604030504040204" pitchFamily="34" charset="0"/>
                    <a:cs typeface="Verdana" panose="020B0604030504040204" pitchFamily="34" charset="0"/>
                  </a:rPr>
                  <a:t>*</a:t>
                </a:r>
                <a:endParaRPr kumimoji="0" lang="en-US" sz="12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endParaRPr>
              </a:p>
            </p:txBody>
          </p:sp>
          <p:sp>
            <p:nvSpPr>
              <p:cNvPr id="214" name="Rectangle 213"/>
              <p:cNvSpPr>
                <a:spLocks noChangeArrowheads="1"/>
              </p:cNvSpPr>
              <p:nvPr/>
            </p:nvSpPr>
            <p:spPr bwMode="auto">
              <a:xfrm>
                <a:off x="3444447" y="3561916"/>
                <a:ext cx="33518" cy="18364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0" tIns="0" rIns="0" bIns="0">
                <a:no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hu-HU" sz="125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Verdana" panose="020B0604030504040204" pitchFamily="34" charset="0"/>
                    <a:cs typeface="Verdana" panose="020B0604030504040204" pitchFamily="34" charset="0"/>
                  </a:rPr>
                  <a:t>*</a:t>
                </a:r>
                <a:endParaRPr kumimoji="0" lang="en-US" sz="12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endParaRPr>
              </a:p>
            </p:txBody>
          </p:sp>
          <p:sp>
            <p:nvSpPr>
              <p:cNvPr id="215" name="Rectangle 214"/>
              <p:cNvSpPr>
                <a:spLocks noChangeArrowheads="1"/>
              </p:cNvSpPr>
              <p:nvPr/>
            </p:nvSpPr>
            <p:spPr bwMode="auto">
              <a:xfrm>
                <a:off x="2140810" y="4333747"/>
                <a:ext cx="33518" cy="18364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0" tIns="0" rIns="0" bIns="0">
                <a:no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hu-HU" sz="125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Verdana" panose="020B0604030504040204" pitchFamily="34" charset="0"/>
                    <a:cs typeface="Verdana" panose="020B0604030504040204" pitchFamily="34" charset="0"/>
                  </a:rPr>
                  <a:t>*</a:t>
                </a:r>
                <a:endParaRPr kumimoji="0" lang="en-US" sz="12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endParaRPr>
              </a:p>
            </p:txBody>
          </p:sp>
          <p:sp>
            <p:nvSpPr>
              <p:cNvPr id="216" name="Rectangle 215"/>
              <p:cNvSpPr>
                <a:spLocks noChangeArrowheads="1"/>
              </p:cNvSpPr>
              <p:nvPr/>
            </p:nvSpPr>
            <p:spPr bwMode="auto">
              <a:xfrm>
                <a:off x="1584109" y="4354864"/>
                <a:ext cx="33518" cy="18364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0" tIns="0" rIns="0" bIns="0">
                <a:no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hu-HU" sz="125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Verdana" panose="020B0604030504040204" pitchFamily="34" charset="0"/>
                    <a:cs typeface="Verdana" panose="020B0604030504040204" pitchFamily="34" charset="0"/>
                  </a:rPr>
                  <a:t>*</a:t>
                </a:r>
                <a:endParaRPr kumimoji="0" lang="en-US" sz="12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endParaRPr>
              </a:p>
            </p:txBody>
          </p:sp>
          <p:sp>
            <p:nvSpPr>
              <p:cNvPr id="217" name="Szövegdoboz 35"/>
              <p:cNvSpPr txBox="1"/>
              <p:nvPr/>
            </p:nvSpPr>
            <p:spPr>
              <a:xfrm>
                <a:off x="171937" y="5057605"/>
                <a:ext cx="290464" cy="29238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hu-HU" sz="125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Verdana" panose="020B0604030504040204" pitchFamily="34" charset="0"/>
                    <a:cs typeface="Verdana" panose="020B0604030504040204" pitchFamily="34" charset="0"/>
                  </a:rPr>
                  <a:t>2</a:t>
                </a:r>
              </a:p>
            </p:txBody>
          </p:sp>
          <p:sp>
            <p:nvSpPr>
              <p:cNvPr id="218" name="Szövegdoboz 36"/>
              <p:cNvSpPr txBox="1"/>
              <p:nvPr/>
            </p:nvSpPr>
            <p:spPr>
              <a:xfrm>
                <a:off x="169444" y="4271697"/>
                <a:ext cx="290464" cy="29238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hu-HU" sz="125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Verdana" panose="020B0604030504040204" pitchFamily="34" charset="0"/>
                    <a:cs typeface="Verdana" panose="020B0604030504040204" pitchFamily="34" charset="0"/>
                  </a:rPr>
                  <a:t>4</a:t>
                </a:r>
              </a:p>
            </p:txBody>
          </p:sp>
          <p:sp>
            <p:nvSpPr>
              <p:cNvPr id="219" name="Szövegdoboz 37"/>
              <p:cNvSpPr txBox="1"/>
              <p:nvPr/>
            </p:nvSpPr>
            <p:spPr>
              <a:xfrm>
                <a:off x="174783" y="3463659"/>
                <a:ext cx="290464" cy="29238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hu-HU" sz="125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Verdana" panose="020B0604030504040204" pitchFamily="34" charset="0"/>
                    <a:cs typeface="Verdana" panose="020B0604030504040204" pitchFamily="34" charset="0"/>
                  </a:rPr>
                  <a:t>8</a:t>
                </a:r>
              </a:p>
            </p:txBody>
          </p:sp>
          <p:sp>
            <p:nvSpPr>
              <p:cNvPr id="220" name="Szövegdoboz 38"/>
              <p:cNvSpPr txBox="1"/>
              <p:nvPr/>
            </p:nvSpPr>
            <p:spPr>
              <a:xfrm>
                <a:off x="117853" y="2556211"/>
                <a:ext cx="364202" cy="284693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hu-HU" sz="125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Verdana" panose="020B0604030504040204" pitchFamily="34" charset="0"/>
                    <a:cs typeface="Verdana" panose="020B0604030504040204" pitchFamily="34" charset="0"/>
                  </a:rPr>
                  <a:t>1</a:t>
                </a:r>
                <a:r>
                  <a:rPr kumimoji="0" lang="en-US" sz="125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Verdana" panose="020B0604030504040204" pitchFamily="34" charset="0"/>
                    <a:cs typeface="Verdana" panose="020B0604030504040204" pitchFamily="34" charset="0"/>
                  </a:rPr>
                  <a:t>8</a:t>
                </a:r>
                <a:endParaRPr kumimoji="0" lang="hu-HU" sz="12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endParaRPr>
              </a:p>
            </p:txBody>
          </p:sp>
          <p:sp>
            <p:nvSpPr>
              <p:cNvPr id="221" name="Szövegdoboz 39"/>
              <p:cNvSpPr txBox="1"/>
              <p:nvPr/>
            </p:nvSpPr>
            <p:spPr>
              <a:xfrm>
                <a:off x="119836" y="2062968"/>
                <a:ext cx="364202" cy="284693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25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Verdana" panose="020B0604030504040204" pitchFamily="34" charset="0"/>
                    <a:cs typeface="Verdana" panose="020B0604030504040204" pitchFamily="34" charset="0"/>
                  </a:rPr>
                  <a:t>28</a:t>
                </a:r>
                <a:endParaRPr kumimoji="0" lang="hu-HU" sz="12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endParaRPr>
              </a:p>
            </p:txBody>
          </p:sp>
          <p:cxnSp>
            <p:nvCxnSpPr>
              <p:cNvPr id="222" name="Egyenes összekötő 40"/>
              <p:cNvCxnSpPr/>
              <p:nvPr/>
            </p:nvCxnSpPr>
            <p:spPr>
              <a:xfrm rot="5400000">
                <a:off x="589312" y="4318466"/>
                <a:ext cx="0" cy="164777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23" name="Egyenes összekötő 41"/>
              <p:cNvCxnSpPr/>
              <p:nvPr/>
            </p:nvCxnSpPr>
            <p:spPr>
              <a:xfrm rot="5400000">
                <a:off x="596656" y="2111906"/>
                <a:ext cx="0" cy="164777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24" name="Egyenes összekötő 43"/>
              <p:cNvCxnSpPr/>
              <p:nvPr/>
            </p:nvCxnSpPr>
            <p:spPr>
              <a:xfrm rot="5400000">
                <a:off x="603211" y="2612537"/>
                <a:ext cx="0" cy="164777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25" name="Szövegdoboz 47"/>
              <p:cNvSpPr txBox="1"/>
              <p:nvPr/>
            </p:nvSpPr>
            <p:spPr>
              <a:xfrm>
                <a:off x="117853" y="2236648"/>
                <a:ext cx="483156" cy="284693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hu-HU" sz="125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Verdana" panose="020B0604030504040204" pitchFamily="34" charset="0"/>
                    <a:cs typeface="Verdana" panose="020B0604030504040204" pitchFamily="34" charset="0"/>
                  </a:rPr>
                  <a:t>2</a:t>
                </a:r>
                <a:r>
                  <a:rPr kumimoji="0" lang="en-US" sz="125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Verdana" panose="020B0604030504040204" pitchFamily="34" charset="0"/>
                    <a:cs typeface="Verdana" panose="020B0604030504040204" pitchFamily="34" charset="0"/>
                  </a:rPr>
                  <a:t>2</a:t>
                </a:r>
                <a:endParaRPr kumimoji="0" lang="hu-HU" sz="12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endParaRPr>
              </a:p>
            </p:txBody>
          </p:sp>
          <p:sp>
            <p:nvSpPr>
              <p:cNvPr id="226" name="Szövegdoboz 52"/>
              <p:cNvSpPr txBox="1"/>
              <p:nvPr/>
            </p:nvSpPr>
            <p:spPr>
              <a:xfrm>
                <a:off x="121760" y="3221542"/>
                <a:ext cx="396262" cy="29238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hu-HU" sz="125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Verdana" panose="020B0604030504040204" pitchFamily="34" charset="0"/>
                    <a:cs typeface="Verdana" panose="020B0604030504040204" pitchFamily="34" charset="0"/>
                  </a:rPr>
                  <a:t>10</a:t>
                </a:r>
              </a:p>
            </p:txBody>
          </p:sp>
          <p:cxnSp>
            <p:nvCxnSpPr>
              <p:cNvPr id="227" name="Egyenes összekötő 53"/>
              <p:cNvCxnSpPr/>
              <p:nvPr/>
            </p:nvCxnSpPr>
            <p:spPr>
              <a:xfrm rot="5400000">
                <a:off x="589924" y="3540200"/>
                <a:ext cx="0" cy="164777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28" name="Egyenes összekötő 54"/>
              <p:cNvCxnSpPr/>
              <p:nvPr/>
            </p:nvCxnSpPr>
            <p:spPr>
              <a:xfrm rot="5400000">
                <a:off x="590616" y="2294324"/>
                <a:ext cx="0" cy="164777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29" name="Egyenes összekötő 55"/>
              <p:cNvCxnSpPr/>
              <p:nvPr/>
            </p:nvCxnSpPr>
            <p:spPr>
              <a:xfrm rot="5400000">
                <a:off x="587316" y="5136424"/>
                <a:ext cx="0" cy="164777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30" name="Egyenes összekötő 71"/>
              <p:cNvCxnSpPr/>
              <p:nvPr/>
            </p:nvCxnSpPr>
            <p:spPr>
              <a:xfrm rot="5400000">
                <a:off x="589312" y="3289610"/>
                <a:ext cx="0" cy="164777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31" name="Egyenes összekötő 74"/>
              <p:cNvCxnSpPr/>
              <p:nvPr/>
            </p:nvCxnSpPr>
            <p:spPr>
              <a:xfrm rot="5400000">
                <a:off x="587351" y="3848645"/>
                <a:ext cx="0" cy="164777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32" name="Szövegdoboz 75"/>
              <p:cNvSpPr txBox="1"/>
              <p:nvPr/>
            </p:nvSpPr>
            <p:spPr>
              <a:xfrm>
                <a:off x="174783" y="3803841"/>
                <a:ext cx="290464" cy="29238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hu-HU" sz="125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Verdana" panose="020B0604030504040204" pitchFamily="34" charset="0"/>
                    <a:cs typeface="Verdana" panose="020B0604030504040204" pitchFamily="34" charset="0"/>
                  </a:rPr>
                  <a:t>6</a:t>
                </a:r>
              </a:p>
            </p:txBody>
          </p:sp>
          <p:cxnSp>
            <p:nvCxnSpPr>
              <p:cNvPr id="233" name="Egyenes összekötő 76"/>
              <p:cNvCxnSpPr/>
              <p:nvPr/>
            </p:nvCxnSpPr>
            <p:spPr>
              <a:xfrm rot="5400000">
                <a:off x="594849" y="2823020"/>
                <a:ext cx="0" cy="164777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34" name="Szövegdoboz 77"/>
              <p:cNvSpPr txBox="1"/>
              <p:nvPr/>
            </p:nvSpPr>
            <p:spPr>
              <a:xfrm>
                <a:off x="116505" y="2776572"/>
                <a:ext cx="396262" cy="29238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hu-HU" sz="125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Verdana" panose="020B0604030504040204" pitchFamily="34" charset="0"/>
                    <a:cs typeface="Verdana" panose="020B0604030504040204" pitchFamily="34" charset="0"/>
                  </a:rPr>
                  <a:t>15</a:t>
                </a:r>
              </a:p>
            </p:txBody>
          </p:sp>
        </p:grpSp>
        <p:sp>
          <p:nvSpPr>
            <p:cNvPr id="113" name="TextBox 112"/>
            <p:cNvSpPr txBox="1"/>
            <p:nvPr/>
          </p:nvSpPr>
          <p:spPr>
            <a:xfrm>
              <a:off x="4340156" y="3220312"/>
              <a:ext cx="242131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Times New Roman" pitchFamily="18" charset="0"/>
                </a:rPr>
                <a:t>*</a:t>
              </a: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Times New Roman" pitchFamily="18" charset="0"/>
              </a:endParaRPr>
            </a:p>
          </p:txBody>
        </p:sp>
        <p:sp>
          <p:nvSpPr>
            <p:cNvPr id="116" name="TextBox 115"/>
            <p:cNvSpPr txBox="1"/>
            <p:nvPr/>
          </p:nvSpPr>
          <p:spPr>
            <a:xfrm>
              <a:off x="5306261" y="2719475"/>
              <a:ext cx="242131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Times New Roman" pitchFamily="18" charset="0"/>
                </a:rPr>
                <a:t>*</a:t>
              </a:r>
            </a:p>
          </p:txBody>
        </p:sp>
        <p:grpSp>
          <p:nvGrpSpPr>
            <p:cNvPr id="120" name="Group 119"/>
            <p:cNvGrpSpPr/>
            <p:nvPr/>
          </p:nvGrpSpPr>
          <p:grpSpPr>
            <a:xfrm>
              <a:off x="4647503" y="3183233"/>
              <a:ext cx="1077703" cy="329429"/>
              <a:chOff x="5276436" y="3243799"/>
              <a:chExt cx="1335635" cy="296302"/>
            </a:xfrm>
          </p:grpSpPr>
          <p:sp>
            <p:nvSpPr>
              <p:cNvPr id="184" name="Rectangle 183"/>
              <p:cNvSpPr>
                <a:spLocks noChangeArrowheads="1"/>
              </p:cNvSpPr>
              <p:nvPr/>
            </p:nvSpPr>
            <p:spPr bwMode="auto">
              <a:xfrm rot="20200062">
                <a:off x="5352071" y="3243799"/>
                <a:ext cx="1260000" cy="288000"/>
              </a:xfrm>
              <a:prstGeom prst="rect">
                <a:avLst/>
              </a:prstGeom>
              <a:solidFill>
                <a:srgbClr val="FFFFCC"/>
              </a:solidFill>
              <a:ln w="0">
                <a:solidFill>
                  <a:srgbClr val="E305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0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Times New Roman" pitchFamily="18" charset="0"/>
                </a:endParaRPr>
              </a:p>
            </p:txBody>
          </p:sp>
          <p:sp>
            <p:nvSpPr>
              <p:cNvPr id="185" name="Szövegdoboz 69"/>
              <p:cNvSpPr txBox="1"/>
              <p:nvPr/>
            </p:nvSpPr>
            <p:spPr>
              <a:xfrm rot="20094311">
                <a:off x="5276436" y="3286185"/>
                <a:ext cx="1293868" cy="25391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hu-HU" sz="105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Verdana" panose="020B0604030504040204" pitchFamily="34" charset="0"/>
                    <a:cs typeface="Verdana" panose="020B0604030504040204" pitchFamily="34" charset="0"/>
                  </a:rPr>
                  <a:t>~2x/4 years</a:t>
                </a:r>
              </a:p>
            </p:txBody>
          </p:sp>
        </p:grpSp>
        <p:sp>
          <p:nvSpPr>
            <p:cNvPr id="122" name="Down Arrow 121"/>
            <p:cNvSpPr/>
            <p:nvPr/>
          </p:nvSpPr>
          <p:spPr bwMode="auto">
            <a:xfrm>
              <a:off x="2620282" y="3014001"/>
              <a:ext cx="110672" cy="548640"/>
            </a:xfrm>
            <a:prstGeom prst="downArrow">
              <a:avLst/>
            </a:prstGeom>
            <a:noFill/>
            <a:ln w="1587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endParaRPr>
            </a:p>
          </p:txBody>
        </p:sp>
        <p:sp>
          <p:nvSpPr>
            <p:cNvPr id="123" name="TextBox 122"/>
            <p:cNvSpPr txBox="1"/>
            <p:nvPr/>
          </p:nvSpPr>
          <p:spPr>
            <a:xfrm>
              <a:off x="1593564" y="2268495"/>
              <a:ext cx="2180188" cy="66941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Times New Roman" pitchFamily="18" charset="0"/>
                </a:rPr>
                <a:t>Emergence of</a:t>
              </a:r>
            </a:p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Times New Roman" pitchFamily="18" charset="0"/>
                </a:rPr>
                <a:t> L3 caches in Core 2-based </a:t>
              </a:r>
            </a:p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Times New Roman" pitchFamily="18" charset="0"/>
                </a:rPr>
                <a:t>high-end 2S </a:t>
              </a:r>
              <a:r>
                <a:rPr kumimoji="0" lang="en-US" sz="125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Times New Roman" pitchFamily="18" charset="0"/>
                </a:rPr>
                <a:t>processor</a:t>
              </a:r>
              <a:r>
                <a:rPr kumimoji="0" lang="en-US" sz="12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Times New Roman" pitchFamily="18" charset="0"/>
                </a:rPr>
                <a:t> lines</a:t>
              </a:r>
            </a:p>
          </p:txBody>
        </p:sp>
        <p:cxnSp>
          <p:nvCxnSpPr>
            <p:cNvPr id="124" name="Egyenes összekötő 22"/>
            <p:cNvCxnSpPr/>
            <p:nvPr/>
          </p:nvCxnSpPr>
          <p:spPr>
            <a:xfrm>
              <a:off x="6167109" y="6357708"/>
              <a:ext cx="0" cy="172311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5" name="TextBox 124"/>
            <p:cNvSpPr txBox="1"/>
            <p:nvPr/>
          </p:nvSpPr>
          <p:spPr>
            <a:xfrm>
              <a:off x="4595322" y="3010206"/>
              <a:ext cx="242131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Times New Roman" pitchFamily="18" charset="0"/>
                </a:rPr>
                <a:t>*</a:t>
              </a: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Times New Roman" pitchFamily="18" charset="0"/>
              </a:endParaRPr>
            </a:p>
          </p:txBody>
        </p:sp>
        <p:sp>
          <p:nvSpPr>
            <p:cNvPr id="126" name="Szövegdoboz 61"/>
            <p:cNvSpPr txBox="1"/>
            <p:nvPr/>
          </p:nvSpPr>
          <p:spPr>
            <a:xfrm>
              <a:off x="4174094" y="2384098"/>
              <a:ext cx="861686" cy="44627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5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Haswell</a:t>
              </a:r>
              <a:r>
                <a:rPr kumimoji="0" lang="hu-HU" sz="12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-E</a:t>
              </a:r>
              <a:r>
                <a:rPr kumimoji="0" lang="en-US" sz="12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P</a:t>
              </a:r>
              <a:endParaRPr kumimoji="0" lang="hu-HU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0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(</a:t>
              </a:r>
              <a:r>
                <a:rPr kumimoji="0" lang="en-US" sz="10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22</a:t>
              </a:r>
              <a:r>
                <a:rPr kumimoji="0" lang="hu-HU" sz="10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 nm)</a:t>
              </a:r>
            </a:p>
          </p:txBody>
        </p:sp>
        <p:cxnSp>
          <p:nvCxnSpPr>
            <p:cNvPr id="127" name="Straight Connector 126"/>
            <p:cNvCxnSpPr/>
            <p:nvPr/>
          </p:nvCxnSpPr>
          <p:spPr bwMode="auto">
            <a:xfrm flipH="1">
              <a:off x="836585" y="4865113"/>
              <a:ext cx="615946" cy="799579"/>
            </a:xfrm>
            <a:prstGeom prst="line">
              <a:avLst/>
            </a:prstGeom>
            <a:noFill/>
            <a:ln w="19050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128" name="Straight Connector 127"/>
            <p:cNvCxnSpPr>
              <a:endCxn id="214" idx="3"/>
            </p:cNvCxnSpPr>
            <p:nvPr/>
          </p:nvCxnSpPr>
          <p:spPr bwMode="auto">
            <a:xfrm flipH="1">
              <a:off x="2719424" y="2618343"/>
              <a:ext cx="3300396" cy="1474939"/>
            </a:xfrm>
            <a:prstGeom prst="line">
              <a:avLst/>
            </a:prstGeom>
            <a:noFill/>
            <a:ln w="19050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sp>
          <p:nvSpPr>
            <p:cNvPr id="140" name="Szövegdoboz 52"/>
            <p:cNvSpPr txBox="1"/>
            <p:nvPr/>
          </p:nvSpPr>
          <p:spPr>
            <a:xfrm>
              <a:off x="5391" y="3440619"/>
              <a:ext cx="314563" cy="28469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2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1</a:t>
              </a:r>
              <a:r>
                <a:rPr kumimoji="0" lang="en-US" sz="12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2</a:t>
              </a:r>
              <a:endParaRPr kumimoji="0" lang="hu-HU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endParaRPr>
            </a:p>
          </p:txBody>
        </p:sp>
        <p:cxnSp>
          <p:nvCxnSpPr>
            <p:cNvPr id="142" name="Egyenes összekötő 22"/>
            <p:cNvCxnSpPr/>
            <p:nvPr/>
          </p:nvCxnSpPr>
          <p:spPr>
            <a:xfrm>
              <a:off x="6614494" y="6345469"/>
              <a:ext cx="0" cy="172311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3" name="Szövegdoboz 33"/>
            <p:cNvSpPr txBox="1"/>
            <p:nvPr/>
          </p:nvSpPr>
          <p:spPr>
            <a:xfrm>
              <a:off x="6095024" y="6479401"/>
              <a:ext cx="480123" cy="28469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2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201</a:t>
              </a:r>
              <a:r>
                <a:rPr kumimoji="0" lang="en-US" sz="12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8</a:t>
              </a:r>
              <a:endParaRPr kumimoji="0" lang="hu-HU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endParaRPr>
            </a:p>
          </p:txBody>
        </p:sp>
        <p:cxnSp>
          <p:nvCxnSpPr>
            <p:cNvPr id="144" name="Egyenes összekötő 22"/>
            <p:cNvCxnSpPr/>
            <p:nvPr/>
          </p:nvCxnSpPr>
          <p:spPr>
            <a:xfrm>
              <a:off x="7058247" y="6351012"/>
              <a:ext cx="0" cy="172311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5" name="Egyenes összekötő 54"/>
            <p:cNvCxnSpPr/>
            <p:nvPr/>
          </p:nvCxnSpPr>
          <p:spPr>
            <a:xfrm rot="5400000">
              <a:off x="393362" y="1750285"/>
              <a:ext cx="0" cy="132956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6" name="Szövegdoboz 39"/>
            <p:cNvSpPr txBox="1"/>
            <p:nvPr/>
          </p:nvSpPr>
          <p:spPr>
            <a:xfrm>
              <a:off x="-14756" y="1707951"/>
              <a:ext cx="314564" cy="28469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56</a:t>
              </a:r>
              <a:endParaRPr kumimoji="0" lang="hu-HU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endParaRPr>
            </a:p>
          </p:txBody>
        </p:sp>
        <p:sp>
          <p:nvSpPr>
            <p:cNvPr id="147" name="TextBox 146"/>
            <p:cNvSpPr txBox="1"/>
            <p:nvPr/>
          </p:nvSpPr>
          <p:spPr>
            <a:xfrm>
              <a:off x="6659927" y="1673804"/>
              <a:ext cx="233214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Times New Roman" pitchFamily="18" charset="0"/>
                </a:rPr>
                <a:t>*</a:t>
              </a: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Times New Roman" pitchFamily="18" charset="0"/>
              </a:endParaRPr>
            </a:p>
          </p:txBody>
        </p:sp>
        <p:sp>
          <p:nvSpPr>
            <p:cNvPr id="148" name="Szövegdoboz 61"/>
            <p:cNvSpPr txBox="1"/>
            <p:nvPr/>
          </p:nvSpPr>
          <p:spPr>
            <a:xfrm>
              <a:off x="6032148" y="1133745"/>
              <a:ext cx="1398709" cy="63863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Cascade Lake-AP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(Two dies)</a:t>
              </a:r>
              <a:endParaRPr kumimoji="0" lang="hu-HU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0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(14 nm</a:t>
              </a:r>
              <a:r>
                <a:rPr kumimoji="0" lang="en-US" sz="10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)</a:t>
              </a:r>
              <a:endParaRPr kumimoji="0" lang="hu-HU" sz="10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endParaRPr>
            </a:p>
          </p:txBody>
        </p:sp>
        <p:sp>
          <p:nvSpPr>
            <p:cNvPr id="149" name="Szövegdoboz 33"/>
            <p:cNvSpPr txBox="1"/>
            <p:nvPr/>
          </p:nvSpPr>
          <p:spPr>
            <a:xfrm>
              <a:off x="6995505" y="6481936"/>
              <a:ext cx="572930" cy="28469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2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20</a:t>
              </a:r>
              <a:r>
                <a:rPr kumimoji="0" lang="en-US" sz="12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20</a:t>
              </a:r>
              <a:endParaRPr kumimoji="0" lang="hu-HU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endParaRPr>
            </a:p>
          </p:txBody>
        </p:sp>
        <p:cxnSp>
          <p:nvCxnSpPr>
            <p:cNvPr id="150" name="Egyenes összekötő 22"/>
            <p:cNvCxnSpPr/>
            <p:nvPr/>
          </p:nvCxnSpPr>
          <p:spPr>
            <a:xfrm>
              <a:off x="7492983" y="6354325"/>
              <a:ext cx="0" cy="172311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1" name="Egyenes összekötő 22"/>
            <p:cNvCxnSpPr/>
            <p:nvPr/>
          </p:nvCxnSpPr>
          <p:spPr>
            <a:xfrm>
              <a:off x="7931376" y="6354325"/>
              <a:ext cx="0" cy="172311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2" name="Egyenes összekötő 55"/>
            <p:cNvCxnSpPr/>
            <p:nvPr/>
          </p:nvCxnSpPr>
          <p:spPr>
            <a:xfrm rot="5400000">
              <a:off x="395102" y="2147387"/>
              <a:ext cx="0" cy="132956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3" name="Szövegdoboz 39"/>
            <p:cNvSpPr txBox="1"/>
            <p:nvPr/>
          </p:nvSpPr>
          <p:spPr>
            <a:xfrm>
              <a:off x="5020" y="2064187"/>
              <a:ext cx="350397" cy="28469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40</a:t>
              </a:r>
              <a:endParaRPr kumimoji="0" lang="hu-HU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endParaRPr>
            </a:p>
          </p:txBody>
        </p:sp>
        <p:sp>
          <p:nvSpPr>
            <p:cNvPr id="154" name="TextBox 153"/>
            <p:cNvSpPr txBox="1"/>
            <p:nvPr/>
          </p:nvSpPr>
          <p:spPr>
            <a:xfrm>
              <a:off x="7492036" y="2079183"/>
              <a:ext cx="230383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Times New Roman" pitchFamily="18" charset="0"/>
                </a:rPr>
                <a:t>*</a:t>
              </a: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Times New Roman" pitchFamily="18" charset="0"/>
              </a:endParaRPr>
            </a:p>
          </p:txBody>
        </p:sp>
        <p:sp>
          <p:nvSpPr>
            <p:cNvPr id="155" name="TextBox 154"/>
            <p:cNvSpPr txBox="1"/>
            <p:nvPr/>
          </p:nvSpPr>
          <p:spPr>
            <a:xfrm>
              <a:off x="5871654" y="2493806"/>
              <a:ext cx="233214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Times New Roman" pitchFamily="18" charset="0"/>
                </a:rPr>
                <a:t>*</a:t>
              </a: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Times New Roman" pitchFamily="18" charset="0"/>
              </a:endParaRPr>
            </a:p>
          </p:txBody>
        </p:sp>
        <p:sp>
          <p:nvSpPr>
            <p:cNvPr id="156" name="Szövegdoboz 61"/>
            <p:cNvSpPr txBox="1"/>
            <p:nvPr/>
          </p:nvSpPr>
          <p:spPr>
            <a:xfrm>
              <a:off x="5420297" y="1722584"/>
              <a:ext cx="1087284" cy="44627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5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Skylake</a:t>
              </a:r>
              <a:r>
                <a:rPr kumimoji="0" lang="en-US" sz="12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-SP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0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(14 nm)</a:t>
              </a:r>
            </a:p>
          </p:txBody>
        </p:sp>
        <p:sp>
          <p:nvSpPr>
            <p:cNvPr id="157" name="TextBox 156"/>
            <p:cNvSpPr txBox="1"/>
            <p:nvPr/>
          </p:nvSpPr>
          <p:spPr>
            <a:xfrm>
              <a:off x="6648395" y="2478419"/>
              <a:ext cx="233214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Times New Roman" pitchFamily="18" charset="0"/>
                </a:rPr>
                <a:t>*</a:t>
              </a: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Times New Roman" pitchFamily="18" charset="0"/>
              </a:endParaRPr>
            </a:p>
          </p:txBody>
        </p:sp>
        <p:sp>
          <p:nvSpPr>
            <p:cNvPr id="158" name="Szövegdoboz 61"/>
            <p:cNvSpPr txBox="1"/>
            <p:nvPr/>
          </p:nvSpPr>
          <p:spPr>
            <a:xfrm>
              <a:off x="6043842" y="2708920"/>
              <a:ext cx="1558568" cy="44627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Cascade Lake-SP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0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(14 nm)</a:t>
              </a:r>
            </a:p>
          </p:txBody>
        </p:sp>
        <p:sp>
          <p:nvSpPr>
            <p:cNvPr id="159" name="Szövegdoboz 61"/>
            <p:cNvSpPr txBox="1"/>
            <p:nvPr/>
          </p:nvSpPr>
          <p:spPr>
            <a:xfrm>
              <a:off x="7227295" y="2348880"/>
              <a:ext cx="1023357" cy="44627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Ice Lake-SP</a:t>
              </a:r>
              <a:endParaRPr kumimoji="0" lang="hu-HU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0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(</a:t>
              </a:r>
              <a:r>
                <a:rPr kumimoji="0" lang="en-US" sz="10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10</a:t>
              </a:r>
              <a:r>
                <a:rPr kumimoji="0" lang="hu-HU" sz="10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 nm</a:t>
              </a:r>
              <a:r>
                <a:rPr kumimoji="0" lang="en-US" sz="10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)</a:t>
              </a:r>
              <a:endParaRPr kumimoji="0" lang="hu-HU" sz="10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endParaRPr>
            </a:p>
          </p:txBody>
        </p:sp>
        <p:cxnSp>
          <p:nvCxnSpPr>
            <p:cNvPr id="160" name="Straight Connector 159"/>
            <p:cNvCxnSpPr/>
            <p:nvPr/>
          </p:nvCxnSpPr>
          <p:spPr bwMode="auto">
            <a:xfrm flipV="1">
              <a:off x="6763943" y="1795948"/>
              <a:ext cx="1630232" cy="830560"/>
            </a:xfrm>
            <a:prstGeom prst="line">
              <a:avLst/>
            </a:prstGeom>
            <a:noFill/>
            <a:ln w="1587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933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161" name="Straight Connector 160"/>
            <p:cNvCxnSpPr/>
            <p:nvPr/>
          </p:nvCxnSpPr>
          <p:spPr bwMode="auto">
            <a:xfrm flipV="1">
              <a:off x="5988261" y="2618343"/>
              <a:ext cx="775683" cy="15494"/>
            </a:xfrm>
            <a:prstGeom prst="line">
              <a:avLst/>
            </a:prstGeom>
            <a:noFill/>
            <a:ln w="1587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933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grpSp>
          <p:nvGrpSpPr>
            <p:cNvPr id="162" name="Group 161"/>
            <p:cNvGrpSpPr/>
            <p:nvPr/>
          </p:nvGrpSpPr>
          <p:grpSpPr>
            <a:xfrm rot="21232207">
              <a:off x="1531200" y="4755539"/>
              <a:ext cx="344893" cy="1080002"/>
              <a:chOff x="5000937" y="2999947"/>
              <a:chExt cx="427438" cy="1080002"/>
            </a:xfrm>
          </p:grpSpPr>
          <p:sp>
            <p:nvSpPr>
              <p:cNvPr id="182" name="Rectangle 181"/>
              <p:cNvSpPr>
                <a:spLocks noChangeArrowheads="1"/>
              </p:cNvSpPr>
              <p:nvPr/>
            </p:nvSpPr>
            <p:spPr bwMode="auto">
              <a:xfrm rot="18823901">
                <a:off x="4709910" y="3361483"/>
                <a:ext cx="1080002" cy="356929"/>
              </a:xfrm>
              <a:prstGeom prst="rect">
                <a:avLst/>
              </a:prstGeom>
              <a:solidFill>
                <a:srgbClr val="FFFFCC"/>
              </a:solidFill>
              <a:ln w="0">
                <a:solidFill>
                  <a:srgbClr val="E305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0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Times New Roman" pitchFamily="18" charset="0"/>
                </a:endParaRPr>
              </a:p>
            </p:txBody>
          </p:sp>
          <p:sp>
            <p:nvSpPr>
              <p:cNvPr id="183" name="Szövegdoboz 69"/>
              <p:cNvSpPr txBox="1"/>
              <p:nvPr/>
            </p:nvSpPr>
            <p:spPr>
              <a:xfrm rot="18758273">
                <a:off x="4698983" y="3415510"/>
                <a:ext cx="918596" cy="314687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hu-HU" sz="105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Verdana" panose="020B0604030504040204" pitchFamily="34" charset="0"/>
                    <a:cs typeface="Verdana" panose="020B0604030504040204" pitchFamily="34" charset="0"/>
                  </a:rPr>
                  <a:t>~2x/2 years</a:t>
                </a:r>
              </a:p>
            </p:txBody>
          </p:sp>
        </p:grpSp>
        <p:sp>
          <p:nvSpPr>
            <p:cNvPr id="163" name="Rectangle 162"/>
            <p:cNvSpPr>
              <a:spLocks noChangeArrowheads="1"/>
            </p:cNvSpPr>
            <p:nvPr/>
          </p:nvSpPr>
          <p:spPr bwMode="auto">
            <a:xfrm flipH="1">
              <a:off x="1013529" y="5574700"/>
              <a:ext cx="36889" cy="1735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2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*</a:t>
              </a:r>
              <a:endParaRPr kumimoji="0" lang="en-US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endParaRPr>
            </a:p>
          </p:txBody>
        </p:sp>
        <p:sp>
          <p:nvSpPr>
            <p:cNvPr id="164" name="Szövegdoboz 46"/>
            <p:cNvSpPr txBox="1"/>
            <p:nvPr/>
          </p:nvSpPr>
          <p:spPr>
            <a:xfrm>
              <a:off x="530876" y="5679250"/>
              <a:ext cx="1220629" cy="60785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 510</a:t>
              </a:r>
              <a:r>
                <a:rPr kumimoji="0" lang="hu-HU" sz="12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0</a:t>
              </a:r>
              <a:endParaRPr kumimoji="0" lang="en-US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(Core 2-based)</a:t>
              </a:r>
              <a:endParaRPr kumimoji="0" lang="hu-HU" sz="10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0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(</a:t>
              </a:r>
              <a:r>
                <a:rPr kumimoji="0" lang="en-US" sz="10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65</a:t>
              </a:r>
              <a:r>
                <a:rPr kumimoji="0" lang="hu-HU" sz="10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 nm</a:t>
              </a:r>
              <a:r>
                <a:rPr kumimoji="0" lang="en-US" sz="10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)</a:t>
              </a:r>
            </a:p>
          </p:txBody>
        </p:sp>
        <p:sp>
          <p:nvSpPr>
            <p:cNvPr id="165" name="TextBox 164"/>
            <p:cNvSpPr txBox="1"/>
            <p:nvPr/>
          </p:nvSpPr>
          <p:spPr>
            <a:xfrm>
              <a:off x="566555" y="3414319"/>
              <a:ext cx="1227728" cy="4770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Two-die</a:t>
              </a:r>
            </a:p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implementations</a:t>
              </a:r>
            </a:p>
          </p:txBody>
        </p:sp>
        <p:cxnSp>
          <p:nvCxnSpPr>
            <p:cNvPr id="166" name="Straight Arrow Connector 165"/>
            <p:cNvCxnSpPr>
              <a:stCxn id="165" idx="2"/>
              <a:endCxn id="170" idx="0"/>
            </p:cNvCxnSpPr>
            <p:nvPr/>
          </p:nvCxnSpPr>
          <p:spPr bwMode="auto">
            <a:xfrm>
              <a:off x="1180419" y="3891373"/>
              <a:ext cx="136135" cy="353798"/>
            </a:xfrm>
            <a:prstGeom prst="straightConnector1">
              <a:avLst/>
            </a:prstGeom>
            <a:noFill/>
            <a:ln w="952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167" name="Straight Arrow Connector 166"/>
            <p:cNvCxnSpPr>
              <a:stCxn id="165" idx="2"/>
            </p:cNvCxnSpPr>
            <p:nvPr/>
          </p:nvCxnSpPr>
          <p:spPr bwMode="auto">
            <a:xfrm>
              <a:off x="1180419" y="3891373"/>
              <a:ext cx="832878" cy="304216"/>
            </a:xfrm>
            <a:prstGeom prst="straightConnector1">
              <a:avLst/>
            </a:prstGeom>
            <a:noFill/>
            <a:ln w="952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168" name="Egyenes összekötő 76"/>
            <p:cNvCxnSpPr/>
            <p:nvPr/>
          </p:nvCxnSpPr>
          <p:spPr>
            <a:xfrm rot="5400000">
              <a:off x="394279" y="3519650"/>
              <a:ext cx="0" cy="132956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69" name="Szövegdoboz 57"/>
            <p:cNvSpPr txBox="1"/>
            <p:nvPr/>
          </p:nvSpPr>
          <p:spPr>
            <a:xfrm>
              <a:off x="1556665" y="4177955"/>
              <a:ext cx="1116937" cy="60785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5</a:t>
              </a:r>
              <a:r>
                <a:rPr kumimoji="0" lang="hu-HU" sz="12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400</a:t>
              </a:r>
              <a:endParaRPr kumimoji="0" lang="en-US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(Penryn b.)</a:t>
              </a:r>
              <a:endParaRPr kumimoji="0" lang="hu-HU" sz="10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0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(45 nm)</a:t>
              </a:r>
            </a:p>
          </p:txBody>
        </p:sp>
        <p:sp>
          <p:nvSpPr>
            <p:cNvPr id="170" name="Szövegdoboz 56"/>
            <p:cNvSpPr txBox="1"/>
            <p:nvPr/>
          </p:nvSpPr>
          <p:spPr>
            <a:xfrm>
              <a:off x="896422" y="4245171"/>
              <a:ext cx="840263" cy="60785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5</a:t>
              </a:r>
              <a:r>
                <a:rPr kumimoji="0" lang="hu-HU" sz="12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300</a:t>
              </a:r>
              <a:endParaRPr kumimoji="0" lang="en-US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(Core 2 b.)</a:t>
              </a:r>
              <a:endParaRPr kumimoji="0" lang="hu-HU" sz="10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0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(65 nm)</a:t>
              </a:r>
            </a:p>
          </p:txBody>
        </p:sp>
        <p:cxnSp>
          <p:nvCxnSpPr>
            <p:cNvPr id="171" name="Straight Connector 170"/>
            <p:cNvCxnSpPr>
              <a:stCxn id="214" idx="3"/>
            </p:cNvCxnSpPr>
            <p:nvPr/>
          </p:nvCxnSpPr>
          <p:spPr bwMode="auto">
            <a:xfrm flipV="1">
              <a:off x="2719424" y="1903639"/>
              <a:ext cx="4874621" cy="2189643"/>
            </a:xfrm>
            <a:prstGeom prst="line">
              <a:avLst/>
            </a:prstGeom>
            <a:noFill/>
            <a:ln w="6350" cap="flat" cmpd="sng" algn="ctr">
              <a:solidFill>
                <a:srgbClr val="FF0000"/>
              </a:solidFill>
              <a:prstDash val="dash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933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sp>
          <p:nvSpPr>
            <p:cNvPr id="172" name="TextBox 171"/>
            <p:cNvSpPr txBox="1"/>
            <p:nvPr/>
          </p:nvSpPr>
          <p:spPr>
            <a:xfrm>
              <a:off x="1865744" y="5859270"/>
              <a:ext cx="2198102" cy="28469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250" dirty="0">
                  <a:latin typeface="+mj-lt"/>
                </a:rPr>
                <a:t>b.: based   HE: High-End</a:t>
              </a:r>
            </a:p>
          </p:txBody>
        </p:sp>
        <p:cxnSp>
          <p:nvCxnSpPr>
            <p:cNvPr id="173" name="Egyenes összekötő 22"/>
            <p:cNvCxnSpPr/>
            <p:nvPr/>
          </p:nvCxnSpPr>
          <p:spPr>
            <a:xfrm>
              <a:off x="8362444" y="6312874"/>
              <a:ext cx="0" cy="172311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4" name="Egyenes összekötő 54"/>
            <p:cNvCxnSpPr/>
            <p:nvPr/>
          </p:nvCxnSpPr>
          <p:spPr>
            <a:xfrm rot="5400000">
              <a:off x="395023" y="1690214"/>
              <a:ext cx="0" cy="132956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75" name="Szövegdoboz 39"/>
            <p:cNvSpPr txBox="1"/>
            <p:nvPr/>
          </p:nvSpPr>
          <p:spPr>
            <a:xfrm>
              <a:off x="-10373" y="1565108"/>
              <a:ext cx="378959" cy="28469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60</a:t>
              </a:r>
              <a:endParaRPr kumimoji="0" lang="hu-HU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endParaRPr>
            </a:p>
          </p:txBody>
        </p:sp>
        <p:sp>
          <p:nvSpPr>
            <p:cNvPr id="176" name="Szövegdoboz 33"/>
            <p:cNvSpPr txBox="1"/>
            <p:nvPr/>
          </p:nvSpPr>
          <p:spPr>
            <a:xfrm>
              <a:off x="7861269" y="6433226"/>
              <a:ext cx="624993" cy="28469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2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20</a:t>
              </a:r>
              <a:r>
                <a:rPr kumimoji="0" lang="en-US" sz="12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22</a:t>
              </a:r>
              <a:endParaRPr kumimoji="0" lang="hu-HU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endParaRPr>
            </a:p>
          </p:txBody>
        </p:sp>
        <p:sp>
          <p:nvSpPr>
            <p:cNvPr id="177" name="TextBox 176"/>
            <p:cNvSpPr txBox="1"/>
            <p:nvPr/>
          </p:nvSpPr>
          <p:spPr>
            <a:xfrm>
              <a:off x="8278984" y="1636436"/>
              <a:ext cx="230383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Times New Roman" pitchFamily="18" charset="0"/>
                </a:rPr>
                <a:t>*</a:t>
              </a: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Times New Roman" pitchFamily="18" charset="0"/>
              </a:endParaRPr>
            </a:p>
          </p:txBody>
        </p:sp>
        <p:sp>
          <p:nvSpPr>
            <p:cNvPr id="178" name="Szövegdoboz 61"/>
            <p:cNvSpPr txBox="1"/>
            <p:nvPr/>
          </p:nvSpPr>
          <p:spPr>
            <a:xfrm>
              <a:off x="7947375" y="1996168"/>
              <a:ext cx="1156574" cy="44627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Copper Lake</a:t>
              </a:r>
              <a:endParaRPr kumimoji="0" lang="hu-HU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0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(</a:t>
              </a:r>
              <a:r>
                <a:rPr kumimoji="0" lang="en-US" sz="10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Intel 7)</a:t>
              </a:r>
              <a:endParaRPr kumimoji="0" lang="hu-HU" sz="10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endParaRPr>
            </a:p>
          </p:txBody>
        </p:sp>
        <p:grpSp>
          <p:nvGrpSpPr>
            <p:cNvPr id="179" name="Group 178"/>
            <p:cNvGrpSpPr/>
            <p:nvPr/>
          </p:nvGrpSpPr>
          <p:grpSpPr>
            <a:xfrm rot="21397384">
              <a:off x="6780038" y="1840570"/>
              <a:ext cx="1077703" cy="329429"/>
              <a:chOff x="5276436" y="3243799"/>
              <a:chExt cx="1335635" cy="296302"/>
            </a:xfrm>
          </p:grpSpPr>
          <p:sp>
            <p:nvSpPr>
              <p:cNvPr id="180" name="Rectangle 179"/>
              <p:cNvSpPr>
                <a:spLocks noChangeArrowheads="1"/>
              </p:cNvSpPr>
              <p:nvPr/>
            </p:nvSpPr>
            <p:spPr bwMode="auto">
              <a:xfrm rot="20200062">
                <a:off x="5352071" y="3243799"/>
                <a:ext cx="1260000" cy="288000"/>
              </a:xfrm>
              <a:prstGeom prst="rect">
                <a:avLst/>
              </a:prstGeom>
              <a:solidFill>
                <a:srgbClr val="FFFFCC"/>
              </a:solidFill>
              <a:ln w="0">
                <a:solidFill>
                  <a:srgbClr val="E305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0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Times New Roman" pitchFamily="18" charset="0"/>
                </a:endParaRPr>
              </a:p>
            </p:txBody>
          </p:sp>
          <p:sp>
            <p:nvSpPr>
              <p:cNvPr id="181" name="Szövegdoboz 69"/>
              <p:cNvSpPr txBox="1"/>
              <p:nvPr/>
            </p:nvSpPr>
            <p:spPr>
              <a:xfrm rot="20089662">
                <a:off x="5276436" y="3286185"/>
                <a:ext cx="1293868" cy="25391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hu-HU" sz="105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Verdana" panose="020B0604030504040204" pitchFamily="34" charset="0"/>
                    <a:cs typeface="Verdana" panose="020B0604030504040204" pitchFamily="34" charset="0"/>
                  </a:rPr>
                  <a:t>~2x/4 years</a:t>
                </a:r>
              </a:p>
            </p:txBody>
          </p:sp>
        </p:grpSp>
      </p:grpSp>
      <p:sp>
        <p:nvSpPr>
          <p:cNvPr id="235" name="Rectangle 234"/>
          <p:cNvSpPr>
            <a:spLocks noChangeArrowheads="1"/>
          </p:cNvSpPr>
          <p:nvPr/>
        </p:nvSpPr>
        <p:spPr bwMode="auto">
          <a:xfrm>
            <a:off x="566555" y="5573028"/>
            <a:ext cx="56927" cy="9625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*</a:t>
            </a:r>
            <a:endParaRPr kumimoji="0" lang="en-US" sz="125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Verdana" panose="020B0604030504040204" pitchFamily="34" charset="0"/>
              <a:cs typeface="Verdana" panose="020B0604030504040204" pitchFamily="34" charset="0"/>
            </a:endParaRPr>
          </a:p>
        </p:txBody>
      </p:sp>
      <p:sp>
        <p:nvSpPr>
          <p:cNvPr id="236" name="TextBox 235"/>
          <p:cNvSpPr txBox="1"/>
          <p:nvPr/>
        </p:nvSpPr>
        <p:spPr>
          <a:xfrm>
            <a:off x="375647" y="5155304"/>
            <a:ext cx="118101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200" dirty="0"/>
              <a:t>P4 2M DP</a:t>
            </a:r>
          </a:p>
          <a:p>
            <a:r>
              <a:rPr lang="en-US" sz="1200" dirty="0"/>
              <a:t>(</a:t>
            </a:r>
            <a:r>
              <a:rPr lang="en-US" sz="1050" dirty="0"/>
              <a:t>65 nm</a:t>
            </a:r>
            <a:r>
              <a:rPr lang="en-US" sz="1200" dirty="0"/>
              <a:t>) </a:t>
            </a:r>
          </a:p>
        </p:txBody>
      </p:sp>
      <p:cxnSp>
        <p:nvCxnSpPr>
          <p:cNvPr id="237" name="Straight Arrow Connector 236"/>
          <p:cNvCxnSpPr>
            <a:stCxn id="165" idx="2"/>
          </p:cNvCxnSpPr>
          <p:nvPr/>
        </p:nvCxnSpPr>
        <p:spPr bwMode="auto">
          <a:xfrm flipH="1">
            <a:off x="619615" y="3862498"/>
            <a:ext cx="560804" cy="1292806"/>
          </a:xfrm>
          <a:prstGeom prst="straightConnector1">
            <a:avLst/>
          </a:prstGeom>
          <a:noFill/>
          <a:ln w="9525" cap="flat" cmpd="sng" algn="ctr">
            <a:solidFill>
              <a:srgbClr val="FF0000"/>
            </a:solidFill>
            <a:prstDash val="solid"/>
            <a:round/>
            <a:headEnd type="none" w="med" len="med"/>
            <a:tailEnd type="triangle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</p:spTree>
    <p:extLst>
      <p:ext uri="{BB962C8B-B14F-4D97-AF65-F5344CB8AC3E}">
        <p14:creationId xmlns:p14="http://schemas.microsoft.com/office/powerpoint/2010/main" val="1196193420"/>
      </p:ext>
    </p:extLst>
  </p:cSld>
  <p:clrMapOvr>
    <a:masterClrMapping/>
  </p:clrMapOvr>
</p:sld>
</file>

<file path=ppt/slides/slide2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sz="17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5. Evolution of high-end 2S server processors (25)</a:t>
            </a:r>
            <a:endParaRPr lang="en-GB" sz="1700" dirty="0"/>
          </a:p>
        </p:txBody>
      </p:sp>
      <p:sp>
        <p:nvSpPr>
          <p:cNvPr id="4" name="TextBox 3"/>
          <p:cNvSpPr txBox="1"/>
          <p:nvPr/>
        </p:nvSpPr>
        <p:spPr>
          <a:xfrm>
            <a:off x="26495" y="458670"/>
            <a:ext cx="9028112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342900" indent="-342900" fontAlgn="base">
              <a:spcBef>
                <a:spcPct val="0"/>
              </a:spcBef>
              <a:spcAft>
                <a:spcPct val="0"/>
              </a:spcAft>
              <a:buAutoNum type="alphaLcParenR"/>
              <a:defRPr/>
            </a:pPr>
            <a:r>
              <a:rPr lang="en-GB" spc="-40" dirty="0">
                <a:solidFill>
                  <a:srgbClr val="2D2D8A"/>
                </a:solidFill>
                <a:latin typeface="Verdana"/>
                <a:cs typeface="Times New Roman" pitchFamily="18" charset="0"/>
              </a:rPr>
              <a:t>Doubling </a:t>
            </a:r>
            <a:r>
              <a:rPr lang="hu-HU" spc="-40" dirty="0" err="1">
                <a:solidFill>
                  <a:srgbClr val="2D2D8A"/>
                </a:solidFill>
                <a:latin typeface="Verdana"/>
                <a:cs typeface="Times New Roman" pitchFamily="18" charset="0"/>
              </a:rPr>
              <a:t>core</a:t>
            </a:r>
            <a:r>
              <a:rPr lang="hu-HU" spc="-40" dirty="0">
                <a:solidFill>
                  <a:srgbClr val="2D2D8A"/>
                </a:solidFill>
                <a:latin typeface="Verdana"/>
                <a:cs typeface="Times New Roman" pitchFamily="18" charset="0"/>
              </a:rPr>
              <a:t> </a:t>
            </a:r>
            <a:r>
              <a:rPr lang="hu-HU" spc="-40" dirty="0" err="1">
                <a:solidFill>
                  <a:srgbClr val="2D2D8A"/>
                </a:solidFill>
                <a:latin typeface="Verdana"/>
                <a:cs typeface="Times New Roman" pitchFamily="18" charset="0"/>
              </a:rPr>
              <a:t>counts</a:t>
            </a:r>
            <a:r>
              <a:rPr lang="hu-HU" spc="-40" dirty="0">
                <a:solidFill>
                  <a:srgbClr val="2D2D8A"/>
                </a:solidFill>
                <a:latin typeface="Verdana"/>
                <a:cs typeface="Times New Roman" pitchFamily="18" charset="0"/>
              </a:rPr>
              <a:t> </a:t>
            </a:r>
            <a:r>
              <a:rPr lang="en-US" spc="-40" dirty="0">
                <a:solidFill>
                  <a:srgbClr val="2D2D8A"/>
                </a:solidFill>
                <a:latin typeface="Verdana"/>
                <a:cs typeface="Times New Roman" pitchFamily="18" charset="0"/>
              </a:rPr>
              <a:t>in two years in L3-less </a:t>
            </a:r>
            <a:r>
              <a:rPr lang="en-GB" spc="-40" dirty="0">
                <a:solidFill>
                  <a:srgbClr val="2D2D8A"/>
                </a:solidFill>
                <a:latin typeface="Verdana"/>
                <a:cs typeface="Times New Roman" pitchFamily="18" charset="0"/>
              </a:rPr>
              <a:t>high-end Core 2-based 2S server processors </a:t>
            </a:r>
            <a:r>
              <a:rPr lang="en-GB" dirty="0">
                <a:solidFill>
                  <a:srgbClr val="2D2D8A"/>
                </a:solidFill>
                <a:latin typeface="Verdana"/>
                <a:cs typeface="Times New Roman" pitchFamily="18" charset="0"/>
              </a:rPr>
              <a:t>-2 </a:t>
            </a:r>
            <a:r>
              <a:rPr lang="hu-HU" dirty="0">
                <a:solidFill>
                  <a:srgbClr val="2D2D8A"/>
                </a:solidFill>
                <a:latin typeface="Verdana"/>
                <a:cs typeface="Times New Roman" pitchFamily="18" charset="0"/>
              </a:rPr>
              <a:t> </a:t>
            </a:r>
            <a:endParaRPr lang="en-US" dirty="0">
              <a:solidFill>
                <a:srgbClr val="000000"/>
              </a:solidFill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8" name="Rounded Rectangle 7"/>
          <p:cNvSpPr/>
          <p:nvPr/>
        </p:nvSpPr>
        <p:spPr bwMode="auto">
          <a:xfrm>
            <a:off x="26495" y="1178750"/>
            <a:ext cx="9028112" cy="1764000"/>
          </a:xfrm>
          <a:prstGeom prst="roundRect">
            <a:avLst/>
          </a:prstGeom>
          <a:solidFill>
            <a:srgbClr val="DDEEFF"/>
          </a:solidFill>
          <a:ln w="15875" cap="flat" cmpd="sng" algn="ctr">
            <a:solidFill>
              <a:srgbClr val="89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D1349947-9625-4DEB-938D-703A05BB3B43}"/>
              </a:ext>
            </a:extLst>
          </p:cNvPr>
          <p:cNvSpPr txBox="1"/>
          <p:nvPr/>
        </p:nvSpPr>
        <p:spPr>
          <a:xfrm>
            <a:off x="166625" y="1204506"/>
            <a:ext cx="8977375" cy="172354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marR="0" lvl="0" indent="-2857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GB" sz="1600" b="0" i="0" u="none" strike="noStrike" kern="1200" cap="none" spc="-2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In the </a:t>
            </a:r>
            <a:r>
              <a:rPr kumimoji="0" lang="en-GB" sz="1600" b="0" i="0" u="none" strike="noStrike" kern="1200" cap="none" spc="-20" normalizeH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first phase </a:t>
            </a:r>
            <a:r>
              <a:rPr kumimoji="0" lang="en-GB" sz="1600" b="0" i="0" u="none" strike="noStrike" kern="1200" cap="none" spc="-2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of the evolution, core counts of Core 2-based 2S servers needed</a:t>
            </a:r>
          </a:p>
          <a:p>
            <a:pPr marR="0" lvl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600"/>
              </a:spcAft>
              <a:buClrTx/>
              <a:buSzTx/>
              <a:tabLst/>
              <a:defRPr/>
            </a:pPr>
            <a:r>
              <a:rPr lang="en-GB" sz="1600" dirty="0">
                <a:solidFill>
                  <a:srgbClr val="0070C0"/>
                </a:solidFill>
                <a:latin typeface="Verdana" pitchFamily="34" charset="0"/>
                <a:cs typeface="Times New Roman" pitchFamily="18" charset="0"/>
              </a:rPr>
              <a:t>      </a:t>
            </a:r>
            <a:r>
              <a:rPr kumimoji="0" lang="en-GB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two years to double</a:t>
            </a:r>
            <a:r>
              <a:rPr kumimoji="0" lang="en-GB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, as indicated in the previous Figure.</a:t>
            </a:r>
          </a:p>
          <a:p>
            <a:pPr marL="285750" marR="0" lvl="0" indent="-2857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GB" sz="1600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This seems quite </a:t>
            </a:r>
            <a:r>
              <a:rPr lang="en-GB" sz="1600" dirty="0">
                <a:solidFill>
                  <a:srgbClr val="0070C0"/>
                </a:solidFill>
                <a:latin typeface="Verdana" pitchFamily="34" charset="0"/>
                <a:cs typeface="Times New Roman" pitchFamily="18" charset="0"/>
              </a:rPr>
              <a:t>evident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in light of Moore’s rule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since doubling transistor </a:t>
            </a:r>
          </a:p>
          <a:p>
            <a:pPr marR="0" lvl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600"/>
              </a:spcAft>
              <a:buClrTx/>
              <a:buSzTx/>
              <a:tabLst/>
              <a:defRPr/>
            </a:pPr>
            <a:r>
              <a:rPr lang="en-US" sz="1600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    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counts every two years will also allow </a:t>
            </a:r>
            <a:r>
              <a:rPr lang="en-US" sz="1600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doubling core counts.</a:t>
            </a:r>
          </a:p>
          <a:p>
            <a:pPr marL="285750" marR="0" lvl="0" indent="-2857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GB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This evolution, however, </a:t>
            </a:r>
            <a:r>
              <a:rPr kumimoji="0" lang="en-GB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ended when</a:t>
            </a:r>
            <a:r>
              <a:rPr kumimoji="0" lang="hu-HU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L3 </a:t>
            </a:r>
            <a:r>
              <a:rPr kumimoji="0" lang="hu-HU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caches</a:t>
            </a:r>
            <a:r>
              <a:rPr kumimoji="0" lang="hu-HU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appeared, </a:t>
            </a:r>
            <a:r>
              <a:rPr kumimoji="0" lang="en-US" sz="1600" b="0" i="0" u="none" strike="noStrike" kern="1200" cap="none" spc="0" normalizeH="0" noProof="0" dirty="0">
                <a:ln>
                  <a:noFill/>
                </a:ln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and the rate of rising </a:t>
            </a:r>
          </a:p>
          <a:p>
            <a:pPr marR="0" lvl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tabLst/>
              <a:defRPr/>
            </a:pPr>
            <a:r>
              <a:rPr lang="en-US" sz="1600" baseline="0" dirty="0">
                <a:latin typeface="Verdana" pitchFamily="34" charset="0"/>
                <a:cs typeface="Times New Roman" pitchFamily="18" charset="0"/>
              </a:rPr>
              <a:t>      core counts slowed (see the following Figure).</a:t>
            </a:r>
            <a:endParaRPr kumimoji="0" lang="en-US" sz="1600" b="0" i="0" u="none" strike="noStrike" kern="1200" cap="none" spc="0" normalizeH="0" baseline="0" noProof="0" dirty="0">
              <a:ln>
                <a:noFill/>
              </a:ln>
              <a:effectLst/>
              <a:uLnTx/>
              <a:uFillTx/>
              <a:latin typeface="Verdana" pitchFamily="34" charset="0"/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21065936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1. Introduction - Main battlefields of the processor war (13)</a:t>
            </a:r>
            <a:endParaRPr lang="en-US" dirty="0"/>
          </a:p>
        </p:txBody>
      </p:sp>
      <p:pic>
        <p:nvPicPr>
          <p:cNvPr id="3074" name="Picture 2" descr="https://images.anandtech.com/doci/16148/1%20Slide%2024.jpg"/>
          <p:cNvPicPr>
            <a:picLocks noChangeAspect="1" noChangeArrowheads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 bwMode="auto">
          <a:xfrm>
            <a:off x="1105939" y="1718810"/>
            <a:ext cx="6815654" cy="348858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9" name="TextBox 8"/>
          <p:cNvSpPr txBox="1"/>
          <p:nvPr/>
        </p:nvSpPr>
        <p:spPr>
          <a:xfrm>
            <a:off x="115888" y="5364215"/>
            <a:ext cx="9856712" cy="140038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spc="-30" dirty="0"/>
              <a:t>In the above Figure, AMD compares various performance metrics of their Zen 3-based </a:t>
            </a:r>
          </a:p>
          <a:p>
            <a:pPr>
              <a:spcAft>
                <a:spcPts val="600"/>
              </a:spcAft>
            </a:pPr>
            <a:r>
              <a:rPr lang="en-US" sz="1600" spc="-30" dirty="0"/>
              <a:t>      DT processors against</a:t>
            </a:r>
            <a:r>
              <a:rPr lang="en-US" sz="1600" dirty="0"/>
              <a:t> Intel’s 10</a:t>
            </a:r>
            <a:r>
              <a:rPr lang="en-US" sz="1600" baseline="30000" dirty="0"/>
              <a:t>th</a:t>
            </a:r>
            <a:r>
              <a:rPr lang="en-US" sz="1600" dirty="0"/>
              <a:t> gen. Core i9-10900K.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dirty="0"/>
              <a:t>This announcement carried a strong marketing message since Intel touted its</a:t>
            </a:r>
          </a:p>
          <a:p>
            <a:r>
              <a:rPr lang="en-US" sz="1600" dirty="0"/>
              <a:t>      previously released (04/2020) 10-core 10</a:t>
            </a:r>
            <a:r>
              <a:rPr lang="en-US" sz="1600" baseline="30000" dirty="0"/>
              <a:t>th</a:t>
            </a:r>
            <a:r>
              <a:rPr lang="en-US" sz="1600" dirty="0"/>
              <a:t> gen. DT processor to be the best</a:t>
            </a:r>
          </a:p>
          <a:p>
            <a:r>
              <a:rPr lang="en-US" sz="1600" dirty="0"/>
              <a:t>      gaming CPU available on the market.       IPC: Instructions Per Cycle </a:t>
            </a:r>
          </a:p>
        </p:txBody>
      </p:sp>
      <p:sp>
        <p:nvSpPr>
          <p:cNvPr id="4" name="TextBox 3"/>
          <p:cNvSpPr txBox="1"/>
          <p:nvPr/>
        </p:nvSpPr>
        <p:spPr>
          <a:xfrm>
            <a:off x="26989" y="449378"/>
            <a:ext cx="958557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pc="-30" dirty="0">
                <a:solidFill>
                  <a:schemeClr val="accent6"/>
                </a:solidFill>
              </a:rPr>
              <a:t>AMD’s overtaking the performance leadership with their Zen 3-based processors</a:t>
            </a:r>
          </a:p>
        </p:txBody>
      </p:sp>
      <p:sp>
        <p:nvSpPr>
          <p:cNvPr id="5" name="Rounded Rectangle 4"/>
          <p:cNvSpPr/>
          <p:nvPr/>
        </p:nvSpPr>
        <p:spPr bwMode="auto">
          <a:xfrm>
            <a:off x="0" y="864005"/>
            <a:ext cx="9207515" cy="584775"/>
          </a:xfrm>
          <a:prstGeom prst="roundRect">
            <a:avLst/>
          </a:prstGeom>
          <a:solidFill>
            <a:srgbClr val="DDEEFF"/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26494" y="864005"/>
            <a:ext cx="9586066" cy="584775"/>
          </a:xfrm>
          <a:prstGeom prst="rect">
            <a:avLst/>
          </a:prstGeom>
          <a:noFill/>
          <a:ln>
            <a:solidFill>
              <a:srgbClr val="89A4A7"/>
            </a:solidFill>
          </a:ln>
        </p:spPr>
        <p:txBody>
          <a:bodyPr wrap="square" rtlCol="0">
            <a:spAutoFit/>
          </a:bodyPr>
          <a:lstStyle/>
          <a:p>
            <a:pPr lvl="0" fontAlgn="base">
              <a:defRPr/>
            </a:pPr>
            <a:r>
              <a:rPr kumimoji="0" lang="en-US" sz="1600" b="0" i="0" u="none" strike="noStrike" kern="1200" cap="none" normalizeH="0" baseline="0" noProof="0" dirty="0">
                <a:ln>
                  <a:noFill/>
                </a:ln>
                <a:effectLst/>
                <a:uLnTx/>
                <a:uFillTx/>
                <a:latin typeface="Verdana"/>
              </a:rPr>
              <a:t>After nearly 15 years, in 11/2020, AMD claimed that </a:t>
            </a:r>
            <a:r>
              <a:rPr lang="en-US" sz="1600" spc="-40" dirty="0"/>
              <a:t>their Zen 3-based gaming DTs</a:t>
            </a:r>
          </a:p>
          <a:p>
            <a:pPr lvl="0" fontAlgn="base">
              <a:defRPr/>
            </a:pPr>
            <a:r>
              <a:rPr lang="en-US" sz="1600" spc="-40" dirty="0"/>
              <a:t>  overtook the </a:t>
            </a:r>
            <a:r>
              <a:rPr kumimoji="0" lang="en-US" sz="1600" b="0" i="0" u="none" strike="noStrike" kern="1200" cap="none" normalizeH="0" baseline="0" noProof="0" dirty="0">
                <a:ln>
                  <a:noFill/>
                </a:ln>
                <a:effectLst/>
                <a:uLnTx/>
                <a:uFillTx/>
                <a:latin typeface="Verdana"/>
              </a:rPr>
              <a:t>performance leadership over Intel’s </a:t>
            </a:r>
            <a:r>
              <a:rPr kumimoji="0" lang="en-US" sz="1600" b="0" i="0" u="none" strike="noStrike" kern="1200" cap="none" spc="-40" normalizeH="0" baseline="0" noProof="0" dirty="0">
                <a:ln>
                  <a:noFill/>
                </a:ln>
                <a:effectLst/>
                <a:uLnTx/>
                <a:uFillTx/>
                <a:latin typeface="Verdana"/>
              </a:rPr>
              <a:t>10</a:t>
            </a:r>
            <a:r>
              <a:rPr kumimoji="0" lang="en-US" sz="1600" b="0" i="0" u="none" strike="noStrike" kern="1200" cap="none" spc="-40" normalizeH="0" baseline="30000" noProof="0" dirty="0">
                <a:ln>
                  <a:noFill/>
                </a:ln>
                <a:effectLst/>
                <a:uLnTx/>
                <a:uFillTx/>
                <a:latin typeface="Verdana"/>
              </a:rPr>
              <a:t>th</a:t>
            </a:r>
            <a:r>
              <a:rPr kumimoji="0" lang="en-US" sz="1600" b="0" i="0" u="none" strike="noStrike" kern="1200" cap="none" spc="-40" normalizeH="0" baseline="0" noProof="0" dirty="0">
                <a:ln>
                  <a:noFill/>
                </a:ln>
                <a:effectLst/>
                <a:uLnTx/>
                <a:uFillTx/>
                <a:latin typeface="Verdana"/>
              </a:rPr>
              <a:t> gen. DTs [46].</a:t>
            </a:r>
          </a:p>
        </p:txBody>
      </p:sp>
    </p:spTree>
    <p:extLst>
      <p:ext uri="{BB962C8B-B14F-4D97-AF65-F5344CB8AC3E}">
        <p14:creationId xmlns:p14="http://schemas.microsoft.com/office/powerpoint/2010/main" val="391625336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07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0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sz="17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5. Evolution of high-end 2S server processors (26)</a:t>
            </a:r>
            <a:endParaRPr lang="en-US" sz="1700" dirty="0"/>
          </a:p>
        </p:txBody>
      </p:sp>
      <p:sp>
        <p:nvSpPr>
          <p:cNvPr id="13" name="TextBox 12"/>
          <p:cNvSpPr txBox="1"/>
          <p:nvPr/>
        </p:nvSpPr>
        <p:spPr>
          <a:xfrm>
            <a:off x="33550" y="458670"/>
            <a:ext cx="9165009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i="0" u="none" strike="noStrike" kern="1200" cap="none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b) </a:t>
            </a:r>
            <a:r>
              <a:rPr kumimoji="0" lang="en-GB" i="0" u="none" strike="noStrike" kern="1200" cap="none" spc="-50" normalizeH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Slowing down the growth</a:t>
            </a:r>
            <a:r>
              <a:rPr kumimoji="0" lang="hu-HU" i="0" u="none" strike="noStrike" kern="1200" cap="none" spc="-50" normalizeH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 </a:t>
            </a:r>
            <a:r>
              <a:rPr kumimoji="0" lang="en-GB" i="0" u="none" strike="noStrike" kern="1200" cap="none" spc="-50" normalizeH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rate </a:t>
            </a:r>
            <a:r>
              <a:rPr kumimoji="0" lang="hu-HU" i="0" u="none" strike="noStrike" kern="1200" cap="none" spc="-50" normalizeH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of core counts in </a:t>
            </a:r>
            <a:r>
              <a:rPr kumimoji="0" lang="en-US" i="0" u="none" strike="noStrike" kern="1200" cap="none" spc="-50" normalizeH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high-end</a:t>
            </a:r>
            <a:r>
              <a:rPr kumimoji="0" lang="hu-HU" i="0" u="none" strike="noStrike" kern="1200" cap="none" spc="-50" normalizeH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 </a:t>
            </a:r>
            <a:r>
              <a:rPr kumimoji="0" lang="en-GB" i="0" u="none" strike="noStrike" kern="1200" cap="none" spc="-50" normalizeH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2S</a:t>
            </a:r>
            <a:r>
              <a:rPr kumimoji="0" lang="en-US" i="0" u="none" strike="noStrike" kern="1200" cap="none" spc="-50" normalizeH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 </a:t>
            </a:r>
            <a:r>
              <a:rPr kumimoji="0" lang="hu-HU" i="0" u="none" strike="noStrike" kern="1200" cap="none" spc="-50" normalizeH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server processors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        after L3 </a:t>
            </a:r>
            <a:r>
              <a:rPr kumimoji="0" lang="hu-HU" i="0" u="none" strike="noStrike" kern="1200" cap="none" spc="0" normalizeH="0" baseline="0" noProof="0" dirty="0" err="1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caches</a:t>
            </a:r>
            <a:r>
              <a:rPr kumimoji="0" lang="hu-HU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 </a:t>
            </a:r>
            <a:r>
              <a:rPr kumimoji="0" lang="hu-HU" i="0" u="none" strike="noStrike" kern="1200" cap="none" spc="0" normalizeH="0" baseline="0" noProof="0" dirty="0" err="1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emerged</a:t>
            </a:r>
            <a:r>
              <a:rPr kumimoji="0" lang="en-US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 -1</a:t>
            </a:r>
            <a:endParaRPr kumimoji="0" lang="en-GB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</a:endParaRPr>
          </a:p>
        </p:txBody>
      </p:sp>
      <p:grpSp>
        <p:nvGrpSpPr>
          <p:cNvPr id="102" name="Group 101"/>
          <p:cNvGrpSpPr/>
          <p:nvPr/>
        </p:nvGrpSpPr>
        <p:grpSpPr>
          <a:xfrm>
            <a:off x="-14756" y="1014860"/>
            <a:ext cx="9176518" cy="5729201"/>
            <a:chOff x="-14756" y="1043735"/>
            <a:chExt cx="9176518" cy="5729201"/>
          </a:xfrm>
        </p:grpSpPr>
        <p:grpSp>
          <p:nvGrpSpPr>
            <p:cNvPr id="105" name="Group 104"/>
            <p:cNvGrpSpPr/>
            <p:nvPr/>
          </p:nvGrpSpPr>
          <p:grpSpPr>
            <a:xfrm>
              <a:off x="7121" y="1043735"/>
              <a:ext cx="9154641" cy="5729201"/>
              <a:chOff x="116505" y="604193"/>
              <a:chExt cx="11345696" cy="5729201"/>
            </a:xfrm>
          </p:grpSpPr>
          <p:cxnSp>
            <p:nvCxnSpPr>
              <p:cNvPr id="184" name="Egyenes összekötő nyíllal 4"/>
              <p:cNvCxnSpPr/>
              <p:nvPr/>
            </p:nvCxnSpPr>
            <p:spPr>
              <a:xfrm flipH="1" flipV="1">
                <a:off x="603904" y="1045052"/>
                <a:ext cx="76" cy="5112000"/>
              </a:xfrm>
              <a:prstGeom prst="straightConnector1">
                <a:avLst/>
              </a:prstGeom>
              <a:ln>
                <a:solidFill>
                  <a:schemeClr val="tx1"/>
                </a:solidFill>
                <a:tailEnd type="arrow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85" name="Egyenes összekötő nyíllal 6"/>
              <p:cNvCxnSpPr/>
              <p:nvPr/>
            </p:nvCxnSpPr>
            <p:spPr>
              <a:xfrm flipV="1">
                <a:off x="544779" y="5978825"/>
                <a:ext cx="10663266" cy="33538"/>
              </a:xfrm>
              <a:prstGeom prst="straightConnector1">
                <a:avLst/>
              </a:prstGeom>
              <a:ln>
                <a:solidFill>
                  <a:schemeClr val="tx1"/>
                </a:solidFill>
                <a:tailEnd type="arrow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86" name="Egyenes összekötő 11"/>
              <p:cNvCxnSpPr/>
              <p:nvPr/>
            </p:nvCxnSpPr>
            <p:spPr>
              <a:xfrm>
                <a:off x="1155886" y="5916137"/>
                <a:ext cx="0" cy="172311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87" name="Egyenes összekötő 12"/>
              <p:cNvCxnSpPr/>
              <p:nvPr/>
            </p:nvCxnSpPr>
            <p:spPr>
              <a:xfrm>
                <a:off x="1703881" y="5914849"/>
                <a:ext cx="0" cy="172311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88" name="Egyenes összekötő 13"/>
              <p:cNvCxnSpPr/>
              <p:nvPr/>
            </p:nvCxnSpPr>
            <p:spPr>
              <a:xfrm>
                <a:off x="2253087" y="5914238"/>
                <a:ext cx="0" cy="172311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89" name="Egyenes összekötő 14"/>
              <p:cNvCxnSpPr/>
              <p:nvPr/>
            </p:nvCxnSpPr>
            <p:spPr>
              <a:xfrm>
                <a:off x="2801082" y="5912949"/>
                <a:ext cx="0" cy="172311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90" name="Egyenes összekötő 15"/>
              <p:cNvCxnSpPr/>
              <p:nvPr/>
            </p:nvCxnSpPr>
            <p:spPr>
              <a:xfrm>
                <a:off x="3355131" y="5920570"/>
                <a:ext cx="0" cy="172311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91" name="Egyenes összekötő 16"/>
              <p:cNvCxnSpPr/>
              <p:nvPr/>
            </p:nvCxnSpPr>
            <p:spPr>
              <a:xfrm>
                <a:off x="3903126" y="5919282"/>
                <a:ext cx="0" cy="172311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92" name="Egyenes összekötő 17"/>
              <p:cNvCxnSpPr/>
              <p:nvPr/>
            </p:nvCxnSpPr>
            <p:spPr>
              <a:xfrm>
                <a:off x="4452332" y="5918671"/>
                <a:ext cx="0" cy="172311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93" name="Egyenes összekötő 18"/>
              <p:cNvCxnSpPr/>
              <p:nvPr/>
            </p:nvCxnSpPr>
            <p:spPr>
              <a:xfrm>
                <a:off x="5000327" y="5917382"/>
                <a:ext cx="0" cy="172311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94" name="Egyenes összekötő 19"/>
              <p:cNvCxnSpPr/>
              <p:nvPr/>
            </p:nvCxnSpPr>
            <p:spPr>
              <a:xfrm>
                <a:off x="5550501" y="5920570"/>
                <a:ext cx="0" cy="172311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95" name="Egyenes összekötő 20"/>
              <p:cNvCxnSpPr/>
              <p:nvPr/>
            </p:nvCxnSpPr>
            <p:spPr>
              <a:xfrm>
                <a:off x="6098496" y="5919282"/>
                <a:ext cx="0" cy="172311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96" name="Egyenes összekötő 21"/>
              <p:cNvCxnSpPr/>
              <p:nvPr/>
            </p:nvCxnSpPr>
            <p:spPr>
              <a:xfrm>
                <a:off x="6647702" y="5918671"/>
                <a:ext cx="0" cy="172311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97" name="Egyenes összekötő 22"/>
              <p:cNvCxnSpPr/>
              <p:nvPr/>
            </p:nvCxnSpPr>
            <p:spPr>
              <a:xfrm>
                <a:off x="7195697" y="5917382"/>
                <a:ext cx="0" cy="172311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8" name="Szövegdoboz 27"/>
              <p:cNvSpPr txBox="1"/>
              <p:nvPr/>
            </p:nvSpPr>
            <p:spPr>
              <a:xfrm>
                <a:off x="258296" y="604193"/>
                <a:ext cx="691215" cy="37446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1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hu-HU" sz="125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Verdana" panose="020B0604030504040204" pitchFamily="34" charset="0"/>
                    <a:cs typeface="Verdana" panose="020B0604030504040204" pitchFamily="34" charset="0"/>
                  </a:rPr>
                  <a:t>Core</a:t>
                </a:r>
                <a:br>
                  <a:rPr kumimoji="0" lang="hu-HU" sz="125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Verdana" panose="020B0604030504040204" pitchFamily="34" charset="0"/>
                    <a:cs typeface="Verdana" panose="020B0604030504040204" pitchFamily="34" charset="0"/>
                  </a:rPr>
                </a:br>
                <a:r>
                  <a:rPr kumimoji="0" lang="hu-HU" sz="125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Verdana" panose="020B0604030504040204" pitchFamily="34" charset="0"/>
                    <a:cs typeface="Verdana" panose="020B0604030504040204" pitchFamily="34" charset="0"/>
                  </a:rPr>
                  <a:t>count</a:t>
                </a:r>
              </a:p>
            </p:txBody>
          </p:sp>
          <p:sp>
            <p:nvSpPr>
              <p:cNvPr id="199" name="Szövegdoboz 28"/>
              <p:cNvSpPr txBox="1"/>
              <p:nvPr/>
            </p:nvSpPr>
            <p:spPr>
              <a:xfrm>
                <a:off x="1058232" y="6041006"/>
                <a:ext cx="607860" cy="29238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hu-HU" sz="125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Verdana" panose="020B0604030504040204" pitchFamily="34" charset="0"/>
                    <a:cs typeface="Verdana" panose="020B0604030504040204" pitchFamily="34" charset="0"/>
                  </a:rPr>
                  <a:t>2006</a:t>
                </a:r>
              </a:p>
            </p:txBody>
          </p:sp>
          <p:sp>
            <p:nvSpPr>
              <p:cNvPr id="200" name="Szövegdoboz 29"/>
              <p:cNvSpPr txBox="1"/>
              <p:nvPr/>
            </p:nvSpPr>
            <p:spPr>
              <a:xfrm>
                <a:off x="2153487" y="6035813"/>
                <a:ext cx="607860" cy="29238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hu-HU" sz="125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Verdana" panose="020B0604030504040204" pitchFamily="34" charset="0"/>
                    <a:cs typeface="Verdana" panose="020B0604030504040204" pitchFamily="34" charset="0"/>
                  </a:rPr>
                  <a:t>2008</a:t>
                </a:r>
              </a:p>
            </p:txBody>
          </p:sp>
          <p:sp>
            <p:nvSpPr>
              <p:cNvPr id="201" name="Szövegdoboz 30"/>
              <p:cNvSpPr txBox="1"/>
              <p:nvPr/>
            </p:nvSpPr>
            <p:spPr>
              <a:xfrm>
                <a:off x="3269120" y="6035813"/>
                <a:ext cx="607860" cy="29238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hu-HU" sz="125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Verdana" panose="020B0604030504040204" pitchFamily="34" charset="0"/>
                    <a:cs typeface="Verdana" panose="020B0604030504040204" pitchFamily="34" charset="0"/>
                  </a:rPr>
                  <a:t>2010</a:t>
                </a:r>
              </a:p>
            </p:txBody>
          </p:sp>
          <p:sp>
            <p:nvSpPr>
              <p:cNvPr id="202" name="Szövegdoboz 31"/>
              <p:cNvSpPr txBox="1"/>
              <p:nvPr/>
            </p:nvSpPr>
            <p:spPr>
              <a:xfrm>
                <a:off x="4345143" y="6035813"/>
                <a:ext cx="607860" cy="29238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hu-HU" sz="125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Verdana" panose="020B0604030504040204" pitchFamily="34" charset="0"/>
                    <a:cs typeface="Verdana" panose="020B0604030504040204" pitchFamily="34" charset="0"/>
                  </a:rPr>
                  <a:t>2012</a:t>
                </a:r>
              </a:p>
            </p:txBody>
          </p:sp>
          <p:sp>
            <p:nvSpPr>
              <p:cNvPr id="203" name="Szövegdoboz 32"/>
              <p:cNvSpPr txBox="1"/>
              <p:nvPr/>
            </p:nvSpPr>
            <p:spPr>
              <a:xfrm>
                <a:off x="5459357" y="6035813"/>
                <a:ext cx="607860" cy="29238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hu-HU" sz="125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Verdana" panose="020B0604030504040204" pitchFamily="34" charset="0"/>
                    <a:cs typeface="Verdana" panose="020B0604030504040204" pitchFamily="34" charset="0"/>
                  </a:rPr>
                  <a:t>2014</a:t>
                </a:r>
              </a:p>
            </p:txBody>
          </p:sp>
          <p:sp>
            <p:nvSpPr>
              <p:cNvPr id="204" name="Szövegdoboz 33"/>
              <p:cNvSpPr txBox="1"/>
              <p:nvPr/>
            </p:nvSpPr>
            <p:spPr>
              <a:xfrm>
                <a:off x="6558214" y="6041006"/>
                <a:ext cx="607860" cy="29238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hu-HU" sz="125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Verdana" panose="020B0604030504040204" pitchFamily="34" charset="0"/>
                    <a:cs typeface="Verdana" panose="020B0604030504040204" pitchFamily="34" charset="0"/>
                  </a:rPr>
                  <a:t>2016</a:t>
                </a:r>
              </a:p>
            </p:txBody>
          </p:sp>
          <p:sp>
            <p:nvSpPr>
              <p:cNvPr id="205" name="Szövegdoboz 34"/>
              <p:cNvSpPr txBox="1"/>
              <p:nvPr/>
            </p:nvSpPr>
            <p:spPr>
              <a:xfrm>
                <a:off x="10682259" y="5993684"/>
                <a:ext cx="779942" cy="28469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hu-HU" sz="125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Verdana" panose="020B0604030504040204" pitchFamily="34" charset="0"/>
                    <a:cs typeface="Verdana" panose="020B0604030504040204" pitchFamily="34" charset="0"/>
                  </a:rPr>
                  <a:t>Year</a:t>
                </a:r>
              </a:p>
            </p:txBody>
          </p:sp>
          <p:sp>
            <p:nvSpPr>
              <p:cNvPr id="206" name="Szövegdoboz 58"/>
              <p:cNvSpPr txBox="1"/>
              <p:nvPr/>
            </p:nvSpPr>
            <p:spPr>
              <a:xfrm>
                <a:off x="2706231" y="2973328"/>
                <a:ext cx="1302765" cy="44627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hu-HU" sz="125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Verdana" panose="020B0604030504040204" pitchFamily="34" charset="0"/>
                    <a:cs typeface="Verdana" panose="020B0604030504040204" pitchFamily="34" charset="0"/>
                  </a:rPr>
                  <a:t>Nehalem-EX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hu-HU" sz="105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Verdana" panose="020B0604030504040204" pitchFamily="34" charset="0"/>
                    <a:cs typeface="Verdana" panose="020B0604030504040204" pitchFamily="34" charset="0"/>
                  </a:rPr>
                  <a:t>(45 nm)</a:t>
                </a:r>
              </a:p>
            </p:txBody>
          </p:sp>
          <p:sp>
            <p:nvSpPr>
              <p:cNvPr id="207" name="Szövegdoboz 59"/>
              <p:cNvSpPr txBox="1"/>
              <p:nvPr/>
            </p:nvSpPr>
            <p:spPr>
              <a:xfrm>
                <a:off x="3514254" y="2749350"/>
                <a:ext cx="1311578" cy="44627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hu-HU" sz="125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Verdana" panose="020B0604030504040204" pitchFamily="34" charset="0"/>
                    <a:cs typeface="Verdana" panose="020B0604030504040204" pitchFamily="34" charset="0"/>
                  </a:rPr>
                  <a:t>Westmere-EX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hu-HU" sz="105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Verdana" panose="020B0604030504040204" pitchFamily="34" charset="0"/>
                    <a:cs typeface="Verdana" panose="020B0604030504040204" pitchFamily="34" charset="0"/>
                  </a:rPr>
                  <a:t>(32 nm)</a:t>
                </a:r>
              </a:p>
            </p:txBody>
          </p:sp>
          <p:sp>
            <p:nvSpPr>
              <p:cNvPr id="208" name="Szövegdoboz 60"/>
              <p:cNvSpPr txBox="1"/>
              <p:nvPr/>
            </p:nvSpPr>
            <p:spPr>
              <a:xfrm>
                <a:off x="4884854" y="2299753"/>
                <a:ext cx="1311641" cy="45397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hu-HU" sz="125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Verdana" panose="020B0604030504040204" pitchFamily="34" charset="0"/>
                    <a:cs typeface="Verdana" panose="020B0604030504040204" pitchFamily="34" charset="0"/>
                  </a:rPr>
                  <a:t>Ivy-Bridge-EX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hu-HU" sz="105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Verdana" panose="020B0604030504040204" pitchFamily="34" charset="0"/>
                    <a:cs typeface="Verdana" panose="020B0604030504040204" pitchFamily="34" charset="0"/>
                  </a:rPr>
                  <a:t>(22 nm)</a:t>
                </a:r>
              </a:p>
            </p:txBody>
          </p:sp>
          <p:sp>
            <p:nvSpPr>
              <p:cNvPr id="209" name="Szövegdoboz 61"/>
              <p:cNvSpPr txBox="1"/>
              <p:nvPr/>
            </p:nvSpPr>
            <p:spPr>
              <a:xfrm>
                <a:off x="6166368" y="1698499"/>
                <a:ext cx="1241045" cy="44627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hu-HU" sz="125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Verdana" panose="020B0604030504040204" pitchFamily="34" charset="0"/>
                    <a:cs typeface="Verdana" panose="020B0604030504040204" pitchFamily="34" charset="0"/>
                  </a:rPr>
                  <a:t>Broadwell-E</a:t>
                </a:r>
                <a:r>
                  <a:rPr kumimoji="0" lang="en-US" sz="125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Verdana" panose="020B0604030504040204" pitchFamily="34" charset="0"/>
                    <a:cs typeface="Verdana" panose="020B0604030504040204" pitchFamily="34" charset="0"/>
                  </a:rPr>
                  <a:t>P</a:t>
                </a:r>
                <a:endParaRPr kumimoji="0" lang="hu-HU" sz="12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endParaRP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hu-HU" sz="105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Verdana" panose="020B0604030504040204" pitchFamily="34" charset="0"/>
                    <a:cs typeface="Verdana" panose="020B0604030504040204" pitchFamily="34" charset="0"/>
                  </a:rPr>
                  <a:t>(14 nm)</a:t>
                </a:r>
              </a:p>
            </p:txBody>
          </p:sp>
          <p:sp>
            <p:nvSpPr>
              <p:cNvPr id="210" name="Rectangle 209"/>
              <p:cNvSpPr>
                <a:spLocks noChangeArrowheads="1"/>
              </p:cNvSpPr>
              <p:nvPr/>
            </p:nvSpPr>
            <p:spPr bwMode="auto">
              <a:xfrm>
                <a:off x="4887644" y="2812271"/>
                <a:ext cx="44613" cy="18364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0" tIns="0" rIns="0" bIns="0">
                <a:no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endParaRPr>
              </a:p>
            </p:txBody>
          </p:sp>
          <p:sp>
            <p:nvSpPr>
              <p:cNvPr id="211" name="Rectangle 210"/>
              <p:cNvSpPr>
                <a:spLocks noChangeArrowheads="1"/>
              </p:cNvSpPr>
              <p:nvPr/>
            </p:nvSpPr>
            <p:spPr bwMode="auto">
              <a:xfrm>
                <a:off x="4045086" y="3307290"/>
                <a:ext cx="44613" cy="18364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0" tIns="0" rIns="0" bIns="0">
                <a:no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hu-HU" sz="125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Verdana" panose="020B0604030504040204" pitchFamily="34" charset="0"/>
                    <a:cs typeface="Verdana" panose="020B0604030504040204" pitchFamily="34" charset="0"/>
                  </a:rPr>
                  <a:t>*</a:t>
                </a:r>
                <a:endParaRPr kumimoji="0" lang="en-US" sz="12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endParaRPr>
              </a:p>
            </p:txBody>
          </p:sp>
          <p:sp>
            <p:nvSpPr>
              <p:cNvPr id="212" name="Rectangle 211"/>
              <p:cNvSpPr>
                <a:spLocks noChangeArrowheads="1"/>
              </p:cNvSpPr>
              <p:nvPr/>
            </p:nvSpPr>
            <p:spPr bwMode="auto">
              <a:xfrm>
                <a:off x="3444447" y="3561916"/>
                <a:ext cx="33518" cy="18364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0" tIns="0" rIns="0" bIns="0">
                <a:no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hu-HU" sz="125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Verdana" panose="020B0604030504040204" pitchFamily="34" charset="0"/>
                    <a:cs typeface="Verdana" panose="020B0604030504040204" pitchFamily="34" charset="0"/>
                  </a:rPr>
                  <a:t>*</a:t>
                </a:r>
                <a:endParaRPr kumimoji="0" lang="en-US" sz="12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endParaRPr>
              </a:p>
            </p:txBody>
          </p:sp>
          <p:sp>
            <p:nvSpPr>
              <p:cNvPr id="213" name="Rectangle 212"/>
              <p:cNvSpPr>
                <a:spLocks noChangeArrowheads="1"/>
              </p:cNvSpPr>
              <p:nvPr/>
            </p:nvSpPr>
            <p:spPr bwMode="auto">
              <a:xfrm>
                <a:off x="2140810" y="4333747"/>
                <a:ext cx="33518" cy="18364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0" tIns="0" rIns="0" bIns="0">
                <a:no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hu-HU" sz="125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Verdana" panose="020B0604030504040204" pitchFamily="34" charset="0"/>
                    <a:cs typeface="Verdana" panose="020B0604030504040204" pitchFamily="34" charset="0"/>
                  </a:rPr>
                  <a:t>*</a:t>
                </a:r>
                <a:endParaRPr kumimoji="0" lang="en-US" sz="12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endParaRPr>
              </a:p>
            </p:txBody>
          </p:sp>
          <p:sp>
            <p:nvSpPr>
              <p:cNvPr id="214" name="Rectangle 213"/>
              <p:cNvSpPr>
                <a:spLocks noChangeArrowheads="1"/>
              </p:cNvSpPr>
              <p:nvPr/>
            </p:nvSpPr>
            <p:spPr bwMode="auto">
              <a:xfrm>
                <a:off x="1584109" y="4354864"/>
                <a:ext cx="33518" cy="18364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0" tIns="0" rIns="0" bIns="0">
                <a:no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hu-HU" sz="125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Verdana" panose="020B0604030504040204" pitchFamily="34" charset="0"/>
                    <a:cs typeface="Verdana" panose="020B0604030504040204" pitchFamily="34" charset="0"/>
                  </a:rPr>
                  <a:t>*</a:t>
                </a:r>
                <a:endParaRPr kumimoji="0" lang="en-US" sz="12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endParaRPr>
              </a:p>
            </p:txBody>
          </p:sp>
          <p:sp>
            <p:nvSpPr>
              <p:cNvPr id="215" name="Szövegdoboz 35"/>
              <p:cNvSpPr txBox="1"/>
              <p:nvPr/>
            </p:nvSpPr>
            <p:spPr>
              <a:xfrm>
                <a:off x="171937" y="5057605"/>
                <a:ext cx="290464" cy="29238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hu-HU" sz="125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Verdana" panose="020B0604030504040204" pitchFamily="34" charset="0"/>
                    <a:cs typeface="Verdana" panose="020B0604030504040204" pitchFamily="34" charset="0"/>
                  </a:rPr>
                  <a:t>2</a:t>
                </a:r>
              </a:p>
            </p:txBody>
          </p:sp>
          <p:sp>
            <p:nvSpPr>
              <p:cNvPr id="216" name="Szövegdoboz 36"/>
              <p:cNvSpPr txBox="1"/>
              <p:nvPr/>
            </p:nvSpPr>
            <p:spPr>
              <a:xfrm>
                <a:off x="169444" y="4271697"/>
                <a:ext cx="290464" cy="29238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hu-HU" sz="125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Verdana" panose="020B0604030504040204" pitchFamily="34" charset="0"/>
                    <a:cs typeface="Verdana" panose="020B0604030504040204" pitchFamily="34" charset="0"/>
                  </a:rPr>
                  <a:t>4</a:t>
                </a:r>
              </a:p>
            </p:txBody>
          </p:sp>
          <p:sp>
            <p:nvSpPr>
              <p:cNvPr id="217" name="Szövegdoboz 37"/>
              <p:cNvSpPr txBox="1"/>
              <p:nvPr/>
            </p:nvSpPr>
            <p:spPr>
              <a:xfrm>
                <a:off x="174783" y="3463659"/>
                <a:ext cx="290464" cy="29238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hu-HU" sz="125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Verdana" panose="020B0604030504040204" pitchFamily="34" charset="0"/>
                    <a:cs typeface="Verdana" panose="020B0604030504040204" pitchFamily="34" charset="0"/>
                  </a:rPr>
                  <a:t>8</a:t>
                </a:r>
              </a:p>
            </p:txBody>
          </p:sp>
          <p:sp>
            <p:nvSpPr>
              <p:cNvPr id="218" name="Szövegdoboz 38"/>
              <p:cNvSpPr txBox="1"/>
              <p:nvPr/>
            </p:nvSpPr>
            <p:spPr>
              <a:xfrm>
                <a:off x="117853" y="2556211"/>
                <a:ext cx="364202" cy="284693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hu-HU" sz="125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Verdana" panose="020B0604030504040204" pitchFamily="34" charset="0"/>
                    <a:cs typeface="Verdana" panose="020B0604030504040204" pitchFamily="34" charset="0"/>
                  </a:rPr>
                  <a:t>1</a:t>
                </a:r>
                <a:r>
                  <a:rPr kumimoji="0" lang="en-US" sz="125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Verdana" panose="020B0604030504040204" pitchFamily="34" charset="0"/>
                    <a:cs typeface="Verdana" panose="020B0604030504040204" pitchFamily="34" charset="0"/>
                  </a:rPr>
                  <a:t>8</a:t>
                </a:r>
                <a:endParaRPr kumimoji="0" lang="hu-HU" sz="12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endParaRPr>
              </a:p>
            </p:txBody>
          </p:sp>
          <p:sp>
            <p:nvSpPr>
              <p:cNvPr id="219" name="Szövegdoboz 39"/>
              <p:cNvSpPr txBox="1"/>
              <p:nvPr/>
            </p:nvSpPr>
            <p:spPr>
              <a:xfrm>
                <a:off x="119836" y="2062968"/>
                <a:ext cx="364202" cy="284693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25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Verdana" panose="020B0604030504040204" pitchFamily="34" charset="0"/>
                    <a:cs typeface="Verdana" panose="020B0604030504040204" pitchFamily="34" charset="0"/>
                  </a:rPr>
                  <a:t>28</a:t>
                </a:r>
                <a:endParaRPr kumimoji="0" lang="hu-HU" sz="12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endParaRPr>
              </a:p>
            </p:txBody>
          </p:sp>
          <p:cxnSp>
            <p:nvCxnSpPr>
              <p:cNvPr id="220" name="Egyenes összekötő 40"/>
              <p:cNvCxnSpPr/>
              <p:nvPr/>
            </p:nvCxnSpPr>
            <p:spPr>
              <a:xfrm rot="5400000">
                <a:off x="589312" y="4318466"/>
                <a:ext cx="0" cy="164777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21" name="Egyenes összekötő 41"/>
              <p:cNvCxnSpPr/>
              <p:nvPr/>
            </p:nvCxnSpPr>
            <p:spPr>
              <a:xfrm rot="5400000">
                <a:off x="596656" y="2111906"/>
                <a:ext cx="0" cy="164777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22" name="Egyenes összekötő 43"/>
              <p:cNvCxnSpPr/>
              <p:nvPr/>
            </p:nvCxnSpPr>
            <p:spPr>
              <a:xfrm rot="5400000">
                <a:off x="603211" y="2612537"/>
                <a:ext cx="0" cy="164777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23" name="Szövegdoboz 47"/>
              <p:cNvSpPr txBox="1"/>
              <p:nvPr/>
            </p:nvSpPr>
            <p:spPr>
              <a:xfrm>
                <a:off x="117853" y="2248008"/>
                <a:ext cx="483156" cy="284693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hu-HU" sz="125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Verdana" panose="020B0604030504040204" pitchFamily="34" charset="0"/>
                    <a:cs typeface="Verdana" panose="020B0604030504040204" pitchFamily="34" charset="0"/>
                  </a:rPr>
                  <a:t>2</a:t>
                </a:r>
                <a:r>
                  <a:rPr kumimoji="0" lang="en-US" sz="125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Verdana" panose="020B0604030504040204" pitchFamily="34" charset="0"/>
                    <a:cs typeface="Verdana" panose="020B0604030504040204" pitchFamily="34" charset="0"/>
                  </a:rPr>
                  <a:t>2</a:t>
                </a:r>
                <a:endParaRPr kumimoji="0" lang="hu-HU" sz="12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endParaRPr>
              </a:p>
            </p:txBody>
          </p:sp>
          <p:sp>
            <p:nvSpPr>
              <p:cNvPr id="224" name="Szövegdoboz 52"/>
              <p:cNvSpPr txBox="1"/>
              <p:nvPr/>
            </p:nvSpPr>
            <p:spPr>
              <a:xfrm>
                <a:off x="121760" y="3221542"/>
                <a:ext cx="396262" cy="29238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hu-HU" sz="125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Verdana" panose="020B0604030504040204" pitchFamily="34" charset="0"/>
                    <a:cs typeface="Verdana" panose="020B0604030504040204" pitchFamily="34" charset="0"/>
                  </a:rPr>
                  <a:t>10</a:t>
                </a:r>
              </a:p>
            </p:txBody>
          </p:sp>
          <p:cxnSp>
            <p:nvCxnSpPr>
              <p:cNvPr id="225" name="Egyenes összekötő 53"/>
              <p:cNvCxnSpPr/>
              <p:nvPr/>
            </p:nvCxnSpPr>
            <p:spPr>
              <a:xfrm rot="5400000">
                <a:off x="589924" y="3540200"/>
                <a:ext cx="0" cy="164777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26" name="Egyenes összekötő 54"/>
              <p:cNvCxnSpPr/>
              <p:nvPr/>
            </p:nvCxnSpPr>
            <p:spPr>
              <a:xfrm rot="5400000">
                <a:off x="590616" y="2311364"/>
                <a:ext cx="0" cy="164777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27" name="Egyenes összekötő 55"/>
              <p:cNvCxnSpPr/>
              <p:nvPr/>
            </p:nvCxnSpPr>
            <p:spPr>
              <a:xfrm rot="5400000">
                <a:off x="587316" y="5136424"/>
                <a:ext cx="0" cy="164777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28" name="Egyenes összekötő 71"/>
              <p:cNvCxnSpPr/>
              <p:nvPr/>
            </p:nvCxnSpPr>
            <p:spPr>
              <a:xfrm rot="5400000">
                <a:off x="589312" y="3289610"/>
                <a:ext cx="0" cy="164777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29" name="Egyenes összekötő 74"/>
              <p:cNvCxnSpPr/>
              <p:nvPr/>
            </p:nvCxnSpPr>
            <p:spPr>
              <a:xfrm rot="5400000">
                <a:off x="587351" y="3848645"/>
                <a:ext cx="0" cy="164777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30" name="Szövegdoboz 75"/>
              <p:cNvSpPr txBox="1"/>
              <p:nvPr/>
            </p:nvSpPr>
            <p:spPr>
              <a:xfrm>
                <a:off x="174783" y="3803841"/>
                <a:ext cx="290464" cy="29238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hu-HU" sz="125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Verdana" panose="020B0604030504040204" pitchFamily="34" charset="0"/>
                    <a:cs typeface="Verdana" panose="020B0604030504040204" pitchFamily="34" charset="0"/>
                  </a:rPr>
                  <a:t>6</a:t>
                </a:r>
              </a:p>
            </p:txBody>
          </p:sp>
          <p:cxnSp>
            <p:nvCxnSpPr>
              <p:cNvPr id="231" name="Egyenes összekötő 76"/>
              <p:cNvCxnSpPr/>
              <p:nvPr/>
            </p:nvCxnSpPr>
            <p:spPr>
              <a:xfrm rot="5400000">
                <a:off x="594849" y="2823020"/>
                <a:ext cx="0" cy="164777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32" name="Szövegdoboz 77"/>
              <p:cNvSpPr txBox="1"/>
              <p:nvPr/>
            </p:nvSpPr>
            <p:spPr>
              <a:xfrm>
                <a:off x="116505" y="2776572"/>
                <a:ext cx="396262" cy="29238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hu-HU" sz="125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Verdana" panose="020B0604030504040204" pitchFamily="34" charset="0"/>
                    <a:cs typeface="Verdana" panose="020B0604030504040204" pitchFamily="34" charset="0"/>
                  </a:rPr>
                  <a:t>15</a:t>
                </a:r>
              </a:p>
            </p:txBody>
          </p:sp>
        </p:grpSp>
        <p:sp>
          <p:nvSpPr>
            <p:cNvPr id="108" name="TextBox 107"/>
            <p:cNvSpPr txBox="1"/>
            <p:nvPr/>
          </p:nvSpPr>
          <p:spPr>
            <a:xfrm>
              <a:off x="4340156" y="3220312"/>
              <a:ext cx="242131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Times New Roman" pitchFamily="18" charset="0"/>
                </a:rPr>
                <a:t>*</a:t>
              </a: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Times New Roman" pitchFamily="18" charset="0"/>
              </a:endParaRPr>
            </a:p>
          </p:txBody>
        </p:sp>
        <p:sp>
          <p:nvSpPr>
            <p:cNvPr id="110" name="TextBox 109"/>
            <p:cNvSpPr txBox="1"/>
            <p:nvPr/>
          </p:nvSpPr>
          <p:spPr>
            <a:xfrm>
              <a:off x="5306261" y="2719475"/>
              <a:ext cx="242131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Times New Roman" pitchFamily="18" charset="0"/>
                </a:rPr>
                <a:t>*</a:t>
              </a:r>
            </a:p>
          </p:txBody>
        </p:sp>
        <p:grpSp>
          <p:nvGrpSpPr>
            <p:cNvPr id="113" name="Group 112"/>
            <p:cNvGrpSpPr/>
            <p:nvPr/>
          </p:nvGrpSpPr>
          <p:grpSpPr>
            <a:xfrm>
              <a:off x="4647503" y="3183233"/>
              <a:ext cx="1077703" cy="329429"/>
              <a:chOff x="5276436" y="3243799"/>
              <a:chExt cx="1335635" cy="296302"/>
            </a:xfrm>
          </p:grpSpPr>
          <p:sp>
            <p:nvSpPr>
              <p:cNvPr id="182" name="Rectangle 181"/>
              <p:cNvSpPr>
                <a:spLocks noChangeArrowheads="1"/>
              </p:cNvSpPr>
              <p:nvPr/>
            </p:nvSpPr>
            <p:spPr bwMode="auto">
              <a:xfrm rot="20200062">
                <a:off x="5352071" y="3243799"/>
                <a:ext cx="1260000" cy="288000"/>
              </a:xfrm>
              <a:prstGeom prst="rect">
                <a:avLst/>
              </a:prstGeom>
              <a:solidFill>
                <a:srgbClr val="FFFFCC"/>
              </a:solidFill>
              <a:ln w="0">
                <a:solidFill>
                  <a:srgbClr val="E305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0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Times New Roman" pitchFamily="18" charset="0"/>
                </a:endParaRPr>
              </a:p>
            </p:txBody>
          </p:sp>
          <p:sp>
            <p:nvSpPr>
              <p:cNvPr id="183" name="Szövegdoboz 69"/>
              <p:cNvSpPr txBox="1"/>
              <p:nvPr/>
            </p:nvSpPr>
            <p:spPr>
              <a:xfrm rot="20094311">
                <a:off x="5276436" y="3286185"/>
                <a:ext cx="1293868" cy="25391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hu-HU" sz="105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Verdana" panose="020B0604030504040204" pitchFamily="34" charset="0"/>
                    <a:cs typeface="Verdana" panose="020B0604030504040204" pitchFamily="34" charset="0"/>
                  </a:rPr>
                  <a:t>~2x/4 years</a:t>
                </a:r>
              </a:p>
            </p:txBody>
          </p:sp>
        </p:grpSp>
        <p:sp>
          <p:nvSpPr>
            <p:cNvPr id="116" name="Down Arrow 115"/>
            <p:cNvSpPr/>
            <p:nvPr/>
          </p:nvSpPr>
          <p:spPr bwMode="auto">
            <a:xfrm>
              <a:off x="2591780" y="2872810"/>
              <a:ext cx="110672" cy="504000"/>
            </a:xfrm>
            <a:prstGeom prst="downArrow">
              <a:avLst/>
            </a:prstGeom>
            <a:noFill/>
            <a:ln w="1587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endParaRPr>
            </a:p>
          </p:txBody>
        </p:sp>
        <p:sp>
          <p:nvSpPr>
            <p:cNvPr id="120" name="TextBox 119"/>
            <p:cNvSpPr txBox="1"/>
            <p:nvPr/>
          </p:nvSpPr>
          <p:spPr>
            <a:xfrm>
              <a:off x="1429949" y="2152730"/>
              <a:ext cx="2507418" cy="66941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Times New Roman" pitchFamily="18" charset="0"/>
                </a:rPr>
                <a:t>Emergence of</a:t>
              </a:r>
            </a:p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Times New Roman" pitchFamily="18" charset="0"/>
                </a:rPr>
                <a:t> L3 caches in Core 2-based </a:t>
              </a:r>
            </a:p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Times New Roman" pitchFamily="18" charset="0"/>
                </a:rPr>
                <a:t>high-end 2S processors</a:t>
              </a:r>
            </a:p>
          </p:txBody>
        </p:sp>
        <p:cxnSp>
          <p:nvCxnSpPr>
            <p:cNvPr id="122" name="Egyenes összekötő 22"/>
            <p:cNvCxnSpPr/>
            <p:nvPr/>
          </p:nvCxnSpPr>
          <p:spPr>
            <a:xfrm>
              <a:off x="6167109" y="6357708"/>
              <a:ext cx="0" cy="172311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3" name="TextBox 122"/>
            <p:cNvSpPr txBox="1"/>
            <p:nvPr/>
          </p:nvSpPr>
          <p:spPr>
            <a:xfrm>
              <a:off x="4595322" y="3010206"/>
              <a:ext cx="242131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Times New Roman" pitchFamily="18" charset="0"/>
                </a:rPr>
                <a:t>*</a:t>
              </a: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Times New Roman" pitchFamily="18" charset="0"/>
              </a:endParaRPr>
            </a:p>
          </p:txBody>
        </p:sp>
        <p:sp>
          <p:nvSpPr>
            <p:cNvPr id="124" name="Szövegdoboz 61"/>
            <p:cNvSpPr txBox="1"/>
            <p:nvPr/>
          </p:nvSpPr>
          <p:spPr>
            <a:xfrm>
              <a:off x="4174094" y="2384098"/>
              <a:ext cx="861686" cy="44627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5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Haswell</a:t>
              </a:r>
              <a:r>
                <a:rPr kumimoji="0" lang="hu-HU" sz="12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-E</a:t>
              </a:r>
              <a:r>
                <a:rPr kumimoji="0" lang="en-US" sz="12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P</a:t>
              </a:r>
              <a:endParaRPr kumimoji="0" lang="hu-HU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0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(</a:t>
              </a:r>
              <a:r>
                <a:rPr kumimoji="0" lang="en-US" sz="10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22</a:t>
              </a:r>
              <a:r>
                <a:rPr kumimoji="0" lang="hu-HU" sz="10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 nm)</a:t>
              </a:r>
            </a:p>
          </p:txBody>
        </p:sp>
        <p:cxnSp>
          <p:nvCxnSpPr>
            <p:cNvPr id="125" name="Straight Connector 124"/>
            <p:cNvCxnSpPr/>
            <p:nvPr/>
          </p:nvCxnSpPr>
          <p:spPr bwMode="auto">
            <a:xfrm flipH="1">
              <a:off x="836585" y="4865113"/>
              <a:ext cx="615946" cy="799579"/>
            </a:xfrm>
            <a:prstGeom prst="line">
              <a:avLst/>
            </a:prstGeom>
            <a:noFill/>
            <a:ln w="19050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126" name="Straight Connector 125"/>
            <p:cNvCxnSpPr>
              <a:endCxn id="212" idx="3"/>
            </p:cNvCxnSpPr>
            <p:nvPr/>
          </p:nvCxnSpPr>
          <p:spPr bwMode="auto">
            <a:xfrm flipH="1">
              <a:off x="2719424" y="2618343"/>
              <a:ext cx="3300396" cy="1474939"/>
            </a:xfrm>
            <a:prstGeom prst="line">
              <a:avLst/>
            </a:prstGeom>
            <a:noFill/>
            <a:ln w="19050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sp>
          <p:nvSpPr>
            <p:cNvPr id="127" name="Szövegdoboz 52"/>
            <p:cNvSpPr txBox="1"/>
            <p:nvPr/>
          </p:nvSpPr>
          <p:spPr>
            <a:xfrm>
              <a:off x="5391" y="3440619"/>
              <a:ext cx="314563" cy="28469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2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1</a:t>
              </a:r>
              <a:r>
                <a:rPr kumimoji="0" lang="en-US" sz="12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2</a:t>
              </a:r>
              <a:endParaRPr kumimoji="0" lang="hu-HU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endParaRPr>
            </a:p>
          </p:txBody>
        </p:sp>
        <p:cxnSp>
          <p:nvCxnSpPr>
            <p:cNvPr id="128" name="Egyenes összekötő 22"/>
            <p:cNvCxnSpPr/>
            <p:nvPr/>
          </p:nvCxnSpPr>
          <p:spPr>
            <a:xfrm>
              <a:off x="6614494" y="6345469"/>
              <a:ext cx="0" cy="172311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0" name="Szövegdoboz 33"/>
            <p:cNvSpPr txBox="1"/>
            <p:nvPr/>
          </p:nvSpPr>
          <p:spPr>
            <a:xfrm>
              <a:off x="6095024" y="6479401"/>
              <a:ext cx="480123" cy="28469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2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201</a:t>
              </a:r>
              <a:r>
                <a:rPr kumimoji="0" lang="en-US" sz="12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8</a:t>
              </a:r>
              <a:endParaRPr kumimoji="0" lang="hu-HU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endParaRPr>
            </a:p>
          </p:txBody>
        </p:sp>
        <p:cxnSp>
          <p:nvCxnSpPr>
            <p:cNvPr id="142" name="Egyenes összekötő 22"/>
            <p:cNvCxnSpPr/>
            <p:nvPr/>
          </p:nvCxnSpPr>
          <p:spPr>
            <a:xfrm>
              <a:off x="7058247" y="6351012"/>
              <a:ext cx="0" cy="172311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3" name="Egyenes összekötő 54"/>
            <p:cNvCxnSpPr/>
            <p:nvPr/>
          </p:nvCxnSpPr>
          <p:spPr>
            <a:xfrm rot="5400000">
              <a:off x="393362" y="1750285"/>
              <a:ext cx="0" cy="132956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4" name="Szövegdoboz 39"/>
            <p:cNvSpPr txBox="1"/>
            <p:nvPr/>
          </p:nvSpPr>
          <p:spPr>
            <a:xfrm>
              <a:off x="-14756" y="1707951"/>
              <a:ext cx="314564" cy="28469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56</a:t>
              </a:r>
              <a:endParaRPr kumimoji="0" lang="hu-HU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endParaRPr>
            </a:p>
          </p:txBody>
        </p:sp>
        <p:sp>
          <p:nvSpPr>
            <p:cNvPr id="145" name="TextBox 144"/>
            <p:cNvSpPr txBox="1"/>
            <p:nvPr/>
          </p:nvSpPr>
          <p:spPr>
            <a:xfrm>
              <a:off x="6659927" y="1673804"/>
              <a:ext cx="233214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Times New Roman" pitchFamily="18" charset="0"/>
                </a:rPr>
                <a:t>*</a:t>
              </a: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Times New Roman" pitchFamily="18" charset="0"/>
              </a:endParaRPr>
            </a:p>
          </p:txBody>
        </p:sp>
        <p:sp>
          <p:nvSpPr>
            <p:cNvPr id="146" name="Szövegdoboz 61"/>
            <p:cNvSpPr txBox="1"/>
            <p:nvPr/>
          </p:nvSpPr>
          <p:spPr>
            <a:xfrm>
              <a:off x="6032148" y="1133745"/>
              <a:ext cx="1398709" cy="63863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Cascade Lake-AP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(Two dies)</a:t>
              </a:r>
              <a:endParaRPr kumimoji="0" lang="hu-HU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0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(14 nm</a:t>
              </a:r>
              <a:r>
                <a:rPr kumimoji="0" lang="en-US" sz="10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)</a:t>
              </a:r>
              <a:endParaRPr kumimoji="0" lang="hu-HU" sz="10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endParaRPr>
            </a:p>
          </p:txBody>
        </p:sp>
        <p:sp>
          <p:nvSpPr>
            <p:cNvPr id="147" name="Szövegdoboz 33"/>
            <p:cNvSpPr txBox="1"/>
            <p:nvPr/>
          </p:nvSpPr>
          <p:spPr>
            <a:xfrm>
              <a:off x="6995505" y="6481936"/>
              <a:ext cx="572930" cy="28469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2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20</a:t>
              </a:r>
              <a:r>
                <a:rPr kumimoji="0" lang="en-US" sz="12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20</a:t>
              </a:r>
              <a:endParaRPr kumimoji="0" lang="hu-HU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endParaRPr>
            </a:p>
          </p:txBody>
        </p:sp>
        <p:cxnSp>
          <p:nvCxnSpPr>
            <p:cNvPr id="148" name="Egyenes összekötő 22"/>
            <p:cNvCxnSpPr/>
            <p:nvPr/>
          </p:nvCxnSpPr>
          <p:spPr>
            <a:xfrm>
              <a:off x="7492983" y="6354325"/>
              <a:ext cx="0" cy="172311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9" name="Egyenes összekötő 22"/>
            <p:cNvCxnSpPr/>
            <p:nvPr/>
          </p:nvCxnSpPr>
          <p:spPr>
            <a:xfrm>
              <a:off x="7931376" y="6354325"/>
              <a:ext cx="0" cy="172311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0" name="Egyenes összekötő 55"/>
            <p:cNvCxnSpPr/>
            <p:nvPr/>
          </p:nvCxnSpPr>
          <p:spPr>
            <a:xfrm rot="5400000">
              <a:off x="395102" y="2147387"/>
              <a:ext cx="0" cy="132956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1" name="Szövegdoboz 39"/>
            <p:cNvSpPr txBox="1"/>
            <p:nvPr/>
          </p:nvSpPr>
          <p:spPr>
            <a:xfrm>
              <a:off x="5020" y="2064187"/>
              <a:ext cx="350397" cy="28469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40</a:t>
              </a:r>
              <a:endParaRPr kumimoji="0" lang="hu-HU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endParaRPr>
            </a:p>
          </p:txBody>
        </p:sp>
        <p:sp>
          <p:nvSpPr>
            <p:cNvPr id="152" name="TextBox 151"/>
            <p:cNvSpPr txBox="1"/>
            <p:nvPr/>
          </p:nvSpPr>
          <p:spPr>
            <a:xfrm>
              <a:off x="7492036" y="2079183"/>
              <a:ext cx="230383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Times New Roman" pitchFamily="18" charset="0"/>
                </a:rPr>
                <a:t>*</a:t>
              </a: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Times New Roman" pitchFamily="18" charset="0"/>
              </a:endParaRPr>
            </a:p>
          </p:txBody>
        </p:sp>
        <p:sp>
          <p:nvSpPr>
            <p:cNvPr id="153" name="TextBox 152"/>
            <p:cNvSpPr txBox="1"/>
            <p:nvPr/>
          </p:nvSpPr>
          <p:spPr>
            <a:xfrm>
              <a:off x="5871654" y="2493806"/>
              <a:ext cx="233214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Times New Roman" pitchFamily="18" charset="0"/>
                </a:rPr>
                <a:t>*</a:t>
              </a: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Times New Roman" pitchFamily="18" charset="0"/>
              </a:endParaRPr>
            </a:p>
          </p:txBody>
        </p:sp>
        <p:sp>
          <p:nvSpPr>
            <p:cNvPr id="154" name="Szövegdoboz 61"/>
            <p:cNvSpPr txBox="1"/>
            <p:nvPr/>
          </p:nvSpPr>
          <p:spPr>
            <a:xfrm>
              <a:off x="5420297" y="1722584"/>
              <a:ext cx="1087284" cy="44627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5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Skylake</a:t>
              </a:r>
              <a:r>
                <a:rPr kumimoji="0" lang="en-US" sz="12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-SP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0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(14 nm)</a:t>
              </a:r>
            </a:p>
          </p:txBody>
        </p:sp>
        <p:sp>
          <p:nvSpPr>
            <p:cNvPr id="155" name="TextBox 154"/>
            <p:cNvSpPr txBox="1"/>
            <p:nvPr/>
          </p:nvSpPr>
          <p:spPr>
            <a:xfrm>
              <a:off x="6648395" y="2478419"/>
              <a:ext cx="233214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Times New Roman" pitchFamily="18" charset="0"/>
                </a:rPr>
                <a:t>*</a:t>
              </a: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Times New Roman" pitchFamily="18" charset="0"/>
              </a:endParaRPr>
            </a:p>
          </p:txBody>
        </p:sp>
        <p:sp>
          <p:nvSpPr>
            <p:cNvPr id="156" name="Szövegdoboz 61"/>
            <p:cNvSpPr txBox="1"/>
            <p:nvPr/>
          </p:nvSpPr>
          <p:spPr>
            <a:xfrm>
              <a:off x="6043842" y="2708920"/>
              <a:ext cx="1558568" cy="44627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Cascade Lake-SP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0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(14 nm)</a:t>
              </a:r>
            </a:p>
          </p:txBody>
        </p:sp>
        <p:sp>
          <p:nvSpPr>
            <p:cNvPr id="157" name="Szövegdoboz 61"/>
            <p:cNvSpPr txBox="1"/>
            <p:nvPr/>
          </p:nvSpPr>
          <p:spPr>
            <a:xfrm>
              <a:off x="7227295" y="2348880"/>
              <a:ext cx="1023357" cy="44627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Ice Lake-SP</a:t>
              </a:r>
              <a:endParaRPr kumimoji="0" lang="hu-HU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0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(</a:t>
              </a:r>
              <a:r>
                <a:rPr kumimoji="0" lang="en-US" sz="10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10</a:t>
              </a:r>
              <a:r>
                <a:rPr kumimoji="0" lang="hu-HU" sz="10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 nm</a:t>
              </a:r>
              <a:r>
                <a:rPr kumimoji="0" lang="en-US" sz="10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)</a:t>
              </a:r>
              <a:endParaRPr kumimoji="0" lang="hu-HU" sz="10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endParaRPr>
            </a:p>
          </p:txBody>
        </p:sp>
        <p:cxnSp>
          <p:nvCxnSpPr>
            <p:cNvPr id="158" name="Straight Connector 157"/>
            <p:cNvCxnSpPr/>
            <p:nvPr/>
          </p:nvCxnSpPr>
          <p:spPr bwMode="auto">
            <a:xfrm flipV="1">
              <a:off x="6763943" y="1795948"/>
              <a:ext cx="1630232" cy="830560"/>
            </a:xfrm>
            <a:prstGeom prst="line">
              <a:avLst/>
            </a:prstGeom>
            <a:noFill/>
            <a:ln w="1587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933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159" name="Straight Connector 158"/>
            <p:cNvCxnSpPr/>
            <p:nvPr/>
          </p:nvCxnSpPr>
          <p:spPr bwMode="auto">
            <a:xfrm flipV="1">
              <a:off x="5988261" y="2618343"/>
              <a:ext cx="775683" cy="15494"/>
            </a:xfrm>
            <a:prstGeom prst="line">
              <a:avLst/>
            </a:prstGeom>
            <a:noFill/>
            <a:ln w="1587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933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grpSp>
          <p:nvGrpSpPr>
            <p:cNvPr id="160" name="Group 159"/>
            <p:cNvGrpSpPr/>
            <p:nvPr/>
          </p:nvGrpSpPr>
          <p:grpSpPr>
            <a:xfrm rot="21232207">
              <a:off x="1531200" y="4755539"/>
              <a:ext cx="344893" cy="1080002"/>
              <a:chOff x="5000937" y="2999947"/>
              <a:chExt cx="427438" cy="1080002"/>
            </a:xfrm>
          </p:grpSpPr>
          <p:sp>
            <p:nvSpPr>
              <p:cNvPr id="180" name="Rectangle 179"/>
              <p:cNvSpPr>
                <a:spLocks noChangeArrowheads="1"/>
              </p:cNvSpPr>
              <p:nvPr/>
            </p:nvSpPr>
            <p:spPr bwMode="auto">
              <a:xfrm rot="18823901">
                <a:off x="4709910" y="3361483"/>
                <a:ext cx="1080002" cy="356929"/>
              </a:xfrm>
              <a:prstGeom prst="rect">
                <a:avLst/>
              </a:prstGeom>
              <a:solidFill>
                <a:srgbClr val="FFFFCC"/>
              </a:solidFill>
              <a:ln w="0">
                <a:solidFill>
                  <a:srgbClr val="E305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0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Times New Roman" pitchFamily="18" charset="0"/>
                </a:endParaRPr>
              </a:p>
            </p:txBody>
          </p:sp>
          <p:sp>
            <p:nvSpPr>
              <p:cNvPr id="181" name="Szövegdoboz 69"/>
              <p:cNvSpPr txBox="1"/>
              <p:nvPr/>
            </p:nvSpPr>
            <p:spPr>
              <a:xfrm rot="18758273">
                <a:off x="4698983" y="3415510"/>
                <a:ext cx="918596" cy="314687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hu-HU" sz="105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Verdana" panose="020B0604030504040204" pitchFamily="34" charset="0"/>
                    <a:cs typeface="Verdana" panose="020B0604030504040204" pitchFamily="34" charset="0"/>
                  </a:rPr>
                  <a:t>~2x/2 years</a:t>
                </a:r>
              </a:p>
            </p:txBody>
          </p:sp>
        </p:grpSp>
        <p:sp>
          <p:nvSpPr>
            <p:cNvPr id="161" name="Rectangle 160"/>
            <p:cNvSpPr>
              <a:spLocks noChangeArrowheads="1"/>
            </p:cNvSpPr>
            <p:nvPr/>
          </p:nvSpPr>
          <p:spPr bwMode="auto">
            <a:xfrm flipH="1">
              <a:off x="1013529" y="5574700"/>
              <a:ext cx="36889" cy="1735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2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*</a:t>
              </a:r>
              <a:endParaRPr kumimoji="0" lang="en-US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endParaRPr>
            </a:p>
          </p:txBody>
        </p:sp>
        <p:sp>
          <p:nvSpPr>
            <p:cNvPr id="162" name="Szövegdoboz 46"/>
            <p:cNvSpPr txBox="1"/>
            <p:nvPr/>
          </p:nvSpPr>
          <p:spPr>
            <a:xfrm>
              <a:off x="530876" y="5679250"/>
              <a:ext cx="1220629" cy="60785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 510</a:t>
              </a:r>
              <a:r>
                <a:rPr kumimoji="0" lang="hu-HU" sz="12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0</a:t>
              </a:r>
              <a:endParaRPr kumimoji="0" lang="en-US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(Core 2-based)</a:t>
              </a:r>
              <a:endParaRPr kumimoji="0" lang="hu-HU" sz="10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0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(</a:t>
              </a:r>
              <a:r>
                <a:rPr kumimoji="0" lang="en-US" sz="10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65</a:t>
              </a:r>
              <a:r>
                <a:rPr kumimoji="0" lang="hu-HU" sz="10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 nm</a:t>
              </a:r>
              <a:r>
                <a:rPr kumimoji="0" lang="en-US" sz="10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)</a:t>
              </a:r>
            </a:p>
          </p:txBody>
        </p:sp>
        <p:sp>
          <p:nvSpPr>
            <p:cNvPr id="163" name="TextBox 162"/>
            <p:cNvSpPr txBox="1"/>
            <p:nvPr/>
          </p:nvSpPr>
          <p:spPr>
            <a:xfrm>
              <a:off x="566555" y="3414319"/>
              <a:ext cx="1227728" cy="4770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Two-die</a:t>
              </a:r>
            </a:p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implementations</a:t>
              </a:r>
            </a:p>
          </p:txBody>
        </p:sp>
        <p:cxnSp>
          <p:nvCxnSpPr>
            <p:cNvPr id="164" name="Straight Arrow Connector 163"/>
            <p:cNvCxnSpPr>
              <a:stCxn id="163" idx="2"/>
              <a:endCxn id="168" idx="0"/>
            </p:cNvCxnSpPr>
            <p:nvPr/>
          </p:nvCxnSpPr>
          <p:spPr bwMode="auto">
            <a:xfrm>
              <a:off x="1180419" y="3891373"/>
              <a:ext cx="136135" cy="353798"/>
            </a:xfrm>
            <a:prstGeom prst="straightConnector1">
              <a:avLst/>
            </a:prstGeom>
            <a:noFill/>
            <a:ln w="952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165" name="Straight Arrow Connector 164"/>
            <p:cNvCxnSpPr>
              <a:stCxn id="163" idx="2"/>
            </p:cNvCxnSpPr>
            <p:nvPr/>
          </p:nvCxnSpPr>
          <p:spPr bwMode="auto">
            <a:xfrm>
              <a:off x="1180419" y="3891373"/>
              <a:ext cx="832878" cy="304216"/>
            </a:xfrm>
            <a:prstGeom prst="straightConnector1">
              <a:avLst/>
            </a:prstGeom>
            <a:noFill/>
            <a:ln w="952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166" name="Egyenes összekötő 76"/>
            <p:cNvCxnSpPr/>
            <p:nvPr/>
          </p:nvCxnSpPr>
          <p:spPr>
            <a:xfrm rot="5400000">
              <a:off x="394279" y="3519650"/>
              <a:ext cx="0" cy="132956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67" name="Szövegdoboz 57"/>
            <p:cNvSpPr txBox="1"/>
            <p:nvPr/>
          </p:nvSpPr>
          <p:spPr>
            <a:xfrm>
              <a:off x="1556665" y="4177955"/>
              <a:ext cx="1116937" cy="60785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5</a:t>
              </a:r>
              <a:r>
                <a:rPr kumimoji="0" lang="hu-HU" sz="12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400</a:t>
              </a:r>
              <a:endParaRPr kumimoji="0" lang="en-US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(Penryn b.)</a:t>
              </a:r>
              <a:endParaRPr kumimoji="0" lang="hu-HU" sz="10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0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(45 nm)</a:t>
              </a:r>
            </a:p>
          </p:txBody>
        </p:sp>
        <p:sp>
          <p:nvSpPr>
            <p:cNvPr id="168" name="Szövegdoboz 56"/>
            <p:cNvSpPr txBox="1"/>
            <p:nvPr/>
          </p:nvSpPr>
          <p:spPr>
            <a:xfrm>
              <a:off x="896422" y="4245171"/>
              <a:ext cx="840263" cy="60785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5</a:t>
              </a:r>
              <a:r>
                <a:rPr kumimoji="0" lang="hu-HU" sz="12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300</a:t>
              </a:r>
              <a:endParaRPr kumimoji="0" lang="en-US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(Core 2 b.)</a:t>
              </a:r>
              <a:endParaRPr kumimoji="0" lang="hu-HU" sz="10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0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(65 nm)</a:t>
              </a:r>
            </a:p>
          </p:txBody>
        </p:sp>
        <p:cxnSp>
          <p:nvCxnSpPr>
            <p:cNvPr id="169" name="Straight Connector 168"/>
            <p:cNvCxnSpPr>
              <a:stCxn id="212" idx="3"/>
            </p:cNvCxnSpPr>
            <p:nvPr/>
          </p:nvCxnSpPr>
          <p:spPr bwMode="auto">
            <a:xfrm flipV="1">
              <a:off x="2719424" y="1903639"/>
              <a:ext cx="4874621" cy="2189643"/>
            </a:xfrm>
            <a:prstGeom prst="line">
              <a:avLst/>
            </a:prstGeom>
            <a:noFill/>
            <a:ln w="6350" cap="flat" cmpd="sng" algn="ctr">
              <a:solidFill>
                <a:srgbClr val="FF0000"/>
              </a:solidFill>
              <a:prstDash val="dash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933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sp>
          <p:nvSpPr>
            <p:cNvPr id="170" name="TextBox 169"/>
            <p:cNvSpPr txBox="1"/>
            <p:nvPr/>
          </p:nvSpPr>
          <p:spPr>
            <a:xfrm>
              <a:off x="1865744" y="5859270"/>
              <a:ext cx="2198102" cy="28469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250" dirty="0">
                  <a:latin typeface="+mj-lt"/>
                </a:rPr>
                <a:t>b.: based   HE: High-End</a:t>
              </a:r>
            </a:p>
          </p:txBody>
        </p:sp>
        <p:cxnSp>
          <p:nvCxnSpPr>
            <p:cNvPr id="171" name="Egyenes összekötő 22"/>
            <p:cNvCxnSpPr/>
            <p:nvPr/>
          </p:nvCxnSpPr>
          <p:spPr>
            <a:xfrm>
              <a:off x="8362444" y="6312874"/>
              <a:ext cx="0" cy="172311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2" name="Egyenes összekötő 54"/>
            <p:cNvCxnSpPr/>
            <p:nvPr/>
          </p:nvCxnSpPr>
          <p:spPr>
            <a:xfrm rot="5400000">
              <a:off x="395023" y="1690214"/>
              <a:ext cx="0" cy="132956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73" name="Szövegdoboz 39"/>
            <p:cNvSpPr txBox="1"/>
            <p:nvPr/>
          </p:nvSpPr>
          <p:spPr>
            <a:xfrm>
              <a:off x="-10373" y="1565108"/>
              <a:ext cx="378959" cy="28469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60</a:t>
              </a:r>
              <a:endParaRPr kumimoji="0" lang="hu-HU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endParaRPr>
            </a:p>
          </p:txBody>
        </p:sp>
        <p:sp>
          <p:nvSpPr>
            <p:cNvPr id="174" name="Szövegdoboz 33"/>
            <p:cNvSpPr txBox="1"/>
            <p:nvPr/>
          </p:nvSpPr>
          <p:spPr>
            <a:xfrm>
              <a:off x="7861269" y="6433226"/>
              <a:ext cx="624993" cy="28469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2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20</a:t>
              </a:r>
              <a:r>
                <a:rPr kumimoji="0" lang="en-US" sz="12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22</a:t>
              </a:r>
              <a:endParaRPr kumimoji="0" lang="hu-HU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endParaRPr>
            </a:p>
          </p:txBody>
        </p:sp>
        <p:sp>
          <p:nvSpPr>
            <p:cNvPr id="175" name="TextBox 174"/>
            <p:cNvSpPr txBox="1"/>
            <p:nvPr/>
          </p:nvSpPr>
          <p:spPr>
            <a:xfrm>
              <a:off x="8278984" y="1636436"/>
              <a:ext cx="230383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Times New Roman" pitchFamily="18" charset="0"/>
                </a:rPr>
                <a:t>*</a:t>
              </a: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Times New Roman" pitchFamily="18" charset="0"/>
              </a:endParaRPr>
            </a:p>
          </p:txBody>
        </p:sp>
        <p:sp>
          <p:nvSpPr>
            <p:cNvPr id="176" name="Szövegdoboz 61"/>
            <p:cNvSpPr txBox="1"/>
            <p:nvPr/>
          </p:nvSpPr>
          <p:spPr>
            <a:xfrm>
              <a:off x="7947375" y="1996168"/>
              <a:ext cx="1156574" cy="44627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Copper Lake</a:t>
              </a:r>
              <a:endParaRPr kumimoji="0" lang="hu-HU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0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(</a:t>
              </a:r>
              <a:r>
                <a:rPr kumimoji="0" lang="en-US" sz="10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Intel 7)</a:t>
              </a:r>
              <a:endParaRPr kumimoji="0" lang="hu-HU" sz="10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endParaRPr>
            </a:p>
          </p:txBody>
        </p:sp>
        <p:grpSp>
          <p:nvGrpSpPr>
            <p:cNvPr id="177" name="Group 176"/>
            <p:cNvGrpSpPr/>
            <p:nvPr/>
          </p:nvGrpSpPr>
          <p:grpSpPr>
            <a:xfrm rot="21397384">
              <a:off x="6780038" y="1840570"/>
              <a:ext cx="1077703" cy="329429"/>
              <a:chOff x="5276436" y="3243799"/>
              <a:chExt cx="1335635" cy="296302"/>
            </a:xfrm>
          </p:grpSpPr>
          <p:sp>
            <p:nvSpPr>
              <p:cNvPr id="178" name="Rectangle 177"/>
              <p:cNvSpPr>
                <a:spLocks noChangeArrowheads="1"/>
              </p:cNvSpPr>
              <p:nvPr/>
            </p:nvSpPr>
            <p:spPr bwMode="auto">
              <a:xfrm rot="20200062">
                <a:off x="5352071" y="3243799"/>
                <a:ext cx="1260000" cy="288000"/>
              </a:xfrm>
              <a:prstGeom prst="rect">
                <a:avLst/>
              </a:prstGeom>
              <a:solidFill>
                <a:srgbClr val="FFFFCC"/>
              </a:solidFill>
              <a:ln w="0">
                <a:solidFill>
                  <a:srgbClr val="E305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0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Times New Roman" pitchFamily="18" charset="0"/>
                </a:endParaRPr>
              </a:p>
            </p:txBody>
          </p:sp>
          <p:sp>
            <p:nvSpPr>
              <p:cNvPr id="179" name="Szövegdoboz 69"/>
              <p:cNvSpPr txBox="1"/>
              <p:nvPr/>
            </p:nvSpPr>
            <p:spPr>
              <a:xfrm rot="20089662">
                <a:off x="5276436" y="3286185"/>
                <a:ext cx="1293868" cy="25391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hu-HU" sz="105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Verdana" panose="020B0604030504040204" pitchFamily="34" charset="0"/>
                    <a:cs typeface="Verdana" panose="020B0604030504040204" pitchFamily="34" charset="0"/>
                  </a:rPr>
                  <a:t>~2x/4 years</a:t>
                </a:r>
              </a:p>
            </p:txBody>
          </p:sp>
        </p:grpSp>
      </p:grpSp>
      <p:sp>
        <p:nvSpPr>
          <p:cNvPr id="233" name="Rectangle 232"/>
          <p:cNvSpPr>
            <a:spLocks noChangeArrowheads="1"/>
          </p:cNvSpPr>
          <p:nvPr/>
        </p:nvSpPr>
        <p:spPr bwMode="auto">
          <a:xfrm>
            <a:off x="566555" y="5573028"/>
            <a:ext cx="56927" cy="9625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*</a:t>
            </a:r>
            <a:endParaRPr kumimoji="0" lang="en-US" sz="125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Verdana" panose="020B0604030504040204" pitchFamily="34" charset="0"/>
              <a:cs typeface="Verdana" panose="020B0604030504040204" pitchFamily="34" charset="0"/>
            </a:endParaRPr>
          </a:p>
        </p:txBody>
      </p:sp>
      <p:sp>
        <p:nvSpPr>
          <p:cNvPr id="234" name="TextBox 233"/>
          <p:cNvSpPr txBox="1"/>
          <p:nvPr/>
        </p:nvSpPr>
        <p:spPr>
          <a:xfrm>
            <a:off x="375647" y="5155304"/>
            <a:ext cx="118101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200" dirty="0"/>
              <a:t>P4 2M DP</a:t>
            </a:r>
          </a:p>
          <a:p>
            <a:r>
              <a:rPr lang="en-US" sz="1200" dirty="0"/>
              <a:t>(</a:t>
            </a:r>
            <a:r>
              <a:rPr lang="en-US" sz="1050" dirty="0"/>
              <a:t>65 nm</a:t>
            </a:r>
            <a:r>
              <a:rPr lang="en-US" sz="1200" dirty="0"/>
              <a:t>) </a:t>
            </a:r>
          </a:p>
        </p:txBody>
      </p:sp>
      <p:cxnSp>
        <p:nvCxnSpPr>
          <p:cNvPr id="235" name="Straight Arrow Connector 234"/>
          <p:cNvCxnSpPr>
            <a:stCxn id="163" idx="2"/>
          </p:cNvCxnSpPr>
          <p:nvPr/>
        </p:nvCxnSpPr>
        <p:spPr bwMode="auto">
          <a:xfrm flipH="1">
            <a:off x="619615" y="3862498"/>
            <a:ext cx="560804" cy="1292806"/>
          </a:xfrm>
          <a:prstGeom prst="straightConnector1">
            <a:avLst/>
          </a:prstGeom>
          <a:noFill/>
          <a:ln w="9525" cap="flat" cmpd="sng" algn="ctr">
            <a:solidFill>
              <a:srgbClr val="FF0000"/>
            </a:solidFill>
            <a:prstDash val="solid"/>
            <a:round/>
            <a:headEnd type="none" w="med" len="med"/>
            <a:tailEnd type="triangle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236" name="Oval 235"/>
          <p:cNvSpPr/>
          <p:nvPr/>
        </p:nvSpPr>
        <p:spPr bwMode="auto">
          <a:xfrm rot="4215526">
            <a:off x="2990253" y="1279133"/>
            <a:ext cx="2316381" cy="4006549"/>
          </a:xfrm>
          <a:prstGeom prst="ellipse">
            <a:avLst/>
          </a:prstGeom>
          <a:noFill/>
          <a:ln w="1587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3300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874940497"/>
      </p:ext>
    </p:extLst>
  </p:cSld>
  <p:clrMapOvr>
    <a:masterClrMapping/>
  </p:clrMapOvr>
</p:sld>
</file>

<file path=ppt/slides/slide2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5. Evolution of high-end 2S server processors (27)</a:t>
            </a:r>
            <a:endParaRPr lang="en-US" dirty="0"/>
          </a:p>
        </p:txBody>
      </p:sp>
      <p:sp>
        <p:nvSpPr>
          <p:cNvPr id="3" name="TextBox 2"/>
          <p:cNvSpPr txBox="1"/>
          <p:nvPr/>
        </p:nvSpPr>
        <p:spPr>
          <a:xfrm>
            <a:off x="26495" y="458670"/>
            <a:ext cx="1062076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>
              <a:defRPr/>
            </a:pPr>
            <a:r>
              <a:rPr lang="en-GB" spc="-50" dirty="0">
                <a:solidFill>
                  <a:srgbClr val="2D2D8A"/>
                </a:solidFill>
                <a:latin typeface="Verdana"/>
                <a:cs typeface="Times New Roman" pitchFamily="18" charset="0"/>
              </a:rPr>
              <a:t>b) Slowing down the growth</a:t>
            </a:r>
            <a:r>
              <a:rPr lang="hu-HU" spc="-50" dirty="0">
                <a:solidFill>
                  <a:srgbClr val="2D2D8A"/>
                </a:solidFill>
                <a:latin typeface="Verdana"/>
                <a:cs typeface="Times New Roman" pitchFamily="18" charset="0"/>
              </a:rPr>
              <a:t> </a:t>
            </a:r>
            <a:r>
              <a:rPr lang="en-GB" spc="-50" dirty="0">
                <a:solidFill>
                  <a:srgbClr val="2D2D8A"/>
                </a:solidFill>
                <a:latin typeface="Verdana"/>
                <a:cs typeface="Times New Roman" pitchFamily="18" charset="0"/>
              </a:rPr>
              <a:t>rate </a:t>
            </a:r>
            <a:r>
              <a:rPr lang="hu-HU" spc="-50" dirty="0">
                <a:solidFill>
                  <a:srgbClr val="2D2D8A"/>
                </a:solidFill>
                <a:latin typeface="Verdana"/>
                <a:cs typeface="Times New Roman" pitchFamily="18" charset="0"/>
              </a:rPr>
              <a:t>of </a:t>
            </a:r>
            <a:r>
              <a:rPr lang="hu-HU" spc="-50" dirty="0" err="1">
                <a:solidFill>
                  <a:srgbClr val="2D2D8A"/>
                </a:solidFill>
                <a:latin typeface="Verdana"/>
                <a:cs typeface="Times New Roman" pitchFamily="18" charset="0"/>
              </a:rPr>
              <a:t>core</a:t>
            </a:r>
            <a:r>
              <a:rPr lang="hu-HU" spc="-50" dirty="0">
                <a:solidFill>
                  <a:srgbClr val="2D2D8A"/>
                </a:solidFill>
                <a:latin typeface="Verdana"/>
                <a:cs typeface="Times New Roman" pitchFamily="18" charset="0"/>
              </a:rPr>
              <a:t> </a:t>
            </a:r>
            <a:r>
              <a:rPr lang="hu-HU" spc="-50" dirty="0" err="1">
                <a:solidFill>
                  <a:srgbClr val="2D2D8A"/>
                </a:solidFill>
                <a:latin typeface="Verdana"/>
                <a:cs typeface="Times New Roman" pitchFamily="18" charset="0"/>
              </a:rPr>
              <a:t>counts</a:t>
            </a:r>
            <a:r>
              <a:rPr lang="hu-HU" spc="-50" dirty="0">
                <a:solidFill>
                  <a:srgbClr val="2D2D8A"/>
                </a:solidFill>
                <a:latin typeface="Verdana"/>
                <a:cs typeface="Times New Roman" pitchFamily="18" charset="0"/>
              </a:rPr>
              <a:t> in </a:t>
            </a:r>
            <a:r>
              <a:rPr lang="en-US" spc="-50" dirty="0">
                <a:solidFill>
                  <a:srgbClr val="2D2D8A"/>
                </a:solidFill>
                <a:latin typeface="Verdana"/>
                <a:cs typeface="Times New Roman" pitchFamily="18" charset="0"/>
              </a:rPr>
              <a:t>high-end</a:t>
            </a:r>
            <a:r>
              <a:rPr lang="hu-HU" spc="-50" dirty="0">
                <a:solidFill>
                  <a:srgbClr val="2D2D8A"/>
                </a:solidFill>
                <a:latin typeface="Verdana"/>
                <a:cs typeface="Times New Roman" pitchFamily="18" charset="0"/>
              </a:rPr>
              <a:t> </a:t>
            </a:r>
            <a:r>
              <a:rPr lang="en-GB" spc="-50" dirty="0">
                <a:solidFill>
                  <a:srgbClr val="2D2D8A"/>
                </a:solidFill>
                <a:latin typeface="Verdana"/>
                <a:cs typeface="Times New Roman" pitchFamily="18" charset="0"/>
              </a:rPr>
              <a:t>2S</a:t>
            </a:r>
            <a:r>
              <a:rPr lang="en-US" spc="-50" dirty="0">
                <a:solidFill>
                  <a:srgbClr val="2D2D8A"/>
                </a:solidFill>
                <a:latin typeface="Verdana"/>
                <a:cs typeface="Times New Roman" pitchFamily="18" charset="0"/>
              </a:rPr>
              <a:t> </a:t>
            </a:r>
            <a:r>
              <a:rPr lang="hu-HU" spc="-50" dirty="0">
                <a:solidFill>
                  <a:srgbClr val="2D2D8A"/>
                </a:solidFill>
                <a:latin typeface="Verdana"/>
                <a:cs typeface="Times New Roman" pitchFamily="18" charset="0"/>
              </a:rPr>
              <a:t>server</a:t>
            </a:r>
            <a:r>
              <a:rPr lang="en-US" spc="-50" dirty="0">
                <a:solidFill>
                  <a:srgbClr val="2D2D8A"/>
                </a:solidFill>
                <a:latin typeface="Verdana"/>
                <a:cs typeface="Times New Roman" pitchFamily="18" charset="0"/>
              </a:rPr>
              <a:t> processors</a:t>
            </a:r>
          </a:p>
          <a:p>
            <a:pPr lvl="0">
              <a:defRPr/>
            </a:pPr>
            <a:r>
              <a:rPr lang="en-US" dirty="0">
                <a:solidFill>
                  <a:srgbClr val="2D2D8A"/>
                </a:solidFill>
                <a:latin typeface="Verdana"/>
                <a:cs typeface="Times New Roman" pitchFamily="18" charset="0"/>
              </a:rPr>
              <a:t>      </a:t>
            </a:r>
            <a:r>
              <a:rPr lang="hu-HU" dirty="0" err="1">
                <a:solidFill>
                  <a:srgbClr val="2D2D8A"/>
                </a:solidFill>
                <a:latin typeface="Verdana"/>
                <a:cs typeface="Times New Roman" pitchFamily="18" charset="0"/>
              </a:rPr>
              <a:t>after</a:t>
            </a:r>
            <a:r>
              <a:rPr lang="hu-HU" dirty="0">
                <a:solidFill>
                  <a:srgbClr val="2D2D8A"/>
                </a:solidFill>
                <a:latin typeface="Verdana"/>
                <a:cs typeface="Times New Roman" pitchFamily="18" charset="0"/>
              </a:rPr>
              <a:t> L3 </a:t>
            </a:r>
            <a:r>
              <a:rPr lang="hu-HU" dirty="0" err="1">
                <a:solidFill>
                  <a:srgbClr val="2D2D8A"/>
                </a:solidFill>
                <a:latin typeface="Verdana"/>
                <a:cs typeface="Times New Roman" pitchFamily="18" charset="0"/>
              </a:rPr>
              <a:t>caches</a:t>
            </a:r>
            <a:r>
              <a:rPr lang="hu-HU" dirty="0">
                <a:solidFill>
                  <a:srgbClr val="2D2D8A"/>
                </a:solidFill>
                <a:latin typeface="Verdana"/>
                <a:cs typeface="Times New Roman" pitchFamily="18" charset="0"/>
              </a:rPr>
              <a:t> </a:t>
            </a:r>
            <a:r>
              <a:rPr lang="hu-HU" dirty="0" err="1">
                <a:solidFill>
                  <a:srgbClr val="2D2D8A"/>
                </a:solidFill>
                <a:latin typeface="Verdana"/>
                <a:cs typeface="Times New Roman" pitchFamily="18" charset="0"/>
              </a:rPr>
              <a:t>emerged</a:t>
            </a:r>
            <a:r>
              <a:rPr lang="en-US" dirty="0">
                <a:solidFill>
                  <a:srgbClr val="2D2D8A"/>
                </a:solidFill>
                <a:latin typeface="Verdana"/>
                <a:cs typeface="Times New Roman" pitchFamily="18" charset="0"/>
              </a:rPr>
              <a:t> -2</a:t>
            </a:r>
            <a:endParaRPr lang="en-GB" dirty="0">
              <a:solidFill>
                <a:srgbClr val="000000"/>
              </a:solidFill>
              <a:latin typeface="Verdana"/>
            </a:endParaRPr>
          </a:p>
        </p:txBody>
      </p:sp>
      <p:sp>
        <p:nvSpPr>
          <p:cNvPr id="4" name="Rounded Rectangle 3"/>
          <p:cNvSpPr/>
          <p:nvPr/>
        </p:nvSpPr>
        <p:spPr bwMode="auto">
          <a:xfrm>
            <a:off x="0" y="1178750"/>
            <a:ext cx="9117505" cy="1188000"/>
          </a:xfrm>
          <a:prstGeom prst="roundRect">
            <a:avLst/>
          </a:prstGeom>
          <a:solidFill>
            <a:srgbClr val="DDEEFF"/>
          </a:solidFill>
          <a:ln w="15875" cap="flat" cmpd="sng" algn="ctr">
            <a:solidFill>
              <a:srgbClr val="89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285750" lvl="0" indent="-285750" fontAlgn="base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/>
            </a:pPr>
            <a:endParaRPr lang="en-US" sz="1600" dirty="0">
              <a:solidFill>
                <a:srgbClr val="000000"/>
              </a:solidFill>
              <a:latin typeface="Verdana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161510" y="1188375"/>
            <a:ext cx="8377422" cy="115416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lvl="0" indent="-285750" fontAlgn="base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/>
            </a:pPr>
            <a:r>
              <a:rPr lang="en-US" sz="1600" spc="-40" dirty="0">
                <a:solidFill>
                  <a:srgbClr val="0070C0"/>
                </a:solidFill>
                <a:latin typeface="Verdana" pitchFamily="34" charset="0"/>
                <a:cs typeface="Times New Roman" pitchFamily="18" charset="0"/>
              </a:rPr>
              <a:t>As seen in the previous Figure, after L3 caches emerged</a:t>
            </a:r>
            <a:r>
              <a:rPr lang="en-US" sz="1600" spc="-40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, </a:t>
            </a:r>
            <a:r>
              <a:rPr lang="en-US" sz="1600" spc="-40" dirty="0">
                <a:solidFill>
                  <a:srgbClr val="0070C0"/>
                </a:solidFill>
                <a:latin typeface="Verdana" pitchFamily="34" charset="0"/>
                <a:cs typeface="Times New Roman" pitchFamily="18" charset="0"/>
              </a:rPr>
              <a:t>core counts’ evolution </a:t>
            </a:r>
          </a:p>
          <a:p>
            <a:pPr lvl="0" fontAlgn="base">
              <a:spcBef>
                <a:spcPct val="0"/>
              </a:spcBef>
              <a:spcAft>
                <a:spcPts val="600"/>
              </a:spcAft>
              <a:defRPr/>
            </a:pPr>
            <a:r>
              <a:rPr lang="en-US" sz="1600" spc="-40" dirty="0">
                <a:solidFill>
                  <a:srgbClr val="0070C0"/>
                </a:solidFill>
                <a:latin typeface="Verdana" pitchFamily="34" charset="0"/>
                <a:cs typeface="Times New Roman" pitchFamily="18" charset="0"/>
              </a:rPr>
              <a:t>      slowed down </a:t>
            </a:r>
            <a:r>
              <a:rPr lang="en-US" sz="1600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to a rate of </a:t>
            </a:r>
            <a:r>
              <a:rPr lang="en-US" sz="1600" dirty="0">
                <a:solidFill>
                  <a:srgbClr val="FF0000"/>
                </a:solidFill>
                <a:latin typeface="Verdana" pitchFamily="34" charset="0"/>
                <a:cs typeface="Times New Roman" pitchFamily="18" charset="0"/>
              </a:rPr>
              <a:t>doubling approximately every four years.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dirty="0"/>
              <a:t>This change is </a:t>
            </a:r>
            <a:r>
              <a:rPr lang="en-US" sz="1600" dirty="0">
                <a:solidFill>
                  <a:srgbClr val="0070C0"/>
                </a:solidFill>
              </a:rPr>
              <a:t>in harmony with the reduced rate of rising transistor counts,</a:t>
            </a:r>
            <a:r>
              <a:rPr lang="en-US" sz="1600" dirty="0"/>
              <a:t> </a:t>
            </a:r>
          </a:p>
          <a:p>
            <a:r>
              <a:rPr lang="en-US" sz="1600" dirty="0"/>
              <a:t>      discussed earlier. </a:t>
            </a:r>
            <a:endParaRPr lang="en-US" sz="1600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60683761"/>
      </p:ext>
    </p:extLst>
  </p:cSld>
  <p:clrMapOvr>
    <a:masterClrMapping/>
  </p:clrMapOvr>
</p:sld>
</file>

<file path=ppt/slides/slide2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sz="17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5. Evolution of high-end 2S server processors (28)</a:t>
            </a:r>
            <a:endParaRPr lang="en-GB" sz="1700" dirty="0"/>
          </a:p>
        </p:txBody>
      </p:sp>
      <p:sp>
        <p:nvSpPr>
          <p:cNvPr id="4" name="TextBox 3"/>
          <p:cNvSpPr txBox="1"/>
          <p:nvPr/>
        </p:nvSpPr>
        <p:spPr>
          <a:xfrm>
            <a:off x="26495" y="449378"/>
            <a:ext cx="1000026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i="0" u="none" strike="noStrike" kern="1200" cap="none" spc="-6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c) Delay in raising core counts due to difficulties</a:t>
            </a:r>
            <a:r>
              <a:rPr kumimoji="0" lang="en-US" i="0" u="none" strike="noStrike" kern="1200" cap="none" spc="-60" normalizeH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 </a:t>
            </a:r>
            <a:r>
              <a:rPr kumimoji="0" lang="en-US" i="0" u="none" strike="noStrike" kern="1200" cap="none" spc="-6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Intel met in their IC fabrication</a:t>
            </a:r>
            <a:r>
              <a:rPr kumimoji="0" lang="en-US" i="0" u="none" strike="noStrike" kern="1200" cap="none" spc="-60" normalizeH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 -1</a:t>
            </a:r>
            <a:endParaRPr kumimoji="0" lang="en-US" i="0" u="none" strike="noStrike" kern="1200" cap="none" spc="-6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8" name="Rounded Rectangle 7"/>
          <p:cNvSpPr/>
          <p:nvPr/>
        </p:nvSpPr>
        <p:spPr bwMode="auto">
          <a:xfrm>
            <a:off x="225122" y="933827"/>
            <a:ext cx="8892000" cy="972000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15875" cap="flat" cmpd="sng" algn="ctr">
            <a:solidFill>
              <a:schemeClr val="bg1">
                <a:lumMod val="50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3" name="TextBox 2"/>
          <p:cNvSpPr txBox="1"/>
          <p:nvPr/>
        </p:nvSpPr>
        <p:spPr>
          <a:xfrm flipH="1">
            <a:off x="312361" y="998730"/>
            <a:ext cx="8850149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>
              <a:defRPr/>
            </a:pPr>
            <a:r>
              <a:rPr lang="en-GB" sz="1600" spc="-30" dirty="0">
                <a:solidFill>
                  <a:srgbClr val="0070C0"/>
                </a:solidFill>
                <a:latin typeface="Verdana"/>
              </a:rPr>
              <a:t>On their way to the 10 nm technology Intel encountered unexpected difficulties </a:t>
            </a:r>
          </a:p>
          <a:p>
            <a:pPr lvl="0">
              <a:defRPr/>
            </a:pPr>
            <a:r>
              <a:rPr lang="en-GB" sz="1600" dirty="0">
                <a:solidFill>
                  <a:srgbClr val="000000"/>
                </a:solidFill>
                <a:latin typeface="Verdana"/>
              </a:rPr>
              <a:t>   that </a:t>
            </a:r>
            <a:r>
              <a:rPr lang="en-GB" sz="1600" dirty="0">
                <a:solidFill>
                  <a:srgbClr val="0070C0"/>
                </a:solidFill>
                <a:latin typeface="Verdana"/>
              </a:rPr>
              <a:t>interrupted the rise of core counts for about two years</a:t>
            </a:r>
            <a:r>
              <a:rPr lang="en-GB" sz="1600" dirty="0">
                <a:latin typeface="Verdana"/>
              </a:rPr>
              <a:t>, as the next Figure </a:t>
            </a:r>
          </a:p>
          <a:p>
            <a:pPr lvl="0">
              <a:defRPr/>
            </a:pPr>
            <a:r>
              <a:rPr lang="en-GB" sz="1600" dirty="0">
                <a:latin typeface="Verdana"/>
              </a:rPr>
              <a:t>   depicts.</a:t>
            </a:r>
          </a:p>
        </p:txBody>
      </p:sp>
    </p:spTree>
    <p:extLst>
      <p:ext uri="{BB962C8B-B14F-4D97-AF65-F5344CB8AC3E}">
        <p14:creationId xmlns:p14="http://schemas.microsoft.com/office/powerpoint/2010/main" val="2375488564"/>
      </p:ext>
    </p:extLst>
  </p:cSld>
  <p:clrMapOvr>
    <a:masterClrMapping/>
  </p:clrMapOvr>
</p:sld>
</file>

<file path=ppt/slides/slide2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sz="17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5. Evolution of high-end 2S server processors (29)</a:t>
            </a:r>
            <a:endParaRPr lang="en-US" sz="1700" dirty="0"/>
          </a:p>
        </p:txBody>
      </p:sp>
      <p:sp>
        <p:nvSpPr>
          <p:cNvPr id="103" name="Oval 102"/>
          <p:cNvSpPr/>
          <p:nvPr/>
        </p:nvSpPr>
        <p:spPr bwMode="auto">
          <a:xfrm rot="4215526">
            <a:off x="6484440" y="919743"/>
            <a:ext cx="2665448" cy="2592000"/>
          </a:xfrm>
          <a:prstGeom prst="ellipse">
            <a:avLst/>
          </a:prstGeom>
          <a:noFill/>
          <a:ln w="1587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3300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33550" y="458670"/>
            <a:ext cx="856747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lvl="0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dirty="0">
                <a:solidFill>
                  <a:srgbClr val="2D2D8A"/>
                </a:solidFill>
                <a:latin typeface="Verdana"/>
                <a:cs typeface="Times New Roman" pitchFamily="18" charset="0"/>
              </a:rPr>
              <a:t>c) Delay in raising core counts due to Intel’s IC fabrication difficulties -1</a:t>
            </a:r>
            <a:endParaRPr lang="en-US" dirty="0">
              <a:solidFill>
                <a:srgbClr val="000000"/>
              </a:solidFill>
              <a:latin typeface="Verdana" pitchFamily="34" charset="0"/>
              <a:cs typeface="Times New Roman" pitchFamily="18" charset="0"/>
            </a:endParaRPr>
          </a:p>
        </p:txBody>
      </p:sp>
      <p:grpSp>
        <p:nvGrpSpPr>
          <p:cNvPr id="102" name="Group 101"/>
          <p:cNvGrpSpPr/>
          <p:nvPr/>
        </p:nvGrpSpPr>
        <p:grpSpPr>
          <a:xfrm>
            <a:off x="28832" y="1149911"/>
            <a:ext cx="9115168" cy="5585391"/>
            <a:chOff x="116505" y="755374"/>
            <a:chExt cx="10153545" cy="5585391"/>
          </a:xfrm>
        </p:grpSpPr>
        <p:cxnSp>
          <p:nvCxnSpPr>
            <p:cNvPr id="105" name="Egyenes összekötő nyíllal 4"/>
            <p:cNvCxnSpPr/>
            <p:nvPr/>
          </p:nvCxnSpPr>
          <p:spPr>
            <a:xfrm flipH="1" flipV="1">
              <a:off x="603904" y="1179822"/>
              <a:ext cx="76" cy="4932000"/>
            </a:xfrm>
            <a:prstGeom prst="straightConnector1">
              <a:avLst/>
            </a:prstGeom>
            <a:ln>
              <a:solidFill>
                <a:schemeClr val="tx1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8" name="Egyenes összekötő nyíllal 6"/>
            <p:cNvCxnSpPr/>
            <p:nvPr/>
          </p:nvCxnSpPr>
          <p:spPr>
            <a:xfrm flipV="1">
              <a:off x="544779" y="5978825"/>
              <a:ext cx="9620693" cy="33538"/>
            </a:xfrm>
            <a:prstGeom prst="straightConnector1">
              <a:avLst/>
            </a:prstGeom>
            <a:ln>
              <a:solidFill>
                <a:schemeClr val="tx1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" name="Egyenes összekötő 11"/>
            <p:cNvCxnSpPr/>
            <p:nvPr/>
          </p:nvCxnSpPr>
          <p:spPr>
            <a:xfrm>
              <a:off x="1155886" y="5916137"/>
              <a:ext cx="0" cy="172311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3" name="Egyenes összekötő 12"/>
            <p:cNvCxnSpPr/>
            <p:nvPr/>
          </p:nvCxnSpPr>
          <p:spPr>
            <a:xfrm>
              <a:off x="1703881" y="5914849"/>
              <a:ext cx="0" cy="172311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6" name="Egyenes összekötő 13"/>
            <p:cNvCxnSpPr/>
            <p:nvPr/>
          </p:nvCxnSpPr>
          <p:spPr>
            <a:xfrm>
              <a:off x="2253087" y="5914238"/>
              <a:ext cx="0" cy="172311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0" name="Egyenes összekötő 14"/>
            <p:cNvCxnSpPr/>
            <p:nvPr/>
          </p:nvCxnSpPr>
          <p:spPr>
            <a:xfrm>
              <a:off x="2801082" y="5912949"/>
              <a:ext cx="0" cy="172311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2" name="Egyenes összekötő 15"/>
            <p:cNvCxnSpPr/>
            <p:nvPr/>
          </p:nvCxnSpPr>
          <p:spPr>
            <a:xfrm>
              <a:off x="3355131" y="5920570"/>
              <a:ext cx="0" cy="172311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3" name="Egyenes összekötő 16"/>
            <p:cNvCxnSpPr/>
            <p:nvPr/>
          </p:nvCxnSpPr>
          <p:spPr>
            <a:xfrm>
              <a:off x="3903126" y="5919282"/>
              <a:ext cx="0" cy="172311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4" name="Egyenes összekötő 17"/>
            <p:cNvCxnSpPr/>
            <p:nvPr/>
          </p:nvCxnSpPr>
          <p:spPr>
            <a:xfrm>
              <a:off x="4452332" y="5918671"/>
              <a:ext cx="0" cy="172311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5" name="Egyenes összekötő 18"/>
            <p:cNvCxnSpPr/>
            <p:nvPr/>
          </p:nvCxnSpPr>
          <p:spPr>
            <a:xfrm>
              <a:off x="5000327" y="5917382"/>
              <a:ext cx="0" cy="172311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6" name="Egyenes összekötő 19"/>
            <p:cNvCxnSpPr/>
            <p:nvPr/>
          </p:nvCxnSpPr>
          <p:spPr>
            <a:xfrm>
              <a:off x="5550501" y="5920570"/>
              <a:ext cx="0" cy="172311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7" name="Egyenes összekötő 20"/>
            <p:cNvCxnSpPr/>
            <p:nvPr/>
          </p:nvCxnSpPr>
          <p:spPr>
            <a:xfrm>
              <a:off x="6098496" y="5919282"/>
              <a:ext cx="0" cy="172311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8" name="Egyenes összekötő 21"/>
            <p:cNvCxnSpPr/>
            <p:nvPr/>
          </p:nvCxnSpPr>
          <p:spPr>
            <a:xfrm>
              <a:off x="6647702" y="5918671"/>
              <a:ext cx="0" cy="172311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0" name="Egyenes összekötő 22"/>
            <p:cNvCxnSpPr/>
            <p:nvPr/>
          </p:nvCxnSpPr>
          <p:spPr>
            <a:xfrm>
              <a:off x="7195697" y="5917382"/>
              <a:ext cx="0" cy="172311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2" name="Szövegdoboz 27"/>
            <p:cNvSpPr txBox="1"/>
            <p:nvPr/>
          </p:nvSpPr>
          <p:spPr>
            <a:xfrm>
              <a:off x="258296" y="755374"/>
              <a:ext cx="691215" cy="37446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ts val="11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25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Core</a:t>
              </a:r>
              <a:br>
                <a:rPr kumimoji="0" lang="hu-HU" sz="125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</a:br>
              <a:r>
                <a:rPr kumimoji="0" lang="hu-HU" sz="125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count</a:t>
              </a:r>
            </a:p>
          </p:txBody>
        </p:sp>
        <p:sp>
          <p:nvSpPr>
            <p:cNvPr id="143" name="Szövegdoboz 28"/>
            <p:cNvSpPr txBox="1"/>
            <p:nvPr/>
          </p:nvSpPr>
          <p:spPr>
            <a:xfrm>
              <a:off x="1096320" y="6041006"/>
              <a:ext cx="607859" cy="29238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2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2006</a:t>
              </a:r>
            </a:p>
          </p:txBody>
        </p:sp>
        <p:sp>
          <p:nvSpPr>
            <p:cNvPr id="144" name="Szövegdoboz 29"/>
            <p:cNvSpPr txBox="1"/>
            <p:nvPr/>
          </p:nvSpPr>
          <p:spPr>
            <a:xfrm>
              <a:off x="2172530" y="6035813"/>
              <a:ext cx="607859" cy="29238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2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2008</a:t>
              </a:r>
            </a:p>
          </p:txBody>
        </p:sp>
        <p:sp>
          <p:nvSpPr>
            <p:cNvPr id="145" name="Szövegdoboz 30"/>
            <p:cNvSpPr txBox="1"/>
            <p:nvPr/>
          </p:nvSpPr>
          <p:spPr>
            <a:xfrm>
              <a:off x="3291338" y="6035813"/>
              <a:ext cx="607859" cy="29238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2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2010</a:t>
              </a:r>
            </a:p>
          </p:txBody>
        </p:sp>
        <p:sp>
          <p:nvSpPr>
            <p:cNvPr id="146" name="Szövegdoboz 31"/>
            <p:cNvSpPr txBox="1"/>
            <p:nvPr/>
          </p:nvSpPr>
          <p:spPr>
            <a:xfrm>
              <a:off x="4408621" y="6035813"/>
              <a:ext cx="607859" cy="29238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2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2012</a:t>
              </a:r>
            </a:p>
          </p:txBody>
        </p:sp>
        <p:sp>
          <p:nvSpPr>
            <p:cNvPr id="147" name="Szövegdoboz 32"/>
            <p:cNvSpPr txBox="1"/>
            <p:nvPr/>
          </p:nvSpPr>
          <p:spPr>
            <a:xfrm>
              <a:off x="5522837" y="6035813"/>
              <a:ext cx="607859" cy="29238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2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2014</a:t>
              </a:r>
            </a:p>
          </p:txBody>
        </p:sp>
        <p:sp>
          <p:nvSpPr>
            <p:cNvPr id="148" name="Szövegdoboz 33"/>
            <p:cNvSpPr txBox="1"/>
            <p:nvPr/>
          </p:nvSpPr>
          <p:spPr>
            <a:xfrm>
              <a:off x="6599477" y="6041006"/>
              <a:ext cx="607859" cy="29238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2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2016</a:t>
              </a:r>
            </a:p>
          </p:txBody>
        </p:sp>
        <p:sp>
          <p:nvSpPr>
            <p:cNvPr id="149" name="Szövegdoboz 34"/>
            <p:cNvSpPr txBox="1"/>
            <p:nvPr/>
          </p:nvSpPr>
          <p:spPr>
            <a:xfrm>
              <a:off x="9557592" y="6056072"/>
              <a:ext cx="712458" cy="28469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25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Year</a:t>
              </a:r>
            </a:p>
          </p:txBody>
        </p:sp>
        <p:sp>
          <p:nvSpPr>
            <p:cNvPr id="150" name="Szövegdoboz 58"/>
            <p:cNvSpPr txBox="1"/>
            <p:nvPr/>
          </p:nvSpPr>
          <p:spPr>
            <a:xfrm>
              <a:off x="2670626" y="3101687"/>
              <a:ext cx="1302765" cy="44627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2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Nehalem-EX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0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(45 nm)</a:t>
              </a:r>
            </a:p>
          </p:txBody>
        </p:sp>
        <p:sp>
          <p:nvSpPr>
            <p:cNvPr id="151" name="Szövegdoboz 59"/>
            <p:cNvSpPr txBox="1"/>
            <p:nvPr/>
          </p:nvSpPr>
          <p:spPr>
            <a:xfrm>
              <a:off x="3514254" y="2749350"/>
              <a:ext cx="1311578" cy="44627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2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Westmere-EX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0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(32 nm)</a:t>
              </a:r>
            </a:p>
          </p:txBody>
        </p:sp>
        <p:sp>
          <p:nvSpPr>
            <p:cNvPr id="152" name="Szövegdoboz 60"/>
            <p:cNvSpPr txBox="1"/>
            <p:nvPr/>
          </p:nvSpPr>
          <p:spPr>
            <a:xfrm>
              <a:off x="4884854" y="2299753"/>
              <a:ext cx="1311641" cy="45397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2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Ivy-Bridge-EX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0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(22 nm)</a:t>
              </a:r>
            </a:p>
          </p:txBody>
        </p:sp>
        <p:sp>
          <p:nvSpPr>
            <p:cNvPr id="153" name="Szövegdoboz 61"/>
            <p:cNvSpPr txBox="1"/>
            <p:nvPr/>
          </p:nvSpPr>
          <p:spPr>
            <a:xfrm>
              <a:off x="6166368" y="1698499"/>
              <a:ext cx="1241045" cy="44627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2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Broadwell-E</a:t>
              </a:r>
              <a:r>
                <a:rPr kumimoji="0" lang="en-US" sz="12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P</a:t>
              </a:r>
              <a:endParaRPr kumimoji="0" lang="hu-HU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0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(14 nm)</a:t>
              </a:r>
            </a:p>
          </p:txBody>
        </p:sp>
        <p:sp>
          <p:nvSpPr>
            <p:cNvPr id="154" name="Rectangle 153"/>
            <p:cNvSpPr>
              <a:spLocks noChangeArrowheads="1"/>
            </p:cNvSpPr>
            <p:nvPr/>
          </p:nvSpPr>
          <p:spPr bwMode="auto">
            <a:xfrm>
              <a:off x="4887644" y="2812271"/>
              <a:ext cx="44613" cy="1836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2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endParaRPr>
            </a:p>
          </p:txBody>
        </p:sp>
        <p:sp>
          <p:nvSpPr>
            <p:cNvPr id="155" name="Rectangle 154"/>
            <p:cNvSpPr>
              <a:spLocks noChangeArrowheads="1"/>
            </p:cNvSpPr>
            <p:nvPr/>
          </p:nvSpPr>
          <p:spPr bwMode="auto">
            <a:xfrm>
              <a:off x="4045086" y="3307290"/>
              <a:ext cx="44613" cy="1836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2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*</a:t>
              </a:r>
              <a:endParaRPr kumimoji="0" lang="en-US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endParaRPr>
            </a:p>
          </p:txBody>
        </p:sp>
        <p:sp>
          <p:nvSpPr>
            <p:cNvPr id="156" name="Rectangle 155"/>
            <p:cNvSpPr>
              <a:spLocks noChangeArrowheads="1"/>
            </p:cNvSpPr>
            <p:nvPr/>
          </p:nvSpPr>
          <p:spPr bwMode="auto">
            <a:xfrm>
              <a:off x="3444447" y="3561916"/>
              <a:ext cx="33518" cy="1836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2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*</a:t>
              </a:r>
              <a:endParaRPr kumimoji="0" lang="en-US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endParaRPr>
            </a:p>
          </p:txBody>
        </p:sp>
        <p:sp>
          <p:nvSpPr>
            <p:cNvPr id="157" name="Rectangle 156"/>
            <p:cNvSpPr>
              <a:spLocks noChangeArrowheads="1"/>
            </p:cNvSpPr>
            <p:nvPr/>
          </p:nvSpPr>
          <p:spPr bwMode="auto">
            <a:xfrm>
              <a:off x="2140810" y="4333747"/>
              <a:ext cx="33518" cy="1836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2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*</a:t>
              </a:r>
              <a:endParaRPr kumimoji="0" lang="en-US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endParaRPr>
            </a:p>
          </p:txBody>
        </p:sp>
        <p:sp>
          <p:nvSpPr>
            <p:cNvPr id="158" name="Rectangle 157"/>
            <p:cNvSpPr>
              <a:spLocks noChangeArrowheads="1"/>
            </p:cNvSpPr>
            <p:nvPr/>
          </p:nvSpPr>
          <p:spPr bwMode="auto">
            <a:xfrm>
              <a:off x="1584110" y="4354864"/>
              <a:ext cx="33518" cy="1836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2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*</a:t>
              </a:r>
              <a:endParaRPr kumimoji="0" lang="en-US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endParaRPr>
            </a:p>
          </p:txBody>
        </p:sp>
        <p:sp>
          <p:nvSpPr>
            <p:cNvPr id="159" name="Rectangle 158"/>
            <p:cNvSpPr>
              <a:spLocks noChangeArrowheads="1"/>
            </p:cNvSpPr>
            <p:nvPr/>
          </p:nvSpPr>
          <p:spPr bwMode="auto">
            <a:xfrm>
              <a:off x="1089046" y="5139451"/>
              <a:ext cx="33518" cy="1836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2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*</a:t>
              </a:r>
              <a:endParaRPr kumimoji="0" lang="en-US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endParaRPr>
            </a:p>
          </p:txBody>
        </p:sp>
        <p:sp>
          <p:nvSpPr>
            <p:cNvPr id="160" name="Szövegdoboz 35"/>
            <p:cNvSpPr txBox="1"/>
            <p:nvPr/>
          </p:nvSpPr>
          <p:spPr>
            <a:xfrm>
              <a:off x="171937" y="5057605"/>
              <a:ext cx="290464" cy="29238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2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2</a:t>
              </a:r>
            </a:p>
          </p:txBody>
        </p:sp>
        <p:sp>
          <p:nvSpPr>
            <p:cNvPr id="161" name="Szövegdoboz 36"/>
            <p:cNvSpPr txBox="1"/>
            <p:nvPr/>
          </p:nvSpPr>
          <p:spPr>
            <a:xfrm>
              <a:off x="169444" y="4271697"/>
              <a:ext cx="290464" cy="29238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2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4</a:t>
              </a:r>
            </a:p>
          </p:txBody>
        </p:sp>
        <p:sp>
          <p:nvSpPr>
            <p:cNvPr id="162" name="Szövegdoboz 37"/>
            <p:cNvSpPr txBox="1"/>
            <p:nvPr/>
          </p:nvSpPr>
          <p:spPr>
            <a:xfrm>
              <a:off x="174783" y="3463659"/>
              <a:ext cx="290464" cy="29238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2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8</a:t>
              </a:r>
            </a:p>
          </p:txBody>
        </p:sp>
        <p:sp>
          <p:nvSpPr>
            <p:cNvPr id="163" name="Szövegdoboz 38"/>
            <p:cNvSpPr txBox="1"/>
            <p:nvPr/>
          </p:nvSpPr>
          <p:spPr>
            <a:xfrm>
              <a:off x="117853" y="2556211"/>
              <a:ext cx="364202" cy="28469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2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1</a:t>
              </a:r>
              <a:r>
                <a:rPr kumimoji="0" lang="en-US" sz="12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8</a:t>
              </a:r>
              <a:endParaRPr kumimoji="0" lang="hu-HU" sz="12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endParaRPr>
            </a:p>
          </p:txBody>
        </p:sp>
        <p:sp>
          <p:nvSpPr>
            <p:cNvPr id="164" name="Szövegdoboz 39"/>
            <p:cNvSpPr txBox="1"/>
            <p:nvPr/>
          </p:nvSpPr>
          <p:spPr>
            <a:xfrm>
              <a:off x="119836" y="2062968"/>
              <a:ext cx="364202" cy="28469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28</a:t>
              </a:r>
              <a:endParaRPr kumimoji="0" lang="hu-HU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endParaRPr>
            </a:p>
          </p:txBody>
        </p:sp>
        <p:cxnSp>
          <p:nvCxnSpPr>
            <p:cNvPr id="165" name="Egyenes összekötő 40"/>
            <p:cNvCxnSpPr/>
            <p:nvPr/>
          </p:nvCxnSpPr>
          <p:spPr>
            <a:xfrm rot="5400000">
              <a:off x="589312" y="4318466"/>
              <a:ext cx="0" cy="164777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6" name="Egyenes összekötő 41"/>
            <p:cNvCxnSpPr/>
            <p:nvPr/>
          </p:nvCxnSpPr>
          <p:spPr>
            <a:xfrm rot="5400000">
              <a:off x="596656" y="2111906"/>
              <a:ext cx="0" cy="164777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7" name="Egyenes összekötő 43"/>
            <p:cNvCxnSpPr/>
            <p:nvPr/>
          </p:nvCxnSpPr>
          <p:spPr>
            <a:xfrm rot="5400000">
              <a:off x="603211" y="2612537"/>
              <a:ext cx="0" cy="164777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68" name="Szövegdoboz 47"/>
            <p:cNvSpPr txBox="1"/>
            <p:nvPr/>
          </p:nvSpPr>
          <p:spPr>
            <a:xfrm>
              <a:off x="117853" y="2253688"/>
              <a:ext cx="434261" cy="28469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2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2</a:t>
              </a:r>
              <a:r>
                <a:rPr kumimoji="0" lang="en-US" sz="12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2</a:t>
              </a:r>
              <a:endParaRPr kumimoji="0" lang="hu-HU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endParaRPr>
            </a:p>
          </p:txBody>
        </p:sp>
        <p:sp>
          <p:nvSpPr>
            <p:cNvPr id="169" name="Szövegdoboz 52"/>
            <p:cNvSpPr txBox="1"/>
            <p:nvPr/>
          </p:nvSpPr>
          <p:spPr>
            <a:xfrm>
              <a:off x="121760" y="3221542"/>
              <a:ext cx="396262" cy="29238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2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10</a:t>
              </a:r>
            </a:p>
          </p:txBody>
        </p:sp>
        <p:cxnSp>
          <p:nvCxnSpPr>
            <p:cNvPr id="170" name="Egyenes összekötő 53"/>
            <p:cNvCxnSpPr/>
            <p:nvPr/>
          </p:nvCxnSpPr>
          <p:spPr>
            <a:xfrm rot="5400000">
              <a:off x="589924" y="3540200"/>
              <a:ext cx="0" cy="164777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1" name="Egyenes összekötő 54"/>
            <p:cNvCxnSpPr/>
            <p:nvPr/>
          </p:nvCxnSpPr>
          <p:spPr>
            <a:xfrm rot="5400000">
              <a:off x="590616" y="2311364"/>
              <a:ext cx="0" cy="164777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2" name="Egyenes összekötő 55"/>
            <p:cNvCxnSpPr/>
            <p:nvPr/>
          </p:nvCxnSpPr>
          <p:spPr>
            <a:xfrm rot="5400000">
              <a:off x="587316" y="5136424"/>
              <a:ext cx="0" cy="164777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3" name="Egyenes összekötő 71"/>
            <p:cNvCxnSpPr/>
            <p:nvPr/>
          </p:nvCxnSpPr>
          <p:spPr>
            <a:xfrm rot="5400000">
              <a:off x="589312" y="3289610"/>
              <a:ext cx="0" cy="164777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4" name="Egyenes összekötő 74"/>
            <p:cNvCxnSpPr/>
            <p:nvPr/>
          </p:nvCxnSpPr>
          <p:spPr>
            <a:xfrm rot="5400000">
              <a:off x="587351" y="3848645"/>
              <a:ext cx="0" cy="164777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75" name="Szövegdoboz 75"/>
            <p:cNvSpPr txBox="1"/>
            <p:nvPr/>
          </p:nvSpPr>
          <p:spPr>
            <a:xfrm>
              <a:off x="174783" y="3803841"/>
              <a:ext cx="290464" cy="29238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2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6</a:t>
              </a:r>
            </a:p>
          </p:txBody>
        </p:sp>
        <p:cxnSp>
          <p:nvCxnSpPr>
            <p:cNvPr id="176" name="Egyenes összekötő 76"/>
            <p:cNvCxnSpPr/>
            <p:nvPr/>
          </p:nvCxnSpPr>
          <p:spPr>
            <a:xfrm rot="5400000">
              <a:off x="594849" y="2823020"/>
              <a:ext cx="0" cy="164777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77" name="Szövegdoboz 77"/>
            <p:cNvSpPr txBox="1"/>
            <p:nvPr/>
          </p:nvSpPr>
          <p:spPr>
            <a:xfrm>
              <a:off x="116505" y="2776572"/>
              <a:ext cx="396262" cy="29238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2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15</a:t>
              </a:r>
            </a:p>
          </p:txBody>
        </p:sp>
      </p:grpSp>
      <p:sp>
        <p:nvSpPr>
          <p:cNvPr id="178" name="TextBox 177"/>
          <p:cNvSpPr txBox="1"/>
          <p:nvPr/>
        </p:nvSpPr>
        <p:spPr>
          <a:xfrm>
            <a:off x="4849740" y="3175307"/>
            <a:ext cx="269393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Times New Roman" pitchFamily="18" charset="0"/>
              </a:rPr>
              <a:t>*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Times New Roman" pitchFamily="18" charset="0"/>
            </a:endParaRPr>
          </a:p>
        </p:txBody>
      </p:sp>
      <p:sp>
        <p:nvSpPr>
          <p:cNvPr id="179" name="TextBox 178"/>
          <p:cNvSpPr txBox="1"/>
          <p:nvPr/>
        </p:nvSpPr>
        <p:spPr>
          <a:xfrm>
            <a:off x="5924623" y="2674470"/>
            <a:ext cx="26939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Times New Roman" pitchFamily="18" charset="0"/>
              </a:rPr>
              <a:t>*</a:t>
            </a:r>
          </a:p>
        </p:txBody>
      </p:sp>
      <p:grpSp>
        <p:nvGrpSpPr>
          <p:cNvPr id="180" name="Group 179"/>
          <p:cNvGrpSpPr/>
          <p:nvPr/>
        </p:nvGrpSpPr>
        <p:grpSpPr>
          <a:xfrm rot="60000">
            <a:off x="5136320" y="3107291"/>
            <a:ext cx="1131143" cy="288000"/>
            <a:chOff x="5213744" y="3214431"/>
            <a:chExt cx="1260000" cy="288000"/>
          </a:xfrm>
        </p:grpSpPr>
        <p:sp>
          <p:nvSpPr>
            <p:cNvPr id="181" name="Rectangle 180"/>
            <p:cNvSpPr>
              <a:spLocks noChangeArrowheads="1"/>
            </p:cNvSpPr>
            <p:nvPr/>
          </p:nvSpPr>
          <p:spPr bwMode="auto">
            <a:xfrm rot="20200062">
              <a:off x="5213744" y="3214431"/>
              <a:ext cx="1260000" cy="288000"/>
            </a:xfrm>
            <a:prstGeom prst="rect">
              <a:avLst/>
            </a:prstGeom>
            <a:solidFill>
              <a:srgbClr val="FFFFCC"/>
            </a:solidFill>
            <a:ln w="0">
              <a:solidFill>
                <a:srgbClr val="E30500"/>
              </a:solidFill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0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Times New Roman" pitchFamily="18" charset="0"/>
              </a:endParaRPr>
            </a:p>
          </p:txBody>
        </p:sp>
        <p:sp>
          <p:nvSpPr>
            <p:cNvPr id="182" name="Szövegdoboz 69"/>
            <p:cNvSpPr txBox="1"/>
            <p:nvPr/>
          </p:nvSpPr>
          <p:spPr>
            <a:xfrm rot="20089662">
              <a:off x="5219867" y="3228739"/>
              <a:ext cx="1138452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05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~2x/4 years</a:t>
              </a:r>
            </a:p>
          </p:txBody>
        </p:sp>
      </p:grpSp>
      <p:sp>
        <p:nvSpPr>
          <p:cNvPr id="183" name="Down Arrow 182"/>
          <p:cNvSpPr/>
          <p:nvPr/>
        </p:nvSpPr>
        <p:spPr bwMode="auto">
          <a:xfrm>
            <a:off x="2648667" y="2968996"/>
            <a:ext cx="123133" cy="548640"/>
          </a:xfrm>
          <a:prstGeom prst="downArrow">
            <a:avLst/>
          </a:prstGeom>
          <a:noFill/>
          <a:ln w="1587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84" name="TextBox 183"/>
          <p:cNvSpPr txBox="1"/>
          <p:nvPr/>
        </p:nvSpPr>
        <p:spPr>
          <a:xfrm>
            <a:off x="1466655" y="2223490"/>
            <a:ext cx="2425664" cy="66941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Emergence of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 L3 caches in Core 2-based 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high-end 2S </a:t>
            </a:r>
            <a:r>
              <a:rPr kumimoji="0" lang="en-US" sz="125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processor</a:t>
            </a:r>
            <a:r>
              <a:rPr kumimoji="0" lang="en-US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 lines</a:t>
            </a:r>
          </a:p>
        </p:txBody>
      </p:sp>
      <p:cxnSp>
        <p:nvCxnSpPr>
          <p:cNvPr id="185" name="Egyenes összekötő 22"/>
          <p:cNvCxnSpPr/>
          <p:nvPr/>
        </p:nvCxnSpPr>
        <p:spPr>
          <a:xfrm>
            <a:off x="6882397" y="6312703"/>
            <a:ext cx="0" cy="17231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6" name="TextBox 185"/>
          <p:cNvSpPr txBox="1"/>
          <p:nvPr/>
        </p:nvSpPr>
        <p:spPr>
          <a:xfrm>
            <a:off x="5133636" y="2965201"/>
            <a:ext cx="26939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Times New Roman" pitchFamily="18" charset="0"/>
              </a:rPr>
              <a:t>*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Times New Roman" pitchFamily="18" charset="0"/>
            </a:endParaRPr>
          </a:p>
        </p:txBody>
      </p:sp>
      <p:sp>
        <p:nvSpPr>
          <p:cNvPr id="187" name="Szövegdoboz 61"/>
          <p:cNvSpPr txBox="1"/>
          <p:nvPr/>
        </p:nvSpPr>
        <p:spPr>
          <a:xfrm>
            <a:off x="4664980" y="2339093"/>
            <a:ext cx="958707" cy="44627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5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Haswell</a:t>
            </a:r>
            <a:r>
              <a:rPr kumimoji="0" lang="hu-HU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-E</a:t>
            </a:r>
            <a:r>
              <a:rPr kumimoji="0" lang="en-US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P</a:t>
            </a:r>
            <a:endParaRPr kumimoji="0" lang="hu-HU" sz="125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0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(</a:t>
            </a: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22</a:t>
            </a:r>
            <a:r>
              <a:rPr kumimoji="0" lang="hu-HU" sz="10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 nm)</a:t>
            </a:r>
          </a:p>
        </p:txBody>
      </p:sp>
      <p:cxnSp>
        <p:nvCxnSpPr>
          <p:cNvPr id="188" name="Straight Connector 187"/>
          <p:cNvCxnSpPr>
            <a:stCxn id="156" idx="3"/>
          </p:cNvCxnSpPr>
          <p:nvPr/>
        </p:nvCxnSpPr>
        <p:spPr bwMode="auto">
          <a:xfrm flipH="1">
            <a:off x="1190909" y="4048277"/>
            <a:ext cx="1855615" cy="1571410"/>
          </a:xfrm>
          <a:prstGeom prst="line">
            <a:avLst/>
          </a:prstGeom>
          <a:noFill/>
          <a:ln w="1905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189" name="Straight Connector 188"/>
          <p:cNvCxnSpPr>
            <a:endCxn id="156" idx="3"/>
          </p:cNvCxnSpPr>
          <p:nvPr/>
        </p:nvCxnSpPr>
        <p:spPr bwMode="auto">
          <a:xfrm flipH="1">
            <a:off x="3046524" y="2573338"/>
            <a:ext cx="3672000" cy="1474939"/>
          </a:xfrm>
          <a:prstGeom prst="line">
            <a:avLst/>
          </a:prstGeom>
          <a:noFill/>
          <a:ln w="1905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190" name="Szövegdoboz 52"/>
          <p:cNvSpPr txBox="1"/>
          <p:nvPr/>
        </p:nvSpPr>
        <p:spPr>
          <a:xfrm>
            <a:off x="26907" y="3395614"/>
            <a:ext cx="349981" cy="28469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1</a:t>
            </a:r>
            <a:r>
              <a:rPr kumimoji="0" lang="en-US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2</a:t>
            </a:r>
            <a:endParaRPr kumimoji="0" lang="hu-HU" sz="125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Verdana" panose="020B0604030504040204" pitchFamily="34" charset="0"/>
              <a:cs typeface="Verdana" panose="020B0604030504040204" pitchFamily="34" charset="0"/>
            </a:endParaRPr>
          </a:p>
        </p:txBody>
      </p:sp>
      <p:cxnSp>
        <p:nvCxnSpPr>
          <p:cNvPr id="191" name="Egyenes összekötő 22"/>
          <p:cNvCxnSpPr/>
          <p:nvPr/>
        </p:nvCxnSpPr>
        <p:spPr>
          <a:xfrm>
            <a:off x="7380154" y="6300464"/>
            <a:ext cx="0" cy="17231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2" name="Szövegdoboz 33"/>
          <p:cNvSpPr txBox="1"/>
          <p:nvPr/>
        </p:nvSpPr>
        <p:spPr>
          <a:xfrm>
            <a:off x="6822141" y="6434396"/>
            <a:ext cx="534182" cy="28469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201</a:t>
            </a:r>
            <a:r>
              <a:rPr kumimoji="0" lang="en-US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8</a:t>
            </a:r>
            <a:endParaRPr kumimoji="0" lang="hu-HU" sz="125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Verdana" panose="020B0604030504040204" pitchFamily="34" charset="0"/>
              <a:cs typeface="Verdana" panose="020B0604030504040204" pitchFamily="34" charset="0"/>
            </a:endParaRPr>
          </a:p>
        </p:txBody>
      </p:sp>
      <p:cxnSp>
        <p:nvCxnSpPr>
          <p:cNvPr id="193" name="Egyenes összekötő 22"/>
          <p:cNvCxnSpPr/>
          <p:nvPr/>
        </p:nvCxnSpPr>
        <p:spPr>
          <a:xfrm>
            <a:off x="7873871" y="6306007"/>
            <a:ext cx="0" cy="17231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4" name="Egyenes összekötő 54"/>
          <p:cNvCxnSpPr/>
          <p:nvPr/>
        </p:nvCxnSpPr>
        <p:spPr>
          <a:xfrm rot="5400000">
            <a:off x="458562" y="1697795"/>
            <a:ext cx="0" cy="147926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5" name="Szövegdoboz 39"/>
          <p:cNvSpPr txBox="1"/>
          <p:nvPr/>
        </p:nvSpPr>
        <p:spPr>
          <a:xfrm>
            <a:off x="4492" y="1628800"/>
            <a:ext cx="349981" cy="28469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56</a:t>
            </a:r>
            <a:endParaRPr kumimoji="0" lang="hu-HU" sz="125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Verdana" panose="020B0604030504040204" pitchFamily="34" charset="0"/>
              <a:cs typeface="Verdana" panose="020B0604030504040204" pitchFamily="34" charset="0"/>
            </a:endParaRPr>
          </a:p>
        </p:txBody>
      </p:sp>
      <p:sp>
        <p:nvSpPr>
          <p:cNvPr id="196" name="TextBox 195"/>
          <p:cNvSpPr txBox="1"/>
          <p:nvPr/>
        </p:nvSpPr>
        <p:spPr>
          <a:xfrm>
            <a:off x="7430703" y="1628799"/>
            <a:ext cx="259473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Times New Roman" pitchFamily="18" charset="0"/>
              </a:rPr>
              <a:t>*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Times New Roman" pitchFamily="18" charset="0"/>
            </a:endParaRPr>
          </a:p>
        </p:txBody>
      </p:sp>
      <p:sp>
        <p:nvSpPr>
          <p:cNvPr id="197" name="Szövegdoboz 61"/>
          <p:cNvSpPr txBox="1"/>
          <p:nvPr/>
        </p:nvSpPr>
        <p:spPr>
          <a:xfrm>
            <a:off x="6732240" y="1088740"/>
            <a:ext cx="1556195" cy="63863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Cascade Lake-AP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(Two dies)</a:t>
            </a:r>
            <a:endParaRPr kumimoji="0" lang="hu-HU" sz="125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0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(14 nm</a:t>
            </a: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)</a:t>
            </a:r>
            <a:endParaRPr kumimoji="0" lang="hu-HU" sz="105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Verdana" panose="020B0604030504040204" pitchFamily="34" charset="0"/>
              <a:cs typeface="Verdana" panose="020B0604030504040204" pitchFamily="34" charset="0"/>
            </a:endParaRPr>
          </a:p>
        </p:txBody>
      </p:sp>
      <p:sp>
        <p:nvSpPr>
          <p:cNvPr id="198" name="Szövegdoboz 33"/>
          <p:cNvSpPr txBox="1"/>
          <p:nvPr/>
        </p:nvSpPr>
        <p:spPr>
          <a:xfrm>
            <a:off x="7832559" y="6436931"/>
            <a:ext cx="637438" cy="28469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20</a:t>
            </a:r>
            <a:r>
              <a:rPr kumimoji="0" lang="en-US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20</a:t>
            </a:r>
            <a:endParaRPr kumimoji="0" lang="hu-HU" sz="125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Verdana" panose="020B0604030504040204" pitchFamily="34" charset="0"/>
              <a:cs typeface="Verdana" panose="020B0604030504040204" pitchFamily="34" charset="0"/>
            </a:endParaRPr>
          </a:p>
        </p:txBody>
      </p:sp>
      <p:cxnSp>
        <p:nvCxnSpPr>
          <p:cNvPr id="199" name="Egyenes összekötő 22"/>
          <p:cNvCxnSpPr/>
          <p:nvPr/>
        </p:nvCxnSpPr>
        <p:spPr>
          <a:xfrm>
            <a:off x="8357556" y="6309320"/>
            <a:ext cx="0" cy="17231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0" name="Egyenes összekötő 22"/>
          <p:cNvCxnSpPr/>
          <p:nvPr/>
        </p:nvCxnSpPr>
        <p:spPr>
          <a:xfrm>
            <a:off x="8845309" y="6309320"/>
            <a:ext cx="0" cy="17231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1" name="Egyenes összekötő 55"/>
          <p:cNvCxnSpPr/>
          <p:nvPr/>
        </p:nvCxnSpPr>
        <p:spPr>
          <a:xfrm rot="5400000">
            <a:off x="460498" y="2094897"/>
            <a:ext cx="0" cy="147926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2" name="Szövegdoboz 39"/>
          <p:cNvSpPr txBox="1"/>
          <p:nvPr/>
        </p:nvSpPr>
        <p:spPr>
          <a:xfrm>
            <a:off x="26495" y="2019182"/>
            <a:ext cx="389850" cy="28469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40</a:t>
            </a:r>
            <a:endParaRPr kumimoji="0" lang="hu-HU" sz="125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Verdana" panose="020B0604030504040204" pitchFamily="34" charset="0"/>
              <a:cs typeface="Verdana" panose="020B0604030504040204" pitchFamily="34" charset="0"/>
            </a:endParaRPr>
          </a:p>
        </p:txBody>
      </p:sp>
      <p:sp>
        <p:nvSpPr>
          <p:cNvPr id="203" name="TextBox 202"/>
          <p:cNvSpPr txBox="1"/>
          <p:nvPr/>
        </p:nvSpPr>
        <p:spPr>
          <a:xfrm>
            <a:off x="8356502" y="2034178"/>
            <a:ext cx="256323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Times New Roman" pitchFamily="18" charset="0"/>
              </a:rPr>
              <a:t>*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Times New Roman" pitchFamily="18" charset="0"/>
            </a:endParaRPr>
          </a:p>
        </p:txBody>
      </p:sp>
      <p:sp>
        <p:nvSpPr>
          <p:cNvPr id="204" name="TextBox 203"/>
          <p:cNvSpPr txBox="1"/>
          <p:nvPr/>
        </p:nvSpPr>
        <p:spPr>
          <a:xfrm>
            <a:off x="6553675" y="2448801"/>
            <a:ext cx="259473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Times New Roman" pitchFamily="18" charset="0"/>
              </a:rPr>
              <a:t>*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Times New Roman" pitchFamily="18" charset="0"/>
            </a:endParaRPr>
          </a:p>
        </p:txBody>
      </p:sp>
      <p:sp>
        <p:nvSpPr>
          <p:cNvPr id="205" name="Szövegdoboz 61"/>
          <p:cNvSpPr txBox="1"/>
          <p:nvPr/>
        </p:nvSpPr>
        <p:spPr>
          <a:xfrm>
            <a:off x="5995753" y="1509915"/>
            <a:ext cx="1321196" cy="63863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5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Skylake</a:t>
            </a:r>
            <a:r>
              <a:rPr kumimoji="0" lang="en-US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-SP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Platinum/Gold</a:t>
            </a:r>
            <a:endParaRPr kumimoji="0" lang="hu-HU" sz="125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0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(14 nm)</a:t>
            </a:r>
          </a:p>
        </p:txBody>
      </p:sp>
      <p:sp>
        <p:nvSpPr>
          <p:cNvPr id="206" name="TextBox 205"/>
          <p:cNvSpPr txBox="1"/>
          <p:nvPr/>
        </p:nvSpPr>
        <p:spPr>
          <a:xfrm>
            <a:off x="7417872" y="2433414"/>
            <a:ext cx="259473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Times New Roman" pitchFamily="18" charset="0"/>
              </a:rPr>
              <a:t>*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Times New Roman" pitchFamily="18" charset="0"/>
            </a:endParaRPr>
          </a:p>
        </p:txBody>
      </p:sp>
      <p:sp>
        <p:nvSpPr>
          <p:cNvPr id="207" name="Szövegdoboz 61"/>
          <p:cNvSpPr txBox="1"/>
          <p:nvPr/>
        </p:nvSpPr>
        <p:spPr>
          <a:xfrm>
            <a:off x="6745250" y="2663915"/>
            <a:ext cx="1602362" cy="63863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Cascade Lake-SP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Platinum/Gold</a:t>
            </a:r>
            <a:endParaRPr kumimoji="0" lang="hu-HU" sz="125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0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(14 nm)</a:t>
            </a:r>
          </a:p>
        </p:txBody>
      </p:sp>
      <p:sp>
        <p:nvSpPr>
          <p:cNvPr id="208" name="Szövegdoboz 61"/>
          <p:cNvSpPr txBox="1"/>
          <p:nvPr/>
        </p:nvSpPr>
        <p:spPr>
          <a:xfrm>
            <a:off x="8023929" y="2352654"/>
            <a:ext cx="1138581" cy="44627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Ice Lake-SP</a:t>
            </a:r>
            <a:endParaRPr kumimoji="0" lang="hu-HU" sz="125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0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(</a:t>
            </a: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10</a:t>
            </a:r>
            <a:r>
              <a:rPr kumimoji="0" lang="hu-HU" sz="10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 nm</a:t>
            </a: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)</a:t>
            </a:r>
            <a:endParaRPr kumimoji="0" lang="hu-HU" sz="105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Verdana" panose="020B0604030504040204" pitchFamily="34" charset="0"/>
              <a:cs typeface="Verdana" panose="020B0604030504040204" pitchFamily="34" charset="0"/>
            </a:endParaRPr>
          </a:p>
        </p:txBody>
      </p:sp>
      <p:cxnSp>
        <p:nvCxnSpPr>
          <p:cNvPr id="209" name="Straight Connector 208"/>
          <p:cNvCxnSpPr/>
          <p:nvPr/>
        </p:nvCxnSpPr>
        <p:spPr bwMode="auto">
          <a:xfrm flipV="1">
            <a:off x="7546431" y="2168861"/>
            <a:ext cx="923566" cy="404477"/>
          </a:xfrm>
          <a:prstGeom prst="line">
            <a:avLst/>
          </a:prstGeom>
          <a:noFill/>
          <a:ln w="1587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3300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210" name="Straight Connector 209"/>
          <p:cNvCxnSpPr/>
          <p:nvPr/>
        </p:nvCxnSpPr>
        <p:spPr bwMode="auto">
          <a:xfrm flipV="1">
            <a:off x="6683411" y="2573338"/>
            <a:ext cx="863020" cy="15494"/>
          </a:xfrm>
          <a:prstGeom prst="line">
            <a:avLst/>
          </a:prstGeom>
          <a:noFill/>
          <a:ln w="1587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3300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grpSp>
        <p:nvGrpSpPr>
          <p:cNvPr id="211" name="Group 210"/>
          <p:cNvGrpSpPr/>
          <p:nvPr/>
        </p:nvGrpSpPr>
        <p:grpSpPr>
          <a:xfrm rot="21232207">
            <a:off x="1305862" y="5207038"/>
            <a:ext cx="1139192" cy="309733"/>
            <a:chOff x="4944824" y="3276640"/>
            <a:chExt cx="1268966" cy="309733"/>
          </a:xfrm>
        </p:grpSpPr>
        <p:sp>
          <p:nvSpPr>
            <p:cNvPr id="212" name="Rectangle 211"/>
            <p:cNvSpPr>
              <a:spLocks noChangeArrowheads="1"/>
            </p:cNvSpPr>
            <p:nvPr/>
          </p:nvSpPr>
          <p:spPr bwMode="auto">
            <a:xfrm rot="19577190">
              <a:off x="4953790" y="3276640"/>
              <a:ext cx="1260000" cy="288000"/>
            </a:xfrm>
            <a:prstGeom prst="rect">
              <a:avLst/>
            </a:prstGeom>
            <a:solidFill>
              <a:srgbClr val="FFFFCC"/>
            </a:solidFill>
            <a:ln w="0">
              <a:solidFill>
                <a:srgbClr val="E30500"/>
              </a:solidFill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0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Times New Roman" pitchFamily="18" charset="0"/>
              </a:endParaRPr>
            </a:p>
          </p:txBody>
        </p:sp>
        <p:sp>
          <p:nvSpPr>
            <p:cNvPr id="213" name="Szövegdoboz 69"/>
            <p:cNvSpPr txBox="1"/>
            <p:nvPr/>
          </p:nvSpPr>
          <p:spPr>
            <a:xfrm rot="19556604">
              <a:off x="4944824" y="3332457"/>
              <a:ext cx="1138451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05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~2x/2 years</a:t>
              </a:r>
            </a:p>
          </p:txBody>
        </p:sp>
      </p:grpSp>
      <p:sp>
        <p:nvSpPr>
          <p:cNvPr id="214" name="Rectangle 213"/>
          <p:cNvSpPr>
            <a:spLocks noChangeArrowheads="1"/>
          </p:cNvSpPr>
          <p:nvPr/>
        </p:nvSpPr>
        <p:spPr bwMode="auto">
          <a:xfrm flipH="1">
            <a:off x="1148555" y="5529695"/>
            <a:ext cx="41043" cy="1735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*</a:t>
            </a:r>
            <a:endParaRPr kumimoji="0" lang="en-US" sz="125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Verdana" panose="020B0604030504040204" pitchFamily="34" charset="0"/>
              <a:cs typeface="Verdana" panose="020B0604030504040204" pitchFamily="34" charset="0"/>
            </a:endParaRPr>
          </a:p>
        </p:txBody>
      </p:sp>
      <p:sp>
        <p:nvSpPr>
          <p:cNvPr id="215" name="Szövegdoboz 46"/>
          <p:cNvSpPr txBox="1"/>
          <p:nvPr/>
        </p:nvSpPr>
        <p:spPr>
          <a:xfrm>
            <a:off x="611560" y="5634245"/>
            <a:ext cx="1215135" cy="60785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 510</a:t>
            </a:r>
            <a:r>
              <a:rPr kumimoji="0" lang="hu-HU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0</a:t>
            </a:r>
            <a:endParaRPr kumimoji="0" lang="en-US" sz="125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(Core 2-based)</a:t>
            </a:r>
            <a:endParaRPr kumimoji="0" lang="hu-HU" sz="105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0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(</a:t>
            </a: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65</a:t>
            </a:r>
            <a:r>
              <a:rPr kumimoji="0" lang="hu-HU" sz="10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 nm</a:t>
            </a: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)</a:t>
            </a:r>
          </a:p>
        </p:txBody>
      </p:sp>
      <p:sp>
        <p:nvSpPr>
          <p:cNvPr id="216" name="TextBox 215"/>
          <p:cNvSpPr txBox="1"/>
          <p:nvPr/>
        </p:nvSpPr>
        <p:spPr>
          <a:xfrm>
            <a:off x="926595" y="3369314"/>
            <a:ext cx="1365963" cy="4770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Two-die</a:t>
            </a:r>
          </a:p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implementations</a:t>
            </a:r>
          </a:p>
        </p:txBody>
      </p:sp>
      <p:cxnSp>
        <p:nvCxnSpPr>
          <p:cNvPr id="217" name="Straight Arrow Connector 216"/>
          <p:cNvCxnSpPr/>
          <p:nvPr/>
        </p:nvCxnSpPr>
        <p:spPr bwMode="auto">
          <a:xfrm flipH="1">
            <a:off x="1290677" y="3822024"/>
            <a:ext cx="143442" cy="282051"/>
          </a:xfrm>
          <a:prstGeom prst="straightConnector1">
            <a:avLst/>
          </a:prstGeom>
          <a:noFill/>
          <a:ln w="19050" cap="flat" cmpd="sng" algn="ctr">
            <a:solidFill>
              <a:srgbClr val="FF0000"/>
            </a:solidFill>
            <a:prstDash val="solid"/>
            <a:round/>
            <a:headEnd type="none" w="med" len="med"/>
            <a:tailEnd type="triangle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218" name="Straight Arrow Connector 217"/>
          <p:cNvCxnSpPr>
            <a:stCxn id="216" idx="2"/>
          </p:cNvCxnSpPr>
          <p:nvPr/>
        </p:nvCxnSpPr>
        <p:spPr bwMode="auto">
          <a:xfrm>
            <a:off x="1609577" y="3846368"/>
            <a:ext cx="213230" cy="224648"/>
          </a:xfrm>
          <a:prstGeom prst="straightConnector1">
            <a:avLst/>
          </a:prstGeom>
          <a:noFill/>
          <a:ln w="19050" cap="flat" cmpd="sng" algn="ctr">
            <a:solidFill>
              <a:srgbClr val="FF0000"/>
            </a:solidFill>
            <a:prstDash val="solid"/>
            <a:round/>
            <a:headEnd type="none" w="med" len="med"/>
            <a:tailEnd type="triangle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219" name="Egyenes összekötő 76"/>
          <p:cNvCxnSpPr/>
          <p:nvPr/>
        </p:nvCxnSpPr>
        <p:spPr>
          <a:xfrm rot="5400000">
            <a:off x="459582" y="3467160"/>
            <a:ext cx="0" cy="147926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0" name="Szövegdoboz 57"/>
          <p:cNvSpPr txBox="1"/>
          <p:nvPr/>
        </p:nvSpPr>
        <p:spPr>
          <a:xfrm>
            <a:off x="1454447" y="4104075"/>
            <a:ext cx="957313" cy="60785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5</a:t>
            </a:r>
            <a:r>
              <a:rPr kumimoji="0" lang="hu-HU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400</a:t>
            </a:r>
            <a:endParaRPr kumimoji="0" lang="en-US" sz="125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(Penryn b.)</a:t>
            </a:r>
            <a:endParaRPr kumimoji="0" lang="hu-HU" sz="105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0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(45 nm)</a:t>
            </a:r>
          </a:p>
        </p:txBody>
      </p:sp>
      <p:sp>
        <p:nvSpPr>
          <p:cNvPr id="221" name="Szövegdoboz 56"/>
          <p:cNvSpPr txBox="1"/>
          <p:nvPr/>
        </p:nvSpPr>
        <p:spPr>
          <a:xfrm>
            <a:off x="666799" y="4104075"/>
            <a:ext cx="934871" cy="60785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5</a:t>
            </a:r>
            <a:r>
              <a:rPr kumimoji="0" lang="hu-HU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300</a:t>
            </a:r>
            <a:endParaRPr kumimoji="0" lang="en-US" sz="125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(Core 2 b.)</a:t>
            </a:r>
            <a:endParaRPr kumimoji="0" lang="hu-HU" sz="105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0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(65 nm)</a:t>
            </a:r>
          </a:p>
        </p:txBody>
      </p:sp>
      <p:sp>
        <p:nvSpPr>
          <p:cNvPr id="222" name="Szövegdoboz 46"/>
          <p:cNvSpPr txBox="1"/>
          <p:nvPr/>
        </p:nvSpPr>
        <p:spPr>
          <a:xfrm>
            <a:off x="472956" y="4869160"/>
            <a:ext cx="1173719" cy="60785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DP 2.8 GHz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(Pentium 4 b.)</a:t>
            </a:r>
            <a:endParaRPr kumimoji="0" lang="hu-HU" sz="105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0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(90 nm)</a:t>
            </a:r>
          </a:p>
        </p:txBody>
      </p:sp>
      <p:cxnSp>
        <p:nvCxnSpPr>
          <p:cNvPr id="223" name="Straight Connector 222"/>
          <p:cNvCxnSpPr>
            <a:stCxn id="156" idx="3"/>
          </p:cNvCxnSpPr>
          <p:nvPr/>
        </p:nvCxnSpPr>
        <p:spPr bwMode="auto">
          <a:xfrm flipV="1">
            <a:off x="3046524" y="1858634"/>
            <a:ext cx="5423473" cy="2189643"/>
          </a:xfrm>
          <a:prstGeom prst="line">
            <a:avLst/>
          </a:prstGeom>
          <a:noFill/>
          <a:ln w="6350" cap="flat" cmpd="sng" algn="ctr">
            <a:solidFill>
              <a:srgbClr val="FF000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3300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</p:spTree>
    <p:extLst>
      <p:ext uri="{BB962C8B-B14F-4D97-AF65-F5344CB8AC3E}">
        <p14:creationId xmlns:p14="http://schemas.microsoft.com/office/powerpoint/2010/main" val="220922131"/>
      </p:ext>
    </p:extLst>
  </p:cSld>
  <p:clrMapOvr>
    <a:masterClrMapping/>
  </p:clrMapOvr>
</p:sld>
</file>

<file path=ppt/slides/slide2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5. Evolution of high-end 2S server processors (30)</a:t>
            </a:r>
            <a:endParaRPr lang="en-US" dirty="0"/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903BFC3E-3DAF-4DA3-B153-80DE7AFBAA22}"/>
              </a:ext>
            </a:extLst>
          </p:cNvPr>
          <p:cNvSpPr txBox="1"/>
          <p:nvPr/>
        </p:nvSpPr>
        <p:spPr>
          <a:xfrm>
            <a:off x="26495" y="458670"/>
            <a:ext cx="984566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i="0" u="none" strike="noStrike" kern="1200" cap="none" spc="-5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How far memory speeds could follow the dynamic</a:t>
            </a:r>
            <a:r>
              <a:rPr kumimoji="0" lang="en-US" i="0" u="none" strike="noStrike" kern="1200" cap="none" spc="-50" normalizeH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 rise of </a:t>
            </a:r>
            <a:r>
              <a:rPr lang="en-US" spc="-50" baseline="0" dirty="0">
                <a:solidFill>
                  <a:srgbClr val="2D2D8A"/>
                </a:solidFill>
                <a:latin typeface="Verdana"/>
                <a:cs typeface="Times New Roman" pitchFamily="18" charset="0"/>
              </a:rPr>
              <a:t>core counts</a:t>
            </a:r>
            <a:r>
              <a:rPr kumimoji="0" lang="en-US" i="0" u="none" strike="noStrike" kern="1200" cap="none" spc="-5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pc="-50" dirty="0">
                <a:solidFill>
                  <a:srgbClr val="2D2D8A"/>
                </a:solidFill>
                <a:latin typeface="Verdana"/>
                <a:cs typeface="Times New Roman" pitchFamily="18" charset="0"/>
              </a:rPr>
              <a:t>  </a:t>
            </a:r>
            <a:r>
              <a:rPr kumimoji="0" lang="en-US" i="0" u="none" strike="noStrike" kern="1200" cap="none" spc="-5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in Intel’s 2S HE server processor</a:t>
            </a:r>
            <a:r>
              <a:rPr kumimoji="0" lang="hu-HU" i="0" u="none" strike="noStrike" kern="1200" cap="none" spc="-5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s</a:t>
            </a:r>
            <a:r>
              <a:rPr kumimoji="0" lang="en-US" i="0" u="none" strike="noStrike" kern="1200" cap="none" spc="-5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 -1 </a:t>
            </a:r>
          </a:p>
        </p:txBody>
      </p:sp>
      <p:sp>
        <p:nvSpPr>
          <p:cNvPr id="4" name="TextBox 3"/>
          <p:cNvSpPr txBox="1"/>
          <p:nvPr/>
        </p:nvSpPr>
        <p:spPr>
          <a:xfrm>
            <a:off x="26495" y="1140250"/>
            <a:ext cx="901804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In order to discuss this point, let’s inspect </a:t>
            </a:r>
            <a:r>
              <a:rPr lang="en-US" sz="1600" dirty="0">
                <a:solidFill>
                  <a:srgbClr val="0070C0"/>
                </a:solidFill>
              </a:rPr>
              <a:t>how fast memory speeds have been raised </a:t>
            </a:r>
          </a:p>
          <a:p>
            <a:r>
              <a:rPr lang="en-US" sz="1600" dirty="0">
                <a:solidFill>
                  <a:srgbClr val="0070C0"/>
                </a:solidFill>
              </a:rPr>
              <a:t>  </a:t>
            </a:r>
            <a:r>
              <a:rPr lang="en-US" sz="1600" dirty="0"/>
              <a:t>in Intel’s 2S high-end server processors (see the following Figure).  </a:t>
            </a:r>
          </a:p>
        </p:txBody>
      </p:sp>
    </p:spTree>
    <p:extLst>
      <p:ext uri="{BB962C8B-B14F-4D97-AF65-F5344CB8AC3E}">
        <p14:creationId xmlns:p14="http://schemas.microsoft.com/office/powerpoint/2010/main" val="1570494548"/>
      </p:ext>
    </p:extLst>
  </p:cSld>
  <p:clrMapOvr>
    <a:masterClrMapping/>
  </p:clrMapOvr>
</p:sld>
</file>

<file path=ppt/slides/slide2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extBox 8">
            <a:extLst>
              <a:ext uri="{FF2B5EF4-FFF2-40B4-BE49-F238E27FC236}">
                <a16:creationId xmlns:a16="http://schemas.microsoft.com/office/drawing/2014/main" id="{903BFC3E-3DAF-4DA3-B153-80DE7AFBAA22}"/>
              </a:ext>
            </a:extLst>
          </p:cNvPr>
          <p:cNvSpPr txBox="1"/>
          <p:nvPr/>
        </p:nvSpPr>
        <p:spPr>
          <a:xfrm>
            <a:off x="26495" y="458670"/>
            <a:ext cx="984566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i="0" u="none" strike="noStrike" kern="1200" cap="none" spc="-5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The rate of rising memory speeds in Intel’s 2S HE server processor</a:t>
            </a:r>
            <a:r>
              <a:rPr kumimoji="0" lang="hu-HU" i="0" u="none" strike="noStrike" kern="1200" cap="none" spc="-5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s</a:t>
            </a:r>
            <a:r>
              <a:rPr kumimoji="0" lang="en-US" i="0" u="none" strike="noStrike" kern="1200" cap="none" spc="-5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  </a:t>
            </a:r>
          </a:p>
        </p:txBody>
      </p:sp>
      <p:sp>
        <p:nvSpPr>
          <p:cNvPr id="104" name="Title 1"/>
          <p:cNvSpPr>
            <a:spLocks noGrp="1"/>
          </p:cNvSpPr>
          <p:nvPr>
            <p:ph type="title"/>
          </p:nvPr>
        </p:nvSpPr>
        <p:spPr>
          <a:xfrm>
            <a:off x="0" y="-3382"/>
            <a:ext cx="9144000" cy="393700"/>
          </a:xfrm>
        </p:spPr>
        <p:txBody>
          <a:bodyPr/>
          <a:lstStyle/>
          <a:p>
            <a:r>
              <a:rPr lang="en-US" altLang="en-US" sz="17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5. Evolution of high-end 2S server processors (3118)</a:t>
            </a:r>
            <a:endParaRPr lang="en-US" sz="1700" dirty="0"/>
          </a:p>
        </p:txBody>
      </p:sp>
      <p:sp>
        <p:nvSpPr>
          <p:cNvPr id="14" name="Rectangle 13"/>
          <p:cNvSpPr>
            <a:spLocks noChangeArrowheads="1"/>
          </p:cNvSpPr>
          <p:nvPr/>
        </p:nvSpPr>
        <p:spPr bwMode="auto">
          <a:xfrm>
            <a:off x="71377" y="1043735"/>
            <a:ext cx="956299" cy="40504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2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Times New Roman"/>
                <a:cs typeface="Times New Roman"/>
              </a:rPr>
              <a:t>Transfer</a:t>
            </a:r>
            <a:r>
              <a:rPr kumimoji="0" lang="hu-HU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Times New Roman"/>
                <a:cs typeface="Times New Roman"/>
              </a:rPr>
              <a:t> </a:t>
            </a:r>
            <a:r>
              <a:rPr kumimoji="0" lang="hu-HU" sz="12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Times New Roman"/>
                <a:cs typeface="Times New Roman"/>
              </a:rPr>
              <a:t>rate</a:t>
            </a:r>
            <a:endParaRPr kumimoji="0" lang="en-US" sz="12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Times New Roman"/>
              <a:cs typeface="Times New Roman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200" b="1" dirty="0">
                <a:solidFill>
                  <a:srgbClr val="000000"/>
                </a:solidFill>
                <a:latin typeface="Verdana"/>
                <a:ea typeface="Times New Roman"/>
                <a:cs typeface="Times New Roman"/>
              </a:rPr>
              <a:t>(MT/s)</a:t>
            </a:r>
            <a:r>
              <a:rPr kumimoji="0" lang="hu-HU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Times New Roman"/>
                <a:cs typeface="Times New Roman"/>
              </a:rPr>
              <a:t/>
            </a:r>
            <a:br>
              <a:rPr kumimoji="0" lang="hu-HU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Times New Roman"/>
                <a:cs typeface="Times New Roman"/>
              </a:rPr>
            </a:b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/>
              <a:ea typeface="Times New Roman"/>
              <a:cs typeface="Times New Roman" pitchFamily="18" charset="0"/>
            </a:endParaRPr>
          </a:p>
        </p:txBody>
      </p:sp>
      <p:cxnSp>
        <p:nvCxnSpPr>
          <p:cNvPr id="15" name="Line 7"/>
          <p:cNvCxnSpPr/>
          <p:nvPr/>
        </p:nvCxnSpPr>
        <p:spPr bwMode="auto">
          <a:xfrm flipV="1">
            <a:off x="518101" y="1661325"/>
            <a:ext cx="0" cy="4392000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 type="none" w="med" len="med"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6" name="Rectangle 15"/>
          <p:cNvSpPr>
            <a:spLocks noChangeArrowheads="1"/>
          </p:cNvSpPr>
          <p:nvPr/>
        </p:nvSpPr>
        <p:spPr bwMode="auto">
          <a:xfrm>
            <a:off x="188016" y="5443698"/>
            <a:ext cx="274595" cy="23017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/>
                <a:ea typeface="Times New Roman"/>
                <a:cs typeface="Times New Roman"/>
              </a:rPr>
              <a:t>50</a:t>
            </a:r>
            <a:endParaRPr kumimoji="0" lang="en-US" sz="13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/>
              <a:ea typeface="Times New Roman"/>
              <a:cs typeface="Times New Roman" pitchFamily="18" charset="0"/>
            </a:endParaRPr>
          </a:p>
        </p:txBody>
      </p:sp>
      <p:sp>
        <p:nvSpPr>
          <p:cNvPr id="17" name="Rectangle 16"/>
          <p:cNvSpPr>
            <a:spLocks noChangeArrowheads="1"/>
          </p:cNvSpPr>
          <p:nvPr/>
        </p:nvSpPr>
        <p:spPr bwMode="auto">
          <a:xfrm>
            <a:off x="135894" y="4910163"/>
            <a:ext cx="311818" cy="23017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3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/>
                <a:ea typeface="Times New Roman"/>
                <a:cs typeface="Times New Roman"/>
              </a:rPr>
              <a:t>100</a:t>
            </a:r>
            <a:endParaRPr kumimoji="0" lang="en-US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/>
              <a:ea typeface="Times New Roman"/>
              <a:cs typeface="Times New Roman" pitchFamily="18" charset="0"/>
            </a:endParaRPr>
          </a:p>
        </p:txBody>
      </p:sp>
      <p:sp>
        <p:nvSpPr>
          <p:cNvPr id="18" name="Rectangle 17"/>
          <p:cNvSpPr>
            <a:spLocks noChangeArrowheads="1"/>
          </p:cNvSpPr>
          <p:nvPr/>
        </p:nvSpPr>
        <p:spPr bwMode="auto">
          <a:xfrm>
            <a:off x="158837" y="3622143"/>
            <a:ext cx="286873" cy="3111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3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/>
                <a:ea typeface="Times New Roman"/>
                <a:cs typeface="Times New Roman"/>
              </a:rPr>
              <a:t>500</a:t>
            </a:r>
            <a:endParaRPr kumimoji="0" lang="en-US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/>
              <a:ea typeface="Times New Roman"/>
              <a:cs typeface="Times New Roman" pitchFamily="18" charset="0"/>
            </a:endParaRPr>
          </a:p>
        </p:txBody>
      </p:sp>
      <p:sp>
        <p:nvSpPr>
          <p:cNvPr id="19" name="Rectangle 18"/>
          <p:cNvSpPr>
            <a:spLocks noChangeArrowheads="1"/>
          </p:cNvSpPr>
          <p:nvPr/>
        </p:nvSpPr>
        <p:spPr bwMode="auto">
          <a:xfrm>
            <a:off x="8608736" y="6002351"/>
            <a:ext cx="303804" cy="1834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300" b="1" i="0" u="none" strike="noStrike" kern="1200" cap="none" spc="-7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/>
                <a:ea typeface="Times New Roman"/>
                <a:cs typeface="Times New Roman"/>
              </a:rPr>
              <a:t>Year</a:t>
            </a:r>
            <a:endParaRPr kumimoji="0" lang="en-US" sz="1300" b="0" i="0" u="none" strike="noStrike" kern="1200" cap="none" spc="-70" normalizeH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/>
              <a:ea typeface="Times New Roman"/>
              <a:cs typeface="Times New Roman" pitchFamily="18" charset="0"/>
            </a:endParaRPr>
          </a:p>
        </p:txBody>
      </p:sp>
      <p:sp>
        <p:nvSpPr>
          <p:cNvPr id="21" name="Rectangle 20"/>
          <p:cNvSpPr>
            <a:spLocks noChangeArrowheads="1"/>
          </p:cNvSpPr>
          <p:nvPr/>
        </p:nvSpPr>
        <p:spPr bwMode="auto">
          <a:xfrm>
            <a:off x="1175217" y="6015489"/>
            <a:ext cx="277069" cy="24322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3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/>
                <a:ea typeface="Times New Roman"/>
                <a:cs typeface="Times New Roman"/>
              </a:rPr>
              <a:t>05</a:t>
            </a:r>
            <a:endParaRPr kumimoji="0" lang="en-US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/>
              <a:ea typeface="Times New Roman"/>
              <a:cs typeface="Times New Roman" pitchFamily="18" charset="0"/>
            </a:endParaRPr>
          </a:p>
        </p:txBody>
      </p:sp>
      <p:sp>
        <p:nvSpPr>
          <p:cNvPr id="24" name="Rectangle 23"/>
          <p:cNvSpPr>
            <a:spLocks noChangeArrowheads="1"/>
          </p:cNvSpPr>
          <p:nvPr/>
        </p:nvSpPr>
        <p:spPr bwMode="auto">
          <a:xfrm>
            <a:off x="665503" y="6025610"/>
            <a:ext cx="396000" cy="43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/>
                <a:ea typeface="Times New Roman"/>
                <a:cs typeface="Times New Roman"/>
              </a:rPr>
              <a:t>20</a:t>
            </a:r>
            <a:r>
              <a:rPr kumimoji="0" lang="hu-HU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/>
                <a:ea typeface="Times New Roman"/>
                <a:cs typeface="Times New Roman"/>
              </a:rPr>
              <a:t>04</a:t>
            </a:r>
            <a:endParaRPr kumimoji="0" lang="en-US" sz="13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/>
              <a:ea typeface="Times New Roman"/>
              <a:cs typeface="Times New Roman" pitchFamily="18" charset="0"/>
            </a:endParaRPr>
          </a:p>
        </p:txBody>
      </p:sp>
      <p:sp>
        <p:nvSpPr>
          <p:cNvPr id="25" name="Rectangle 24"/>
          <p:cNvSpPr>
            <a:spLocks noChangeArrowheads="1"/>
          </p:cNvSpPr>
          <p:nvPr/>
        </p:nvSpPr>
        <p:spPr bwMode="auto">
          <a:xfrm>
            <a:off x="1578020" y="6015489"/>
            <a:ext cx="221482" cy="24322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3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/>
                <a:ea typeface="Times New Roman"/>
                <a:cs typeface="Times New Roman"/>
              </a:rPr>
              <a:t>06</a:t>
            </a:r>
            <a:endParaRPr kumimoji="0" lang="en-US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/>
              <a:ea typeface="Times New Roman"/>
              <a:cs typeface="Times New Roman" pitchFamily="18" charset="0"/>
            </a:endParaRPr>
          </a:p>
        </p:txBody>
      </p:sp>
      <p:sp>
        <p:nvSpPr>
          <p:cNvPr id="26" name="Rectangle 25"/>
          <p:cNvSpPr>
            <a:spLocks noChangeArrowheads="1"/>
          </p:cNvSpPr>
          <p:nvPr/>
        </p:nvSpPr>
        <p:spPr bwMode="auto">
          <a:xfrm>
            <a:off x="1996812" y="6008963"/>
            <a:ext cx="209254" cy="24322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3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/>
                <a:ea typeface="Times New Roman"/>
                <a:cs typeface="Times New Roman"/>
              </a:rPr>
              <a:t>07</a:t>
            </a:r>
            <a:endParaRPr kumimoji="0" lang="en-US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/>
              <a:ea typeface="Times New Roman"/>
              <a:cs typeface="Times New Roman" pitchFamily="18" charset="0"/>
            </a:endParaRPr>
          </a:p>
        </p:txBody>
      </p:sp>
      <p:sp>
        <p:nvSpPr>
          <p:cNvPr id="27" name="Rectangle 26"/>
          <p:cNvSpPr>
            <a:spLocks noChangeArrowheads="1"/>
          </p:cNvSpPr>
          <p:nvPr/>
        </p:nvSpPr>
        <p:spPr bwMode="auto">
          <a:xfrm>
            <a:off x="2398564" y="6015489"/>
            <a:ext cx="195350" cy="24322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/>
                <a:ea typeface="Times New Roman"/>
                <a:cs typeface="Times New Roman"/>
              </a:rPr>
              <a:t>08</a:t>
            </a:r>
            <a:endParaRPr kumimoji="0" lang="en-US" sz="13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/>
              <a:ea typeface="Times New Roman"/>
              <a:cs typeface="Times New Roman" pitchFamily="18" charset="0"/>
            </a:endParaRPr>
          </a:p>
        </p:txBody>
      </p:sp>
      <p:sp>
        <p:nvSpPr>
          <p:cNvPr id="28" name="Rectangle 27"/>
          <p:cNvSpPr>
            <a:spLocks noChangeArrowheads="1"/>
          </p:cNvSpPr>
          <p:nvPr/>
        </p:nvSpPr>
        <p:spPr bwMode="auto">
          <a:xfrm>
            <a:off x="61875" y="3075730"/>
            <a:ext cx="344236" cy="20906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/>
                <a:ea typeface="Times New Roman"/>
                <a:cs typeface="Times New Roman"/>
              </a:rPr>
              <a:t>1000</a:t>
            </a:r>
            <a:endParaRPr kumimoji="0" lang="en-US" sz="13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/>
              <a:ea typeface="Times New Roman"/>
              <a:cs typeface="Times New Roman" pitchFamily="18" charset="0"/>
            </a:endParaRPr>
          </a:p>
        </p:txBody>
      </p:sp>
      <p:sp>
        <p:nvSpPr>
          <p:cNvPr id="29" name="Rectangle 28"/>
          <p:cNvSpPr>
            <a:spLocks noChangeArrowheads="1"/>
          </p:cNvSpPr>
          <p:nvPr/>
        </p:nvSpPr>
        <p:spPr bwMode="auto">
          <a:xfrm>
            <a:off x="78804" y="2231995"/>
            <a:ext cx="355709" cy="23017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/>
                <a:ea typeface="Times New Roman"/>
                <a:cs typeface="Times New Roman"/>
              </a:rPr>
              <a:t>3</a:t>
            </a:r>
            <a:r>
              <a:rPr kumimoji="0" lang="hu-HU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/>
                <a:ea typeface="Times New Roman"/>
                <a:cs typeface="Times New Roman"/>
              </a:rPr>
              <a:t>000</a:t>
            </a:r>
            <a:endParaRPr kumimoji="0" lang="en-US" sz="13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/>
              <a:ea typeface="Times New Roman"/>
              <a:cs typeface="Times New Roman" pitchFamily="18" charset="0"/>
            </a:endParaRPr>
          </a:p>
        </p:txBody>
      </p:sp>
      <p:sp>
        <p:nvSpPr>
          <p:cNvPr id="30" name="Rectangle 29"/>
          <p:cNvSpPr>
            <a:spLocks noChangeArrowheads="1"/>
          </p:cNvSpPr>
          <p:nvPr/>
        </p:nvSpPr>
        <p:spPr bwMode="auto">
          <a:xfrm>
            <a:off x="147375" y="4341499"/>
            <a:ext cx="311818" cy="23017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3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/>
                <a:ea typeface="Times New Roman"/>
                <a:cs typeface="Times New Roman"/>
              </a:rPr>
              <a:t>200</a:t>
            </a:r>
            <a:endParaRPr kumimoji="0" lang="en-US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/>
              <a:ea typeface="Times New Roman"/>
              <a:cs typeface="Times New Roman" pitchFamily="18" charset="0"/>
            </a:endParaRPr>
          </a:p>
        </p:txBody>
      </p:sp>
      <p:sp>
        <p:nvSpPr>
          <p:cNvPr id="31" name="Rectangle 30"/>
          <p:cNvSpPr>
            <a:spLocks noChangeArrowheads="1"/>
          </p:cNvSpPr>
          <p:nvPr/>
        </p:nvSpPr>
        <p:spPr bwMode="auto">
          <a:xfrm>
            <a:off x="95390" y="2530078"/>
            <a:ext cx="355710" cy="23017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/>
                <a:ea typeface="Times New Roman"/>
                <a:cs typeface="Times New Roman"/>
              </a:rPr>
              <a:t>2000</a:t>
            </a:r>
            <a:endParaRPr kumimoji="0" lang="en-US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/>
              <a:ea typeface="Times New Roman"/>
              <a:cs typeface="Times New Roman" pitchFamily="18" charset="0"/>
            </a:endParaRPr>
          </a:p>
        </p:txBody>
      </p:sp>
      <p:cxnSp>
        <p:nvCxnSpPr>
          <p:cNvPr id="32" name="Line 3"/>
          <p:cNvCxnSpPr/>
          <p:nvPr/>
        </p:nvCxnSpPr>
        <p:spPr bwMode="auto">
          <a:xfrm>
            <a:off x="427728" y="3177862"/>
            <a:ext cx="8351528" cy="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" name="Line 58"/>
          <p:cNvCxnSpPr/>
          <p:nvPr/>
        </p:nvCxnSpPr>
        <p:spPr bwMode="auto">
          <a:xfrm>
            <a:off x="415834" y="3716390"/>
            <a:ext cx="8351528" cy="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4" name="Line 59"/>
          <p:cNvCxnSpPr/>
          <p:nvPr/>
        </p:nvCxnSpPr>
        <p:spPr bwMode="auto">
          <a:xfrm flipV="1">
            <a:off x="415834" y="2332230"/>
            <a:ext cx="8351528" cy="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5" name="Line 61"/>
          <p:cNvCxnSpPr/>
          <p:nvPr/>
        </p:nvCxnSpPr>
        <p:spPr bwMode="auto">
          <a:xfrm flipV="1">
            <a:off x="415834" y="5000571"/>
            <a:ext cx="8351528" cy="277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6" name="Line 62"/>
          <p:cNvCxnSpPr/>
          <p:nvPr/>
        </p:nvCxnSpPr>
        <p:spPr bwMode="auto">
          <a:xfrm>
            <a:off x="427306" y="5539099"/>
            <a:ext cx="8351528" cy="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7" name="Line 63"/>
          <p:cNvCxnSpPr/>
          <p:nvPr/>
        </p:nvCxnSpPr>
        <p:spPr bwMode="auto">
          <a:xfrm>
            <a:off x="415834" y="4441331"/>
            <a:ext cx="8351528" cy="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8" name="Line 64"/>
          <p:cNvCxnSpPr/>
          <p:nvPr/>
        </p:nvCxnSpPr>
        <p:spPr bwMode="auto">
          <a:xfrm>
            <a:off x="404361" y="2618622"/>
            <a:ext cx="8351528" cy="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39" name="Csoportba foglalás 2"/>
          <p:cNvGrpSpPr/>
          <p:nvPr/>
        </p:nvGrpSpPr>
        <p:grpSpPr>
          <a:xfrm rot="297222">
            <a:off x="1422374" y="3018350"/>
            <a:ext cx="959537" cy="287999"/>
            <a:chOff x="3166103" y="677479"/>
            <a:chExt cx="1092096" cy="164470"/>
          </a:xfrm>
        </p:grpSpPr>
        <p:sp>
          <p:nvSpPr>
            <p:cNvPr id="57" name="Rectangle 56"/>
            <p:cNvSpPr>
              <a:spLocks noChangeArrowheads="1"/>
            </p:cNvSpPr>
            <p:nvPr/>
          </p:nvSpPr>
          <p:spPr bwMode="auto">
            <a:xfrm rot="20115852">
              <a:off x="3166103" y="677479"/>
              <a:ext cx="1092096" cy="164470"/>
            </a:xfrm>
            <a:prstGeom prst="rect">
              <a:avLst/>
            </a:prstGeom>
            <a:solidFill>
              <a:srgbClr val="FFFFCC"/>
            </a:solidFill>
            <a:ln w="0">
              <a:solidFill>
                <a:srgbClr val="E30500"/>
              </a:solidFill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endParaRPr>
            </a:p>
          </p:txBody>
        </p:sp>
        <p:sp>
          <p:nvSpPr>
            <p:cNvPr id="58" name="Rectangle 57"/>
            <p:cNvSpPr>
              <a:spLocks noChangeArrowheads="1"/>
            </p:cNvSpPr>
            <p:nvPr/>
          </p:nvSpPr>
          <p:spPr bwMode="auto">
            <a:xfrm rot="19913104">
              <a:off x="3270403" y="708117"/>
              <a:ext cx="889856" cy="1314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200" b="1" i="0" u="none" strike="noStrike" kern="1200" cap="none" spc="0" normalizeH="0" baseline="0" noProof="0" dirty="0">
                  <a:ln>
                    <a:noFill/>
                  </a:ln>
                  <a:solidFill>
                    <a:srgbClr val="E30500"/>
                  </a:solidFill>
                  <a:effectLst/>
                  <a:uLnTx/>
                  <a:uFillTx/>
                  <a:latin typeface="Times New Roman"/>
                  <a:ea typeface="Times New Roman"/>
                  <a:cs typeface="Times New Roman"/>
                </a:rPr>
                <a:t>~ 2*/4</a:t>
              </a: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rgbClr val="E30500"/>
                  </a:solidFill>
                  <a:effectLst/>
                  <a:uLnTx/>
                  <a:uFillTx/>
                  <a:latin typeface="Times New Roman"/>
                  <a:ea typeface="Times New Roman"/>
                  <a:cs typeface="Times New Roman"/>
                </a:rPr>
                <a:t> </a:t>
              </a:r>
              <a:r>
                <a:rPr kumimoji="0" lang="hu-HU" sz="12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E30500"/>
                  </a:solidFill>
                  <a:effectLst/>
                  <a:uLnTx/>
                  <a:uFillTx/>
                  <a:latin typeface="Times New Roman"/>
                  <a:ea typeface="Times New Roman"/>
                  <a:cs typeface="Times New Roman"/>
                </a:rPr>
                <a:t>years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/>
                <a:ea typeface="Times New Roman"/>
                <a:cs typeface="Times New Roman" pitchFamily="18" charset="0"/>
              </a:endParaRPr>
            </a:p>
          </p:txBody>
        </p:sp>
      </p:grpSp>
      <p:sp>
        <p:nvSpPr>
          <p:cNvPr id="47" name="Rectangle 46"/>
          <p:cNvSpPr>
            <a:spLocks noChangeArrowheads="1"/>
          </p:cNvSpPr>
          <p:nvPr/>
        </p:nvSpPr>
        <p:spPr bwMode="auto">
          <a:xfrm>
            <a:off x="2837915" y="6015489"/>
            <a:ext cx="216110" cy="24322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3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/>
                <a:ea typeface="Times New Roman"/>
                <a:cs typeface="Times New Roman"/>
              </a:rPr>
              <a:t>09</a:t>
            </a:r>
            <a:endParaRPr kumimoji="0" lang="en-US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/>
              <a:ea typeface="Times New Roman"/>
              <a:cs typeface="Times New Roman" pitchFamily="18" charset="0"/>
            </a:endParaRPr>
          </a:p>
        </p:txBody>
      </p:sp>
      <p:sp>
        <p:nvSpPr>
          <p:cNvPr id="48" name="Rectangle 47"/>
          <p:cNvSpPr>
            <a:spLocks noChangeArrowheads="1"/>
          </p:cNvSpPr>
          <p:nvPr/>
        </p:nvSpPr>
        <p:spPr bwMode="auto">
          <a:xfrm>
            <a:off x="3659178" y="5997702"/>
            <a:ext cx="189212" cy="21705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/>
                <a:ea typeface="Times New Roman"/>
                <a:cs typeface="Times New Roman"/>
              </a:rPr>
              <a:t>11</a:t>
            </a:r>
            <a:endParaRPr kumimoji="0" lang="en-US" sz="13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/>
              <a:ea typeface="Times New Roman"/>
              <a:cs typeface="Times New Roman" pitchFamily="18" charset="0"/>
            </a:endParaRPr>
          </a:p>
        </p:txBody>
      </p:sp>
      <p:sp>
        <p:nvSpPr>
          <p:cNvPr id="49" name="Rectangle 48"/>
          <p:cNvSpPr>
            <a:spLocks noChangeArrowheads="1"/>
          </p:cNvSpPr>
          <p:nvPr/>
        </p:nvSpPr>
        <p:spPr bwMode="auto">
          <a:xfrm>
            <a:off x="3175634" y="6015603"/>
            <a:ext cx="355384" cy="216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/>
                <a:ea typeface="Times New Roman"/>
                <a:cs typeface="Times New Roman"/>
              </a:rPr>
              <a:t>2010</a:t>
            </a:r>
            <a:endParaRPr kumimoji="0" lang="en-US" sz="13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/>
              <a:ea typeface="Times New Roman"/>
              <a:cs typeface="Times New Roman" pitchFamily="18" charset="0"/>
            </a:endParaRPr>
          </a:p>
        </p:txBody>
      </p:sp>
      <p:sp>
        <p:nvSpPr>
          <p:cNvPr id="50" name="Rectangle 49"/>
          <p:cNvSpPr>
            <a:spLocks noChangeArrowheads="1"/>
          </p:cNvSpPr>
          <p:nvPr/>
        </p:nvSpPr>
        <p:spPr bwMode="auto">
          <a:xfrm>
            <a:off x="4096176" y="6015489"/>
            <a:ext cx="199194" cy="24284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3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/>
                <a:ea typeface="Times New Roman"/>
                <a:cs typeface="Times New Roman"/>
              </a:rPr>
              <a:t>12</a:t>
            </a:r>
            <a:endParaRPr kumimoji="0" lang="en-US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/>
              <a:ea typeface="Times New Roman"/>
              <a:cs typeface="Times New Roman" pitchFamily="18" charset="0"/>
            </a:endParaRPr>
          </a:p>
        </p:txBody>
      </p:sp>
      <p:sp>
        <p:nvSpPr>
          <p:cNvPr id="51" name="Rectangle 50"/>
          <p:cNvSpPr>
            <a:spLocks noChangeArrowheads="1"/>
          </p:cNvSpPr>
          <p:nvPr/>
        </p:nvSpPr>
        <p:spPr bwMode="auto">
          <a:xfrm>
            <a:off x="4521940" y="6015489"/>
            <a:ext cx="220981" cy="24284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3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/>
                <a:ea typeface="Times New Roman"/>
                <a:cs typeface="Times New Roman"/>
              </a:rPr>
              <a:t>13</a:t>
            </a:r>
            <a:endParaRPr kumimoji="0" lang="en-US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/>
              <a:ea typeface="Times New Roman"/>
              <a:cs typeface="Times New Roman" pitchFamily="18" charset="0"/>
            </a:endParaRPr>
          </a:p>
        </p:txBody>
      </p:sp>
      <p:sp>
        <p:nvSpPr>
          <p:cNvPr id="53" name="Rectangle 52"/>
          <p:cNvSpPr>
            <a:spLocks noChangeArrowheads="1"/>
          </p:cNvSpPr>
          <p:nvPr/>
        </p:nvSpPr>
        <p:spPr bwMode="auto">
          <a:xfrm>
            <a:off x="5356559" y="6015489"/>
            <a:ext cx="204501" cy="24284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3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/>
                <a:ea typeface="Times New Roman"/>
                <a:cs typeface="Times New Roman"/>
              </a:rPr>
              <a:t>1</a:t>
            </a:r>
            <a:r>
              <a:rPr kumimoji="0" lang="en-US" sz="13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/>
                <a:ea typeface="Times New Roman"/>
                <a:cs typeface="Times New Roman"/>
              </a:rPr>
              <a:t>5</a:t>
            </a:r>
            <a:endParaRPr kumimoji="0" lang="en-US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/>
              <a:ea typeface="Times New Roman"/>
              <a:cs typeface="Times New Roman" pitchFamily="18" charset="0"/>
            </a:endParaRPr>
          </a:p>
        </p:txBody>
      </p:sp>
      <p:sp>
        <p:nvSpPr>
          <p:cNvPr id="54" name="Rectangle 53"/>
          <p:cNvSpPr>
            <a:spLocks noChangeArrowheads="1"/>
          </p:cNvSpPr>
          <p:nvPr/>
        </p:nvSpPr>
        <p:spPr bwMode="auto">
          <a:xfrm>
            <a:off x="2963693" y="3291750"/>
            <a:ext cx="617492" cy="526387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/>
                <a:ea typeface="Times New Roman"/>
                <a:cs typeface="Times New Roman"/>
              </a:rPr>
              <a:t>DDR3</a:t>
            </a: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/>
              <a:ea typeface="Times New Roman"/>
              <a:cs typeface="Times New Roman" pitchFamily="18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/>
                <a:ea typeface="Times New Roman"/>
                <a:cs typeface="Times New Roman"/>
              </a:rPr>
              <a:t>1067</a:t>
            </a: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/>
              <a:ea typeface="Times New Roman"/>
              <a:cs typeface="Times New Roman" pitchFamily="18" charset="0"/>
            </a:endParaRPr>
          </a:p>
        </p:txBody>
      </p:sp>
      <p:sp>
        <p:nvSpPr>
          <p:cNvPr id="56" name="Szövegdoboz 79"/>
          <p:cNvSpPr txBox="1"/>
          <p:nvPr/>
        </p:nvSpPr>
        <p:spPr>
          <a:xfrm>
            <a:off x="488920" y="5601237"/>
            <a:ext cx="113174" cy="215579"/>
          </a:xfrm>
          <a:prstGeom prst="rect">
            <a:avLst/>
          </a:prstGeom>
          <a:solidFill>
            <a:schemeClr val="bg1"/>
          </a:solidFill>
        </p:spPr>
        <p:txBody>
          <a:bodyPr wrap="square" lIns="36000" tIns="0" rIns="36000" bIns="0" rtlCol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3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/>
                <a:cs typeface="Verdana"/>
                <a:sym typeface="Symbol"/>
              </a:rPr>
              <a:t></a:t>
            </a:r>
            <a:endParaRPr kumimoji="0" lang="en-US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/>
              <a:ea typeface="Times New Roman"/>
              <a:cs typeface="Times New Roman" pitchFamily="18" charset="0"/>
            </a:endParaRPr>
          </a:p>
        </p:txBody>
      </p:sp>
      <p:cxnSp>
        <p:nvCxnSpPr>
          <p:cNvPr id="63" name="Line 15"/>
          <p:cNvCxnSpPr/>
          <p:nvPr/>
        </p:nvCxnSpPr>
        <p:spPr bwMode="auto">
          <a:xfrm flipV="1">
            <a:off x="1060382" y="5912066"/>
            <a:ext cx="0" cy="61691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64" name="Line 18"/>
          <p:cNvCxnSpPr/>
          <p:nvPr/>
        </p:nvCxnSpPr>
        <p:spPr bwMode="auto">
          <a:xfrm flipV="1">
            <a:off x="1442524" y="5908577"/>
            <a:ext cx="0" cy="61691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65" name="Line 19"/>
          <p:cNvCxnSpPr/>
          <p:nvPr/>
        </p:nvCxnSpPr>
        <p:spPr bwMode="auto">
          <a:xfrm flipV="1">
            <a:off x="1862879" y="5909312"/>
            <a:ext cx="0" cy="61691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68" name="Line 23"/>
          <p:cNvCxnSpPr/>
          <p:nvPr/>
        </p:nvCxnSpPr>
        <p:spPr bwMode="auto">
          <a:xfrm flipV="1">
            <a:off x="665504" y="5912066"/>
            <a:ext cx="0" cy="61691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69" name="Line 66"/>
          <p:cNvCxnSpPr/>
          <p:nvPr/>
        </p:nvCxnSpPr>
        <p:spPr bwMode="auto">
          <a:xfrm flipV="1">
            <a:off x="2283234" y="5908577"/>
            <a:ext cx="0" cy="61691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70" name="Line 67"/>
          <p:cNvCxnSpPr/>
          <p:nvPr/>
        </p:nvCxnSpPr>
        <p:spPr bwMode="auto">
          <a:xfrm flipV="1">
            <a:off x="2716327" y="5909312"/>
            <a:ext cx="0" cy="61691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71" name="Line 18"/>
          <p:cNvCxnSpPr/>
          <p:nvPr/>
        </p:nvCxnSpPr>
        <p:spPr bwMode="auto">
          <a:xfrm flipV="1">
            <a:off x="3098468" y="5908577"/>
            <a:ext cx="0" cy="61691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72" name="Line 19"/>
          <p:cNvCxnSpPr/>
          <p:nvPr/>
        </p:nvCxnSpPr>
        <p:spPr bwMode="auto">
          <a:xfrm flipV="1">
            <a:off x="3531560" y="5906558"/>
            <a:ext cx="0" cy="61691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73" name="Line 66"/>
          <p:cNvCxnSpPr/>
          <p:nvPr/>
        </p:nvCxnSpPr>
        <p:spPr bwMode="auto">
          <a:xfrm flipV="1">
            <a:off x="3951916" y="5898529"/>
            <a:ext cx="0" cy="61691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74" name="Line 67"/>
          <p:cNvCxnSpPr/>
          <p:nvPr/>
        </p:nvCxnSpPr>
        <p:spPr bwMode="auto">
          <a:xfrm flipV="1">
            <a:off x="4385008" y="5901534"/>
            <a:ext cx="0" cy="61691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75" name="Line 18"/>
          <p:cNvCxnSpPr/>
          <p:nvPr/>
        </p:nvCxnSpPr>
        <p:spPr bwMode="auto">
          <a:xfrm flipV="1">
            <a:off x="4805364" y="5893505"/>
            <a:ext cx="0" cy="61691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76" name="Line 19"/>
          <p:cNvCxnSpPr/>
          <p:nvPr/>
        </p:nvCxnSpPr>
        <p:spPr bwMode="auto">
          <a:xfrm flipV="1">
            <a:off x="5238457" y="5905653"/>
            <a:ext cx="0" cy="61691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77" name="Line 59"/>
          <p:cNvCxnSpPr/>
          <p:nvPr/>
        </p:nvCxnSpPr>
        <p:spPr bwMode="auto">
          <a:xfrm flipV="1">
            <a:off x="482676" y="5890407"/>
            <a:ext cx="8351528" cy="20854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 type="none" w="med" len="med"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1" name="Line 19"/>
          <p:cNvCxnSpPr/>
          <p:nvPr/>
        </p:nvCxnSpPr>
        <p:spPr bwMode="auto">
          <a:xfrm flipV="1">
            <a:off x="5651545" y="5890168"/>
            <a:ext cx="0" cy="69496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9" name="Rectangle 88"/>
          <p:cNvSpPr>
            <a:spLocks noChangeArrowheads="1"/>
          </p:cNvSpPr>
          <p:nvPr/>
        </p:nvSpPr>
        <p:spPr bwMode="auto">
          <a:xfrm>
            <a:off x="4947850" y="6008725"/>
            <a:ext cx="220981" cy="24284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3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/>
                <a:ea typeface="Times New Roman"/>
                <a:cs typeface="Times New Roman"/>
              </a:rPr>
              <a:t>1</a:t>
            </a:r>
            <a:r>
              <a:rPr kumimoji="0" lang="en-US" sz="13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/>
                <a:ea typeface="Times New Roman"/>
                <a:cs typeface="Times New Roman"/>
              </a:rPr>
              <a:t>4</a:t>
            </a:r>
            <a:endParaRPr kumimoji="0" lang="en-US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/>
              <a:ea typeface="Times New Roman"/>
              <a:cs typeface="Times New Roman" pitchFamily="18" charset="0"/>
            </a:endParaRPr>
          </a:p>
        </p:txBody>
      </p:sp>
      <p:grpSp>
        <p:nvGrpSpPr>
          <p:cNvPr id="173" name="Csoportba foglalás 2"/>
          <p:cNvGrpSpPr/>
          <p:nvPr/>
        </p:nvGrpSpPr>
        <p:grpSpPr>
          <a:xfrm>
            <a:off x="4744134" y="2246390"/>
            <a:ext cx="925166" cy="274316"/>
            <a:chOff x="4097336" y="2033330"/>
            <a:chExt cx="1052975" cy="156657"/>
          </a:xfrm>
        </p:grpSpPr>
        <p:sp>
          <p:nvSpPr>
            <p:cNvPr id="174" name="Rectangle 173"/>
            <p:cNvSpPr>
              <a:spLocks noChangeArrowheads="1"/>
            </p:cNvSpPr>
            <p:nvPr/>
          </p:nvSpPr>
          <p:spPr bwMode="auto">
            <a:xfrm rot="21027067">
              <a:off x="4097336" y="2033330"/>
              <a:ext cx="1052975" cy="156657"/>
            </a:xfrm>
            <a:prstGeom prst="rect">
              <a:avLst/>
            </a:prstGeom>
            <a:solidFill>
              <a:srgbClr val="FFFFCC"/>
            </a:solidFill>
            <a:ln w="0">
              <a:solidFill>
                <a:srgbClr val="E30500"/>
              </a:solidFill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endParaRPr>
            </a:p>
          </p:txBody>
        </p:sp>
        <p:sp>
          <p:nvSpPr>
            <p:cNvPr id="175" name="Rectangle 174"/>
            <p:cNvSpPr>
              <a:spLocks noChangeArrowheads="1"/>
            </p:cNvSpPr>
            <p:nvPr/>
          </p:nvSpPr>
          <p:spPr bwMode="auto">
            <a:xfrm rot="21026351">
              <a:off x="4159024" y="2052488"/>
              <a:ext cx="930303" cy="1314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200" b="1" i="0" u="none" strike="noStrike" kern="1200" cap="none" spc="0" normalizeH="0" baseline="0" noProof="0" dirty="0">
                  <a:ln>
                    <a:noFill/>
                  </a:ln>
                  <a:solidFill>
                    <a:srgbClr val="E30500"/>
                  </a:solidFill>
                  <a:effectLst/>
                  <a:uLnTx/>
                  <a:uFillTx/>
                  <a:latin typeface="Times New Roman"/>
                  <a:ea typeface="Times New Roman"/>
                  <a:cs typeface="Times New Roman"/>
                </a:rPr>
                <a:t>~ 2*/</a:t>
              </a: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rgbClr val="E30500"/>
                  </a:solidFill>
                  <a:effectLst/>
                  <a:uLnTx/>
                  <a:uFillTx/>
                  <a:latin typeface="Times New Roman"/>
                  <a:ea typeface="Times New Roman"/>
                  <a:cs typeface="Times New Roman"/>
                </a:rPr>
                <a:t>8  </a:t>
              </a:r>
              <a:r>
                <a:rPr kumimoji="0" lang="hu-HU" sz="1200" b="1" i="0" u="none" strike="noStrike" kern="1200" cap="none" spc="0" normalizeH="0" baseline="0" noProof="0" dirty="0">
                  <a:ln>
                    <a:noFill/>
                  </a:ln>
                  <a:solidFill>
                    <a:srgbClr val="E30500"/>
                  </a:solidFill>
                  <a:effectLst/>
                  <a:uLnTx/>
                  <a:uFillTx/>
                  <a:latin typeface="Times New Roman"/>
                  <a:ea typeface="Times New Roman"/>
                  <a:cs typeface="Times New Roman"/>
                </a:rPr>
                <a:t>years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/>
                <a:ea typeface="Times New Roman"/>
                <a:cs typeface="Times New Roman" pitchFamily="18" charset="0"/>
              </a:endParaRPr>
            </a:p>
          </p:txBody>
        </p:sp>
      </p:grpSp>
      <p:sp>
        <p:nvSpPr>
          <p:cNvPr id="2" name="TextBox 1"/>
          <p:cNvSpPr txBox="1"/>
          <p:nvPr/>
        </p:nvSpPr>
        <p:spPr>
          <a:xfrm>
            <a:off x="752352" y="3823355"/>
            <a:ext cx="239653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x</a:t>
            </a:r>
          </a:p>
        </p:txBody>
      </p:sp>
      <p:sp>
        <p:nvSpPr>
          <p:cNvPr id="91" name="TextBox 90"/>
          <p:cNvSpPr txBox="1"/>
          <p:nvPr/>
        </p:nvSpPr>
        <p:spPr>
          <a:xfrm>
            <a:off x="1501076" y="3426765"/>
            <a:ext cx="239653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x</a:t>
            </a:r>
          </a:p>
        </p:txBody>
      </p:sp>
      <p:sp>
        <p:nvSpPr>
          <p:cNvPr id="92" name="TextBox 91"/>
          <p:cNvSpPr txBox="1"/>
          <p:nvPr/>
        </p:nvSpPr>
        <p:spPr>
          <a:xfrm>
            <a:off x="3105282" y="3057200"/>
            <a:ext cx="239653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x</a:t>
            </a:r>
          </a:p>
        </p:txBody>
      </p:sp>
      <p:sp>
        <p:nvSpPr>
          <p:cNvPr id="93" name="TextBox 92"/>
          <p:cNvSpPr txBox="1"/>
          <p:nvPr/>
        </p:nvSpPr>
        <p:spPr>
          <a:xfrm>
            <a:off x="4789953" y="2684691"/>
            <a:ext cx="239653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x</a:t>
            </a:r>
          </a:p>
        </p:txBody>
      </p:sp>
      <p:cxnSp>
        <p:nvCxnSpPr>
          <p:cNvPr id="6" name="Straight Connector 5"/>
          <p:cNvCxnSpPr>
            <a:stCxn id="2" idx="0"/>
            <a:endCxn id="154" idx="2"/>
          </p:cNvCxnSpPr>
          <p:nvPr/>
        </p:nvCxnSpPr>
        <p:spPr>
          <a:xfrm flipV="1">
            <a:off x="872179" y="3176359"/>
            <a:ext cx="1964269" cy="646996"/>
          </a:xfrm>
          <a:prstGeom prst="line">
            <a:avLst/>
          </a:prstGeom>
          <a:ln w="1905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1" name="Rectangle 110"/>
          <p:cNvSpPr>
            <a:spLocks noChangeArrowheads="1"/>
          </p:cNvSpPr>
          <p:nvPr/>
        </p:nvSpPr>
        <p:spPr bwMode="auto">
          <a:xfrm>
            <a:off x="529267" y="4007848"/>
            <a:ext cx="656252" cy="461201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/>
                <a:ea typeface="Times New Roman"/>
                <a:cs typeface="Times New Roman"/>
              </a:rPr>
              <a:t>DDR</a:t>
            </a: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/>
              <a:ea typeface="Times New Roman"/>
              <a:cs typeface="Times New Roman" pitchFamily="18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/>
                <a:ea typeface="Times New Roman"/>
                <a:cs typeface="Times New Roman"/>
              </a:rPr>
              <a:t>400</a:t>
            </a: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/>
              <a:ea typeface="Times New Roman"/>
              <a:cs typeface="Times New Roman" pitchFamily="18" charset="0"/>
            </a:endParaRPr>
          </a:p>
        </p:txBody>
      </p:sp>
      <p:sp>
        <p:nvSpPr>
          <p:cNvPr id="112" name="Rectangle 111"/>
          <p:cNvSpPr>
            <a:spLocks noChangeArrowheads="1"/>
          </p:cNvSpPr>
          <p:nvPr/>
        </p:nvSpPr>
        <p:spPr bwMode="auto">
          <a:xfrm>
            <a:off x="1353173" y="3641496"/>
            <a:ext cx="497289" cy="460344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/>
                <a:ea typeface="Times New Roman"/>
                <a:cs typeface="Times New Roman"/>
              </a:rPr>
              <a:t>DDR2</a:t>
            </a: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/>
              <a:ea typeface="Times New Roman"/>
              <a:cs typeface="Times New Roman" pitchFamily="18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/>
                <a:ea typeface="Times New Roman"/>
                <a:cs typeface="Times New Roman"/>
              </a:rPr>
              <a:t>667</a:t>
            </a: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/>
              <a:ea typeface="Times New Roman"/>
              <a:cs typeface="Times New Roman" pitchFamily="18" charset="0"/>
            </a:endParaRPr>
          </a:p>
        </p:txBody>
      </p:sp>
      <p:sp>
        <p:nvSpPr>
          <p:cNvPr id="113" name="Rectangle 112"/>
          <p:cNvSpPr>
            <a:spLocks noChangeArrowheads="1"/>
          </p:cNvSpPr>
          <p:nvPr/>
        </p:nvSpPr>
        <p:spPr bwMode="auto">
          <a:xfrm>
            <a:off x="4573869" y="2923606"/>
            <a:ext cx="674608" cy="466724"/>
          </a:xfrm>
          <a:prstGeom prst="rect">
            <a:avLst/>
          </a:prstGeom>
          <a:noFill/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/>
                <a:ea typeface="Times New Roman"/>
                <a:cs typeface="Times New Roman"/>
              </a:rPr>
              <a:t>DDR3</a:t>
            </a: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/>
              <a:ea typeface="Times New Roman"/>
              <a:cs typeface="Times New Roman" pitchFamily="18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/>
                <a:ea typeface="Times New Roman"/>
                <a:cs typeface="Times New Roman"/>
              </a:rPr>
              <a:t>1</a:t>
            </a:r>
            <a:r>
              <a:rPr kumimoji="0" 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/>
                <a:ea typeface="Times New Roman"/>
                <a:cs typeface="Times New Roman"/>
              </a:rPr>
              <a:t>600</a:t>
            </a: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/>
              <a:ea typeface="Times New Roman"/>
              <a:cs typeface="Times New Roman" pitchFamily="18" charset="0"/>
            </a:endParaRPr>
          </a:p>
        </p:txBody>
      </p:sp>
      <p:sp>
        <p:nvSpPr>
          <p:cNvPr id="137" name="TextBox 136"/>
          <p:cNvSpPr txBox="1"/>
          <p:nvPr/>
        </p:nvSpPr>
        <p:spPr>
          <a:xfrm>
            <a:off x="623640" y="3466985"/>
            <a:ext cx="395525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rPr>
              <a:t>2S </a:t>
            </a:r>
          </a:p>
        </p:txBody>
      </p:sp>
      <p:sp>
        <p:nvSpPr>
          <p:cNvPr id="103" name="TextBox 102"/>
          <p:cNvSpPr txBox="1"/>
          <p:nvPr/>
        </p:nvSpPr>
        <p:spPr>
          <a:xfrm>
            <a:off x="2228489" y="4445358"/>
            <a:ext cx="114704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Emergence of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DDR3 memory</a:t>
            </a:r>
          </a:p>
        </p:txBody>
      </p:sp>
      <p:sp>
        <p:nvSpPr>
          <p:cNvPr id="102" name="Down Arrow 101"/>
          <p:cNvSpPr/>
          <p:nvPr/>
        </p:nvSpPr>
        <p:spPr bwMode="auto">
          <a:xfrm rot="10800000">
            <a:off x="2737383" y="3752722"/>
            <a:ext cx="119080" cy="548640"/>
          </a:xfrm>
          <a:prstGeom prst="downArrow">
            <a:avLst/>
          </a:prstGeom>
          <a:noFill/>
          <a:ln w="1587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cxnSp>
        <p:nvCxnSpPr>
          <p:cNvPr id="109" name="Line 18"/>
          <p:cNvCxnSpPr/>
          <p:nvPr/>
        </p:nvCxnSpPr>
        <p:spPr bwMode="auto">
          <a:xfrm flipV="1">
            <a:off x="6054335" y="5895176"/>
            <a:ext cx="0" cy="61691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15" name="Line 18"/>
          <p:cNvCxnSpPr/>
          <p:nvPr/>
        </p:nvCxnSpPr>
        <p:spPr bwMode="auto">
          <a:xfrm flipV="1">
            <a:off x="6455633" y="5895181"/>
            <a:ext cx="0" cy="61691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16" name="Rectangle 115"/>
          <p:cNvSpPr>
            <a:spLocks noChangeArrowheads="1"/>
          </p:cNvSpPr>
          <p:nvPr/>
        </p:nvSpPr>
        <p:spPr bwMode="auto">
          <a:xfrm>
            <a:off x="5772399" y="6022190"/>
            <a:ext cx="204501" cy="24284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3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/>
                <a:ea typeface="Times New Roman"/>
                <a:cs typeface="Times New Roman"/>
              </a:rPr>
              <a:t>1</a:t>
            </a:r>
            <a:r>
              <a:rPr kumimoji="0" lang="en-US" sz="13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/>
                <a:ea typeface="Times New Roman"/>
                <a:cs typeface="Times New Roman"/>
              </a:rPr>
              <a:t>6</a:t>
            </a:r>
            <a:endParaRPr kumimoji="0" lang="en-US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/>
              <a:ea typeface="Times New Roman"/>
              <a:cs typeface="Times New Roman" pitchFamily="18" charset="0"/>
            </a:endParaRPr>
          </a:p>
        </p:txBody>
      </p:sp>
      <p:sp>
        <p:nvSpPr>
          <p:cNvPr id="118" name="Rectangle 117"/>
          <p:cNvSpPr>
            <a:spLocks noChangeArrowheads="1"/>
          </p:cNvSpPr>
          <p:nvPr/>
        </p:nvSpPr>
        <p:spPr bwMode="auto">
          <a:xfrm>
            <a:off x="6170789" y="6023867"/>
            <a:ext cx="204501" cy="24284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3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/>
                <a:ea typeface="Times New Roman"/>
                <a:cs typeface="Times New Roman"/>
              </a:rPr>
              <a:t>1</a:t>
            </a:r>
            <a:r>
              <a:rPr kumimoji="0" lang="en-US" sz="13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/>
                <a:ea typeface="Times New Roman"/>
                <a:cs typeface="Times New Roman"/>
              </a:rPr>
              <a:t>7</a:t>
            </a:r>
            <a:endParaRPr kumimoji="0" lang="en-US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/>
              <a:ea typeface="Times New Roman"/>
              <a:cs typeface="Times New Roman" pitchFamily="18" charset="0"/>
            </a:endParaRPr>
          </a:p>
        </p:txBody>
      </p:sp>
      <p:sp>
        <p:nvSpPr>
          <p:cNvPr id="125" name="TextBox 124"/>
          <p:cNvSpPr txBox="1"/>
          <p:nvPr/>
        </p:nvSpPr>
        <p:spPr>
          <a:xfrm>
            <a:off x="6923462" y="2215529"/>
            <a:ext cx="239653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x</a:t>
            </a:r>
          </a:p>
        </p:txBody>
      </p:sp>
      <p:sp>
        <p:nvSpPr>
          <p:cNvPr id="130" name="Rectangle 129"/>
          <p:cNvSpPr>
            <a:spLocks noChangeArrowheads="1"/>
          </p:cNvSpPr>
          <p:nvPr/>
        </p:nvSpPr>
        <p:spPr bwMode="auto">
          <a:xfrm>
            <a:off x="5446348" y="2749116"/>
            <a:ext cx="674608" cy="466724"/>
          </a:xfrm>
          <a:prstGeom prst="rect">
            <a:avLst/>
          </a:prstGeom>
          <a:noFill/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/>
                <a:ea typeface="Times New Roman"/>
                <a:cs typeface="Times New Roman"/>
              </a:rPr>
              <a:t>DDR</a:t>
            </a:r>
            <a:r>
              <a:rPr kumimoji="0" 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/>
                <a:ea typeface="Times New Roman"/>
                <a:cs typeface="Times New Roman"/>
              </a:rPr>
              <a:t>4</a:t>
            </a: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/>
              <a:ea typeface="Times New Roman"/>
              <a:cs typeface="Times New Roman" pitchFamily="18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/>
                <a:ea typeface="Times New Roman"/>
                <a:cs typeface="Times New Roman"/>
              </a:rPr>
              <a:t>2400</a:t>
            </a: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/>
              <a:ea typeface="Times New Roman"/>
              <a:cs typeface="Times New Roman" pitchFamily="18" charset="0"/>
            </a:endParaRPr>
          </a:p>
        </p:txBody>
      </p:sp>
      <p:sp>
        <p:nvSpPr>
          <p:cNvPr id="131" name="Rectangle 130"/>
          <p:cNvSpPr>
            <a:spLocks noChangeArrowheads="1"/>
          </p:cNvSpPr>
          <p:nvPr/>
        </p:nvSpPr>
        <p:spPr bwMode="auto">
          <a:xfrm>
            <a:off x="6682954" y="2465248"/>
            <a:ext cx="674608" cy="466724"/>
          </a:xfrm>
          <a:prstGeom prst="rect">
            <a:avLst/>
          </a:prstGeom>
          <a:noFill/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/>
                <a:ea typeface="Times New Roman"/>
                <a:cs typeface="Times New Roman"/>
              </a:rPr>
              <a:t>DDR</a:t>
            </a:r>
            <a:r>
              <a:rPr kumimoji="0" 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/>
                <a:ea typeface="Times New Roman"/>
                <a:cs typeface="Times New Roman"/>
              </a:rPr>
              <a:t>4</a:t>
            </a: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/>
              <a:ea typeface="Times New Roman"/>
              <a:cs typeface="Times New Roman" pitchFamily="18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/>
                <a:ea typeface="Times New Roman"/>
                <a:cs typeface="Times New Roman"/>
              </a:rPr>
              <a:t>2933</a:t>
            </a: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/>
              <a:ea typeface="Times New Roman"/>
              <a:cs typeface="Times New Roman" pitchFamily="18" charset="0"/>
            </a:endParaRPr>
          </a:p>
        </p:txBody>
      </p:sp>
      <p:sp>
        <p:nvSpPr>
          <p:cNvPr id="133" name="TextBox 132"/>
          <p:cNvSpPr txBox="1"/>
          <p:nvPr/>
        </p:nvSpPr>
        <p:spPr>
          <a:xfrm>
            <a:off x="5226607" y="4046426"/>
            <a:ext cx="114704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Emergence of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DDR4 memory</a:t>
            </a:r>
          </a:p>
        </p:txBody>
      </p:sp>
      <p:sp>
        <p:nvSpPr>
          <p:cNvPr id="138" name="Rectangle 137"/>
          <p:cNvSpPr>
            <a:spLocks noChangeArrowheads="1"/>
          </p:cNvSpPr>
          <p:nvPr/>
        </p:nvSpPr>
        <p:spPr bwMode="auto">
          <a:xfrm>
            <a:off x="5764957" y="2436330"/>
            <a:ext cx="50773" cy="230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/>
              <a:ea typeface="Times New Roman"/>
              <a:cs typeface="Times New Roman" pitchFamily="18" charset="0"/>
            </a:endParaRPr>
          </a:p>
        </p:txBody>
      </p:sp>
      <p:cxnSp>
        <p:nvCxnSpPr>
          <p:cNvPr id="141" name="Straight Connector 140"/>
          <p:cNvCxnSpPr>
            <a:stCxn id="154" idx="2"/>
            <a:endCxn id="110" idx="3"/>
          </p:cNvCxnSpPr>
          <p:nvPr/>
        </p:nvCxnSpPr>
        <p:spPr>
          <a:xfrm flipV="1">
            <a:off x="2836447" y="1965876"/>
            <a:ext cx="5823177" cy="1210483"/>
          </a:xfrm>
          <a:prstGeom prst="line">
            <a:avLst/>
          </a:prstGeom>
          <a:ln w="1905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6" name="Down Arrow 145"/>
          <p:cNvSpPr/>
          <p:nvPr/>
        </p:nvSpPr>
        <p:spPr bwMode="auto">
          <a:xfrm rot="10800000">
            <a:off x="5735001" y="3371212"/>
            <a:ext cx="119080" cy="548640"/>
          </a:xfrm>
          <a:prstGeom prst="downArrow">
            <a:avLst/>
          </a:prstGeom>
          <a:noFill/>
          <a:ln w="1587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32" name="Rectangle 131"/>
          <p:cNvSpPr>
            <a:spLocks noChangeArrowheads="1"/>
          </p:cNvSpPr>
          <p:nvPr/>
        </p:nvSpPr>
        <p:spPr bwMode="auto">
          <a:xfrm>
            <a:off x="7005308" y="6031006"/>
            <a:ext cx="204501" cy="24284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/>
                <a:ea typeface="Times New Roman"/>
                <a:cs typeface="Times New Roman"/>
              </a:rPr>
              <a:t>1</a:t>
            </a: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/>
                <a:ea typeface="Times New Roman"/>
                <a:cs typeface="Times New Roman"/>
              </a:rPr>
              <a:t>9</a:t>
            </a:r>
            <a:endParaRPr kumimoji="0" lang="en-US" sz="13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/>
              <a:ea typeface="Times New Roman"/>
              <a:cs typeface="Times New Roman" pitchFamily="18" charset="0"/>
            </a:endParaRPr>
          </a:p>
        </p:txBody>
      </p:sp>
      <p:cxnSp>
        <p:nvCxnSpPr>
          <p:cNvPr id="142" name="Line 18"/>
          <p:cNvCxnSpPr/>
          <p:nvPr/>
        </p:nvCxnSpPr>
        <p:spPr bwMode="auto">
          <a:xfrm flipV="1">
            <a:off x="6454112" y="5909022"/>
            <a:ext cx="0" cy="61691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45" name="Line 19"/>
          <p:cNvCxnSpPr/>
          <p:nvPr/>
        </p:nvCxnSpPr>
        <p:spPr bwMode="auto">
          <a:xfrm flipV="1">
            <a:off x="6887206" y="5895412"/>
            <a:ext cx="0" cy="61691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48" name="Line 19"/>
          <p:cNvCxnSpPr/>
          <p:nvPr/>
        </p:nvCxnSpPr>
        <p:spPr bwMode="auto">
          <a:xfrm flipV="1">
            <a:off x="7300292" y="5897099"/>
            <a:ext cx="0" cy="69496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50" name="Rectangle 149"/>
          <p:cNvSpPr>
            <a:spLocks noChangeArrowheads="1"/>
          </p:cNvSpPr>
          <p:nvPr/>
        </p:nvSpPr>
        <p:spPr bwMode="auto">
          <a:xfrm>
            <a:off x="6596598" y="6024242"/>
            <a:ext cx="220981" cy="24284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/>
                <a:ea typeface="Times New Roman"/>
                <a:cs typeface="Times New Roman"/>
              </a:rPr>
              <a:t>1</a:t>
            </a: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/>
                <a:ea typeface="Times New Roman"/>
                <a:cs typeface="Times New Roman"/>
              </a:rPr>
              <a:t>8</a:t>
            </a:r>
            <a:endParaRPr kumimoji="0" lang="en-US" sz="13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/>
              <a:ea typeface="Times New Roman"/>
              <a:cs typeface="Times New Roman" pitchFamily="18" charset="0"/>
            </a:endParaRPr>
          </a:p>
        </p:txBody>
      </p:sp>
      <p:cxnSp>
        <p:nvCxnSpPr>
          <p:cNvPr id="151" name="Line 18"/>
          <p:cNvCxnSpPr/>
          <p:nvPr/>
        </p:nvCxnSpPr>
        <p:spPr bwMode="auto">
          <a:xfrm flipV="1">
            <a:off x="7703084" y="5902107"/>
            <a:ext cx="0" cy="61691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52" name="Rectangle 151"/>
          <p:cNvSpPr>
            <a:spLocks noChangeArrowheads="1"/>
          </p:cNvSpPr>
          <p:nvPr/>
        </p:nvSpPr>
        <p:spPr bwMode="auto">
          <a:xfrm>
            <a:off x="7345218" y="6009705"/>
            <a:ext cx="364281" cy="18838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/>
                <a:ea typeface="Times New Roman"/>
                <a:cs typeface="Times New Roman"/>
              </a:rPr>
              <a:t>2020</a:t>
            </a:r>
            <a:endParaRPr kumimoji="0" lang="en-US" sz="13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/>
              <a:ea typeface="Times New Roman"/>
              <a:cs typeface="Times New Roman" pitchFamily="18" charset="0"/>
            </a:endParaRPr>
          </a:p>
        </p:txBody>
      </p:sp>
      <p:sp>
        <p:nvSpPr>
          <p:cNvPr id="153" name="Rectangle 152"/>
          <p:cNvSpPr>
            <a:spLocks noChangeArrowheads="1"/>
          </p:cNvSpPr>
          <p:nvPr/>
        </p:nvSpPr>
        <p:spPr bwMode="auto">
          <a:xfrm>
            <a:off x="2508851" y="3230155"/>
            <a:ext cx="617492" cy="526387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/>
                <a:ea typeface="Times New Roman"/>
                <a:cs typeface="Times New Roman"/>
              </a:rPr>
              <a:t>DDR3</a:t>
            </a: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/>
              <a:ea typeface="Times New Roman"/>
              <a:cs typeface="Times New Roman" pitchFamily="18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/>
                <a:ea typeface="Times New Roman"/>
                <a:cs typeface="Times New Roman"/>
              </a:rPr>
              <a:t>1</a:t>
            </a:r>
            <a:r>
              <a:rPr kumimoji="0" 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/>
                <a:ea typeface="Times New Roman"/>
                <a:cs typeface="Times New Roman"/>
              </a:rPr>
              <a:t>333</a:t>
            </a: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/>
              <a:ea typeface="Times New Roman"/>
              <a:cs typeface="Times New Roman" pitchFamily="18" charset="0"/>
            </a:endParaRPr>
          </a:p>
        </p:txBody>
      </p:sp>
      <p:sp>
        <p:nvSpPr>
          <p:cNvPr id="154" name="TextBox 153"/>
          <p:cNvSpPr txBox="1"/>
          <p:nvPr/>
        </p:nvSpPr>
        <p:spPr>
          <a:xfrm>
            <a:off x="2716620" y="2899360"/>
            <a:ext cx="239653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x</a:t>
            </a:r>
          </a:p>
        </p:txBody>
      </p:sp>
      <p:sp>
        <p:nvSpPr>
          <p:cNvPr id="88" name="TextBox 87"/>
          <p:cNvSpPr txBox="1"/>
          <p:nvPr/>
        </p:nvSpPr>
        <p:spPr>
          <a:xfrm>
            <a:off x="5681623" y="2362496"/>
            <a:ext cx="239653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x</a:t>
            </a:r>
          </a:p>
        </p:txBody>
      </p:sp>
      <p:sp>
        <p:nvSpPr>
          <p:cNvPr id="90" name="TextBox 89"/>
          <p:cNvSpPr txBox="1"/>
          <p:nvPr/>
        </p:nvSpPr>
        <p:spPr>
          <a:xfrm>
            <a:off x="6137526" y="2286291"/>
            <a:ext cx="239653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x</a:t>
            </a:r>
          </a:p>
        </p:txBody>
      </p:sp>
      <p:sp>
        <p:nvSpPr>
          <p:cNvPr id="94" name="Rectangle 93"/>
          <p:cNvSpPr>
            <a:spLocks noChangeArrowheads="1"/>
          </p:cNvSpPr>
          <p:nvPr/>
        </p:nvSpPr>
        <p:spPr bwMode="auto">
          <a:xfrm>
            <a:off x="5896659" y="2000915"/>
            <a:ext cx="674608" cy="466724"/>
          </a:xfrm>
          <a:prstGeom prst="rect">
            <a:avLst/>
          </a:prstGeom>
          <a:noFill/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/>
                <a:ea typeface="Times New Roman"/>
                <a:cs typeface="Times New Roman"/>
              </a:rPr>
              <a:t>DDR</a:t>
            </a:r>
            <a:r>
              <a:rPr kumimoji="0" 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/>
                <a:ea typeface="Times New Roman"/>
                <a:cs typeface="Times New Roman"/>
              </a:rPr>
              <a:t>4</a:t>
            </a: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/>
              <a:ea typeface="Times New Roman"/>
              <a:cs typeface="Times New Roman" pitchFamily="18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/>
                <a:ea typeface="Times New Roman"/>
                <a:cs typeface="Times New Roman"/>
              </a:rPr>
              <a:t>2666</a:t>
            </a: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/>
              <a:ea typeface="Times New Roman"/>
              <a:cs typeface="Times New Roman" pitchFamily="18" charset="0"/>
            </a:endParaRPr>
          </a:p>
        </p:txBody>
      </p:sp>
      <p:sp>
        <p:nvSpPr>
          <p:cNvPr id="95" name="Rectangle 94"/>
          <p:cNvSpPr>
            <a:spLocks noChangeArrowheads="1"/>
          </p:cNvSpPr>
          <p:nvPr/>
        </p:nvSpPr>
        <p:spPr bwMode="auto">
          <a:xfrm>
            <a:off x="7482657" y="1661325"/>
            <a:ext cx="674608" cy="466724"/>
          </a:xfrm>
          <a:prstGeom prst="rect">
            <a:avLst/>
          </a:prstGeom>
          <a:noFill/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/>
                <a:ea typeface="Times New Roman"/>
                <a:cs typeface="Times New Roman"/>
              </a:rPr>
              <a:t>DDR</a:t>
            </a:r>
            <a:r>
              <a:rPr kumimoji="0" 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/>
                <a:ea typeface="Times New Roman"/>
                <a:cs typeface="Times New Roman"/>
              </a:rPr>
              <a:t>4</a:t>
            </a: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/>
              <a:ea typeface="Times New Roman"/>
              <a:cs typeface="Times New Roman" pitchFamily="18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/>
                <a:ea typeface="Times New Roman"/>
                <a:cs typeface="Times New Roman"/>
              </a:rPr>
              <a:t>3200</a:t>
            </a: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/>
              <a:ea typeface="Times New Roman"/>
              <a:cs typeface="Times New Roman" pitchFamily="18" charset="0"/>
            </a:endParaRPr>
          </a:p>
        </p:txBody>
      </p:sp>
      <p:sp>
        <p:nvSpPr>
          <p:cNvPr id="96" name="TextBox 95"/>
          <p:cNvSpPr txBox="1"/>
          <p:nvPr/>
        </p:nvSpPr>
        <p:spPr>
          <a:xfrm>
            <a:off x="7695472" y="2132179"/>
            <a:ext cx="239653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x</a:t>
            </a:r>
          </a:p>
        </p:txBody>
      </p:sp>
      <p:cxnSp>
        <p:nvCxnSpPr>
          <p:cNvPr id="5" name="Straight Connector 4"/>
          <p:cNvCxnSpPr/>
          <p:nvPr/>
        </p:nvCxnSpPr>
        <p:spPr bwMode="auto">
          <a:xfrm flipV="1">
            <a:off x="6887206" y="5956531"/>
            <a:ext cx="12162" cy="572"/>
          </a:xfrm>
          <a:prstGeom prst="line">
            <a:avLst/>
          </a:prstGeom>
          <a:noFill/>
          <a:ln w="1587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3300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98" name="Line 19"/>
          <p:cNvCxnSpPr/>
          <p:nvPr/>
        </p:nvCxnSpPr>
        <p:spPr bwMode="auto">
          <a:xfrm flipV="1">
            <a:off x="8105659" y="5899696"/>
            <a:ext cx="0" cy="69496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99" name="Line 18"/>
          <p:cNvCxnSpPr/>
          <p:nvPr/>
        </p:nvCxnSpPr>
        <p:spPr bwMode="auto">
          <a:xfrm flipV="1">
            <a:off x="8508451" y="5891334"/>
            <a:ext cx="0" cy="61691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01" name="Rectangle 100"/>
          <p:cNvSpPr>
            <a:spLocks noChangeArrowheads="1"/>
          </p:cNvSpPr>
          <p:nvPr/>
        </p:nvSpPr>
        <p:spPr bwMode="auto">
          <a:xfrm>
            <a:off x="8227503" y="6006072"/>
            <a:ext cx="204501" cy="24284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/>
                <a:ea typeface="Times New Roman"/>
                <a:cs typeface="Times New Roman"/>
              </a:rPr>
              <a:t>22</a:t>
            </a:r>
            <a:endParaRPr kumimoji="0" lang="en-US" sz="13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/>
              <a:ea typeface="Times New Roman"/>
              <a:cs typeface="Times New Roman" pitchFamily="18" charset="0"/>
            </a:endParaRPr>
          </a:p>
        </p:txBody>
      </p:sp>
      <p:sp>
        <p:nvSpPr>
          <p:cNvPr id="105" name="Rectangle 104"/>
          <p:cNvSpPr>
            <a:spLocks noChangeArrowheads="1"/>
          </p:cNvSpPr>
          <p:nvPr/>
        </p:nvSpPr>
        <p:spPr bwMode="auto">
          <a:xfrm>
            <a:off x="7818793" y="6005188"/>
            <a:ext cx="220981" cy="24284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300" dirty="0">
                <a:solidFill>
                  <a:srgbClr val="000000"/>
                </a:solidFill>
                <a:latin typeface="Times New Roman"/>
                <a:ea typeface="Times New Roman"/>
                <a:cs typeface="Times New Roman"/>
              </a:rPr>
              <a:t>21</a:t>
            </a:r>
            <a:endParaRPr kumimoji="0" lang="en-US" sz="13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/>
              <a:ea typeface="Times New Roman"/>
              <a:cs typeface="Times New Roman" pitchFamily="18" charset="0"/>
            </a:endParaRPr>
          </a:p>
        </p:txBody>
      </p:sp>
      <p:cxnSp>
        <p:nvCxnSpPr>
          <p:cNvPr id="106" name="Line 59"/>
          <p:cNvCxnSpPr/>
          <p:nvPr/>
        </p:nvCxnSpPr>
        <p:spPr bwMode="auto">
          <a:xfrm flipV="1">
            <a:off x="515656" y="1928235"/>
            <a:ext cx="8351528" cy="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07" name="Rectangle 106"/>
          <p:cNvSpPr>
            <a:spLocks noChangeArrowheads="1"/>
          </p:cNvSpPr>
          <p:nvPr/>
        </p:nvSpPr>
        <p:spPr bwMode="auto">
          <a:xfrm>
            <a:off x="96801" y="1815590"/>
            <a:ext cx="355709" cy="23017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/>
                <a:ea typeface="Times New Roman"/>
                <a:cs typeface="Times New Roman"/>
              </a:rPr>
              <a:t>5</a:t>
            </a:r>
            <a:r>
              <a:rPr kumimoji="0" lang="hu-HU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/>
                <a:ea typeface="Times New Roman"/>
                <a:cs typeface="Times New Roman"/>
              </a:rPr>
              <a:t>000</a:t>
            </a:r>
            <a:endParaRPr kumimoji="0" lang="en-US" sz="13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/>
              <a:ea typeface="Times New Roman"/>
              <a:cs typeface="Times New Roman" pitchFamily="18" charset="0"/>
            </a:endParaRPr>
          </a:p>
        </p:txBody>
      </p:sp>
      <p:sp>
        <p:nvSpPr>
          <p:cNvPr id="110" name="TextBox 109"/>
          <p:cNvSpPr txBox="1"/>
          <p:nvPr/>
        </p:nvSpPr>
        <p:spPr>
          <a:xfrm>
            <a:off x="8419971" y="1827376"/>
            <a:ext cx="239653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x</a:t>
            </a:r>
          </a:p>
        </p:txBody>
      </p:sp>
      <p:sp>
        <p:nvSpPr>
          <p:cNvPr id="114" name="Rectangle 113"/>
          <p:cNvSpPr>
            <a:spLocks noChangeArrowheads="1"/>
          </p:cNvSpPr>
          <p:nvPr/>
        </p:nvSpPr>
        <p:spPr bwMode="auto">
          <a:xfrm>
            <a:off x="8237932" y="1481305"/>
            <a:ext cx="674608" cy="466724"/>
          </a:xfrm>
          <a:prstGeom prst="rect">
            <a:avLst/>
          </a:prstGeom>
          <a:noFill/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/>
                <a:ea typeface="Times New Roman"/>
                <a:cs typeface="Times New Roman"/>
              </a:rPr>
              <a:t>DDR</a:t>
            </a:r>
            <a:r>
              <a:rPr kumimoji="0" 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/>
                <a:ea typeface="Times New Roman"/>
                <a:cs typeface="Times New Roman"/>
              </a:rPr>
              <a:t>5</a:t>
            </a: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/>
              <a:ea typeface="Times New Roman"/>
              <a:cs typeface="Times New Roman" pitchFamily="18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/>
                <a:ea typeface="Times New Roman"/>
                <a:cs typeface="Times New Roman"/>
              </a:rPr>
              <a:t>4800</a:t>
            </a: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/>
              <a:ea typeface="Times New Roman"/>
              <a:cs typeface="Times New Roman" pitchFamily="18" charset="0"/>
            </a:endParaRPr>
          </a:p>
        </p:txBody>
      </p:sp>
      <p:sp>
        <p:nvSpPr>
          <p:cNvPr id="117" name="TextBox 116"/>
          <p:cNvSpPr txBox="1"/>
          <p:nvPr/>
        </p:nvSpPr>
        <p:spPr>
          <a:xfrm>
            <a:off x="7857365" y="3281644"/>
            <a:ext cx="130425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Emergence of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DDR5 memory</a:t>
            </a:r>
          </a:p>
        </p:txBody>
      </p:sp>
      <p:sp>
        <p:nvSpPr>
          <p:cNvPr id="119" name="Down Arrow 118"/>
          <p:cNvSpPr/>
          <p:nvPr/>
        </p:nvSpPr>
        <p:spPr bwMode="auto">
          <a:xfrm rot="10800000">
            <a:off x="8451598" y="2606430"/>
            <a:ext cx="119080" cy="548640"/>
          </a:xfrm>
          <a:prstGeom prst="downArrow">
            <a:avLst/>
          </a:prstGeom>
          <a:noFill/>
          <a:ln w="1587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576092630"/>
      </p:ext>
    </p:extLst>
  </p:cSld>
  <p:clrMapOvr>
    <a:masterClrMapping/>
  </p:clrMapOvr>
</p:sld>
</file>

<file path=ppt/slides/slide2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5. Evolution of high-end 2S server processors (32)</a:t>
            </a:r>
            <a:endParaRPr lang="en-US" dirty="0"/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903BFC3E-3DAF-4DA3-B153-80DE7AFBAA22}"/>
              </a:ext>
            </a:extLst>
          </p:cNvPr>
          <p:cNvSpPr txBox="1"/>
          <p:nvPr/>
        </p:nvSpPr>
        <p:spPr>
          <a:xfrm>
            <a:off x="26495" y="458670"/>
            <a:ext cx="984566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i="0" u="none" strike="noStrike" kern="1200" cap="none" spc="-5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How far memory speeds could follow the dynamic</a:t>
            </a:r>
            <a:r>
              <a:rPr kumimoji="0" lang="en-US" i="0" u="none" strike="noStrike" kern="1200" cap="none" spc="-50" normalizeH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 rise of </a:t>
            </a:r>
            <a:r>
              <a:rPr lang="en-US" spc="-50" baseline="0" dirty="0">
                <a:solidFill>
                  <a:srgbClr val="2D2D8A"/>
                </a:solidFill>
                <a:latin typeface="Verdana"/>
                <a:cs typeface="Times New Roman" pitchFamily="18" charset="0"/>
              </a:rPr>
              <a:t>core counts</a:t>
            </a:r>
            <a:r>
              <a:rPr kumimoji="0" lang="en-US" i="0" u="none" strike="noStrike" kern="1200" cap="none" spc="-5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pc="-50" dirty="0">
                <a:solidFill>
                  <a:srgbClr val="2D2D8A"/>
                </a:solidFill>
                <a:latin typeface="Verdana"/>
                <a:cs typeface="Times New Roman" pitchFamily="18" charset="0"/>
              </a:rPr>
              <a:t>  </a:t>
            </a:r>
            <a:r>
              <a:rPr kumimoji="0" lang="en-US" i="0" u="none" strike="noStrike" kern="1200" cap="none" spc="-5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in Intel’s 2S HE server processor</a:t>
            </a:r>
            <a:r>
              <a:rPr kumimoji="0" lang="hu-HU" i="0" u="none" strike="noStrike" kern="1200" cap="none" spc="-5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s</a:t>
            </a:r>
            <a:r>
              <a:rPr kumimoji="0" lang="en-US" i="0" u="none" strike="noStrike" kern="1200" cap="none" spc="-5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 -2 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173537" y="1124720"/>
            <a:ext cx="88929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spc="-30" dirty="0">
                <a:solidFill>
                  <a:srgbClr val="000000"/>
                </a:solidFill>
                <a:latin typeface="+mj-lt"/>
                <a:cs typeface="Times New Roman" pitchFamily="18" charset="0"/>
              </a:rPr>
              <a:t>As the above Figure shows, </a:t>
            </a:r>
            <a:r>
              <a:rPr lang="en-US" sz="1600" spc="-30" dirty="0">
                <a:solidFill>
                  <a:srgbClr val="0070C0"/>
                </a:solidFill>
                <a:latin typeface="+mj-lt"/>
                <a:cs typeface="Times New Roman" pitchFamily="18" charset="0"/>
              </a:rPr>
              <a:t>memory speeds has been raised </a:t>
            </a:r>
            <a:r>
              <a:rPr lang="en-US" sz="1600" dirty="0">
                <a:solidFill>
                  <a:srgbClr val="0070C0"/>
                </a:solidFill>
                <a:latin typeface="+mj-lt"/>
                <a:cs typeface="Times New Roman" pitchFamily="18" charset="0"/>
              </a:rPr>
              <a:t>in two different rates.</a:t>
            </a:r>
          </a:p>
        </p:txBody>
      </p:sp>
      <p:sp>
        <p:nvSpPr>
          <p:cNvPr id="6" name="Rounded Rectangle 5"/>
          <p:cNvSpPr/>
          <p:nvPr/>
        </p:nvSpPr>
        <p:spPr bwMode="auto">
          <a:xfrm>
            <a:off x="66505" y="1538790"/>
            <a:ext cx="9000000" cy="2304000"/>
          </a:xfrm>
          <a:prstGeom prst="roundRect">
            <a:avLst/>
          </a:prstGeom>
          <a:solidFill>
            <a:srgbClr val="DDEEFF"/>
          </a:solidFill>
          <a:ln w="15875" cap="flat" cmpd="sng" algn="ctr">
            <a:solidFill>
              <a:srgbClr val="89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7" name="TextBox 6"/>
          <p:cNvSpPr txBox="1"/>
          <p:nvPr/>
        </p:nvSpPr>
        <p:spPr>
          <a:xfrm flipH="1">
            <a:off x="182528" y="1582830"/>
            <a:ext cx="9160001" cy="221599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/>
            <a:r>
              <a:rPr lang="en-US" sz="1600" dirty="0">
                <a:solidFill>
                  <a:srgbClr val="0070C0"/>
                </a:solidFill>
                <a:latin typeface="Verdana"/>
                <a:cs typeface="Times New Roman" pitchFamily="18" charset="0"/>
              </a:rPr>
              <a:t>Initially</a:t>
            </a:r>
            <a:r>
              <a:rPr lang="en-US" sz="1600" dirty="0">
                <a:solidFill>
                  <a:srgbClr val="000000"/>
                </a:solidFill>
                <a:latin typeface="Verdana"/>
                <a:cs typeface="Times New Roman" pitchFamily="18" charset="0"/>
              </a:rPr>
              <a:t>, while using DDR and DDR2 memories, </a:t>
            </a:r>
            <a:r>
              <a:rPr lang="hu-HU" sz="1600" dirty="0" err="1">
                <a:solidFill>
                  <a:srgbClr val="0070C0"/>
                </a:solidFill>
                <a:latin typeface="Verdana"/>
                <a:cs typeface="Times New Roman" pitchFamily="18" charset="0"/>
              </a:rPr>
              <a:t>memory</a:t>
            </a:r>
            <a:r>
              <a:rPr lang="hu-HU" sz="1600" dirty="0">
                <a:solidFill>
                  <a:srgbClr val="0070C0"/>
                </a:solidFill>
                <a:latin typeface="Verdana"/>
                <a:cs typeface="Times New Roman" pitchFamily="18" charset="0"/>
              </a:rPr>
              <a:t> </a:t>
            </a:r>
            <a:r>
              <a:rPr lang="hu-HU" sz="1600" dirty="0" err="1">
                <a:solidFill>
                  <a:srgbClr val="0070C0"/>
                </a:solidFill>
                <a:latin typeface="Verdana"/>
                <a:cs typeface="Times New Roman" pitchFamily="18" charset="0"/>
              </a:rPr>
              <a:t>transfer</a:t>
            </a:r>
            <a:r>
              <a:rPr lang="en-US" sz="1600" dirty="0">
                <a:solidFill>
                  <a:srgbClr val="0070C0"/>
                </a:solidFill>
                <a:latin typeface="Verdana"/>
                <a:cs typeface="Times New Roman" pitchFamily="18" charset="0"/>
              </a:rPr>
              <a:t> </a:t>
            </a:r>
            <a:r>
              <a:rPr lang="hu-HU" sz="1600" dirty="0" err="1">
                <a:solidFill>
                  <a:srgbClr val="0070C0"/>
                </a:solidFill>
                <a:latin typeface="Verdana"/>
                <a:cs typeface="Times New Roman" pitchFamily="18" charset="0"/>
              </a:rPr>
              <a:t>rate</a:t>
            </a:r>
            <a:r>
              <a:rPr lang="en-US" sz="1600" dirty="0">
                <a:solidFill>
                  <a:srgbClr val="0070C0"/>
                </a:solidFill>
                <a:latin typeface="Verdana"/>
                <a:cs typeface="Times New Roman" pitchFamily="18" charset="0"/>
              </a:rPr>
              <a:t>s</a:t>
            </a:r>
            <a:r>
              <a:rPr lang="hu-HU" sz="1600" dirty="0">
                <a:solidFill>
                  <a:srgbClr val="0070C0"/>
                </a:solidFill>
                <a:latin typeface="Verdana"/>
                <a:cs typeface="Times New Roman" pitchFamily="18" charset="0"/>
              </a:rPr>
              <a:t> </a:t>
            </a:r>
            <a:r>
              <a:rPr lang="en-US" sz="1600" dirty="0">
                <a:solidFill>
                  <a:srgbClr val="FF0000"/>
                </a:solidFill>
                <a:latin typeface="Verdana"/>
                <a:cs typeface="Times New Roman" pitchFamily="18" charset="0"/>
              </a:rPr>
              <a:t>were </a:t>
            </a:r>
          </a:p>
          <a:p>
            <a:pPr lvl="0">
              <a:spcAft>
                <a:spcPts val="600"/>
              </a:spcAft>
            </a:pPr>
            <a:r>
              <a:rPr lang="en-US" sz="1600" dirty="0">
                <a:solidFill>
                  <a:srgbClr val="FF0000"/>
                </a:solidFill>
                <a:latin typeface="Verdana"/>
                <a:cs typeface="Times New Roman" pitchFamily="18" charset="0"/>
              </a:rPr>
              <a:t>      doubled </a:t>
            </a:r>
            <a:r>
              <a:rPr lang="hu-HU" sz="1600" dirty="0" err="1">
                <a:solidFill>
                  <a:srgbClr val="FF0000"/>
                </a:solidFill>
                <a:latin typeface="Verdana"/>
                <a:cs typeface="Times New Roman" pitchFamily="18" charset="0"/>
              </a:rPr>
              <a:t>roughly</a:t>
            </a:r>
            <a:r>
              <a:rPr lang="hu-HU" sz="1600" dirty="0">
                <a:solidFill>
                  <a:srgbClr val="FF0000"/>
                </a:solidFill>
                <a:latin typeface="Verdana"/>
                <a:cs typeface="Times New Roman" pitchFamily="18" charset="0"/>
              </a:rPr>
              <a:t> </a:t>
            </a:r>
            <a:r>
              <a:rPr lang="en-US" sz="1600" dirty="0">
                <a:solidFill>
                  <a:srgbClr val="FF0000"/>
                </a:solidFill>
                <a:latin typeface="Verdana"/>
                <a:cs typeface="Times New Roman" pitchFamily="18" charset="0"/>
              </a:rPr>
              <a:t>in </a:t>
            </a:r>
            <a:r>
              <a:rPr lang="hu-HU" sz="1600" dirty="0" err="1">
                <a:solidFill>
                  <a:srgbClr val="FF0000"/>
                </a:solidFill>
                <a:latin typeface="Verdana"/>
                <a:cs typeface="Times New Roman" pitchFamily="18" charset="0"/>
              </a:rPr>
              <a:t>four</a:t>
            </a:r>
            <a:r>
              <a:rPr lang="hu-HU" sz="1600" dirty="0">
                <a:solidFill>
                  <a:srgbClr val="FF0000"/>
                </a:solidFill>
                <a:latin typeface="Verdana"/>
                <a:cs typeface="Times New Roman" pitchFamily="18" charset="0"/>
              </a:rPr>
              <a:t> </a:t>
            </a:r>
            <a:r>
              <a:rPr lang="hu-HU" sz="1600" dirty="0" err="1">
                <a:solidFill>
                  <a:srgbClr val="FF0000"/>
                </a:solidFill>
                <a:latin typeface="Verdana"/>
                <a:cs typeface="Times New Roman" pitchFamily="18" charset="0"/>
              </a:rPr>
              <a:t>years</a:t>
            </a:r>
            <a:r>
              <a:rPr lang="hu-HU" sz="1600" dirty="0">
                <a:solidFill>
                  <a:srgbClr val="0070C0"/>
                </a:solidFill>
                <a:latin typeface="Verdana"/>
                <a:cs typeface="Times New Roman" pitchFamily="18" charset="0"/>
              </a:rPr>
              <a:t>.</a:t>
            </a:r>
          </a:p>
          <a:p>
            <a:pPr marL="285750" lvl="0" indent="-285750">
              <a:buFont typeface="Arial" panose="020B0604020202020204" pitchFamily="34" charset="0"/>
              <a:buChar char="•"/>
            </a:pPr>
            <a:r>
              <a:rPr lang="hu-HU" sz="1600" dirty="0" err="1">
                <a:solidFill>
                  <a:srgbClr val="0070C0"/>
                </a:solidFill>
                <a:latin typeface="Verdana"/>
                <a:cs typeface="Times New Roman" pitchFamily="18" charset="0"/>
              </a:rPr>
              <a:t>But</a:t>
            </a:r>
            <a:r>
              <a:rPr lang="hu-HU" sz="1600" dirty="0">
                <a:solidFill>
                  <a:srgbClr val="000000"/>
                </a:solidFill>
                <a:latin typeface="Verdana"/>
                <a:cs typeface="Times New Roman" pitchFamily="18" charset="0"/>
              </a:rPr>
              <a:t> </a:t>
            </a:r>
            <a:r>
              <a:rPr lang="hu-HU" sz="1600" dirty="0" err="1">
                <a:solidFill>
                  <a:srgbClr val="0070C0"/>
                </a:solidFill>
                <a:latin typeface="Verdana"/>
                <a:cs typeface="Times New Roman" pitchFamily="18" charset="0"/>
              </a:rPr>
              <a:t>after</a:t>
            </a:r>
            <a:r>
              <a:rPr lang="hu-HU" sz="1600" dirty="0">
                <a:solidFill>
                  <a:srgbClr val="0070C0"/>
                </a:solidFill>
                <a:latin typeface="Verdana"/>
                <a:cs typeface="Times New Roman" pitchFamily="18" charset="0"/>
              </a:rPr>
              <a:t> DDR3 </a:t>
            </a:r>
            <a:r>
              <a:rPr lang="hu-HU" sz="1600" dirty="0" err="1">
                <a:solidFill>
                  <a:srgbClr val="0070C0"/>
                </a:solidFill>
                <a:latin typeface="Verdana"/>
                <a:cs typeface="Times New Roman" pitchFamily="18" charset="0"/>
              </a:rPr>
              <a:t>memor</a:t>
            </a:r>
            <a:r>
              <a:rPr lang="en-US" sz="1600" dirty="0" err="1">
                <a:solidFill>
                  <a:srgbClr val="0070C0"/>
                </a:solidFill>
                <a:latin typeface="Verdana"/>
                <a:cs typeface="Times New Roman" pitchFamily="18" charset="0"/>
              </a:rPr>
              <a:t>ies</a:t>
            </a:r>
            <a:r>
              <a:rPr lang="hu-HU" sz="1600" dirty="0">
                <a:solidFill>
                  <a:srgbClr val="0070C0"/>
                </a:solidFill>
                <a:latin typeface="Verdana"/>
                <a:cs typeface="Times New Roman" pitchFamily="18" charset="0"/>
              </a:rPr>
              <a:t> </a:t>
            </a:r>
            <a:r>
              <a:rPr lang="hu-HU" sz="1600" dirty="0" err="1">
                <a:solidFill>
                  <a:srgbClr val="0070C0"/>
                </a:solidFill>
                <a:latin typeface="Verdana"/>
                <a:cs typeface="Times New Roman" pitchFamily="18" charset="0"/>
              </a:rPr>
              <a:t>emerged</a:t>
            </a:r>
            <a:r>
              <a:rPr lang="en-US" sz="1600" dirty="0">
                <a:solidFill>
                  <a:srgbClr val="0070C0"/>
                </a:solidFill>
                <a:latin typeface="Verdana"/>
                <a:cs typeface="Times New Roman" pitchFamily="18" charset="0"/>
              </a:rPr>
              <a:t>,</a:t>
            </a:r>
            <a:r>
              <a:rPr lang="hu-HU" sz="1600" dirty="0">
                <a:solidFill>
                  <a:srgbClr val="0070C0"/>
                </a:solidFill>
                <a:latin typeface="Verdana"/>
                <a:cs typeface="Times New Roman" pitchFamily="18" charset="0"/>
              </a:rPr>
              <a:t> </a:t>
            </a:r>
            <a:r>
              <a:rPr lang="hu-HU" sz="1600" dirty="0" err="1">
                <a:solidFill>
                  <a:srgbClr val="0070C0"/>
                </a:solidFill>
                <a:latin typeface="Verdana"/>
                <a:cs typeface="Times New Roman" pitchFamily="18" charset="0"/>
              </a:rPr>
              <a:t>the</a:t>
            </a:r>
            <a:r>
              <a:rPr lang="hu-HU" sz="1600" dirty="0">
                <a:solidFill>
                  <a:srgbClr val="0070C0"/>
                </a:solidFill>
                <a:latin typeface="Verdana"/>
                <a:cs typeface="Times New Roman" pitchFamily="18" charset="0"/>
              </a:rPr>
              <a:t> </a:t>
            </a:r>
            <a:r>
              <a:rPr lang="hu-HU" sz="1600" dirty="0" err="1">
                <a:solidFill>
                  <a:srgbClr val="0070C0"/>
                </a:solidFill>
                <a:latin typeface="Verdana"/>
                <a:cs typeface="Times New Roman" pitchFamily="18" charset="0"/>
              </a:rPr>
              <a:t>growth</a:t>
            </a:r>
            <a:r>
              <a:rPr lang="hu-HU" sz="1600" dirty="0">
                <a:solidFill>
                  <a:srgbClr val="0070C0"/>
                </a:solidFill>
                <a:latin typeface="Verdana"/>
                <a:cs typeface="Times New Roman" pitchFamily="18" charset="0"/>
              </a:rPr>
              <a:t> </a:t>
            </a:r>
            <a:r>
              <a:rPr lang="hu-HU" sz="1600" dirty="0" err="1">
                <a:solidFill>
                  <a:srgbClr val="0070C0"/>
                </a:solidFill>
                <a:latin typeface="Verdana"/>
                <a:cs typeface="Times New Roman" pitchFamily="18" charset="0"/>
              </a:rPr>
              <a:t>rate</a:t>
            </a:r>
            <a:r>
              <a:rPr lang="hu-HU" sz="1600" dirty="0">
                <a:solidFill>
                  <a:srgbClr val="0070C0"/>
                </a:solidFill>
                <a:latin typeface="Verdana"/>
                <a:cs typeface="Times New Roman" pitchFamily="18" charset="0"/>
              </a:rPr>
              <a:t> of </a:t>
            </a:r>
            <a:r>
              <a:rPr lang="hu-HU" sz="1600" dirty="0" err="1">
                <a:solidFill>
                  <a:srgbClr val="0070C0"/>
                </a:solidFill>
                <a:latin typeface="Verdana"/>
                <a:cs typeface="Times New Roman" pitchFamily="18" charset="0"/>
              </a:rPr>
              <a:t>memory</a:t>
            </a:r>
            <a:r>
              <a:rPr lang="hu-HU" sz="1600" dirty="0">
                <a:solidFill>
                  <a:srgbClr val="0070C0"/>
                </a:solidFill>
                <a:latin typeface="Verdana"/>
                <a:cs typeface="Times New Roman" pitchFamily="18" charset="0"/>
              </a:rPr>
              <a:t> </a:t>
            </a:r>
            <a:r>
              <a:rPr lang="hu-HU" sz="1600" dirty="0" err="1">
                <a:solidFill>
                  <a:srgbClr val="0070C0"/>
                </a:solidFill>
                <a:latin typeface="Verdana"/>
                <a:cs typeface="Times New Roman" pitchFamily="18" charset="0"/>
              </a:rPr>
              <a:t>transfer</a:t>
            </a:r>
            <a:r>
              <a:rPr lang="hu-HU" sz="1600" dirty="0">
                <a:solidFill>
                  <a:srgbClr val="0070C0"/>
                </a:solidFill>
                <a:latin typeface="Verdana"/>
                <a:cs typeface="Times New Roman" pitchFamily="18" charset="0"/>
              </a:rPr>
              <a:t> </a:t>
            </a:r>
            <a:r>
              <a:rPr lang="en-US" sz="1600" dirty="0">
                <a:solidFill>
                  <a:srgbClr val="0070C0"/>
                </a:solidFill>
                <a:latin typeface="Verdana"/>
                <a:cs typeface="Times New Roman" pitchFamily="18" charset="0"/>
              </a:rPr>
              <a:t>rates</a:t>
            </a:r>
          </a:p>
          <a:p>
            <a:pPr lvl="0"/>
            <a:r>
              <a:rPr lang="en-US" sz="1600" dirty="0">
                <a:solidFill>
                  <a:srgbClr val="0070C0"/>
                </a:solidFill>
                <a:latin typeface="Verdana"/>
                <a:cs typeface="Times New Roman" pitchFamily="18" charset="0"/>
              </a:rPr>
              <a:t>      </a:t>
            </a:r>
            <a:r>
              <a:rPr lang="hu-HU" sz="1600" dirty="0">
                <a:solidFill>
                  <a:srgbClr val="0070C0"/>
                </a:solidFill>
                <a:latin typeface="Verdana"/>
                <a:cs typeface="Times New Roman" pitchFamily="18" charset="0"/>
              </a:rPr>
              <a:t> </a:t>
            </a:r>
            <a:r>
              <a:rPr lang="hu-HU" sz="1600" dirty="0" err="1">
                <a:solidFill>
                  <a:srgbClr val="0070C0"/>
                </a:solidFill>
                <a:latin typeface="Verdana"/>
                <a:cs typeface="Times New Roman" pitchFamily="18" charset="0"/>
              </a:rPr>
              <a:t>slowed</a:t>
            </a:r>
            <a:r>
              <a:rPr lang="hu-HU" sz="1600" dirty="0">
                <a:solidFill>
                  <a:srgbClr val="0070C0"/>
                </a:solidFill>
                <a:latin typeface="Verdana"/>
                <a:cs typeface="Times New Roman" pitchFamily="18" charset="0"/>
              </a:rPr>
              <a:t> down </a:t>
            </a:r>
            <a:r>
              <a:rPr lang="hu-HU" sz="1600" dirty="0" err="1">
                <a:solidFill>
                  <a:srgbClr val="0070C0"/>
                </a:solidFill>
                <a:latin typeface="Verdana"/>
                <a:cs typeface="Times New Roman" pitchFamily="18" charset="0"/>
              </a:rPr>
              <a:t>to</a:t>
            </a:r>
            <a:r>
              <a:rPr lang="hu-HU" sz="1600" dirty="0">
                <a:solidFill>
                  <a:srgbClr val="000000"/>
                </a:solidFill>
                <a:latin typeface="Verdana"/>
                <a:cs typeface="Times New Roman" pitchFamily="18" charset="0"/>
              </a:rPr>
              <a:t> </a:t>
            </a:r>
            <a:r>
              <a:rPr lang="hu-HU" sz="1600" dirty="0" err="1">
                <a:solidFill>
                  <a:srgbClr val="FF0000"/>
                </a:solidFill>
                <a:latin typeface="Verdana"/>
                <a:cs typeface="Times New Roman" pitchFamily="18" charset="0"/>
              </a:rPr>
              <a:t>doubling</a:t>
            </a:r>
            <a:r>
              <a:rPr lang="hu-HU" sz="1600" dirty="0">
                <a:solidFill>
                  <a:srgbClr val="FF0000"/>
                </a:solidFill>
                <a:latin typeface="Verdana"/>
                <a:cs typeface="Times New Roman" pitchFamily="18" charset="0"/>
              </a:rPr>
              <a:t> </a:t>
            </a:r>
            <a:r>
              <a:rPr lang="en-US" sz="1600" dirty="0">
                <a:solidFill>
                  <a:srgbClr val="FF0000"/>
                </a:solidFill>
                <a:latin typeface="Verdana"/>
                <a:cs typeface="Times New Roman" pitchFamily="18" charset="0"/>
              </a:rPr>
              <a:t>roughly</a:t>
            </a:r>
            <a:r>
              <a:rPr lang="hu-HU" sz="1600" dirty="0">
                <a:solidFill>
                  <a:srgbClr val="FF0000"/>
                </a:solidFill>
                <a:latin typeface="Verdana"/>
                <a:cs typeface="Times New Roman" pitchFamily="18" charset="0"/>
              </a:rPr>
              <a:t> </a:t>
            </a:r>
            <a:r>
              <a:rPr lang="hu-HU" sz="1600" dirty="0" err="1">
                <a:solidFill>
                  <a:srgbClr val="FF0000"/>
                </a:solidFill>
                <a:latin typeface="Verdana"/>
                <a:cs typeface="Times New Roman" pitchFamily="18" charset="0"/>
              </a:rPr>
              <a:t>every</a:t>
            </a:r>
            <a:r>
              <a:rPr lang="hu-HU" sz="1600" dirty="0">
                <a:solidFill>
                  <a:srgbClr val="FF0000"/>
                </a:solidFill>
                <a:latin typeface="Verdana"/>
                <a:cs typeface="Times New Roman" pitchFamily="18" charset="0"/>
              </a:rPr>
              <a:t> </a:t>
            </a:r>
            <a:r>
              <a:rPr lang="hu-HU" sz="1600" dirty="0" err="1">
                <a:solidFill>
                  <a:srgbClr val="FF0000"/>
                </a:solidFill>
                <a:latin typeface="Verdana"/>
                <a:cs typeface="Times New Roman" pitchFamily="18" charset="0"/>
              </a:rPr>
              <a:t>eight</a:t>
            </a:r>
            <a:r>
              <a:rPr lang="hu-HU" sz="1600" dirty="0">
                <a:solidFill>
                  <a:srgbClr val="FF0000"/>
                </a:solidFill>
                <a:latin typeface="Verdana"/>
                <a:cs typeface="Times New Roman" pitchFamily="18" charset="0"/>
              </a:rPr>
              <a:t> </a:t>
            </a:r>
            <a:r>
              <a:rPr lang="hu-HU" sz="1600" dirty="0" err="1">
                <a:solidFill>
                  <a:srgbClr val="FF0000"/>
                </a:solidFill>
                <a:latin typeface="Verdana"/>
                <a:cs typeface="Times New Roman" pitchFamily="18" charset="0"/>
              </a:rPr>
              <a:t>years</a:t>
            </a:r>
            <a:r>
              <a:rPr lang="hu-HU" sz="1600" dirty="0">
                <a:solidFill>
                  <a:srgbClr val="FF0000"/>
                </a:solidFill>
                <a:latin typeface="Verdana"/>
                <a:cs typeface="Times New Roman" pitchFamily="18" charset="0"/>
              </a:rPr>
              <a:t> </a:t>
            </a:r>
            <a:r>
              <a:rPr lang="hu-HU" sz="1600" dirty="0" err="1">
                <a:solidFill>
                  <a:srgbClr val="0070C0"/>
                </a:solidFill>
                <a:latin typeface="Verdana"/>
                <a:cs typeface="Times New Roman" pitchFamily="18" charset="0"/>
              </a:rPr>
              <a:t>due</a:t>
            </a:r>
            <a:r>
              <a:rPr lang="hu-HU" sz="1600" dirty="0">
                <a:solidFill>
                  <a:srgbClr val="0070C0"/>
                </a:solidFill>
                <a:latin typeface="Verdana"/>
                <a:cs typeface="Times New Roman" pitchFamily="18" charset="0"/>
              </a:rPr>
              <a:t> </a:t>
            </a:r>
            <a:r>
              <a:rPr lang="hu-HU" sz="1600" dirty="0" err="1">
                <a:solidFill>
                  <a:srgbClr val="0070C0"/>
                </a:solidFill>
                <a:latin typeface="Verdana"/>
                <a:cs typeface="Times New Roman" pitchFamily="18" charset="0"/>
              </a:rPr>
              <a:t>to</a:t>
            </a:r>
            <a:r>
              <a:rPr lang="hu-HU" sz="1600" dirty="0">
                <a:solidFill>
                  <a:srgbClr val="0070C0"/>
                </a:solidFill>
                <a:latin typeface="Verdana"/>
                <a:cs typeface="Times New Roman" pitchFamily="18" charset="0"/>
              </a:rPr>
              <a:t> </a:t>
            </a:r>
            <a:r>
              <a:rPr lang="hu-HU" sz="1600" dirty="0" err="1">
                <a:solidFill>
                  <a:srgbClr val="0070C0"/>
                </a:solidFill>
                <a:latin typeface="Verdana"/>
                <a:cs typeface="Times New Roman" pitchFamily="18" charset="0"/>
              </a:rPr>
              <a:t>the</a:t>
            </a:r>
            <a:r>
              <a:rPr lang="hu-HU" sz="1600" dirty="0">
                <a:solidFill>
                  <a:srgbClr val="0070C0"/>
                </a:solidFill>
                <a:latin typeface="Verdana"/>
                <a:cs typeface="Times New Roman" pitchFamily="18" charset="0"/>
              </a:rPr>
              <a:t> </a:t>
            </a:r>
            <a:r>
              <a:rPr lang="hu-HU" sz="1600" dirty="0" err="1">
                <a:solidFill>
                  <a:srgbClr val="0070C0"/>
                </a:solidFill>
                <a:latin typeface="Verdana"/>
                <a:cs typeface="Times New Roman" pitchFamily="18" charset="0"/>
              </a:rPr>
              <a:t>higher</a:t>
            </a:r>
            <a:r>
              <a:rPr lang="hu-HU" sz="1600" dirty="0">
                <a:solidFill>
                  <a:srgbClr val="0070C0"/>
                </a:solidFill>
                <a:latin typeface="Verdana"/>
                <a:cs typeface="Times New Roman" pitchFamily="18" charset="0"/>
              </a:rPr>
              <a:t> </a:t>
            </a:r>
            <a:r>
              <a:rPr lang="en-US" sz="1600" dirty="0">
                <a:solidFill>
                  <a:srgbClr val="0070C0"/>
                </a:solidFill>
                <a:latin typeface="Verdana"/>
                <a:cs typeface="Times New Roman" pitchFamily="18" charset="0"/>
              </a:rPr>
              <a:t>c</a:t>
            </a:r>
            <a:r>
              <a:rPr lang="hu-HU" sz="1600" dirty="0" err="1">
                <a:solidFill>
                  <a:srgbClr val="0070C0"/>
                </a:solidFill>
                <a:latin typeface="Verdana"/>
                <a:cs typeface="Times New Roman" pitchFamily="18" charset="0"/>
              </a:rPr>
              <a:t>omplexity</a:t>
            </a:r>
            <a:endParaRPr lang="en-US" sz="1600" dirty="0">
              <a:solidFill>
                <a:srgbClr val="0070C0"/>
              </a:solidFill>
              <a:latin typeface="Verdana"/>
              <a:cs typeface="Times New Roman" pitchFamily="18" charset="0"/>
            </a:endParaRPr>
          </a:p>
          <a:p>
            <a:pPr lvl="0">
              <a:spcAft>
                <a:spcPts val="600"/>
              </a:spcAft>
            </a:pPr>
            <a:r>
              <a:rPr lang="en-US" sz="1600" dirty="0">
                <a:solidFill>
                  <a:srgbClr val="0070C0"/>
                </a:solidFill>
                <a:latin typeface="Verdana"/>
                <a:cs typeface="Times New Roman" pitchFamily="18" charset="0"/>
              </a:rPr>
              <a:t>      </a:t>
            </a:r>
            <a:r>
              <a:rPr lang="hu-HU" sz="1600" dirty="0">
                <a:solidFill>
                  <a:srgbClr val="0070C0"/>
                </a:solidFill>
                <a:latin typeface="Verdana"/>
                <a:cs typeface="Times New Roman" pitchFamily="18" charset="0"/>
              </a:rPr>
              <a:t> of </a:t>
            </a:r>
            <a:r>
              <a:rPr lang="hu-HU" sz="1600" dirty="0" err="1">
                <a:solidFill>
                  <a:srgbClr val="0070C0"/>
                </a:solidFill>
                <a:latin typeface="Verdana"/>
                <a:cs typeface="Times New Roman" pitchFamily="18" charset="0"/>
              </a:rPr>
              <a:t>th</a:t>
            </a:r>
            <a:r>
              <a:rPr lang="en-US" sz="1600" dirty="0">
                <a:solidFill>
                  <a:srgbClr val="0070C0"/>
                </a:solidFill>
                <a:latin typeface="Verdana"/>
                <a:cs typeface="Times New Roman" pitchFamily="18" charset="0"/>
              </a:rPr>
              <a:t>e</a:t>
            </a:r>
            <a:r>
              <a:rPr lang="hu-HU" sz="1600" dirty="0">
                <a:solidFill>
                  <a:srgbClr val="0070C0"/>
                </a:solidFill>
                <a:latin typeface="Verdana"/>
                <a:cs typeface="Times New Roman" pitchFamily="18" charset="0"/>
              </a:rPr>
              <a:t> </a:t>
            </a:r>
            <a:r>
              <a:rPr lang="hu-HU" sz="1600" dirty="0" err="1">
                <a:solidFill>
                  <a:srgbClr val="0070C0"/>
                </a:solidFill>
                <a:latin typeface="Verdana"/>
                <a:cs typeface="Times New Roman" pitchFamily="18" charset="0"/>
              </a:rPr>
              <a:t>technology</a:t>
            </a:r>
            <a:r>
              <a:rPr lang="en-US" sz="1600" dirty="0">
                <a:solidFill>
                  <a:srgbClr val="000000"/>
                </a:solidFill>
                <a:latin typeface="Verdana"/>
                <a:cs typeface="Times New Roman" pitchFamily="18" charset="0"/>
              </a:rPr>
              <a:t>.</a:t>
            </a:r>
          </a:p>
          <a:p>
            <a:pPr marL="285750" lvl="0" indent="-285750">
              <a:buFont typeface="Arial" panose="020B0604020202020204" pitchFamily="34" charset="0"/>
              <a:buChar char="•"/>
            </a:pPr>
            <a:r>
              <a:rPr lang="en-US" sz="1600" dirty="0">
                <a:solidFill>
                  <a:srgbClr val="0070C0"/>
                </a:solidFill>
                <a:latin typeface="Verdana"/>
                <a:cs typeface="Times New Roman" pitchFamily="18" charset="0"/>
              </a:rPr>
              <a:t>When we compare at what rate core counts and memory speeds have been raised,</a:t>
            </a:r>
          </a:p>
          <a:p>
            <a:pPr lvl="0"/>
            <a:r>
              <a:rPr lang="en-US" sz="1600" dirty="0">
                <a:solidFill>
                  <a:srgbClr val="0070C0"/>
                </a:solidFill>
                <a:latin typeface="Verdana"/>
                <a:cs typeface="Times New Roman" pitchFamily="18" charset="0"/>
              </a:rPr>
              <a:t>      we find that </a:t>
            </a:r>
            <a:r>
              <a:rPr lang="en-US" sz="1600" spc="-20" dirty="0">
                <a:solidFill>
                  <a:srgbClr val="0070C0"/>
                </a:solidFill>
                <a:latin typeface="Verdana"/>
                <a:cs typeface="Times New Roman" pitchFamily="18" charset="0"/>
              </a:rPr>
              <a:t>memory transfer rates could be </a:t>
            </a:r>
            <a:r>
              <a:rPr lang="en-US" sz="1600" spc="-30" dirty="0">
                <a:solidFill>
                  <a:srgbClr val="0070C0"/>
                </a:solidFill>
                <a:latin typeface="Verdana"/>
                <a:cs typeface="Times New Roman" pitchFamily="18" charset="0"/>
              </a:rPr>
              <a:t>increased approximately </a:t>
            </a:r>
            <a:r>
              <a:rPr lang="en-US" sz="1600" spc="-30" dirty="0">
                <a:solidFill>
                  <a:srgbClr val="FF0000"/>
                </a:solidFill>
                <a:latin typeface="Verdana"/>
                <a:cs typeface="Times New Roman" pitchFamily="18" charset="0"/>
              </a:rPr>
              <a:t>at the</a:t>
            </a:r>
          </a:p>
          <a:p>
            <a:pPr lvl="0"/>
            <a:r>
              <a:rPr lang="en-US" sz="1600" spc="-30" dirty="0">
                <a:solidFill>
                  <a:srgbClr val="FF0000"/>
                </a:solidFill>
                <a:latin typeface="Verdana"/>
                <a:cs typeface="Times New Roman" pitchFamily="18" charset="0"/>
              </a:rPr>
              <a:t>      half rate </a:t>
            </a:r>
            <a:r>
              <a:rPr lang="en-US" sz="1600" spc="-30" dirty="0">
                <a:solidFill>
                  <a:srgbClr val="0070C0"/>
                </a:solidFill>
                <a:latin typeface="Verdana"/>
                <a:cs typeface="Times New Roman" pitchFamily="18" charset="0"/>
              </a:rPr>
              <a:t>compared to the rate of core counts in the considered </a:t>
            </a:r>
            <a:r>
              <a:rPr lang="en-US" sz="1600" dirty="0">
                <a:solidFill>
                  <a:srgbClr val="0070C0"/>
                </a:solidFill>
                <a:latin typeface="Verdana"/>
                <a:cs typeface="Times New Roman" pitchFamily="18" charset="0"/>
              </a:rPr>
              <a:t>time interval</a:t>
            </a:r>
            <a:r>
              <a:rPr lang="en-US" sz="1600" dirty="0">
                <a:solidFill>
                  <a:srgbClr val="000000"/>
                </a:solidFill>
                <a:latin typeface="Verdana"/>
                <a:cs typeface="Times New Roman" pitchFamily="18" charset="0"/>
              </a:rPr>
              <a:t>.</a:t>
            </a:r>
            <a:r>
              <a:rPr lang="hu-HU" sz="1600" dirty="0">
                <a:solidFill>
                  <a:srgbClr val="000000"/>
                </a:solidFill>
                <a:latin typeface="Verdana"/>
                <a:cs typeface="Times New Roman" pitchFamily="18" charset="0"/>
              </a:rPr>
              <a:t>    </a:t>
            </a:r>
            <a:endParaRPr lang="en-US" sz="1600" dirty="0"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175234774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7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7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</p:bldLst>
  </p:timing>
</p:sld>
</file>

<file path=ppt/slides/slide2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sz="17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5. Evolution of high-end 2S server processors (33)</a:t>
            </a:r>
            <a:endParaRPr lang="en-US" sz="1700" dirty="0"/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2C1F7CAC-2122-4391-929E-F7F06D75D139}"/>
              </a:ext>
            </a:extLst>
          </p:cNvPr>
          <p:cNvSpPr txBox="1"/>
          <p:nvPr/>
        </p:nvSpPr>
        <p:spPr>
          <a:xfrm>
            <a:off x="26495" y="458670"/>
            <a:ext cx="9120317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 fontAlgn="base">
              <a:spcBef>
                <a:spcPct val="0"/>
              </a:spcBef>
              <a:spcAft>
                <a:spcPct val="0"/>
              </a:spcAft>
            </a:pPr>
            <a:r>
              <a:rPr kumimoji="0" lang="en-US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What are the implications when memory speeds rise slower than core counts</a:t>
            </a:r>
          </a:p>
          <a:p>
            <a:pPr lvl="0" fontAlgn="base">
              <a:spcBef>
                <a:spcPct val="0"/>
              </a:spcBef>
              <a:spcAft>
                <a:spcPct val="0"/>
              </a:spcAft>
            </a:pPr>
            <a:r>
              <a:rPr lang="en-US" dirty="0">
                <a:solidFill>
                  <a:srgbClr val="2D2D8A"/>
                </a:solidFill>
                <a:latin typeface="Verdana" pitchFamily="34" charset="0"/>
                <a:cs typeface="Times New Roman" pitchFamily="18" charset="0"/>
              </a:rPr>
              <a:t> </a:t>
            </a:r>
            <a:r>
              <a:rPr kumimoji="0" lang="en-US" i="0" u="none" strike="noStrike" kern="1200" cap="none" spc="0" normalizeH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</a:t>
            </a:r>
            <a:r>
              <a:rPr lang="en-US" dirty="0">
                <a:solidFill>
                  <a:srgbClr val="2D2D8A"/>
                </a:solidFill>
                <a:latin typeface="Verdana" pitchFamily="34" charset="0"/>
                <a:cs typeface="Times New Roman" pitchFamily="18" charset="0"/>
              </a:rPr>
              <a:t>over server generations? </a:t>
            </a:r>
            <a:endParaRPr kumimoji="0" lang="en-US" i="0" u="none" strike="noStrike" kern="1200" cap="none" spc="0" normalizeH="0" baseline="0" noProof="0" dirty="0">
              <a:ln>
                <a:noFill/>
              </a:ln>
              <a:solidFill>
                <a:srgbClr val="2D2D8A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3" name="Rounded Rectangle 2"/>
          <p:cNvSpPr/>
          <p:nvPr/>
        </p:nvSpPr>
        <p:spPr bwMode="auto">
          <a:xfrm>
            <a:off x="18363" y="1133745"/>
            <a:ext cx="9117012" cy="2736000"/>
          </a:xfrm>
          <a:prstGeom prst="roundRect">
            <a:avLst/>
          </a:prstGeom>
          <a:solidFill>
            <a:srgbClr val="DDEEFF"/>
          </a:solidFill>
          <a:ln w="15875" cap="flat" cmpd="sng" algn="ctr">
            <a:solidFill>
              <a:srgbClr val="89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206515" y="1178750"/>
            <a:ext cx="899332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dirty="0">
                <a:latin typeface="+mj-lt"/>
              </a:rPr>
              <a:t>Let’s inspect how the</a:t>
            </a:r>
            <a:r>
              <a:rPr lang="en-GB" sz="1600" dirty="0">
                <a:latin typeface="Verdana"/>
              </a:rPr>
              <a:t> </a:t>
            </a:r>
            <a:r>
              <a:rPr lang="en-GB" sz="1600" dirty="0">
                <a:solidFill>
                  <a:srgbClr val="FF0000"/>
                </a:solidFill>
                <a:latin typeface="Verdana"/>
              </a:rPr>
              <a:t>per-core memory bandwidth </a:t>
            </a:r>
            <a:r>
              <a:rPr lang="en-GB" sz="1600" dirty="0">
                <a:solidFill>
                  <a:srgbClr val="000000"/>
                </a:solidFill>
                <a:latin typeface="Verdana"/>
              </a:rPr>
              <a:t>(</a:t>
            </a:r>
            <a:r>
              <a:rPr lang="en-US" sz="1600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BW</a:t>
            </a:r>
            <a:r>
              <a:rPr lang="en-US" sz="1600" baseline="-25000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M</a:t>
            </a:r>
            <a:r>
              <a:rPr lang="en-US" sz="1600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/</a:t>
            </a:r>
            <a:r>
              <a:rPr lang="en-US" sz="1600" dirty="0" err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n</a:t>
            </a:r>
            <a:r>
              <a:rPr lang="en-US" sz="1600" baseline="-25000" dirty="0" err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C</a:t>
            </a:r>
            <a:r>
              <a:rPr lang="en-US" sz="1600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)</a:t>
            </a:r>
            <a:endParaRPr lang="en-US" sz="1600" dirty="0">
              <a:latin typeface="+mj-lt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2906815" y="1560276"/>
            <a:ext cx="286649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lvl="0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600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BW</a:t>
            </a:r>
            <a:r>
              <a:rPr lang="en-US" sz="1600" baseline="-25000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M</a:t>
            </a:r>
            <a:r>
              <a:rPr lang="en-US" sz="1600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/</a:t>
            </a:r>
            <a:r>
              <a:rPr lang="en-US" sz="1600" dirty="0" err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n</a:t>
            </a:r>
            <a:r>
              <a:rPr lang="en-US" sz="1600" baseline="-25000" dirty="0" err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C</a:t>
            </a:r>
            <a:r>
              <a:rPr lang="en-US" sz="1600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 = </a:t>
            </a:r>
            <a:r>
              <a:rPr lang="en-US" sz="1600" dirty="0" err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n</a:t>
            </a:r>
            <a:r>
              <a:rPr lang="en-US" sz="1600" baseline="-25000" dirty="0" err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M</a:t>
            </a:r>
            <a:r>
              <a:rPr lang="en-US" sz="1600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</a:t>
            </a:r>
            <a:r>
              <a:rPr lang="en-US" sz="1600" dirty="0">
                <a:solidFill>
                  <a:srgbClr val="000000"/>
                </a:solidFill>
                <a:latin typeface="Cambria Math" panose="02040503050406030204" pitchFamily="18" charset="0"/>
                <a:ea typeface="Cambria Math" panose="02040503050406030204" pitchFamily="18" charset="0"/>
                <a:cs typeface="Times New Roman" pitchFamily="18" charset="0"/>
              </a:rPr>
              <a:t>∗ </a:t>
            </a:r>
            <a:r>
              <a:rPr lang="en-US" sz="1600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w </a:t>
            </a:r>
            <a:r>
              <a:rPr lang="en-US" sz="1600" dirty="0">
                <a:solidFill>
                  <a:srgbClr val="FF0000"/>
                </a:solidFill>
                <a:latin typeface="Cambria Math" panose="02040503050406030204" pitchFamily="18" charset="0"/>
                <a:ea typeface="Cambria Math" panose="02040503050406030204" pitchFamily="18" charset="0"/>
                <a:cs typeface="Times New Roman" pitchFamily="18" charset="0"/>
              </a:rPr>
              <a:t>∗ T</a:t>
            </a:r>
            <a:r>
              <a:rPr lang="en-US" sz="1600" baseline="-25000" dirty="0">
                <a:solidFill>
                  <a:srgbClr val="FF0000"/>
                </a:solidFill>
                <a:latin typeface="Cambria Math" panose="02040503050406030204" pitchFamily="18" charset="0"/>
                <a:ea typeface="Cambria Math" panose="02040503050406030204" pitchFamily="18" charset="0"/>
                <a:cs typeface="Times New Roman" pitchFamily="18" charset="0"/>
              </a:rPr>
              <a:t>M</a:t>
            </a:r>
            <a:r>
              <a:rPr lang="en-US" sz="1600" dirty="0">
                <a:solidFill>
                  <a:srgbClr val="FF0000"/>
                </a:solidFill>
                <a:latin typeface="Verdana" pitchFamily="34" charset="0"/>
                <a:cs typeface="Times New Roman" pitchFamily="18" charset="0"/>
              </a:rPr>
              <a:t> /</a:t>
            </a:r>
            <a:r>
              <a:rPr lang="en-US" sz="1600" dirty="0" err="1">
                <a:solidFill>
                  <a:srgbClr val="FF0000"/>
                </a:solidFill>
                <a:latin typeface="Verdana" pitchFamily="34" charset="0"/>
                <a:cs typeface="Times New Roman" pitchFamily="18" charset="0"/>
              </a:rPr>
              <a:t>n</a:t>
            </a:r>
            <a:r>
              <a:rPr lang="en-US" sz="1600" baseline="-25000" dirty="0" err="1">
                <a:solidFill>
                  <a:srgbClr val="FF0000"/>
                </a:solidFill>
                <a:latin typeface="Verdana" pitchFamily="34" charset="0"/>
                <a:cs typeface="Times New Roman" pitchFamily="18" charset="0"/>
              </a:rPr>
              <a:t>C</a:t>
            </a:r>
            <a:endParaRPr lang="en-US" sz="1600" baseline="-25000" dirty="0">
              <a:solidFill>
                <a:srgbClr val="FF0000"/>
              </a:solidFill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7ADC88DF-D728-961A-644C-AF9C8A4FEA59}"/>
              </a:ext>
            </a:extLst>
          </p:cNvPr>
          <p:cNvSpPr txBox="1"/>
          <p:nvPr/>
        </p:nvSpPr>
        <p:spPr>
          <a:xfrm>
            <a:off x="206515" y="1898830"/>
            <a:ext cx="8932253" cy="196977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    changes </a:t>
            </a:r>
            <a:r>
              <a:rPr lang="en-US" sz="1600" dirty="0">
                <a:solidFill>
                  <a:srgbClr val="0070C0"/>
                </a:solidFill>
              </a:rPr>
              <a:t>w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hen memory transfer rates (T</a:t>
            </a:r>
            <a:r>
              <a:rPr lang="en-US" sz="1600" baseline="-25000" dirty="0">
                <a:solidFill>
                  <a:srgbClr val="0070C0"/>
                </a:solidFill>
                <a:latin typeface="+mj-lt"/>
              </a:rPr>
              <a:t>M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) rise slower than core counts (</a:t>
            </a:r>
            <a:r>
              <a:rPr lang="en-US" sz="1600" dirty="0" err="1">
                <a:solidFill>
                  <a:srgbClr val="0070C0"/>
                </a:solidFill>
                <a:latin typeface="+mj-lt"/>
              </a:rPr>
              <a:t>n</a:t>
            </a:r>
            <a:r>
              <a:rPr lang="en-US" sz="1600" baseline="-25000" dirty="0" err="1">
                <a:solidFill>
                  <a:srgbClr val="0070C0"/>
                </a:solidFill>
                <a:latin typeface="+mj-lt"/>
              </a:rPr>
              <a:t>C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),</a:t>
            </a:r>
            <a:endParaRPr lang="en-US" sz="1600" baseline="-25000" dirty="0">
              <a:solidFill>
                <a:srgbClr val="0070C0"/>
              </a:solidFill>
              <a:latin typeface="+mj-lt"/>
            </a:endParaRPr>
          </a:p>
          <a:p>
            <a:pPr>
              <a:spcAft>
                <a:spcPts val="600"/>
              </a:spcAft>
            </a:pPr>
            <a:r>
              <a:rPr lang="en-US" sz="1600" baseline="-25000" dirty="0">
                <a:solidFill>
                  <a:srgbClr val="0070C0"/>
                </a:solidFill>
                <a:latin typeface="+mj-lt"/>
              </a:rPr>
              <a:t>     </a:t>
            </a:r>
            <a:r>
              <a:rPr lang="en-US" sz="1600" dirty="0">
                <a:latin typeface="+mj-lt"/>
              </a:rPr>
              <a:t>(while the w, i.e., the width of the memory channels remains constant). 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dirty="0"/>
              <a:t>In this case, the ratio </a:t>
            </a:r>
            <a:r>
              <a:rPr lang="en-US" sz="1600" dirty="0">
                <a:solidFill>
                  <a:srgbClr val="FF0000"/>
                </a:solidFill>
              </a:rPr>
              <a:t>T</a:t>
            </a:r>
            <a:r>
              <a:rPr lang="en-US" sz="1600" baseline="-25000" dirty="0">
                <a:solidFill>
                  <a:srgbClr val="FF0000"/>
                </a:solidFill>
              </a:rPr>
              <a:t>M</a:t>
            </a:r>
            <a:r>
              <a:rPr lang="en-US" sz="1600" dirty="0">
                <a:solidFill>
                  <a:srgbClr val="FF0000"/>
                </a:solidFill>
              </a:rPr>
              <a:t>/</a:t>
            </a:r>
            <a:r>
              <a:rPr lang="en-US" sz="1600" dirty="0" err="1">
                <a:solidFill>
                  <a:srgbClr val="FF0000"/>
                </a:solidFill>
              </a:rPr>
              <a:t>n</a:t>
            </a:r>
            <a:r>
              <a:rPr lang="en-US" sz="1600" baseline="-25000" dirty="0" err="1">
                <a:solidFill>
                  <a:srgbClr val="FF0000"/>
                </a:solidFill>
              </a:rPr>
              <a:t>C</a:t>
            </a:r>
            <a:r>
              <a:rPr lang="en-US" sz="1600" dirty="0">
                <a:solidFill>
                  <a:srgbClr val="FF0000"/>
                </a:solidFill>
              </a:rPr>
              <a:t> </a:t>
            </a:r>
            <a:r>
              <a:rPr lang="en-US" sz="1600" dirty="0"/>
              <a:t>will obviously be </a:t>
            </a:r>
            <a:r>
              <a:rPr lang="en-US" sz="1600" dirty="0">
                <a:solidFill>
                  <a:srgbClr val="FF0000"/>
                </a:solidFill>
              </a:rPr>
              <a:t>decreased</a:t>
            </a:r>
            <a:r>
              <a:rPr lang="en-US" sz="1600" dirty="0"/>
              <a:t> since </a:t>
            </a:r>
            <a:r>
              <a:rPr lang="en-US" sz="1600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T</a:t>
            </a:r>
            <a:r>
              <a:rPr lang="en-US" sz="1600" baseline="-25000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M</a:t>
            </a:r>
            <a:r>
              <a:rPr lang="en-US" sz="1600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rises slower than</a:t>
            </a:r>
          </a:p>
          <a:p>
            <a:pPr>
              <a:spcAft>
                <a:spcPts val="600"/>
              </a:spcAft>
            </a:pPr>
            <a:r>
              <a:rPr lang="en-US" sz="1600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     </a:t>
            </a:r>
            <a:r>
              <a:rPr lang="en-US" sz="1600" dirty="0" err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n</a:t>
            </a:r>
            <a:r>
              <a:rPr lang="en-US" sz="1600" baseline="-25000" dirty="0" err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C</a:t>
            </a:r>
            <a:r>
              <a:rPr lang="en-US" sz="1600" dirty="0">
                <a:solidFill>
                  <a:srgbClr val="0070C0"/>
                </a:solidFill>
                <a:latin typeface="Verdana" pitchFamily="34" charset="0"/>
                <a:cs typeface="Times New Roman" pitchFamily="18" charset="0"/>
              </a:rPr>
              <a:t> over processor generations.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dirty="0">
                <a:latin typeface="Verdana" pitchFamily="34" charset="0"/>
                <a:cs typeface="Times New Roman" pitchFamily="18" charset="0"/>
              </a:rPr>
              <a:t>As a consequence, </a:t>
            </a:r>
            <a:r>
              <a:rPr lang="en-US" sz="1600" dirty="0">
                <a:solidFill>
                  <a:srgbClr val="0070C0"/>
                </a:solidFill>
                <a:latin typeface="Verdana" pitchFamily="34" charset="0"/>
                <a:cs typeface="Times New Roman" pitchFamily="18" charset="0"/>
              </a:rPr>
              <a:t>less and less per core memory bandwidth (BW</a:t>
            </a:r>
            <a:r>
              <a:rPr lang="en-US" sz="1600" baseline="-25000" dirty="0">
                <a:solidFill>
                  <a:srgbClr val="0070C0"/>
                </a:solidFill>
                <a:latin typeface="Verdana" pitchFamily="34" charset="0"/>
                <a:cs typeface="Times New Roman" pitchFamily="18" charset="0"/>
              </a:rPr>
              <a:t>M</a:t>
            </a:r>
            <a:r>
              <a:rPr lang="en-US" sz="1600" dirty="0">
                <a:solidFill>
                  <a:srgbClr val="0070C0"/>
                </a:solidFill>
                <a:latin typeface="Verdana" pitchFamily="34" charset="0"/>
                <a:cs typeface="Times New Roman" pitchFamily="18" charset="0"/>
              </a:rPr>
              <a:t>/</a:t>
            </a:r>
            <a:r>
              <a:rPr lang="en-US" sz="1600" dirty="0" err="1">
                <a:solidFill>
                  <a:srgbClr val="0070C0"/>
                </a:solidFill>
                <a:latin typeface="Verdana" pitchFamily="34" charset="0"/>
                <a:cs typeface="Times New Roman" pitchFamily="18" charset="0"/>
              </a:rPr>
              <a:t>n</a:t>
            </a:r>
            <a:r>
              <a:rPr lang="en-US" sz="1600" baseline="-25000" dirty="0" err="1">
                <a:solidFill>
                  <a:srgbClr val="0070C0"/>
                </a:solidFill>
                <a:latin typeface="Verdana" pitchFamily="34" charset="0"/>
                <a:cs typeface="Times New Roman" pitchFamily="18" charset="0"/>
              </a:rPr>
              <a:t>C</a:t>
            </a:r>
            <a:r>
              <a:rPr lang="en-US" sz="1600" dirty="0">
                <a:solidFill>
                  <a:srgbClr val="0070C0"/>
                </a:solidFill>
                <a:latin typeface="Verdana" pitchFamily="34" charset="0"/>
                <a:cs typeface="Times New Roman" pitchFamily="18" charset="0"/>
              </a:rPr>
              <a:t>) would be</a:t>
            </a:r>
          </a:p>
          <a:p>
            <a:r>
              <a:rPr lang="en-US" sz="1600" dirty="0">
                <a:solidFill>
                  <a:srgbClr val="0070C0"/>
                </a:solidFill>
                <a:latin typeface="Verdana" pitchFamily="34" charset="0"/>
                <a:cs typeface="Times New Roman" pitchFamily="18" charset="0"/>
              </a:rPr>
              <a:t>     available; in</a:t>
            </a:r>
            <a:r>
              <a:rPr lang="en-US" sz="1600" dirty="0">
                <a:latin typeface="Verdana" pitchFamily="34" charset="0"/>
                <a:cs typeface="Times New Roman" pitchFamily="18" charset="0"/>
              </a:rPr>
              <a:t> other words, a </a:t>
            </a:r>
            <a:r>
              <a:rPr lang="en-US" sz="1600" dirty="0">
                <a:solidFill>
                  <a:srgbClr val="FF0000"/>
                </a:solidFill>
                <a:latin typeface="Verdana" pitchFamily="34" charset="0"/>
                <a:cs typeface="Times New Roman" pitchFamily="18" charset="0"/>
              </a:rPr>
              <a:t>memory bandwidth gap would arise</a:t>
            </a:r>
            <a:r>
              <a:rPr lang="en-US" sz="1600" dirty="0">
                <a:latin typeface="Verdana" pitchFamily="34" charset="0"/>
                <a:cs typeface="Times New Roman" pitchFamily="18" charset="0"/>
              </a:rPr>
              <a:t> </a:t>
            </a:r>
            <a:r>
              <a:rPr lang="en-US" sz="1600" dirty="0">
                <a:solidFill>
                  <a:srgbClr val="0070C0"/>
                </a:solidFill>
                <a:cs typeface="Times New Roman" pitchFamily="18" charset="0"/>
              </a:rPr>
              <a:t>unless adequate</a:t>
            </a:r>
          </a:p>
          <a:p>
            <a:r>
              <a:rPr lang="en-US" sz="1600" dirty="0">
                <a:solidFill>
                  <a:srgbClr val="0070C0"/>
                </a:solidFill>
                <a:cs typeface="Times New Roman" pitchFamily="18" charset="0"/>
              </a:rPr>
              <a:t>     countermeasures will take place.</a:t>
            </a:r>
            <a:endParaRPr lang="hu-HU" sz="1600" dirty="0">
              <a:solidFill>
                <a:srgbClr val="0070C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7181389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4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4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9" grpId="0"/>
      <p:bldP spid="10" grpId="0"/>
    </p:bldLst>
  </p:timing>
</p:sld>
</file>

<file path=ppt/slides/slide2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sz="17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5. Evolution of high-end 2S server processors (34)</a:t>
            </a:r>
            <a:endParaRPr lang="en-US" sz="1700" dirty="0"/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5FE8098D-0F04-43D9-BB14-58A728DDAB97}"/>
              </a:ext>
            </a:extLst>
          </p:cNvPr>
          <p:cNvSpPr txBox="1"/>
          <p:nvPr/>
        </p:nvSpPr>
        <p:spPr>
          <a:xfrm>
            <a:off x="26495" y="413665"/>
            <a:ext cx="97596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How can the per-core memory bandwidth be preserved over generations 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dirty="0">
                <a:solidFill>
                  <a:srgbClr val="2D2D8A"/>
                </a:solidFill>
                <a:latin typeface="Verdana" pitchFamily="34" charset="0"/>
                <a:cs typeface="Times New Roman" pitchFamily="18" charset="0"/>
              </a:rPr>
              <a:t>  </a:t>
            </a:r>
            <a:r>
              <a:rPr kumimoji="0" lang="en-US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while memory transfer rates rise slower than core counts?</a:t>
            </a:r>
          </a:p>
        </p:txBody>
      </p:sp>
      <p:sp>
        <p:nvSpPr>
          <p:cNvPr id="3" name="Rounded Rectangle 2"/>
          <p:cNvSpPr/>
          <p:nvPr/>
        </p:nvSpPr>
        <p:spPr bwMode="auto">
          <a:xfrm>
            <a:off x="-18510" y="1222970"/>
            <a:ext cx="9168502" cy="2340000"/>
          </a:xfrm>
          <a:prstGeom prst="roundRect">
            <a:avLst/>
          </a:prstGeom>
          <a:solidFill>
            <a:srgbClr val="DDEEFF"/>
          </a:solidFill>
          <a:ln w="15875" cap="flat" cmpd="sng" algn="ctr">
            <a:solidFill>
              <a:srgbClr val="89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C1D8E31D-C91B-4E6B-8A30-50DB4A0BE661}"/>
              </a:ext>
            </a:extLst>
          </p:cNvPr>
          <p:cNvSpPr txBox="1"/>
          <p:nvPr/>
        </p:nvSpPr>
        <p:spPr>
          <a:xfrm>
            <a:off x="71500" y="2060085"/>
            <a:ext cx="8964612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 fontAlgn="base">
              <a:spcBef>
                <a:spcPct val="0"/>
              </a:spcBef>
              <a:spcAft>
                <a:spcPct val="0"/>
              </a:spcAft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cs typeface="Times New Roman" pitchFamily="18" charset="0"/>
              </a:rPr>
              <a:t>Assuming the same memory channel width (w),</a:t>
            </a:r>
            <a:r>
              <a:rPr kumimoji="0" lang="en-US" sz="1600" b="0" i="0" u="none" strike="noStrike" kern="1200" cap="none" spc="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cs typeface="Times New Roman" pitchFamily="18" charset="0"/>
              </a:rPr>
              <a:t> </a:t>
            </a:r>
            <a:r>
              <a:rPr lang="en-US" sz="1600" dirty="0">
                <a:solidFill>
                  <a:srgbClr val="0070C0"/>
                </a:solidFill>
                <a:latin typeface="Verdana" pitchFamily="34" charset="0"/>
                <a:cs typeface="Times New Roman" pitchFamily="18" charset="0"/>
              </a:rPr>
              <a:t>the per-core memory </a:t>
            </a:r>
            <a:r>
              <a:rPr kumimoji="0" lang="en-US" sz="1600" b="0" i="0" u="none" strike="noStrike" kern="1200" cap="none" spc="0" normalizeH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cs typeface="Times New Roman" pitchFamily="18" charset="0"/>
              </a:rPr>
              <a:t>bandwidth</a:t>
            </a:r>
          </a:p>
          <a:p>
            <a:pPr lvl="0" fontAlgn="base">
              <a:spcBef>
                <a:spcPct val="0"/>
              </a:spcBef>
              <a:spcAft>
                <a:spcPct val="0"/>
              </a:spcAft>
            </a:pPr>
            <a:r>
              <a:rPr lang="en-US" sz="1600" dirty="0">
                <a:solidFill>
                  <a:srgbClr val="0070C0"/>
                </a:solidFill>
                <a:latin typeface="Verdana" pitchFamily="34" charset="0"/>
                <a:cs typeface="Times New Roman" pitchFamily="18" charset="0"/>
              </a:rPr>
              <a:t> </a:t>
            </a:r>
            <a:r>
              <a:rPr kumimoji="0" lang="en-US" sz="1600" b="0" i="0" u="none" strike="noStrike" kern="1200" cap="none" spc="0" normalizeH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cs typeface="Times New Roman" pitchFamily="18" charset="0"/>
              </a:rPr>
              <a:t> (BW</a:t>
            </a:r>
            <a:r>
              <a:rPr kumimoji="0" lang="en-US" sz="1600" b="0" i="0" u="none" strike="noStrike" kern="1200" cap="none" spc="0" normalizeH="0" baseline="-2500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cs typeface="Times New Roman" pitchFamily="18" charset="0"/>
              </a:rPr>
              <a:t>M</a:t>
            </a:r>
            <a:r>
              <a:rPr kumimoji="0" lang="en-US" sz="1600" b="0" i="0" u="none" strike="noStrike" kern="1200" cap="none" spc="0" normalizeH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cs typeface="Times New Roman" pitchFamily="18" charset="0"/>
              </a:rPr>
              <a:t>/core) can clearly be preserved</a:t>
            </a:r>
            <a:r>
              <a:rPr kumimoji="0" lang="en-US" sz="1600" b="0" i="0" u="none" strike="noStrike" kern="1200" cap="none" spc="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cs typeface="Times New Roman" pitchFamily="18" charset="0"/>
              </a:rPr>
              <a:t> when </a:t>
            </a: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3480639" y="2580605"/>
            <a:ext cx="13163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600" dirty="0" err="1">
                <a:solidFill>
                  <a:srgbClr val="0070C0"/>
                </a:solidFill>
                <a:latin typeface="Verdana" pitchFamily="34" charset="0"/>
                <a:cs typeface="Times New Roman" pitchFamily="18" charset="0"/>
              </a:rPr>
              <a:t>n</a:t>
            </a:r>
            <a:r>
              <a:rPr lang="en-US" sz="1600" baseline="-25000" dirty="0" err="1">
                <a:solidFill>
                  <a:srgbClr val="0070C0"/>
                </a:solidFill>
                <a:latin typeface="Verdana" pitchFamily="34" charset="0"/>
                <a:cs typeface="Times New Roman" pitchFamily="18" charset="0"/>
              </a:rPr>
              <a:t>M</a:t>
            </a:r>
            <a:r>
              <a:rPr lang="en-US" sz="1600" dirty="0">
                <a:solidFill>
                  <a:srgbClr val="0070C0"/>
                </a:solidFill>
                <a:latin typeface="Verdana" pitchFamily="34" charset="0"/>
                <a:cs typeface="Times New Roman" pitchFamily="18" charset="0"/>
              </a:rPr>
              <a:t> </a:t>
            </a:r>
            <a:r>
              <a:rPr lang="en-US" sz="1600" dirty="0">
                <a:solidFill>
                  <a:srgbClr val="0070C0"/>
                </a:solidFill>
                <a:latin typeface="Cambria Math" panose="02040503050406030204" pitchFamily="18" charset="0"/>
                <a:ea typeface="Cambria Math" panose="02040503050406030204" pitchFamily="18" charset="0"/>
                <a:cs typeface="Times New Roman" pitchFamily="18" charset="0"/>
              </a:rPr>
              <a:t>∗  T</a:t>
            </a:r>
            <a:r>
              <a:rPr lang="en-US" sz="1600" baseline="-25000" dirty="0">
                <a:solidFill>
                  <a:srgbClr val="0070C0"/>
                </a:solidFill>
                <a:latin typeface="Cambria Math" panose="02040503050406030204" pitchFamily="18" charset="0"/>
                <a:ea typeface="Cambria Math" panose="02040503050406030204" pitchFamily="18" charset="0"/>
                <a:cs typeface="Times New Roman" pitchFamily="18" charset="0"/>
              </a:rPr>
              <a:t>M</a:t>
            </a:r>
            <a:r>
              <a:rPr lang="en-US" sz="1600" dirty="0">
                <a:solidFill>
                  <a:srgbClr val="0070C0"/>
                </a:solidFill>
                <a:latin typeface="Verdana" pitchFamily="34" charset="0"/>
                <a:cs typeface="Times New Roman" pitchFamily="18" charset="0"/>
              </a:rPr>
              <a:t> /</a:t>
            </a:r>
            <a:r>
              <a:rPr lang="en-US" sz="1600" dirty="0" err="1">
                <a:solidFill>
                  <a:srgbClr val="0070C0"/>
                </a:solidFill>
                <a:latin typeface="Verdana" pitchFamily="34" charset="0"/>
                <a:cs typeface="Times New Roman" pitchFamily="18" charset="0"/>
              </a:rPr>
              <a:t>n</a:t>
            </a:r>
            <a:r>
              <a:rPr lang="en-US" sz="1600" baseline="-25000" dirty="0" err="1">
                <a:solidFill>
                  <a:srgbClr val="0070C0"/>
                </a:solidFill>
                <a:latin typeface="Verdana" pitchFamily="34" charset="0"/>
                <a:cs typeface="Times New Roman" pitchFamily="18" charset="0"/>
              </a:rPr>
              <a:t>C</a:t>
            </a:r>
            <a:endParaRPr lang="en-US" sz="1600" dirty="0">
              <a:solidFill>
                <a:srgbClr val="0070C0"/>
              </a:solidFill>
              <a:latin typeface="Verdana"/>
              <a:cs typeface="Times New Roman" pitchFamily="18" charset="0"/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116505" y="2946885"/>
            <a:ext cx="9153407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remains constant, i.e., </a:t>
            </a:r>
            <a:r>
              <a:rPr lang="en-US" sz="1600" dirty="0">
                <a:solidFill>
                  <a:srgbClr val="FF0000"/>
                </a:solidFill>
                <a:latin typeface="Verdana" pitchFamily="34" charset="0"/>
                <a:cs typeface="Times New Roman" pitchFamily="18" charset="0"/>
              </a:rPr>
              <a:t>when the number of memory channels will be raised</a:t>
            </a:r>
          </a:p>
          <a:p>
            <a:r>
              <a:rPr lang="en-US" sz="1600" dirty="0">
                <a:solidFill>
                  <a:srgbClr val="FF0000"/>
                </a:solidFill>
                <a:latin typeface="Verdana" pitchFamily="34" charset="0"/>
                <a:cs typeface="Times New Roman" pitchFamily="18" charset="0"/>
              </a:rPr>
              <a:t>  appropriately.</a:t>
            </a:r>
            <a:endParaRPr lang="en-US" sz="1600" dirty="0">
              <a:solidFill>
                <a:srgbClr val="FF0000"/>
              </a:solidFill>
              <a:latin typeface="+mj-lt"/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A2C48270-A8AC-41BC-BC7E-1444BB4011DE}"/>
              </a:ext>
            </a:extLst>
          </p:cNvPr>
          <p:cNvSpPr txBox="1"/>
          <p:nvPr/>
        </p:nvSpPr>
        <p:spPr>
          <a:xfrm>
            <a:off x="2861810" y="1605281"/>
            <a:ext cx="3048931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cs typeface="Times New Roman" pitchFamily="18" charset="0"/>
              </a:rPr>
              <a:t>BW</a:t>
            </a:r>
            <a:r>
              <a:rPr kumimoji="0" lang="en-US" sz="1600" b="0" i="0" u="none" strike="noStrike" kern="1200" cap="none" spc="0" normalizeH="0" baseline="-25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cs typeface="Times New Roman" pitchFamily="18" charset="0"/>
              </a:rPr>
              <a:t>M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cs typeface="Times New Roman" pitchFamily="18" charset="0"/>
              </a:rPr>
              <a:t>/</a:t>
            </a:r>
            <a:r>
              <a:rPr kumimoji="0" 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cs typeface="Times New Roman" pitchFamily="18" charset="0"/>
              </a:rPr>
              <a:t>n</a:t>
            </a:r>
            <a:r>
              <a:rPr kumimoji="0" lang="en-US" sz="1600" b="0" i="0" u="none" strike="noStrike" kern="1200" cap="none" spc="0" normalizeH="0" baseline="-2500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cs typeface="Times New Roman" pitchFamily="18" charset="0"/>
              </a:rPr>
              <a:t>C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cs typeface="Times New Roman" pitchFamily="18" charset="0"/>
              </a:rPr>
              <a:t>  = </a:t>
            </a:r>
            <a:r>
              <a:rPr kumimoji="0" lang="en-US" sz="1600" b="0" i="0" u="none" strike="noStrike" kern="1200" cap="none" spc="0" normalizeH="0" baseline="0" noProof="0" dirty="0" err="1">
                <a:ln>
                  <a:noFill/>
                </a:ln>
                <a:effectLst/>
                <a:uLnTx/>
                <a:uFillTx/>
                <a:latin typeface="Verdana" pitchFamily="34" charset="0"/>
                <a:cs typeface="Times New Roman" pitchFamily="18" charset="0"/>
              </a:rPr>
              <a:t>n</a:t>
            </a:r>
            <a:r>
              <a:rPr kumimoji="0" lang="en-US" sz="1600" b="0" i="0" u="none" strike="noStrike" kern="1200" cap="none" spc="0" normalizeH="0" baseline="-25000" noProof="0" dirty="0" err="1">
                <a:ln>
                  <a:noFill/>
                </a:ln>
                <a:effectLst/>
                <a:uLnTx/>
                <a:uFillTx/>
                <a:latin typeface="Verdana" pitchFamily="34" charset="0"/>
                <a:cs typeface="Times New Roman" pitchFamily="18" charset="0"/>
              </a:rPr>
              <a:t>M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cs typeface="Times New Roman" pitchFamily="18" charset="0"/>
              </a:rPr>
              <a:t>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 Math" panose="02040503050406030204" pitchFamily="18" charset="0"/>
                <a:ea typeface="Cambria Math" panose="02040503050406030204" pitchFamily="18" charset="0"/>
                <a:cs typeface="Times New Roman" pitchFamily="18" charset="0"/>
              </a:rPr>
              <a:t>∗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cs typeface="Times New Roman" pitchFamily="18" charset="0"/>
              </a:rPr>
              <a:t>w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 Math" panose="02040503050406030204" pitchFamily="18" charset="0"/>
                <a:ea typeface="Cambria Math" panose="02040503050406030204" pitchFamily="18" charset="0"/>
                <a:cs typeface="Times New Roman" pitchFamily="18" charset="0"/>
              </a:rPr>
              <a:t>∗ T</a:t>
            </a:r>
            <a:r>
              <a:rPr kumimoji="0" lang="en-US" sz="1600" b="0" i="0" u="none" strike="noStrike" kern="1200" cap="none" spc="0" normalizeH="0" baseline="-25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 Math" panose="02040503050406030204" pitchFamily="18" charset="0"/>
                <a:ea typeface="Cambria Math" panose="02040503050406030204" pitchFamily="18" charset="0"/>
                <a:cs typeface="Times New Roman" pitchFamily="18" charset="0"/>
              </a:rPr>
              <a:t>M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cs typeface="Times New Roman" pitchFamily="18" charset="0"/>
              </a:rPr>
              <a:t> /</a:t>
            </a:r>
            <a:r>
              <a:rPr kumimoji="0" 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cs typeface="Times New Roman" pitchFamily="18" charset="0"/>
              </a:rPr>
              <a:t>n</a:t>
            </a:r>
            <a:r>
              <a:rPr kumimoji="0" lang="en-US" sz="1600" b="0" i="0" u="none" strike="noStrike" kern="1200" cap="none" spc="0" normalizeH="0" baseline="-2500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cs typeface="Times New Roman" pitchFamily="18" charset="0"/>
              </a:rPr>
              <a:t>C</a:t>
            </a: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71500" y="1267955"/>
            <a:ext cx="8146779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Aft>
                <a:spcPts val="600"/>
              </a:spcAft>
            </a:pPr>
            <a:r>
              <a:rPr lang="en-US" sz="1600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Let’s consider again the expression of the </a:t>
            </a:r>
            <a:r>
              <a:rPr lang="en-US" sz="1600" dirty="0">
                <a:solidFill>
                  <a:srgbClr val="0070C0"/>
                </a:solidFill>
                <a:latin typeface="Verdana" pitchFamily="34" charset="0"/>
                <a:cs typeface="Times New Roman" pitchFamily="18" charset="0"/>
              </a:rPr>
              <a:t>per core memory bandwidth</a:t>
            </a:r>
            <a:endParaRPr lang="en-US" sz="1600" dirty="0"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3307131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11" grpId="0"/>
      <p:bldP spid="14" grpId="0"/>
      <p:bldP spid="16" grpId="0"/>
      <p:bldP spid="12" grpId="0"/>
    </p:bldLst>
  </p:timing>
</p:sld>
</file>

<file path=ppt/slides/slide2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sz="17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5. Evolution of high-end 2S server processors (35)</a:t>
            </a:r>
            <a:endParaRPr lang="en-US" sz="1700" dirty="0"/>
          </a:p>
        </p:txBody>
      </p:sp>
      <p:sp>
        <p:nvSpPr>
          <p:cNvPr id="9" name="TextBox 8"/>
          <p:cNvSpPr txBox="1"/>
          <p:nvPr/>
        </p:nvSpPr>
        <p:spPr>
          <a:xfrm>
            <a:off x="26495" y="458670"/>
            <a:ext cx="8721811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How many memory channels (</a:t>
            </a:r>
            <a:r>
              <a:rPr kumimoji="0" lang="en-US" i="0" u="none" strike="noStrike" kern="1200" cap="none" spc="0" normalizeH="0" baseline="0" noProof="0" dirty="0" err="1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n</a:t>
            </a:r>
            <a:r>
              <a:rPr kumimoji="0" lang="en-US" i="0" u="none" strike="noStrike" kern="1200" cap="none" spc="0" normalizeH="0" baseline="-25000" noProof="0" dirty="0" err="1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M</a:t>
            </a:r>
            <a:r>
              <a:rPr kumimoji="0" lang="en-US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) are needed per socket for preserving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dirty="0">
                <a:solidFill>
                  <a:srgbClr val="2D2D8A"/>
                </a:solidFill>
                <a:latin typeface="Verdana" pitchFamily="34" charset="0"/>
                <a:cs typeface="Times New Roman" pitchFamily="18" charset="0"/>
              </a:rPr>
              <a:t>  </a:t>
            </a:r>
            <a:r>
              <a:rPr kumimoji="0" lang="en-US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the per core memory bandwidth vs. a reference platform?</a:t>
            </a:r>
          </a:p>
        </p:txBody>
      </p:sp>
      <p:graphicFrame>
        <p:nvGraphicFramePr>
          <p:cNvPr id="10" name="Table 9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71402685"/>
              </p:ext>
            </p:extLst>
          </p:nvPr>
        </p:nvGraphicFramePr>
        <p:xfrm>
          <a:off x="6370199" y="2442335"/>
          <a:ext cx="2522281" cy="4317035"/>
        </p:xfrm>
        <a:graphic>
          <a:graphicData uri="http://schemas.openxmlformats.org/drawingml/2006/table">
            <a:tbl>
              <a:tblPr firstRow="1" bandRow="1"/>
              <a:tblGrid>
                <a:gridCol w="97010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55217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83664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Verdana"/>
                        </a:defRPr>
                      </a:lvl1pPr>
                      <a:lvl2pPr marL="457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Verdana"/>
                        </a:defRPr>
                      </a:lvl2pPr>
                      <a:lvl3pPr marL="914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Verdana"/>
                        </a:defRPr>
                      </a:lvl3pPr>
                      <a:lvl4pPr marL="1371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Verdana"/>
                        </a:defRPr>
                      </a:lvl4pPr>
                      <a:lvl5pPr marL="18288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Verdana"/>
                        </a:defRPr>
                      </a:lvl5pPr>
                      <a:lvl6pPr marL="22860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Verdana"/>
                        </a:defRPr>
                      </a:lvl6pPr>
                      <a:lvl7pPr marL="2743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Verdana"/>
                        </a:defRPr>
                      </a:lvl7pPr>
                      <a:lvl8pPr marL="3200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Verdana"/>
                        </a:defRPr>
                      </a:lvl8pPr>
                      <a:lvl9pPr marL="3657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Verdana"/>
                        </a:defRPr>
                      </a:lvl9pPr>
                    </a:lstStyle>
                    <a:p>
                      <a:pPr algn="ctr"/>
                      <a:r>
                        <a:rPr lang="en-US" sz="1200" baseline="0" dirty="0" err="1"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n</a:t>
                      </a:r>
                      <a:r>
                        <a:rPr lang="en-US" sz="1200" baseline="-25000" dirty="0" err="1"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C</a:t>
                      </a:r>
                      <a:r>
                        <a:rPr lang="en-US" sz="1200" baseline="0" dirty="0"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 </a:t>
                      </a:r>
                    </a:p>
                  </a:txBody>
                  <a:tcPr anchor="ctr">
                    <a:lnL w="12700" cmpd="sng">
                      <a:solidFill>
                        <a:srgbClr val="FFFFFF"/>
                      </a:solidFill>
                    </a:lnL>
                    <a:lnR w="12700" cmpd="sng">
                      <a:solidFill>
                        <a:srgbClr val="FFFFFF"/>
                      </a:solidFill>
                    </a:lnR>
                    <a:lnT w="12700" cmpd="sng">
                      <a:solidFill>
                        <a:srgbClr val="FFFFFF"/>
                      </a:solidFill>
                    </a:lnT>
                    <a:lnB w="38100" cmpd="sng">
                      <a:solidFill>
                        <a:srgbClr val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Verdana"/>
                        </a:defRPr>
                      </a:lvl1pPr>
                      <a:lvl2pPr marL="457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Verdana"/>
                        </a:defRPr>
                      </a:lvl2pPr>
                      <a:lvl3pPr marL="914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Verdana"/>
                        </a:defRPr>
                      </a:lvl3pPr>
                      <a:lvl4pPr marL="1371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Verdana"/>
                        </a:defRPr>
                      </a:lvl4pPr>
                      <a:lvl5pPr marL="18288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Verdana"/>
                        </a:defRPr>
                      </a:lvl5pPr>
                      <a:lvl6pPr marL="22860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Verdana"/>
                        </a:defRPr>
                      </a:lvl6pPr>
                      <a:lvl7pPr marL="2743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Verdana"/>
                        </a:defRPr>
                      </a:lvl7pPr>
                      <a:lvl8pPr marL="3200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Verdana"/>
                        </a:defRPr>
                      </a:lvl8pPr>
                      <a:lvl9pPr marL="3657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Verdana"/>
                        </a:defRPr>
                      </a:lvl9pPr>
                    </a:lstStyle>
                    <a:p>
                      <a:pPr algn="ctr"/>
                      <a:r>
                        <a:rPr lang="en-US" sz="1200" dirty="0" err="1"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n</a:t>
                      </a:r>
                      <a:r>
                        <a:rPr lang="en-US" sz="1200" baseline="-25000" dirty="0" err="1"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M</a:t>
                      </a:r>
                      <a:endParaRPr lang="hu-HU" sz="1200" dirty="0">
                        <a:latin typeface="Verdana" panose="020B0604030504040204" pitchFamily="34" charset="0"/>
                        <a:ea typeface="Verdana" panose="020B0604030504040204" pitchFamily="34" charset="0"/>
                        <a:cs typeface="Verdana" panose="020B0604030504040204" pitchFamily="34" charset="0"/>
                      </a:endParaRPr>
                    </a:p>
                  </a:txBody>
                  <a:tcPr anchor="ctr">
                    <a:lnL w="12700" cmpd="sng">
                      <a:solidFill>
                        <a:srgbClr val="FFFFFF"/>
                      </a:solidFill>
                    </a:lnL>
                    <a:lnR w="12700" cmpd="sng">
                      <a:solidFill>
                        <a:srgbClr val="FFFFFF"/>
                      </a:solidFill>
                    </a:lnR>
                    <a:lnT w="12700" cmpd="sng">
                      <a:solidFill>
                        <a:srgbClr val="FFFFFF"/>
                      </a:solidFill>
                    </a:lnT>
                    <a:lnB w="38100" cmpd="sng">
                      <a:solidFill>
                        <a:srgbClr val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70C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02567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9pPr>
                    </a:lstStyle>
                    <a:p>
                      <a:pPr algn="ctr"/>
                      <a:r>
                        <a:rPr lang="hu-HU" sz="1200"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2</a:t>
                      </a:r>
                      <a:endParaRPr lang="en-US" sz="1200">
                        <a:latin typeface="Verdana" panose="020B0604030504040204" pitchFamily="34" charset="0"/>
                        <a:ea typeface="Verdana" panose="020B0604030504040204" pitchFamily="34" charset="0"/>
                        <a:cs typeface="Verdana" panose="020B0604030504040204" pitchFamily="34" charset="0"/>
                      </a:endParaRPr>
                    </a:p>
                  </a:txBody>
                  <a:tcPr anchor="ctr">
                    <a:lnL w="12700" cmpd="sng">
                      <a:solidFill>
                        <a:srgbClr val="FFFFFF"/>
                      </a:solidFill>
                    </a:lnL>
                    <a:lnR w="12700" cmpd="sng">
                      <a:solidFill>
                        <a:srgbClr val="FFFFFF"/>
                      </a:solidFill>
                    </a:lnR>
                    <a:lnT w="38100" cmpd="sng">
                      <a:solidFill>
                        <a:srgbClr val="FFFFFF"/>
                      </a:solidFill>
                    </a:lnT>
                    <a:lnB w="12700" cmpd="sng">
                      <a:solidFill>
                        <a:srgbClr val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AFF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9pPr>
                    </a:lstStyle>
                    <a:p>
                      <a:pPr algn="ctr"/>
                      <a:r>
                        <a:rPr lang="hu-HU" sz="1200">
                          <a:solidFill>
                            <a:srgbClr val="FF000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2.0</a:t>
                      </a:r>
                      <a:endParaRPr lang="en-US" sz="1200">
                        <a:solidFill>
                          <a:srgbClr val="FF0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Verdana" panose="020B0604030504040204" pitchFamily="34" charset="0"/>
                      </a:endParaRPr>
                    </a:p>
                  </a:txBody>
                  <a:tcPr anchor="ctr">
                    <a:lnL w="12700" cmpd="sng">
                      <a:solidFill>
                        <a:srgbClr val="FFFFFF"/>
                      </a:solidFill>
                    </a:lnL>
                    <a:lnR w="12700" cmpd="sng">
                      <a:solidFill>
                        <a:srgbClr val="FFFFFF"/>
                      </a:solidFill>
                    </a:lnR>
                    <a:lnT w="38100" cmpd="sng">
                      <a:solidFill>
                        <a:srgbClr val="FFFFFF"/>
                      </a:solidFill>
                    </a:lnT>
                    <a:lnB w="12700" cmpd="sng">
                      <a:solidFill>
                        <a:srgbClr val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A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02567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9pPr>
                    </a:lstStyle>
                    <a:p>
                      <a:pPr algn="ctr"/>
                      <a:r>
                        <a:rPr lang="en-US" sz="1200"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4</a:t>
                      </a:r>
                    </a:p>
                  </a:txBody>
                  <a:tcPr anchor="ctr">
                    <a:lnL w="12700" cmpd="sng">
                      <a:solidFill>
                        <a:srgbClr val="FFFFFF"/>
                      </a:solidFill>
                    </a:lnL>
                    <a:lnR w="12700" cmpd="sng">
                      <a:solidFill>
                        <a:srgbClr val="FFFFFF"/>
                      </a:solidFill>
                    </a:lnR>
                    <a:lnT w="12700" cmpd="sng">
                      <a:solidFill>
                        <a:srgbClr val="FFFFFF"/>
                      </a:solidFill>
                    </a:lnT>
                    <a:lnB w="12700" cmpd="sng">
                      <a:solidFill>
                        <a:srgbClr val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AFF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9pPr>
                    </a:lstStyle>
                    <a:p>
                      <a:pPr algn="ctr"/>
                      <a:r>
                        <a:rPr lang="hu-HU" sz="1200">
                          <a:solidFill>
                            <a:srgbClr val="FF000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2.8</a:t>
                      </a:r>
                      <a:endParaRPr lang="en-US" sz="1200">
                        <a:solidFill>
                          <a:srgbClr val="FF0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Verdana" panose="020B0604030504040204" pitchFamily="34" charset="0"/>
                      </a:endParaRPr>
                    </a:p>
                  </a:txBody>
                  <a:tcPr anchor="ctr">
                    <a:lnL w="12700" cmpd="sng">
                      <a:solidFill>
                        <a:srgbClr val="FFFFFF"/>
                      </a:solidFill>
                    </a:lnL>
                    <a:lnR w="12700" cmpd="sng">
                      <a:solidFill>
                        <a:srgbClr val="FFFFFF"/>
                      </a:solidFill>
                    </a:lnR>
                    <a:lnT w="12700" cmpd="sng">
                      <a:solidFill>
                        <a:srgbClr val="FFFFFF"/>
                      </a:solidFill>
                    </a:lnT>
                    <a:lnB w="12700" cmpd="sng">
                      <a:solidFill>
                        <a:srgbClr val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A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02567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9pPr>
                    </a:lstStyle>
                    <a:p>
                      <a:pPr algn="ctr"/>
                      <a:r>
                        <a:rPr lang="hu-HU" sz="1200" dirty="0"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6</a:t>
                      </a:r>
                      <a:endParaRPr lang="en-US" sz="1200" dirty="0">
                        <a:latin typeface="Verdana" panose="020B0604030504040204" pitchFamily="34" charset="0"/>
                        <a:ea typeface="Verdana" panose="020B0604030504040204" pitchFamily="34" charset="0"/>
                        <a:cs typeface="Verdana" panose="020B0604030504040204" pitchFamily="34" charset="0"/>
                      </a:endParaRPr>
                    </a:p>
                  </a:txBody>
                  <a:tcPr anchor="ctr">
                    <a:lnL w="12700" cmpd="sng">
                      <a:solidFill>
                        <a:srgbClr val="FFFFFF"/>
                      </a:solidFill>
                    </a:lnL>
                    <a:lnR w="12700" cmpd="sng">
                      <a:solidFill>
                        <a:srgbClr val="FFFFFF"/>
                      </a:solidFill>
                    </a:lnR>
                    <a:lnT w="12700" cmpd="sng">
                      <a:solidFill>
                        <a:srgbClr val="FFFFFF"/>
                      </a:solidFill>
                    </a:lnT>
                    <a:lnB w="12700" cmpd="sng">
                      <a:solidFill>
                        <a:srgbClr val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AFF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9pPr>
                    </a:lstStyle>
                    <a:p>
                      <a:pPr algn="ctr"/>
                      <a:r>
                        <a:rPr lang="hu-HU" sz="1200" dirty="0">
                          <a:solidFill>
                            <a:srgbClr val="FF000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3.5</a:t>
                      </a:r>
                      <a:endParaRPr lang="en-US" sz="1200" dirty="0">
                        <a:solidFill>
                          <a:srgbClr val="FF0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Verdana" panose="020B0604030504040204" pitchFamily="34" charset="0"/>
                      </a:endParaRPr>
                    </a:p>
                  </a:txBody>
                  <a:tcPr anchor="ctr">
                    <a:lnL w="12700" cmpd="sng">
                      <a:solidFill>
                        <a:srgbClr val="FFFFFF"/>
                      </a:solidFill>
                    </a:lnL>
                    <a:lnR w="12700" cmpd="sng">
                      <a:solidFill>
                        <a:srgbClr val="FFFFFF"/>
                      </a:solidFill>
                    </a:lnR>
                    <a:lnT w="12700" cmpd="sng">
                      <a:solidFill>
                        <a:srgbClr val="FFFFFF"/>
                      </a:solidFill>
                    </a:lnT>
                    <a:lnB w="12700" cmpd="sng">
                      <a:solidFill>
                        <a:srgbClr val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A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02567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9pPr>
                    </a:lstStyle>
                    <a:p>
                      <a:pPr algn="ctr"/>
                      <a:r>
                        <a:rPr lang="en-US" sz="1200"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8</a:t>
                      </a:r>
                    </a:p>
                  </a:txBody>
                  <a:tcPr anchor="ctr">
                    <a:lnL w="12700" cmpd="sng">
                      <a:solidFill>
                        <a:srgbClr val="FFFFFF"/>
                      </a:solidFill>
                    </a:lnL>
                    <a:lnR w="12700" cmpd="sng">
                      <a:solidFill>
                        <a:srgbClr val="FFFFFF"/>
                      </a:solidFill>
                    </a:lnR>
                    <a:lnT w="12700" cmpd="sng">
                      <a:solidFill>
                        <a:srgbClr val="FFFFFF"/>
                      </a:solidFill>
                    </a:lnT>
                    <a:lnB w="12700" cmpd="sng">
                      <a:solidFill>
                        <a:srgbClr val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AFF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9pPr>
                    </a:lstStyle>
                    <a:p>
                      <a:pPr algn="ctr"/>
                      <a:r>
                        <a:rPr lang="hu-HU" sz="1200" dirty="0">
                          <a:solidFill>
                            <a:srgbClr val="FF000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4.0</a:t>
                      </a:r>
                      <a:endParaRPr lang="en-US" sz="1200" dirty="0">
                        <a:solidFill>
                          <a:srgbClr val="FF0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Verdana" panose="020B0604030504040204" pitchFamily="34" charset="0"/>
                      </a:endParaRPr>
                    </a:p>
                  </a:txBody>
                  <a:tcPr anchor="ctr">
                    <a:lnL w="12700" cmpd="sng">
                      <a:solidFill>
                        <a:srgbClr val="FFFFFF"/>
                      </a:solidFill>
                    </a:lnL>
                    <a:lnR w="12700" cmpd="sng">
                      <a:solidFill>
                        <a:srgbClr val="FFFFFF"/>
                      </a:solidFill>
                    </a:lnR>
                    <a:lnT w="12700" cmpd="sng">
                      <a:solidFill>
                        <a:srgbClr val="FFFFFF"/>
                      </a:solidFill>
                    </a:lnT>
                    <a:lnB w="12700" cmpd="sng">
                      <a:solidFill>
                        <a:srgbClr val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A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02567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9pPr>
                    </a:lstStyle>
                    <a:p>
                      <a:pPr algn="ctr"/>
                      <a:r>
                        <a:rPr lang="hu-HU" sz="1200" dirty="0"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10</a:t>
                      </a:r>
                      <a:endParaRPr lang="en-US" sz="1200" dirty="0">
                        <a:latin typeface="Verdana" panose="020B0604030504040204" pitchFamily="34" charset="0"/>
                        <a:ea typeface="Verdana" panose="020B0604030504040204" pitchFamily="34" charset="0"/>
                        <a:cs typeface="Verdana" panose="020B0604030504040204" pitchFamily="34" charset="0"/>
                      </a:endParaRPr>
                    </a:p>
                  </a:txBody>
                  <a:tcPr anchor="ctr">
                    <a:lnL w="12700" cmpd="sng">
                      <a:solidFill>
                        <a:srgbClr val="FFFFFF"/>
                      </a:solidFill>
                    </a:lnL>
                    <a:lnR w="12700" cmpd="sng">
                      <a:solidFill>
                        <a:srgbClr val="FFFFFF"/>
                      </a:solidFill>
                    </a:lnR>
                    <a:lnT w="12700" cmpd="sng">
                      <a:solidFill>
                        <a:srgbClr val="FFFFFF"/>
                      </a:solidFill>
                    </a:lnT>
                    <a:lnB w="12700" cmpd="sng">
                      <a:solidFill>
                        <a:srgbClr val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AFF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9pPr>
                    </a:lstStyle>
                    <a:p>
                      <a:pPr algn="ctr"/>
                      <a:r>
                        <a:rPr lang="hu-HU" sz="1200">
                          <a:solidFill>
                            <a:srgbClr val="FF000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4.5</a:t>
                      </a:r>
                      <a:endParaRPr lang="en-US" sz="1200">
                        <a:solidFill>
                          <a:srgbClr val="FF0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Verdana" panose="020B0604030504040204" pitchFamily="34" charset="0"/>
                      </a:endParaRPr>
                    </a:p>
                  </a:txBody>
                  <a:tcPr anchor="ctr">
                    <a:lnL w="12700" cmpd="sng">
                      <a:solidFill>
                        <a:srgbClr val="FFFFFF"/>
                      </a:solidFill>
                    </a:lnL>
                    <a:lnR w="12700" cmpd="sng">
                      <a:solidFill>
                        <a:srgbClr val="FFFFFF"/>
                      </a:solidFill>
                    </a:lnR>
                    <a:lnT w="12700" cmpd="sng">
                      <a:solidFill>
                        <a:srgbClr val="FFFFFF"/>
                      </a:solidFill>
                    </a:lnT>
                    <a:lnB w="12700" cmpd="sng">
                      <a:solidFill>
                        <a:srgbClr val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A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02567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9pPr>
                    </a:lstStyle>
                    <a:p>
                      <a:pPr algn="ctr"/>
                      <a:r>
                        <a:rPr lang="en-US" sz="1200"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12</a:t>
                      </a:r>
                    </a:p>
                  </a:txBody>
                  <a:tcPr anchor="ctr">
                    <a:lnL w="12700" cmpd="sng">
                      <a:solidFill>
                        <a:srgbClr val="FFFFFF"/>
                      </a:solidFill>
                    </a:lnL>
                    <a:lnR w="12700" cmpd="sng">
                      <a:solidFill>
                        <a:srgbClr val="FFFFFF"/>
                      </a:solidFill>
                    </a:lnR>
                    <a:lnT w="12700" cmpd="sng">
                      <a:solidFill>
                        <a:srgbClr val="FFFFFF"/>
                      </a:solidFill>
                    </a:lnT>
                    <a:lnB w="12700" cmpd="sng">
                      <a:solidFill>
                        <a:srgbClr val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AFF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9pPr>
                    </a:lstStyle>
                    <a:p>
                      <a:pPr algn="ctr"/>
                      <a:r>
                        <a:rPr lang="hu-HU" sz="1200">
                          <a:solidFill>
                            <a:srgbClr val="FF000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4.9</a:t>
                      </a:r>
                      <a:endParaRPr lang="en-US" sz="1200">
                        <a:solidFill>
                          <a:srgbClr val="FF0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Verdana" panose="020B0604030504040204" pitchFamily="34" charset="0"/>
                      </a:endParaRPr>
                    </a:p>
                  </a:txBody>
                  <a:tcPr anchor="ctr">
                    <a:lnL w="12700" cmpd="sng">
                      <a:solidFill>
                        <a:srgbClr val="FFFFFF"/>
                      </a:solidFill>
                    </a:lnL>
                    <a:lnR w="12700" cmpd="sng">
                      <a:solidFill>
                        <a:srgbClr val="FFFFFF"/>
                      </a:solidFill>
                    </a:lnR>
                    <a:lnT w="12700" cmpd="sng">
                      <a:solidFill>
                        <a:srgbClr val="FFFFFF"/>
                      </a:solidFill>
                    </a:lnT>
                    <a:lnB w="12700" cmpd="sng">
                      <a:solidFill>
                        <a:srgbClr val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A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02567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9pPr>
                    </a:lstStyle>
                    <a:p>
                      <a:pPr algn="ctr"/>
                      <a:r>
                        <a:rPr lang="hu-HU" sz="1200"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14</a:t>
                      </a:r>
                      <a:endParaRPr lang="en-US" sz="1200">
                        <a:latin typeface="Verdana" panose="020B0604030504040204" pitchFamily="34" charset="0"/>
                        <a:ea typeface="Verdana" panose="020B0604030504040204" pitchFamily="34" charset="0"/>
                        <a:cs typeface="Verdana" panose="020B0604030504040204" pitchFamily="34" charset="0"/>
                      </a:endParaRPr>
                    </a:p>
                  </a:txBody>
                  <a:tcPr anchor="ctr">
                    <a:lnL w="12700" cmpd="sng">
                      <a:solidFill>
                        <a:srgbClr val="FFFFFF"/>
                      </a:solidFill>
                    </a:lnL>
                    <a:lnR w="12700" cmpd="sng">
                      <a:solidFill>
                        <a:srgbClr val="FFFFFF"/>
                      </a:solidFill>
                    </a:lnR>
                    <a:lnT w="12700" cmpd="sng">
                      <a:solidFill>
                        <a:srgbClr val="FFFFFF"/>
                      </a:solidFill>
                    </a:lnT>
                    <a:lnB w="12700" cmpd="sng">
                      <a:solidFill>
                        <a:srgbClr val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AFF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9pPr>
                    </a:lstStyle>
                    <a:p>
                      <a:pPr algn="ctr"/>
                      <a:r>
                        <a:rPr lang="hu-HU" sz="1200">
                          <a:solidFill>
                            <a:srgbClr val="FF000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5.3</a:t>
                      </a:r>
                      <a:endParaRPr lang="en-US" sz="1200">
                        <a:solidFill>
                          <a:srgbClr val="FF0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Verdana" panose="020B0604030504040204" pitchFamily="34" charset="0"/>
                      </a:endParaRPr>
                    </a:p>
                  </a:txBody>
                  <a:tcPr anchor="ctr">
                    <a:lnL w="12700" cmpd="sng">
                      <a:solidFill>
                        <a:srgbClr val="FFFFFF"/>
                      </a:solidFill>
                    </a:lnL>
                    <a:lnR w="12700" cmpd="sng">
                      <a:solidFill>
                        <a:srgbClr val="FFFFFF"/>
                      </a:solidFill>
                    </a:lnR>
                    <a:lnT w="12700" cmpd="sng">
                      <a:solidFill>
                        <a:srgbClr val="FFFFFF"/>
                      </a:solidFill>
                    </a:lnT>
                    <a:lnB w="12700" cmpd="sng">
                      <a:solidFill>
                        <a:srgbClr val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A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02567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9pPr>
                    </a:lstStyle>
                    <a:p>
                      <a:pPr algn="ctr"/>
                      <a:r>
                        <a:rPr lang="en-US" sz="1200"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16</a:t>
                      </a:r>
                    </a:p>
                  </a:txBody>
                  <a:tcPr anchor="ctr">
                    <a:lnL w="12700" cmpd="sng">
                      <a:solidFill>
                        <a:srgbClr val="FFFFFF"/>
                      </a:solidFill>
                    </a:lnL>
                    <a:lnR w="12700" cmpd="sng">
                      <a:solidFill>
                        <a:srgbClr val="FFFFFF"/>
                      </a:solidFill>
                    </a:lnR>
                    <a:lnT w="12700" cmpd="sng">
                      <a:solidFill>
                        <a:srgbClr val="FFFFFF"/>
                      </a:solidFill>
                    </a:lnT>
                    <a:lnB w="12700" cmpd="sng">
                      <a:solidFill>
                        <a:srgbClr val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AFF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9pPr>
                    </a:lstStyle>
                    <a:p>
                      <a:pPr algn="ctr"/>
                      <a:r>
                        <a:rPr lang="hu-HU" sz="1200">
                          <a:solidFill>
                            <a:srgbClr val="FF000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5.6</a:t>
                      </a:r>
                      <a:endParaRPr lang="en-US" sz="1200">
                        <a:solidFill>
                          <a:srgbClr val="FF0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Verdana" panose="020B0604030504040204" pitchFamily="34" charset="0"/>
                      </a:endParaRPr>
                    </a:p>
                  </a:txBody>
                  <a:tcPr anchor="ctr">
                    <a:lnL w="12700" cmpd="sng">
                      <a:solidFill>
                        <a:srgbClr val="FFFFFF"/>
                      </a:solidFill>
                    </a:lnL>
                    <a:lnR w="12700" cmpd="sng">
                      <a:solidFill>
                        <a:srgbClr val="FFFFFF"/>
                      </a:solidFill>
                    </a:lnR>
                    <a:lnT w="12700" cmpd="sng">
                      <a:solidFill>
                        <a:srgbClr val="FFFFFF"/>
                      </a:solidFill>
                    </a:lnT>
                    <a:lnB w="12700" cmpd="sng">
                      <a:solidFill>
                        <a:srgbClr val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A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02567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9pPr>
                    </a:lstStyle>
                    <a:p>
                      <a:pPr algn="ctr"/>
                      <a:r>
                        <a:rPr lang="en-US" sz="1200"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20</a:t>
                      </a:r>
                    </a:p>
                  </a:txBody>
                  <a:tcPr anchor="ctr">
                    <a:lnL w="12700" cmpd="sng">
                      <a:solidFill>
                        <a:srgbClr val="FFFFFF"/>
                      </a:solidFill>
                    </a:lnL>
                    <a:lnR w="12700" cmpd="sng">
                      <a:solidFill>
                        <a:srgbClr val="FFFFFF"/>
                      </a:solidFill>
                    </a:lnR>
                    <a:lnT w="12700" cmpd="sng">
                      <a:solidFill>
                        <a:srgbClr val="FFFFFF"/>
                      </a:solidFill>
                    </a:lnT>
                    <a:lnB w="12700" cmpd="sng">
                      <a:solidFill>
                        <a:srgbClr val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AFF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9pPr>
                    </a:lstStyle>
                    <a:p>
                      <a:pPr algn="ctr"/>
                      <a:r>
                        <a:rPr lang="hu-HU" sz="1200">
                          <a:solidFill>
                            <a:srgbClr val="FF000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6.3</a:t>
                      </a:r>
                      <a:endParaRPr lang="en-US" sz="1200">
                        <a:solidFill>
                          <a:srgbClr val="FF0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Verdana" panose="020B0604030504040204" pitchFamily="34" charset="0"/>
                      </a:endParaRPr>
                    </a:p>
                  </a:txBody>
                  <a:tcPr anchor="ctr">
                    <a:lnL w="12700" cmpd="sng">
                      <a:solidFill>
                        <a:srgbClr val="FFFFFF"/>
                      </a:solidFill>
                    </a:lnL>
                    <a:lnR w="12700" cmpd="sng">
                      <a:solidFill>
                        <a:srgbClr val="FFFFFF"/>
                      </a:solidFill>
                    </a:lnR>
                    <a:lnT w="12700" cmpd="sng">
                      <a:solidFill>
                        <a:srgbClr val="FFFFFF"/>
                      </a:solidFill>
                    </a:lnT>
                    <a:lnB w="12700" cmpd="sng">
                      <a:solidFill>
                        <a:srgbClr val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A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02567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9pPr>
                    </a:lstStyle>
                    <a:p>
                      <a:pPr algn="ctr"/>
                      <a:r>
                        <a:rPr lang="hu-HU" sz="1200"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24</a:t>
                      </a:r>
                      <a:endParaRPr lang="en-US" sz="1200">
                        <a:latin typeface="Verdana" panose="020B0604030504040204" pitchFamily="34" charset="0"/>
                        <a:ea typeface="Verdana" panose="020B0604030504040204" pitchFamily="34" charset="0"/>
                        <a:cs typeface="Verdana" panose="020B0604030504040204" pitchFamily="34" charset="0"/>
                      </a:endParaRPr>
                    </a:p>
                  </a:txBody>
                  <a:tcPr anchor="ctr">
                    <a:lnL w="12700" cmpd="sng">
                      <a:solidFill>
                        <a:srgbClr val="FFFFFF"/>
                      </a:solidFill>
                    </a:lnL>
                    <a:lnR w="12700" cmpd="sng">
                      <a:solidFill>
                        <a:srgbClr val="FFFFFF"/>
                      </a:solidFill>
                    </a:lnR>
                    <a:lnT w="12700" cmpd="sng">
                      <a:solidFill>
                        <a:srgbClr val="FFFFFF"/>
                      </a:solidFill>
                    </a:lnT>
                    <a:lnB w="12700" cmpd="sng">
                      <a:solidFill>
                        <a:srgbClr val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AFF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9pPr>
                    </a:lstStyle>
                    <a:p>
                      <a:pPr algn="ctr"/>
                      <a:r>
                        <a:rPr lang="hu-HU" sz="1200">
                          <a:solidFill>
                            <a:srgbClr val="FF000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6.9</a:t>
                      </a:r>
                      <a:endParaRPr lang="en-US" sz="1200">
                        <a:solidFill>
                          <a:srgbClr val="FF0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Verdana" panose="020B0604030504040204" pitchFamily="34" charset="0"/>
                      </a:endParaRPr>
                    </a:p>
                  </a:txBody>
                  <a:tcPr anchor="ctr">
                    <a:lnL w="12700" cmpd="sng">
                      <a:solidFill>
                        <a:srgbClr val="FFFFFF"/>
                      </a:solidFill>
                    </a:lnL>
                    <a:lnR w="12700" cmpd="sng">
                      <a:solidFill>
                        <a:srgbClr val="FFFFFF"/>
                      </a:solidFill>
                    </a:lnR>
                    <a:lnT w="12700" cmpd="sng">
                      <a:solidFill>
                        <a:srgbClr val="FFFFFF"/>
                      </a:solidFill>
                    </a:lnT>
                    <a:lnB w="12700" cmpd="sng">
                      <a:solidFill>
                        <a:srgbClr val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A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302567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9pPr>
                    </a:lstStyle>
                    <a:p>
                      <a:pPr algn="ctr"/>
                      <a:r>
                        <a:rPr lang="hu-HU" sz="1200"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32</a:t>
                      </a:r>
                      <a:endParaRPr lang="en-US" sz="1200">
                        <a:latin typeface="Verdana" panose="020B0604030504040204" pitchFamily="34" charset="0"/>
                        <a:ea typeface="Verdana" panose="020B0604030504040204" pitchFamily="34" charset="0"/>
                        <a:cs typeface="Verdana" panose="020B0604030504040204" pitchFamily="34" charset="0"/>
                      </a:endParaRPr>
                    </a:p>
                  </a:txBody>
                  <a:tcPr anchor="ctr">
                    <a:lnL w="12700" cmpd="sng">
                      <a:solidFill>
                        <a:srgbClr val="FFFFFF"/>
                      </a:solidFill>
                    </a:lnL>
                    <a:lnR w="12700" cmpd="sng">
                      <a:solidFill>
                        <a:srgbClr val="FFFFFF"/>
                      </a:solidFill>
                    </a:lnR>
                    <a:lnT w="12700" cmpd="sng">
                      <a:solidFill>
                        <a:srgbClr val="FFFFFF"/>
                      </a:solidFill>
                    </a:lnT>
                    <a:lnB w="12700" cmpd="sng">
                      <a:solidFill>
                        <a:srgbClr val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AFF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9pPr>
                    </a:lstStyle>
                    <a:p>
                      <a:pPr algn="ctr"/>
                      <a:r>
                        <a:rPr lang="hu-HU" sz="1200">
                          <a:solidFill>
                            <a:srgbClr val="FF000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8.0</a:t>
                      </a:r>
                      <a:endParaRPr lang="en-US" sz="1200">
                        <a:solidFill>
                          <a:srgbClr val="FF0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Verdana" panose="020B0604030504040204" pitchFamily="34" charset="0"/>
                      </a:endParaRPr>
                    </a:p>
                  </a:txBody>
                  <a:tcPr anchor="ctr">
                    <a:lnL w="12700" cmpd="sng">
                      <a:solidFill>
                        <a:srgbClr val="FFFFFF"/>
                      </a:solidFill>
                    </a:lnL>
                    <a:lnR w="12700" cmpd="sng">
                      <a:solidFill>
                        <a:srgbClr val="FFFFFF"/>
                      </a:solidFill>
                    </a:lnR>
                    <a:lnT w="12700" cmpd="sng">
                      <a:solidFill>
                        <a:srgbClr val="FFFFFF"/>
                      </a:solidFill>
                    </a:lnT>
                    <a:lnB w="12700" cmpd="sng">
                      <a:solidFill>
                        <a:srgbClr val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A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302567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9pPr>
                    </a:lstStyle>
                    <a:p>
                      <a:pPr algn="ctr"/>
                      <a:r>
                        <a:rPr lang="hu-HU" sz="1200"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48</a:t>
                      </a:r>
                      <a:endParaRPr lang="en-US" sz="1200">
                        <a:latin typeface="Verdana" panose="020B0604030504040204" pitchFamily="34" charset="0"/>
                        <a:ea typeface="Verdana" panose="020B0604030504040204" pitchFamily="34" charset="0"/>
                        <a:cs typeface="Verdana" panose="020B0604030504040204" pitchFamily="34" charset="0"/>
                      </a:endParaRPr>
                    </a:p>
                  </a:txBody>
                  <a:tcPr anchor="ctr">
                    <a:lnL w="12700" cmpd="sng">
                      <a:solidFill>
                        <a:srgbClr val="FFFFFF"/>
                      </a:solidFill>
                    </a:lnL>
                    <a:lnR w="12700" cmpd="sng">
                      <a:solidFill>
                        <a:srgbClr val="FFFFFF"/>
                      </a:solidFill>
                    </a:lnR>
                    <a:lnT w="12700" cmpd="sng">
                      <a:solidFill>
                        <a:srgbClr val="FFFFFF"/>
                      </a:solidFill>
                    </a:lnT>
                    <a:lnB w="12700" cmpd="sng">
                      <a:solidFill>
                        <a:srgbClr val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AFF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9pPr>
                    </a:lstStyle>
                    <a:p>
                      <a:pPr algn="ctr"/>
                      <a:r>
                        <a:rPr lang="hu-HU" sz="1200">
                          <a:solidFill>
                            <a:srgbClr val="FF000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9.8</a:t>
                      </a:r>
                      <a:endParaRPr lang="en-US" sz="1200">
                        <a:solidFill>
                          <a:srgbClr val="FF0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Verdana" panose="020B0604030504040204" pitchFamily="34" charset="0"/>
                      </a:endParaRPr>
                    </a:p>
                  </a:txBody>
                  <a:tcPr anchor="ctr">
                    <a:lnL w="12700" cmpd="sng">
                      <a:solidFill>
                        <a:srgbClr val="FFFFFF"/>
                      </a:solidFill>
                    </a:lnL>
                    <a:lnR w="12700" cmpd="sng">
                      <a:solidFill>
                        <a:srgbClr val="FFFFFF"/>
                      </a:solidFill>
                    </a:lnR>
                    <a:lnT w="12700" cmpd="sng">
                      <a:solidFill>
                        <a:srgbClr val="FFFFFF"/>
                      </a:solidFill>
                    </a:lnT>
                    <a:lnB w="12700" cmpd="sng">
                      <a:solidFill>
                        <a:srgbClr val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A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302567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9pPr>
                    </a:lstStyle>
                    <a:p>
                      <a:pPr algn="ctr"/>
                      <a:r>
                        <a:rPr lang="hu-HU" sz="1200"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64</a:t>
                      </a:r>
                      <a:endParaRPr lang="en-US" sz="1200">
                        <a:latin typeface="Verdana" panose="020B0604030504040204" pitchFamily="34" charset="0"/>
                        <a:ea typeface="Verdana" panose="020B0604030504040204" pitchFamily="34" charset="0"/>
                        <a:cs typeface="Verdana" panose="020B0604030504040204" pitchFamily="34" charset="0"/>
                      </a:endParaRPr>
                    </a:p>
                  </a:txBody>
                  <a:tcPr anchor="ctr">
                    <a:lnL w="12700" cmpd="sng">
                      <a:solidFill>
                        <a:srgbClr val="FFFFFF"/>
                      </a:solidFill>
                    </a:lnL>
                    <a:lnR w="12700" cmpd="sng">
                      <a:solidFill>
                        <a:srgbClr val="FFFFFF"/>
                      </a:solidFill>
                    </a:lnR>
                    <a:lnT w="12700" cmpd="sng">
                      <a:solidFill>
                        <a:srgbClr val="FFFFFF"/>
                      </a:solidFill>
                    </a:lnT>
                    <a:lnB w="12700" cmpd="sng">
                      <a:solidFill>
                        <a:srgbClr val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AFF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Verdana"/>
                        </a:defRPr>
                      </a:lvl9pPr>
                    </a:lstStyle>
                    <a:p>
                      <a:pPr algn="ctr"/>
                      <a:r>
                        <a:rPr lang="hu-HU" sz="1200" dirty="0">
                          <a:solidFill>
                            <a:srgbClr val="FF000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11.3</a:t>
                      </a:r>
                      <a:endParaRPr lang="en-US" sz="1200" dirty="0">
                        <a:solidFill>
                          <a:srgbClr val="FF0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Verdana" panose="020B0604030504040204" pitchFamily="34" charset="0"/>
                      </a:endParaRPr>
                    </a:p>
                  </a:txBody>
                  <a:tcPr anchor="ctr">
                    <a:lnL w="12700" cmpd="sng">
                      <a:solidFill>
                        <a:srgbClr val="FFFFFF"/>
                      </a:solidFill>
                    </a:lnL>
                    <a:lnR w="12700" cmpd="sng">
                      <a:solidFill>
                        <a:srgbClr val="FFFFFF"/>
                      </a:solidFill>
                    </a:lnR>
                    <a:lnT w="12700" cmpd="sng">
                      <a:solidFill>
                        <a:srgbClr val="FFFFFF"/>
                      </a:solidFill>
                    </a:lnT>
                    <a:lnB w="12700" cmpd="sng">
                      <a:solidFill>
                        <a:srgbClr val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A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</a:tbl>
          </a:graphicData>
        </a:graphic>
      </p:graphicFrame>
      <p:sp>
        <p:nvSpPr>
          <p:cNvPr id="12" name="TextBox 11"/>
          <p:cNvSpPr txBox="1"/>
          <p:nvPr/>
        </p:nvSpPr>
        <p:spPr>
          <a:xfrm>
            <a:off x="161510" y="5229200"/>
            <a:ext cx="5985665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Table: Actual number of memory channels (</a:t>
            </a:r>
            <a:r>
              <a:rPr kumimoji="0" 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n</a:t>
            </a:r>
            <a:r>
              <a:rPr kumimoji="0" lang="en-US" sz="1600" b="0" i="0" u="none" strike="noStrike" kern="1200" cap="none" spc="0" normalizeH="0" baseline="-2500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M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) 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sz="1600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needed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per socket to preserve the per-core memory bandwidth of a high-end 2S server with </a:t>
            </a:r>
            <a:r>
              <a:rPr kumimoji="0" 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n</a:t>
            </a:r>
            <a:r>
              <a:rPr kumimoji="0" lang="en-US" sz="1600" b="0" i="0" u="none" strike="noStrike" kern="1200" cap="none" spc="0" normalizeH="0" baseline="-2500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C</a:t>
            </a:r>
            <a:r>
              <a:rPr kumimoji="0" lang="en-US" sz="1600" b="0" i="0" u="none" strike="noStrike" kern="1200" cap="none" spc="0" normalizeH="0" baseline="-25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cores 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while a </a:t>
            </a:r>
            <a:r>
              <a:rPr lang="en-US" sz="1600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selected platform is taken as a reference</a:t>
            </a: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sz="1600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(and CPU cores as well as memory speeds 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sz="1600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have raised at rates as discussed before)</a:t>
            </a: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71500" y="2441502"/>
            <a:ext cx="5363584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marR="0" lvl="0" indent="-2857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-40" normalizeH="0" baseline="0" noProof="0" dirty="0">
                <a:ln>
                  <a:noFill/>
                </a:ln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The Table on the right shows how many memory </a:t>
            </a:r>
          </a:p>
          <a:p>
            <a:pPr marR="0" lvl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tabLst/>
              <a:defRPr/>
            </a:pPr>
            <a:r>
              <a:rPr lang="en-US" sz="1600" spc="-40" dirty="0">
                <a:latin typeface="Verdana"/>
                <a:cs typeface="Times New Roman" pitchFamily="18" charset="0"/>
              </a:rPr>
              <a:t>      </a:t>
            </a:r>
            <a:r>
              <a:rPr kumimoji="0" lang="en-US" sz="1600" b="0" i="0" u="none" strike="noStrike" kern="1200" cap="none" spc="-40" normalizeH="0" baseline="0" noProof="0" dirty="0">
                <a:ln>
                  <a:noFill/>
                </a:ln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channels are needed per socket (</a:t>
            </a:r>
            <a:r>
              <a:rPr kumimoji="0" lang="en-US" sz="1600" b="0" i="0" u="none" strike="noStrike" kern="1200" cap="none" spc="-40" normalizeH="0" baseline="0" noProof="0" dirty="0" err="1">
                <a:ln>
                  <a:noFill/>
                </a:ln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n</a:t>
            </a:r>
            <a:r>
              <a:rPr kumimoji="0" lang="en-US" sz="1600" b="0" i="0" u="none" strike="noStrike" kern="1200" cap="none" spc="-40" normalizeH="0" baseline="-25000" noProof="0" dirty="0" err="1">
                <a:ln>
                  <a:noFill/>
                </a:ln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M</a:t>
            </a:r>
            <a:r>
              <a:rPr kumimoji="0" lang="en-US" sz="1600" b="0" i="0" u="none" strike="noStrike" kern="1200" cap="none" spc="-40" normalizeH="0" baseline="0" noProof="0" dirty="0">
                <a:ln>
                  <a:noFill/>
                </a:ln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) according</a:t>
            </a:r>
          </a:p>
          <a:p>
            <a:pPr marR="0" lvl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tabLst/>
              <a:defRPr/>
            </a:pPr>
            <a:r>
              <a:rPr lang="en-US" sz="1600" spc="-40" dirty="0">
                <a:latin typeface="Verdana"/>
                <a:cs typeface="Times New Roman" pitchFamily="18" charset="0"/>
              </a:rPr>
              <a:t>      to the expression presented.</a:t>
            </a:r>
            <a:endParaRPr kumimoji="0" lang="en-US" sz="1600" b="0" i="0" u="none" strike="noStrike" kern="1200" cap="none" spc="-40" normalizeH="0" baseline="0" noProof="0" dirty="0">
              <a:ln>
                <a:noFill/>
              </a:ln>
              <a:effectLst/>
              <a:uLnTx/>
              <a:uFillTx/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7" name="Rounded Rectangle 6"/>
          <p:cNvSpPr/>
          <p:nvPr/>
        </p:nvSpPr>
        <p:spPr bwMode="auto">
          <a:xfrm>
            <a:off x="18510" y="1105001"/>
            <a:ext cx="9144000" cy="1243879"/>
          </a:xfrm>
          <a:prstGeom prst="roundRect">
            <a:avLst/>
          </a:prstGeom>
          <a:solidFill>
            <a:srgbClr val="E5F2FF"/>
          </a:solidFill>
          <a:ln w="19050" cap="flat" cmpd="sng" algn="ctr">
            <a:solidFill>
              <a:srgbClr val="89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26495" y="1117774"/>
            <a:ext cx="9067226" cy="123110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lvl="0" indent="-285750" fontAlgn="base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/>
            </a:pPr>
            <a:r>
              <a:rPr lang="en-US" sz="1600" spc="-30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If core counts and memory speeds are rising over generations at rates as discussed,</a:t>
            </a:r>
            <a:r>
              <a:rPr lang="en-US" sz="1600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</a:t>
            </a:r>
          </a:p>
          <a:p>
            <a:pPr lvl="0" fontAlgn="base">
              <a:spcBef>
                <a:spcPct val="0"/>
              </a:spcBef>
              <a:spcAft>
                <a:spcPts val="600"/>
              </a:spcAft>
              <a:defRPr/>
            </a:pPr>
            <a:r>
              <a:rPr lang="en-US" sz="1600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      </a:t>
            </a:r>
            <a:r>
              <a:rPr lang="hu-HU" sz="1600" dirty="0">
                <a:solidFill>
                  <a:srgbClr val="0070C0"/>
                </a:solidFill>
                <a:cs typeface="Times New Roman" pitchFamily="18" charset="0"/>
              </a:rPr>
              <a:t>a </a:t>
            </a:r>
            <a:r>
              <a:rPr lang="en-US" sz="1600" dirty="0">
                <a:solidFill>
                  <a:srgbClr val="0070C0"/>
                </a:solidFill>
                <a:cs typeface="Times New Roman" pitchFamily="18" charset="0"/>
              </a:rPr>
              <a:t>high-end 2S </a:t>
            </a:r>
            <a:r>
              <a:rPr lang="hu-HU" sz="1600" dirty="0">
                <a:solidFill>
                  <a:srgbClr val="0070C0"/>
                </a:solidFill>
                <a:cs typeface="Times New Roman" pitchFamily="18" charset="0"/>
              </a:rPr>
              <a:t>server </a:t>
            </a:r>
            <a:r>
              <a:rPr lang="en-US" sz="1600" dirty="0">
                <a:solidFill>
                  <a:srgbClr val="0070C0"/>
                </a:solidFill>
                <a:cs typeface="Times New Roman" pitchFamily="18" charset="0"/>
              </a:rPr>
              <a:t>with </a:t>
            </a:r>
            <a:r>
              <a:rPr lang="en-US" sz="1600" dirty="0" err="1">
                <a:solidFill>
                  <a:srgbClr val="0070C0"/>
                </a:solidFill>
                <a:cs typeface="Times New Roman" pitchFamily="18" charset="0"/>
              </a:rPr>
              <a:t>n</a:t>
            </a:r>
            <a:r>
              <a:rPr lang="en-US" sz="1600" baseline="-25000" dirty="0" err="1">
                <a:solidFill>
                  <a:srgbClr val="0070C0"/>
                </a:solidFill>
                <a:cs typeface="Times New Roman" pitchFamily="18" charset="0"/>
              </a:rPr>
              <a:t>C</a:t>
            </a:r>
            <a:r>
              <a:rPr lang="en-US" sz="1600" dirty="0">
                <a:solidFill>
                  <a:srgbClr val="0070C0"/>
                </a:solidFill>
                <a:cs typeface="Times New Roman" pitchFamily="18" charset="0"/>
              </a:rPr>
              <a:t> cores requires </a:t>
            </a:r>
            <a:r>
              <a:rPr lang="hu-HU" sz="1600" spc="-40" dirty="0" err="1">
                <a:solidFill>
                  <a:srgbClr val="0070C0"/>
                </a:solidFill>
                <a:cs typeface="Times New Roman" pitchFamily="18" charset="0"/>
              </a:rPr>
              <a:t>approximately</a:t>
            </a:r>
            <a:r>
              <a:rPr lang="hu-HU" sz="1600" spc="-40" dirty="0">
                <a:solidFill>
                  <a:srgbClr val="0070C0"/>
                </a:solidFill>
                <a:cs typeface="Times New Roman" pitchFamily="18" charset="0"/>
              </a:rPr>
              <a:t> </a:t>
            </a:r>
            <a:endParaRPr lang="en-US" sz="1600" spc="-40" dirty="0">
              <a:solidFill>
                <a:srgbClr val="0070C0"/>
              </a:solidFill>
              <a:cs typeface="Times New Roman" pitchFamily="18" charset="0"/>
            </a:endParaRPr>
          </a:p>
          <a:p>
            <a:pPr lvl="0" fontAlgn="base">
              <a:spcBef>
                <a:spcPct val="0"/>
              </a:spcBef>
              <a:spcAft>
                <a:spcPts val="600"/>
              </a:spcAft>
              <a:defRPr/>
            </a:pPr>
            <a:r>
              <a:rPr lang="en-US" sz="1600" spc="-40" dirty="0">
                <a:solidFill>
                  <a:srgbClr val="FF0000"/>
                </a:solidFill>
                <a:cs typeface="Times New Roman" pitchFamily="18" charset="0"/>
              </a:rPr>
              <a:t>                               </a:t>
            </a:r>
            <a:r>
              <a:rPr lang="en-US" sz="1600" spc="-40" dirty="0" err="1">
                <a:solidFill>
                  <a:srgbClr val="FF0000"/>
                </a:solidFill>
                <a:cs typeface="Times New Roman" pitchFamily="18" charset="0"/>
              </a:rPr>
              <a:t>n</a:t>
            </a:r>
            <a:r>
              <a:rPr lang="en-US" sz="1600" spc="-40" baseline="-25000" dirty="0" err="1">
                <a:solidFill>
                  <a:srgbClr val="FF0000"/>
                </a:solidFill>
                <a:cs typeface="Times New Roman" pitchFamily="18" charset="0"/>
              </a:rPr>
              <a:t>M</a:t>
            </a:r>
            <a:r>
              <a:rPr lang="en-US" sz="1600" spc="-40" dirty="0">
                <a:solidFill>
                  <a:srgbClr val="FF0000"/>
                </a:solidFill>
                <a:cs typeface="Times New Roman" pitchFamily="18" charset="0"/>
              </a:rPr>
              <a:t> = </a:t>
            </a:r>
            <a:r>
              <a:rPr lang="en-US" sz="1600" spc="-40" dirty="0">
                <a:solidFill>
                  <a:srgbClr val="FF0000"/>
                </a:solidFill>
                <a:latin typeface="Verdana" pitchFamily="34" charset="0"/>
                <a:cs typeface="Times New Roman" pitchFamily="18" charset="0"/>
              </a:rPr>
              <a:t>√</a:t>
            </a:r>
            <a:r>
              <a:rPr lang="hu-HU" sz="1600" spc="-40" dirty="0">
                <a:solidFill>
                  <a:srgbClr val="FF0000"/>
                </a:solidFill>
                <a:latin typeface="Verdana" pitchFamily="34" charset="0"/>
                <a:cs typeface="Times New Roman" pitchFamily="18" charset="0"/>
              </a:rPr>
              <a:t>2</a:t>
            </a:r>
            <a:r>
              <a:rPr lang="en-US" sz="1600" spc="-40" dirty="0">
                <a:solidFill>
                  <a:srgbClr val="FF0000"/>
                </a:solidFill>
                <a:latin typeface="Verdana" pitchFamily="34" charset="0"/>
                <a:cs typeface="Times New Roman" pitchFamily="18" charset="0"/>
              </a:rPr>
              <a:t> </a:t>
            </a:r>
            <a:r>
              <a:rPr lang="hu-HU" sz="1600" spc="-40" dirty="0">
                <a:solidFill>
                  <a:srgbClr val="FF0000"/>
                </a:solidFill>
                <a:latin typeface="Cambria Math" panose="02040503050406030204" pitchFamily="18" charset="0"/>
                <a:ea typeface="Cambria Math" panose="02040503050406030204" pitchFamily="18" charset="0"/>
                <a:cs typeface="Times New Roman" pitchFamily="18" charset="0"/>
              </a:rPr>
              <a:t>∗</a:t>
            </a:r>
            <a:r>
              <a:rPr lang="hu-HU" sz="1600" spc="-40" dirty="0">
                <a:solidFill>
                  <a:srgbClr val="FF0000"/>
                </a:solidFill>
                <a:latin typeface="Verdana" pitchFamily="34" charset="0"/>
                <a:cs typeface="Times New Roman" pitchFamily="18" charset="0"/>
              </a:rPr>
              <a:t> </a:t>
            </a:r>
            <a:r>
              <a:rPr lang="hu-HU" sz="1600" spc="-40" dirty="0">
                <a:solidFill>
                  <a:srgbClr val="FF0000"/>
                </a:solidFill>
                <a:cs typeface="Times New Roman" pitchFamily="18" charset="0"/>
              </a:rPr>
              <a:t>√n  </a:t>
            </a:r>
            <a:r>
              <a:rPr lang="en-US" sz="1600" spc="-40" dirty="0">
                <a:solidFill>
                  <a:srgbClr val="FF0000"/>
                </a:solidFill>
                <a:cs typeface="Times New Roman" pitchFamily="18" charset="0"/>
              </a:rPr>
              <a:t>memory channels </a:t>
            </a:r>
            <a:r>
              <a:rPr lang="hu-HU" sz="1600" spc="-40" dirty="0">
                <a:solidFill>
                  <a:srgbClr val="FF0000"/>
                </a:solidFill>
                <a:cs typeface="Times New Roman" pitchFamily="18" charset="0"/>
              </a:rPr>
              <a:t>per </a:t>
            </a:r>
            <a:r>
              <a:rPr lang="hu-HU" sz="1600" spc="-40" dirty="0" err="1">
                <a:solidFill>
                  <a:srgbClr val="FF0000"/>
                </a:solidFill>
                <a:cs typeface="Times New Roman" pitchFamily="18" charset="0"/>
              </a:rPr>
              <a:t>socket</a:t>
            </a:r>
            <a:r>
              <a:rPr lang="en-US" sz="1600" spc="-40" dirty="0">
                <a:solidFill>
                  <a:srgbClr val="FF0000"/>
                </a:solidFill>
                <a:cs typeface="Times New Roman" pitchFamily="18" charset="0"/>
              </a:rPr>
              <a:t> </a:t>
            </a:r>
            <a:r>
              <a:rPr lang="en-US" sz="1600" spc="-40" dirty="0">
                <a:solidFill>
                  <a:srgbClr val="0070C0"/>
                </a:solidFill>
                <a:cs typeface="Times New Roman" pitchFamily="18" charset="0"/>
              </a:rPr>
              <a:t>for preserving</a:t>
            </a:r>
          </a:p>
          <a:p>
            <a:pPr lvl="0" fontAlgn="base">
              <a:spcBef>
                <a:spcPct val="0"/>
              </a:spcBef>
              <a:spcAft>
                <a:spcPts val="600"/>
              </a:spcAft>
              <a:defRPr/>
            </a:pPr>
            <a:r>
              <a:rPr lang="en-US" sz="1600" spc="-40" dirty="0">
                <a:solidFill>
                  <a:srgbClr val="0070C0"/>
                </a:solidFill>
                <a:cs typeface="Times New Roman" pitchFamily="18" charset="0"/>
              </a:rPr>
              <a:t>      </a:t>
            </a:r>
            <a:r>
              <a:rPr lang="en-US" sz="1600" spc="-70" dirty="0">
                <a:solidFill>
                  <a:srgbClr val="0070C0"/>
                </a:solidFill>
                <a:cs typeface="Times New Roman" pitchFamily="18" charset="0"/>
              </a:rPr>
              <a:t> the per-core memory bandwidth vs. a selected reference platform, </a:t>
            </a:r>
            <a:r>
              <a:rPr lang="en-US" sz="1600" spc="-70" dirty="0">
                <a:cs typeface="Times New Roman" pitchFamily="18" charset="0"/>
              </a:rPr>
              <a:t>as stated in [</a:t>
            </a:r>
            <a:r>
              <a:rPr lang="hu-HU" sz="1600" spc="-70" dirty="0">
                <a:cs typeface="Times New Roman" pitchFamily="18" charset="0"/>
              </a:rPr>
              <a:t>29</a:t>
            </a:r>
            <a:r>
              <a:rPr lang="en-US" sz="1600" spc="-70" dirty="0">
                <a:cs typeface="Times New Roman" pitchFamily="18" charset="0"/>
              </a:rPr>
              <a:t>]. </a:t>
            </a:r>
          </a:p>
        </p:txBody>
      </p:sp>
      <p:sp>
        <p:nvSpPr>
          <p:cNvPr id="8" name="TextBox 7"/>
          <p:cNvSpPr txBox="1"/>
          <p:nvPr/>
        </p:nvSpPr>
        <p:spPr>
          <a:xfrm flipH="1">
            <a:off x="62466" y="3293985"/>
            <a:ext cx="5933068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dirty="0"/>
              <a:t>It follows e.g. that a 32-core processor needs </a:t>
            </a:r>
          </a:p>
          <a:p>
            <a:r>
              <a:rPr lang="en-US" sz="1600" dirty="0"/>
              <a:t>      8 memory channels to preserve the per core </a:t>
            </a:r>
          </a:p>
          <a:p>
            <a:r>
              <a:rPr lang="en-US" sz="1600" dirty="0"/>
              <a:t>      memory bandwidth per socket vs. the assumed </a:t>
            </a:r>
          </a:p>
          <a:p>
            <a:r>
              <a:rPr lang="en-US" sz="1600" dirty="0"/>
              <a:t>      reference platform.</a:t>
            </a:r>
          </a:p>
        </p:txBody>
      </p:sp>
    </p:spTree>
    <p:extLst>
      <p:ext uri="{BB962C8B-B14F-4D97-AF65-F5344CB8AC3E}">
        <p14:creationId xmlns:p14="http://schemas.microsoft.com/office/powerpoint/2010/main" val="417868732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/>
      <p:bldP spid="15" grpId="0"/>
      <p:bldP spid="7" grpId="0" animBg="1"/>
      <p:bldP spid="14" grpId="0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1. Introduction - Main battlefields of the processor war (14)</a:t>
            </a:r>
            <a:endParaRPr lang="en-US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567196598"/>
              </p:ext>
            </p:extLst>
          </p:nvPr>
        </p:nvGraphicFramePr>
        <p:xfrm>
          <a:off x="405048" y="1178750"/>
          <a:ext cx="8217402" cy="2337480"/>
        </p:xfrm>
        <a:graphic>
          <a:graphicData uri="http://schemas.openxmlformats.org/drawingml/2006/table">
            <a:tbl>
              <a:tblPr/>
              <a:tblGrid>
                <a:gridCol w="2996824">
                  <a:extLst>
                    <a:ext uri="{9D8B030D-6E8A-4147-A177-3AD203B41FA5}">
                      <a16:colId xmlns:a16="http://schemas.microsoft.com/office/drawing/2014/main" val="2033524116"/>
                    </a:ext>
                  </a:extLst>
                </a:gridCol>
                <a:gridCol w="1530170">
                  <a:extLst>
                    <a:ext uri="{9D8B030D-6E8A-4147-A177-3AD203B41FA5}">
                      <a16:colId xmlns:a16="http://schemas.microsoft.com/office/drawing/2014/main" val="4019388317"/>
                    </a:ext>
                  </a:extLst>
                </a:gridCol>
                <a:gridCol w="1575175">
                  <a:extLst>
                    <a:ext uri="{9D8B030D-6E8A-4147-A177-3AD203B41FA5}">
                      <a16:colId xmlns:a16="http://schemas.microsoft.com/office/drawing/2014/main" val="1524266854"/>
                    </a:ext>
                  </a:extLst>
                </a:gridCol>
                <a:gridCol w="1080120">
                  <a:extLst>
                    <a:ext uri="{9D8B030D-6E8A-4147-A177-3AD203B41FA5}">
                      <a16:colId xmlns:a16="http://schemas.microsoft.com/office/drawing/2014/main" val="3665720497"/>
                    </a:ext>
                  </a:extLst>
                </a:gridCol>
                <a:gridCol w="1035113">
                  <a:extLst>
                    <a:ext uri="{9D8B030D-6E8A-4147-A177-3AD203B41FA5}">
                      <a16:colId xmlns:a16="http://schemas.microsoft.com/office/drawing/2014/main" val="3091854678"/>
                    </a:ext>
                  </a:extLst>
                </a:gridCol>
              </a:tblGrid>
              <a:tr h="447120">
                <a:tc gridSpan="5">
                  <a:txBody>
                    <a:bodyPr/>
                    <a:lstStyle/>
                    <a:p>
                      <a:pPr algn="ctr"/>
                      <a:r>
                        <a:rPr lang="en-US" sz="1500" dirty="0" err="1"/>
                        <a:t>CineBench</a:t>
                      </a:r>
                      <a:r>
                        <a:rPr lang="en-US" sz="1500" dirty="0"/>
                        <a:t> R20 Rendering benchmark Single Thread Scores</a:t>
                      </a:r>
                    </a:p>
                  </a:txBody>
                  <a:tcPr marL="88744" marR="88744" marT="44372" marB="44372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247535452"/>
                  </a:ext>
                </a:extLst>
              </a:tr>
              <a:tr h="389192">
                <a:tc>
                  <a:txBody>
                    <a:bodyPr/>
                    <a:lstStyle/>
                    <a:p>
                      <a:pPr algn="ctr"/>
                      <a:r>
                        <a:rPr lang="en-US" sz="1400" i="1" dirty="0" err="1"/>
                        <a:t>AnandTech</a:t>
                      </a:r>
                      <a:endParaRPr lang="en-US" sz="1400" dirty="0"/>
                    </a:p>
                  </a:txBody>
                  <a:tcPr marL="88744" marR="88744" marT="44372" marB="44372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err="1"/>
                        <a:t>uArch</a:t>
                      </a:r>
                      <a:endParaRPr lang="en-US" sz="1400" dirty="0"/>
                    </a:p>
                  </a:txBody>
                  <a:tcPr marL="88744" marR="88744" marT="44372" marB="44372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/>
                        <a:t>Process</a:t>
                      </a:r>
                    </a:p>
                  </a:txBody>
                  <a:tcPr marL="88744" marR="88744" marT="44372" marB="44372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/>
                        <a:t>1C Turbo</a:t>
                      </a:r>
                    </a:p>
                  </a:txBody>
                  <a:tcPr marL="88744" marR="88744" marT="44372" marB="44372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/>
                        <a:t>Score</a:t>
                      </a:r>
                    </a:p>
                  </a:txBody>
                  <a:tcPr marL="88744" marR="88744" marT="44372" marB="44372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975883887"/>
                  </a:ext>
                </a:extLst>
              </a:tr>
              <a:tr h="555988">
                <a:tc>
                  <a:txBody>
                    <a:bodyPr/>
                    <a:lstStyle/>
                    <a:p>
                      <a:pPr algn="ctr"/>
                      <a:r>
                        <a:rPr lang="en-US" sz="1400" b="1" dirty="0"/>
                        <a:t>AMD Ryzen 9 5900X</a:t>
                      </a:r>
                      <a:endParaRPr lang="en-US" sz="1400" dirty="0"/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Zen3</a:t>
                      </a: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TSMC 7nm</a:t>
                      </a: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4.8 GHz</a:t>
                      </a: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b="1" dirty="0">
                          <a:effectLst/>
                        </a:rPr>
                        <a:t>631pts</a:t>
                      </a:r>
                      <a:endParaRPr lang="en-US" sz="1400" dirty="0">
                        <a:effectLst/>
                      </a:endParaRP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421277339"/>
                  </a:ext>
                </a:extLst>
              </a:tr>
              <a:tr h="389192">
                <a:tc>
                  <a:txBody>
                    <a:bodyPr/>
                    <a:lstStyle/>
                    <a:p>
                      <a:pPr algn="ctr"/>
                      <a:r>
                        <a:rPr lang="en-US" sz="1400" b="1" dirty="0"/>
                        <a:t>Intel Core i9-10900K</a:t>
                      </a:r>
                    </a:p>
                  </a:txBody>
                  <a:tcPr marL="88744" marR="88744" marT="44372" marB="44372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/>
                        <a:t>Comet Lake</a:t>
                      </a:r>
                    </a:p>
                  </a:txBody>
                  <a:tcPr marL="88744" marR="88744" marT="44372" marB="44372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Intel 14+++</a:t>
                      </a:r>
                    </a:p>
                  </a:txBody>
                  <a:tcPr marL="88744" marR="88744" marT="44372" marB="44372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5.0 GHz</a:t>
                      </a:r>
                    </a:p>
                  </a:txBody>
                  <a:tcPr marL="88744" marR="88744" marT="44372" marB="44372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b="1" dirty="0"/>
                        <a:t>538pts</a:t>
                      </a:r>
                    </a:p>
                  </a:txBody>
                  <a:tcPr marL="88744" marR="88744" marT="44372" marB="44372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090163358"/>
                  </a:ext>
                </a:extLst>
              </a:tr>
              <a:tr h="555988">
                <a:tc>
                  <a:txBody>
                    <a:bodyPr/>
                    <a:lstStyle/>
                    <a:p>
                      <a:pPr algn="ctr"/>
                      <a:r>
                        <a:rPr lang="en-US" sz="1400" b="0" dirty="0"/>
                        <a:t>AMD Ryzen 9 3950X</a:t>
                      </a:r>
                    </a:p>
                  </a:txBody>
                  <a:tcPr marL="88744" marR="88744" marT="44372" marB="44372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/>
                        <a:t>Zen2</a:t>
                      </a:r>
                    </a:p>
                  </a:txBody>
                  <a:tcPr marL="88744" marR="88744" marT="44372" marB="44372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TSMC 7nm</a:t>
                      </a:r>
                    </a:p>
                  </a:txBody>
                  <a:tcPr marL="88744" marR="88744" marT="44372" marB="44372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4.7 GHz</a:t>
                      </a:r>
                    </a:p>
                  </a:txBody>
                  <a:tcPr marL="88744" marR="88744" marT="44372" marB="44372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536pts</a:t>
                      </a:r>
                    </a:p>
                  </a:txBody>
                  <a:tcPr marL="88744" marR="88744" marT="44372" marB="44372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019282970"/>
                  </a:ext>
                </a:extLst>
              </a:tr>
            </a:tbl>
          </a:graphicData>
        </a:graphic>
      </p:graphicFrame>
      <p:sp>
        <p:nvSpPr>
          <p:cNvPr id="7" name="TextBox 6"/>
          <p:cNvSpPr txBox="1"/>
          <p:nvPr/>
        </p:nvSpPr>
        <p:spPr>
          <a:xfrm>
            <a:off x="26495" y="458670"/>
            <a:ext cx="9631687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pc="-30" dirty="0">
                <a:solidFill>
                  <a:schemeClr val="accent6"/>
                </a:solidFill>
              </a:rPr>
              <a:t>An example from the previous performance statements:</a:t>
            </a:r>
          </a:p>
          <a:p>
            <a:r>
              <a:rPr lang="en-US" spc="-30" dirty="0">
                <a:solidFill>
                  <a:schemeClr val="accent6"/>
                </a:solidFill>
              </a:rPr>
              <a:t>  Single-thread </a:t>
            </a:r>
            <a:r>
              <a:rPr lang="en-US" spc="-30" dirty="0" err="1">
                <a:solidFill>
                  <a:schemeClr val="accent6"/>
                </a:solidFill>
              </a:rPr>
              <a:t>Cynebench</a:t>
            </a:r>
            <a:r>
              <a:rPr lang="en-US" spc="-30" dirty="0">
                <a:solidFill>
                  <a:schemeClr val="accent6"/>
                </a:solidFill>
              </a:rPr>
              <a:t> R20 </a:t>
            </a:r>
            <a:r>
              <a:rPr lang="en-US" dirty="0">
                <a:solidFill>
                  <a:schemeClr val="accent6"/>
                </a:solidFill>
              </a:rPr>
              <a:t>scores of selected processors [</a:t>
            </a:r>
            <a:r>
              <a:rPr lang="hu-HU" dirty="0">
                <a:solidFill>
                  <a:schemeClr val="accent6"/>
                </a:solidFill>
              </a:rPr>
              <a:t>46</a:t>
            </a:r>
            <a:r>
              <a:rPr lang="en-US" dirty="0">
                <a:solidFill>
                  <a:schemeClr val="accent6"/>
                </a:solidFill>
              </a:rPr>
              <a:t>]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115887" y="3651245"/>
            <a:ext cx="9361657" cy="147732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spc="-20" dirty="0"/>
              <a:t>As the above data indicates, </a:t>
            </a:r>
            <a:r>
              <a:rPr lang="en-US" sz="1600" spc="-20" dirty="0">
                <a:solidFill>
                  <a:srgbClr val="0070C0"/>
                </a:solidFill>
              </a:rPr>
              <a:t>AMD’s Zen 3-based Ryzen 9 5900X has considerably</a:t>
            </a:r>
          </a:p>
          <a:p>
            <a:r>
              <a:rPr lang="en-US" sz="1600" spc="-20" dirty="0">
                <a:solidFill>
                  <a:srgbClr val="0070C0"/>
                </a:solidFill>
              </a:rPr>
              <a:t>      higher </a:t>
            </a:r>
            <a:r>
              <a:rPr lang="en-US" sz="1600" dirty="0" err="1">
                <a:solidFill>
                  <a:srgbClr val="0070C0"/>
                </a:solidFill>
              </a:rPr>
              <a:t>Cynebench</a:t>
            </a:r>
            <a:r>
              <a:rPr lang="en-US" sz="1600" dirty="0">
                <a:solidFill>
                  <a:srgbClr val="0070C0"/>
                </a:solidFill>
              </a:rPr>
              <a:t> R20 single-thread performance than Intel’s flagship </a:t>
            </a:r>
          </a:p>
          <a:p>
            <a:pPr>
              <a:spcAft>
                <a:spcPts val="600"/>
              </a:spcAft>
            </a:pPr>
            <a:r>
              <a:rPr lang="en-US" sz="1600" dirty="0">
                <a:solidFill>
                  <a:srgbClr val="0070C0"/>
                </a:solidFill>
              </a:rPr>
              <a:t>      Core i9-10900K.</a:t>
            </a:r>
          </a:p>
          <a:p>
            <a:pPr marL="285750" indent="-285750"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en-US" sz="1600" dirty="0"/>
              <a:t>This mainly results from </a:t>
            </a:r>
            <a:r>
              <a:rPr lang="en-US" sz="1600" dirty="0">
                <a:solidFill>
                  <a:srgbClr val="0070C0"/>
                </a:solidFill>
              </a:rPr>
              <a:t>two facts;</a:t>
            </a:r>
          </a:p>
          <a:p>
            <a:pPr>
              <a:spcAft>
                <a:spcPts val="600"/>
              </a:spcAft>
            </a:pPr>
            <a:r>
              <a:rPr lang="en-US" sz="1600" dirty="0">
                <a:solidFill>
                  <a:srgbClr val="0070C0"/>
                </a:solidFill>
              </a:rPr>
              <a:t>      </a:t>
            </a:r>
            <a:r>
              <a:rPr lang="en-US" sz="1600" dirty="0"/>
              <a:t>at this time AMD had</a:t>
            </a:r>
          </a:p>
        </p:txBody>
      </p:sp>
      <p:sp>
        <p:nvSpPr>
          <p:cNvPr id="9" name="TextBox 8"/>
          <p:cNvSpPr txBox="1"/>
          <p:nvPr/>
        </p:nvSpPr>
        <p:spPr>
          <a:xfrm>
            <a:off x="566505" y="5094185"/>
            <a:ext cx="8821030" cy="115416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en-US" sz="1600" spc="-40" dirty="0"/>
              <a:t>a) the </a:t>
            </a:r>
            <a:r>
              <a:rPr lang="en-US" sz="1600" spc="-40" dirty="0" err="1">
                <a:solidFill>
                  <a:srgbClr val="0070C0"/>
                </a:solidFill>
              </a:rPr>
              <a:t>besser</a:t>
            </a:r>
            <a:r>
              <a:rPr lang="en-US" sz="1600" spc="-40" dirty="0">
                <a:solidFill>
                  <a:srgbClr val="0070C0"/>
                </a:solidFill>
              </a:rPr>
              <a:t> process technology </a:t>
            </a:r>
            <a:r>
              <a:rPr lang="en-US" sz="1600" spc="-40" dirty="0"/>
              <a:t>(TSMC’s 7 nm vs. Intel’s 14+++ technology, and 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spc="-50" dirty="0"/>
              <a:t>b) a more</a:t>
            </a:r>
            <a:r>
              <a:rPr lang="en-US" sz="1600" spc="-50" dirty="0">
                <a:solidFill>
                  <a:srgbClr val="0070C0"/>
                </a:solidFill>
              </a:rPr>
              <a:t> efficient Zen 3 microarchitecture </a:t>
            </a:r>
            <a:r>
              <a:rPr lang="en-US" sz="1600" spc="-50" dirty="0"/>
              <a:t>(albeit Intel enhanced their cores to </a:t>
            </a:r>
          </a:p>
          <a:p>
            <a:r>
              <a:rPr lang="en-US" sz="1600" spc="-50" dirty="0"/>
              <a:t>          become 5-wide </a:t>
            </a:r>
            <a:r>
              <a:rPr lang="en-US" sz="1600" dirty="0"/>
              <a:t>(beginning with their 6</a:t>
            </a:r>
            <a:r>
              <a:rPr lang="en-US" sz="1600" baseline="30000" dirty="0"/>
              <a:t>th</a:t>
            </a:r>
            <a:r>
              <a:rPr lang="en-US" sz="1600" dirty="0"/>
              <a:t> gen. Tiger Lake line) whereas </a:t>
            </a:r>
          </a:p>
          <a:p>
            <a:r>
              <a:rPr lang="en-US" sz="1600" dirty="0"/>
              <a:t>         AMD’s Zen cores remained still 4-wide.</a:t>
            </a:r>
          </a:p>
        </p:txBody>
      </p:sp>
    </p:spTree>
    <p:extLst>
      <p:ext uri="{BB962C8B-B14F-4D97-AF65-F5344CB8AC3E}">
        <p14:creationId xmlns:p14="http://schemas.microsoft.com/office/powerpoint/2010/main" val="38716112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sz="17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5. Evolution of high-end 2S server processors (36)</a:t>
            </a:r>
            <a:endParaRPr lang="en-US" sz="1700" dirty="0"/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BF368D7F-A2FE-412C-B19F-843CA699B777}"/>
              </a:ext>
            </a:extLst>
          </p:cNvPr>
          <p:cNvSpPr txBox="1"/>
          <p:nvPr/>
        </p:nvSpPr>
        <p:spPr>
          <a:xfrm>
            <a:off x="26495" y="458670"/>
            <a:ext cx="691618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i="0" u="none" strike="noStrike" kern="1200" cap="none" spc="-50" normalizeH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One of the key challenges in designing server processors -1</a:t>
            </a:r>
          </a:p>
        </p:txBody>
      </p:sp>
      <p:sp>
        <p:nvSpPr>
          <p:cNvPr id="3" name="TextBox 2"/>
          <p:cNvSpPr txBox="1"/>
          <p:nvPr/>
        </p:nvSpPr>
        <p:spPr>
          <a:xfrm>
            <a:off x="233300" y="800655"/>
            <a:ext cx="874919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spc="-30" dirty="0">
                <a:solidFill>
                  <a:srgbClr val="0070C0"/>
                </a:solidFill>
                <a:latin typeface="+mj-lt"/>
              </a:rPr>
              <a:t>As subsequent processor families usually  implement more and more cores, more</a:t>
            </a:r>
          </a:p>
          <a:p>
            <a:r>
              <a:rPr lang="en-US" sz="1600" spc="-30" dirty="0">
                <a:solidFill>
                  <a:srgbClr val="0070C0"/>
                </a:solidFill>
                <a:latin typeface="+mj-lt"/>
              </a:rPr>
              <a:t>      and more memory channels are needed as well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 </a:t>
            </a:r>
            <a:r>
              <a:rPr lang="en-US" sz="1600" dirty="0">
                <a:latin typeface="+mj-lt"/>
              </a:rPr>
              <a:t>to compensate for the fact that</a:t>
            </a:r>
          </a:p>
          <a:p>
            <a:r>
              <a:rPr lang="en-US" sz="1600" dirty="0">
                <a:latin typeface="+mj-lt"/>
              </a:rPr>
              <a:t>     memory speeds rise slower than core counts.</a:t>
            </a:r>
          </a:p>
        </p:txBody>
      </p:sp>
      <p:sp>
        <p:nvSpPr>
          <p:cNvPr id="9" name="Rounded Rectangle 8"/>
          <p:cNvSpPr/>
          <p:nvPr/>
        </p:nvSpPr>
        <p:spPr bwMode="auto">
          <a:xfrm>
            <a:off x="17989" y="1656610"/>
            <a:ext cx="9107522" cy="1116000"/>
          </a:xfrm>
          <a:prstGeom prst="roundRect">
            <a:avLst/>
          </a:prstGeom>
          <a:solidFill>
            <a:srgbClr val="DDEEFF"/>
          </a:solidFill>
          <a:ln w="15875" cap="flat" cmpd="sng" algn="ctr">
            <a:solidFill>
              <a:srgbClr val="89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10" name="TextBox 9"/>
          <p:cNvSpPr txBox="1"/>
          <p:nvPr/>
        </p:nvSpPr>
        <p:spPr>
          <a:xfrm flipH="1">
            <a:off x="251520" y="1672382"/>
            <a:ext cx="9091010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lvl="0" indent="-285750">
              <a:buFont typeface="Arial" panose="020B0604020202020204" pitchFamily="34" charset="0"/>
              <a:buChar char="•"/>
            </a:pPr>
            <a:r>
              <a:rPr lang="en-US" sz="1600" spc="-40" dirty="0">
                <a:solidFill>
                  <a:srgbClr val="000000"/>
                </a:solidFill>
                <a:latin typeface="Verdana"/>
              </a:rPr>
              <a:t>It is however, </a:t>
            </a:r>
            <a:r>
              <a:rPr lang="en-US" sz="1600" spc="-40" dirty="0">
                <a:solidFill>
                  <a:srgbClr val="FF0000"/>
                </a:solidFill>
                <a:latin typeface="Verdana"/>
              </a:rPr>
              <a:t>quite an intricate task to raise the number of memory channels </a:t>
            </a:r>
            <a:r>
              <a:rPr lang="en-US" sz="1600" spc="-40" dirty="0">
                <a:solidFill>
                  <a:srgbClr val="000000"/>
                </a:solidFill>
                <a:latin typeface="Verdana"/>
              </a:rPr>
              <a:t>due to</a:t>
            </a:r>
          </a:p>
          <a:p>
            <a:pPr lvl="0" fontAlgn="base">
              <a:spcBef>
                <a:spcPct val="0"/>
              </a:spcBef>
              <a:buClr>
                <a:srgbClr val="000000"/>
              </a:buClr>
              <a:defRPr/>
            </a:pPr>
            <a:r>
              <a:rPr lang="en-US" sz="1600" dirty="0">
                <a:solidFill>
                  <a:srgbClr val="000000"/>
                </a:solidFill>
                <a:latin typeface="Verdana"/>
              </a:rPr>
              <a:t>      electrical and physical constraints, not discussed in this Chapter, </a:t>
            </a:r>
            <a:r>
              <a:rPr lang="en-US" sz="1600" dirty="0">
                <a:solidFill>
                  <a:srgbClr val="0070C0"/>
                </a:solidFill>
                <a:latin typeface="Verdana"/>
              </a:rPr>
              <a:t>so </a:t>
            </a:r>
            <a:r>
              <a:rPr lang="en-US" sz="1600" dirty="0">
                <a:solidFill>
                  <a:srgbClr val="0070C0"/>
                </a:solidFill>
                <a:latin typeface="Verdana" pitchFamily="34" charset="0"/>
                <a:cs typeface="Times New Roman" pitchFamily="18" charset="0"/>
              </a:rPr>
              <a:t>providing</a:t>
            </a:r>
          </a:p>
          <a:p>
            <a:pPr lvl="0" fontAlgn="base">
              <a:spcBef>
                <a:spcPct val="0"/>
              </a:spcBef>
              <a:buClr>
                <a:srgbClr val="000000"/>
              </a:buClr>
              <a:defRPr/>
            </a:pPr>
            <a:r>
              <a:rPr lang="en-US" sz="1600" dirty="0">
                <a:solidFill>
                  <a:srgbClr val="0070C0"/>
                </a:solidFill>
                <a:latin typeface="Verdana" pitchFamily="34" charset="0"/>
                <a:cs typeface="Times New Roman" pitchFamily="18" charset="0"/>
              </a:rPr>
              <a:t>      enough memory channels, i.e., memory bandwidth per socket, is one of the key </a:t>
            </a:r>
          </a:p>
          <a:p>
            <a:pPr lvl="0" fontAlgn="base">
              <a:spcBef>
                <a:spcPct val="0"/>
              </a:spcBef>
              <a:spcAft>
                <a:spcPts val="600"/>
              </a:spcAft>
              <a:buClr>
                <a:srgbClr val="000000"/>
              </a:buClr>
              <a:defRPr/>
            </a:pPr>
            <a:r>
              <a:rPr lang="en-US" sz="1600" dirty="0">
                <a:solidFill>
                  <a:srgbClr val="0070C0"/>
                </a:solidFill>
                <a:latin typeface="Verdana" pitchFamily="34" charset="0"/>
                <a:cs typeface="Times New Roman" pitchFamily="18" charset="0"/>
              </a:rPr>
              <a:t>      challenges in designing server processors and platforms.</a:t>
            </a:r>
          </a:p>
        </p:txBody>
      </p:sp>
      <p:sp>
        <p:nvSpPr>
          <p:cNvPr id="11" name="TextBox 10"/>
          <p:cNvSpPr txBox="1"/>
          <p:nvPr/>
        </p:nvSpPr>
        <p:spPr>
          <a:xfrm>
            <a:off x="251520" y="2846837"/>
            <a:ext cx="8982075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lvl="0" indent="-285750" fontAlgn="base">
              <a:spcBef>
                <a:spcPct val="0"/>
              </a:spcBef>
              <a:buClr>
                <a:srgbClr val="000000"/>
              </a:buClr>
              <a:buFont typeface="Arial" panose="020B0604020202020204" pitchFamily="34" charset="0"/>
              <a:buChar char="•"/>
              <a:defRPr/>
            </a:pPr>
            <a:r>
              <a:rPr lang="en-US" sz="1600" dirty="0">
                <a:latin typeface="Verdana" pitchFamily="34" charset="0"/>
                <a:cs typeface="Times New Roman" pitchFamily="18" charset="0"/>
              </a:rPr>
              <a:t>In the next Table we show how far Intel has succeeded </a:t>
            </a:r>
            <a:r>
              <a:rPr lang="en-US" sz="1600" dirty="0">
                <a:solidFill>
                  <a:srgbClr val="0070C0"/>
                </a:solidFill>
                <a:latin typeface="Verdana" pitchFamily="34" charset="0"/>
                <a:cs typeface="Times New Roman" pitchFamily="18" charset="0"/>
              </a:rPr>
              <a:t>to preserve per-core </a:t>
            </a:r>
          </a:p>
          <a:p>
            <a:pPr lvl="0" fontAlgn="base">
              <a:spcBef>
                <a:spcPct val="0"/>
              </a:spcBef>
              <a:buClr>
                <a:srgbClr val="000000"/>
              </a:buClr>
              <a:defRPr/>
            </a:pPr>
            <a:r>
              <a:rPr lang="en-US" sz="1600" dirty="0">
                <a:solidFill>
                  <a:srgbClr val="0070C0"/>
                </a:solidFill>
                <a:latin typeface="Verdana" pitchFamily="34" charset="0"/>
                <a:cs typeface="Times New Roman" pitchFamily="18" charset="0"/>
              </a:rPr>
              <a:t>      memory bandwidth</a:t>
            </a:r>
            <a:r>
              <a:rPr lang="en-US" sz="1600" dirty="0">
                <a:latin typeface="Verdana" pitchFamily="34" charset="0"/>
                <a:cs typeface="Times New Roman" pitchFamily="18" charset="0"/>
              </a:rPr>
              <a:t> (relative to a chosen reference platform) in their high-end</a:t>
            </a:r>
          </a:p>
          <a:p>
            <a:pPr lvl="0" fontAlgn="base">
              <a:spcBef>
                <a:spcPct val="0"/>
              </a:spcBef>
              <a:buClr>
                <a:srgbClr val="000000"/>
              </a:buClr>
              <a:defRPr/>
            </a:pPr>
            <a:r>
              <a:rPr lang="en-US" sz="1600" dirty="0">
                <a:latin typeface="Verdana" pitchFamily="34" charset="0"/>
                <a:cs typeface="Times New Roman" pitchFamily="18" charset="0"/>
              </a:rPr>
              <a:t>      2S server platforms</a:t>
            </a:r>
            <a:r>
              <a:rPr lang="en-US" sz="1600" dirty="0">
                <a:solidFill>
                  <a:srgbClr val="0070C0"/>
                </a:solidFill>
                <a:latin typeface="Verdana" pitchFamily="34" charset="0"/>
                <a:cs typeface="Times New Roman" pitchFamily="18" charset="0"/>
              </a:rPr>
              <a:t> by increasing the number of memory channels</a:t>
            </a:r>
            <a:r>
              <a:rPr lang="en-US" sz="1600" dirty="0">
                <a:solidFill>
                  <a:srgbClr val="FF0000"/>
                </a:solidFill>
                <a:latin typeface="Verdana" pitchFamily="34" charset="0"/>
                <a:cs typeface="Times New Roman" pitchFamily="18" charset="0"/>
              </a:rPr>
              <a:t> </a:t>
            </a:r>
            <a:r>
              <a:rPr lang="en-US" sz="1600" dirty="0">
                <a:latin typeface="Verdana" pitchFamily="34" charset="0"/>
                <a:cs typeface="Times New Roman" pitchFamily="18" charset="0"/>
              </a:rPr>
              <a:t>while raising</a:t>
            </a:r>
          </a:p>
          <a:p>
            <a:pPr lvl="0" fontAlgn="base">
              <a:spcBef>
                <a:spcPct val="0"/>
              </a:spcBef>
              <a:buClr>
                <a:srgbClr val="000000"/>
              </a:buClr>
              <a:defRPr/>
            </a:pPr>
            <a:r>
              <a:rPr lang="en-US" sz="1600" dirty="0">
                <a:latin typeface="Verdana" pitchFamily="34" charset="0"/>
                <a:cs typeface="Times New Roman" pitchFamily="18" charset="0"/>
              </a:rPr>
              <a:t>      the core count of their server processors.</a:t>
            </a:r>
          </a:p>
        </p:txBody>
      </p:sp>
    </p:spTree>
    <p:extLst>
      <p:ext uri="{BB962C8B-B14F-4D97-AF65-F5344CB8AC3E}">
        <p14:creationId xmlns:p14="http://schemas.microsoft.com/office/powerpoint/2010/main" val="283507536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9" grpId="0" animBg="1"/>
      <p:bldP spid="10" grpId="0"/>
      <p:bldP spid="11" grpId="0"/>
    </p:bldLst>
  </p:timing>
</p:sld>
</file>

<file path=ppt/slides/slide2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áblázat 2"/>
          <p:cNvGraphicFramePr>
            <a:graphicFrameLocks noGrp="1"/>
          </p:cNvGraphicFramePr>
          <p:nvPr/>
        </p:nvGraphicFramePr>
        <p:xfrm>
          <a:off x="67377" y="830569"/>
          <a:ext cx="9012071" cy="6178878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039238">
                  <a:extLst>
                    <a:ext uri="{9D8B030D-6E8A-4147-A177-3AD203B41FA5}">
                      <a16:colId xmlns:a16="http://schemas.microsoft.com/office/drawing/2014/main" val="86967819"/>
                    </a:ext>
                  </a:extLst>
                </a:gridCol>
                <a:gridCol w="1620180">
                  <a:extLst>
                    <a:ext uri="{9D8B030D-6E8A-4147-A177-3AD203B41FA5}">
                      <a16:colId xmlns:a16="http://schemas.microsoft.com/office/drawing/2014/main" val="3303539019"/>
                    </a:ext>
                  </a:extLst>
                </a:gridCol>
                <a:gridCol w="690579">
                  <a:extLst>
                    <a:ext uri="{9D8B030D-6E8A-4147-A177-3AD203B41FA5}">
                      <a16:colId xmlns:a16="http://schemas.microsoft.com/office/drawing/2014/main" val="970719749"/>
                    </a:ext>
                  </a:extLst>
                </a:gridCol>
                <a:gridCol w="704576">
                  <a:extLst>
                    <a:ext uri="{9D8B030D-6E8A-4147-A177-3AD203B41FA5}">
                      <a16:colId xmlns:a16="http://schemas.microsoft.com/office/drawing/2014/main" val="4115332554"/>
                    </a:ext>
                  </a:extLst>
                </a:gridCol>
                <a:gridCol w="1648278">
                  <a:extLst>
                    <a:ext uri="{9D8B030D-6E8A-4147-A177-3AD203B41FA5}">
                      <a16:colId xmlns:a16="http://schemas.microsoft.com/office/drawing/2014/main" val="3412756130"/>
                    </a:ext>
                  </a:extLst>
                </a:gridCol>
                <a:gridCol w="720304">
                  <a:extLst>
                    <a:ext uri="{9D8B030D-6E8A-4147-A177-3AD203B41FA5}">
                      <a16:colId xmlns:a16="http://schemas.microsoft.com/office/drawing/2014/main" val="2212797321"/>
                    </a:ext>
                  </a:extLst>
                </a:gridCol>
                <a:gridCol w="1524119">
                  <a:extLst>
                    <a:ext uri="{9D8B030D-6E8A-4147-A177-3AD203B41FA5}">
                      <a16:colId xmlns:a16="http://schemas.microsoft.com/office/drawing/2014/main" val="2269717507"/>
                    </a:ext>
                  </a:extLst>
                </a:gridCol>
                <a:gridCol w="1064797">
                  <a:extLst>
                    <a:ext uri="{9D8B030D-6E8A-4147-A177-3AD203B41FA5}">
                      <a16:colId xmlns:a16="http://schemas.microsoft.com/office/drawing/2014/main" val="3026002700"/>
                    </a:ext>
                  </a:extLst>
                </a:gridCol>
              </a:tblGrid>
              <a:tr h="470670">
                <a:tc>
                  <a:txBody>
                    <a:bodyPr/>
                    <a:lstStyle/>
                    <a:p>
                      <a:pPr algn="ctr"/>
                      <a:r>
                        <a:rPr lang="hu-HU" sz="105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Platform</a:t>
                      </a:r>
                      <a:r>
                        <a:rPr lang="en-US" sz="105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605</a:t>
                      </a:r>
                      <a:endParaRPr lang="hu-HU" sz="105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E75B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48</a:t>
                      </a:r>
                      <a:r>
                        <a:rPr lang="hu-HU" sz="105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re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E75B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050" dirty="0" err="1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Techn</a:t>
                      </a:r>
                      <a:r>
                        <a:rPr lang="hu-HU" sz="105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.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E75B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Date of </a:t>
                      </a:r>
                      <a:r>
                        <a:rPr lang="hu-HU" sz="105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Intro.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E75B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High-end</a:t>
                      </a:r>
                    </a:p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m</a:t>
                      </a:r>
                      <a:r>
                        <a:rPr lang="hu-HU" sz="105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ulticore</a:t>
                      </a:r>
                      <a:endParaRPr lang="en-US" sz="105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algn="ctr"/>
                      <a:r>
                        <a:rPr lang="hu-HU" sz="1050" baseline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2S server </a:t>
                      </a:r>
                      <a:r>
                        <a:rPr lang="en-US" sz="1050" baseline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lines</a:t>
                      </a:r>
                      <a:endParaRPr lang="hu-HU" sz="105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E75B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05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Core count </a:t>
                      </a:r>
                      <a:endParaRPr lang="en-US" sz="105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(</a:t>
                      </a:r>
                      <a:r>
                        <a:rPr lang="hu-HU" sz="105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up to</a:t>
                      </a:r>
                      <a:r>
                        <a:rPr lang="en-US" sz="105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)</a:t>
                      </a:r>
                      <a:endParaRPr lang="hu-HU" sz="105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E75B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Per socket m</a:t>
                      </a:r>
                      <a:r>
                        <a:rPr lang="hu-HU" sz="105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em</a:t>
                      </a:r>
                      <a:r>
                        <a:rPr lang="en-US" sz="105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.</a:t>
                      </a:r>
                      <a:r>
                        <a:rPr lang="hu-HU" sz="105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channels</a:t>
                      </a:r>
                      <a:endParaRPr lang="en-US" sz="105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</a:t>
                      </a:r>
                      <a:r>
                        <a:rPr lang="hu-HU" sz="105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(up to)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E75B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05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Per core BW</a:t>
                      </a:r>
                      <a:endParaRPr lang="en-US" sz="105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algn="ctr"/>
                      <a:r>
                        <a:rPr lang="hu-HU" sz="105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r</a:t>
                      </a:r>
                      <a:r>
                        <a:rPr lang="en-US" sz="105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el</a:t>
                      </a:r>
                      <a:r>
                        <a:rPr lang="hu-HU" sz="105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. </a:t>
                      </a:r>
                      <a:r>
                        <a:rPr lang="en-US" sz="105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to ref.  platform</a:t>
                      </a:r>
                      <a:endParaRPr lang="hu-HU" sz="105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E75B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8877363"/>
                  </a:ext>
                </a:extLst>
              </a:tr>
              <a:tr h="250549"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Ref. platform</a:t>
                      </a:r>
                      <a:endParaRPr lang="hu-HU" sz="105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3FCD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050" spc="-40" baseline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Pentium 4  Prescott DP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3FCD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90 nm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3FCD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6/2004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3FCD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9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90 nm </a:t>
                      </a:r>
                      <a:r>
                        <a:rPr lang="hu-HU" sz="90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Nocona</a:t>
                      </a:r>
                      <a:endParaRPr lang="hu-HU" sz="9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3FCD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1C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3FCD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9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1x </a:t>
                      </a:r>
                      <a:r>
                        <a:rPr lang="hu-HU" sz="9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DDR2/400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3FCD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1.0</a:t>
                      </a:r>
                      <a:endParaRPr lang="hu-HU" sz="105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3FCD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13701211"/>
                  </a:ext>
                </a:extLst>
              </a:tr>
              <a:tr h="307243">
                <a:tc>
                  <a:txBody>
                    <a:bodyPr/>
                    <a:lstStyle/>
                    <a:p>
                      <a:pPr algn="l"/>
                      <a:endParaRPr lang="hu-HU" sz="105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Pentium 4 </a:t>
                      </a:r>
                      <a:r>
                        <a:rPr lang="hu-HU" sz="105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Presc</a:t>
                      </a:r>
                      <a:r>
                        <a:rPr lang="hu-HU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.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90 nm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10/2005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9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Xeon DP 2</a:t>
                      </a:r>
                      <a:r>
                        <a:rPr lang="en-US" sz="9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.8</a:t>
                      </a:r>
                    </a:p>
                    <a:p>
                      <a:pPr algn="ctr"/>
                      <a:r>
                        <a:rPr lang="hu-HU" sz="9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(Paxville DP)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2x1C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9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1x</a:t>
                      </a:r>
                    </a:p>
                    <a:p>
                      <a:pPr algn="ctr"/>
                      <a:r>
                        <a:rPr lang="en-US" sz="9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</a:t>
                      </a:r>
                      <a:r>
                        <a:rPr lang="hu-HU" sz="9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DDR2/400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0.5</a:t>
                      </a:r>
                      <a:endParaRPr lang="hu-HU" sz="105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8569243"/>
                  </a:ext>
                </a:extLst>
              </a:tr>
              <a:tr h="333391">
                <a:tc rowSpan="4">
                  <a:txBody>
                    <a:bodyPr/>
                    <a:lstStyle/>
                    <a:p>
                      <a:pPr algn="ctr"/>
                      <a:r>
                        <a:rPr lang="hu-HU" sz="105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Bensley</a:t>
                      </a:r>
                      <a:endParaRPr lang="hu-HU" sz="105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Pentium 4 </a:t>
                      </a:r>
                      <a:r>
                        <a:rPr lang="hu-HU" sz="105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Presc</a:t>
                      </a:r>
                      <a:r>
                        <a:rPr lang="hu-HU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.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65 nm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5/2006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9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Xeon 500</a:t>
                      </a:r>
                      <a:r>
                        <a:rPr lang="en-US" sz="9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0</a:t>
                      </a:r>
                      <a:r>
                        <a:rPr lang="hu-HU" sz="9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</a:t>
                      </a:r>
                      <a:endParaRPr lang="en-US" sz="9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algn="ctr"/>
                      <a:r>
                        <a:rPr lang="hu-HU" sz="9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(Dempsey)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hu-HU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2x1C</a:t>
                      </a:r>
                    </a:p>
                    <a:p>
                      <a:pPr algn="ctr"/>
                      <a:endParaRPr lang="hu-HU" sz="105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9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2x </a:t>
                      </a:r>
                    </a:p>
                    <a:p>
                      <a:pPr algn="ctr"/>
                      <a:r>
                        <a:rPr lang="hu-HU" sz="9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DDR2/</a:t>
                      </a:r>
                      <a:r>
                        <a:rPr lang="en-US" sz="9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667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1.7</a:t>
                      </a:r>
                      <a:endParaRPr lang="hu-HU" sz="105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24572423"/>
                  </a:ext>
                </a:extLst>
              </a:tr>
              <a:tr h="307243">
                <a:tc vMerge="1">
                  <a:txBody>
                    <a:bodyPr/>
                    <a:lstStyle/>
                    <a:p>
                      <a:pPr algn="ctr"/>
                      <a:endParaRPr lang="hu-HU" sz="10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Core2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65 nm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6/2006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9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Xeon 5100</a:t>
                      </a:r>
                      <a:endParaRPr lang="en-US" sz="9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algn="ctr"/>
                      <a:r>
                        <a:rPr lang="hu-HU" sz="9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(Woodcrest)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2C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9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</a:t>
                      </a:r>
                      <a:r>
                        <a:rPr lang="hu-HU" sz="9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x </a:t>
                      </a:r>
                      <a:endParaRPr lang="en-US" sz="900" dirty="0">
                        <a:solidFill>
                          <a:srgbClr val="0070C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algn="ctr"/>
                      <a:r>
                        <a:rPr lang="hu-HU" sz="9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DDR2/</a:t>
                      </a:r>
                      <a:r>
                        <a:rPr lang="en-US" sz="9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667</a:t>
                      </a:r>
                      <a:r>
                        <a:rPr lang="hu-HU" sz="9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</a:t>
                      </a:r>
                      <a:endParaRPr lang="en-US" sz="900" dirty="0">
                        <a:solidFill>
                          <a:srgbClr val="0070C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1.7</a:t>
                      </a:r>
                      <a:endParaRPr lang="hu-HU" sz="105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1699658"/>
                  </a:ext>
                </a:extLst>
              </a:tr>
              <a:tr h="307243">
                <a:tc vMerge="1">
                  <a:txBody>
                    <a:bodyPr/>
                    <a:lstStyle/>
                    <a:p>
                      <a:pPr algn="ctr"/>
                      <a:endParaRPr lang="hu-HU" sz="10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Core2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65 nm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11/2006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9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Xeon 5300 </a:t>
                      </a:r>
                      <a:endParaRPr lang="en-US" sz="9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algn="ctr"/>
                      <a:r>
                        <a:rPr lang="hu-HU" sz="9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(Clowertown)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hu-HU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2x2C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9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</a:t>
                      </a:r>
                      <a:r>
                        <a:rPr lang="hu-HU" sz="9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x </a:t>
                      </a:r>
                      <a:endParaRPr lang="en-US" sz="900" dirty="0">
                        <a:solidFill>
                          <a:srgbClr val="0070C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hu-HU" sz="9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DDR2/</a:t>
                      </a:r>
                      <a:r>
                        <a:rPr lang="en-US" sz="9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667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0.8</a:t>
                      </a:r>
                      <a:endParaRPr lang="hu-HU" sz="105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87511904"/>
                  </a:ext>
                </a:extLst>
              </a:tr>
              <a:tr h="307243">
                <a:tc vMerge="1">
                  <a:txBody>
                    <a:bodyPr/>
                    <a:lstStyle/>
                    <a:p>
                      <a:pPr algn="ctr"/>
                      <a:endParaRPr lang="hu-HU" sz="10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05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Penryn</a:t>
                      </a:r>
                      <a:endParaRPr lang="hu-HU" sz="105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45</a:t>
                      </a:r>
                      <a:r>
                        <a:rPr lang="hu-HU" sz="1050" baseline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nm</a:t>
                      </a:r>
                      <a:endParaRPr lang="hu-HU" sz="105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11/2007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9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Xeon 5400</a:t>
                      </a:r>
                      <a:endParaRPr lang="en-US" sz="9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algn="ctr"/>
                      <a:r>
                        <a:rPr lang="hu-HU" sz="9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(Harpertown)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hu-HU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2x2C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9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</a:t>
                      </a:r>
                      <a:r>
                        <a:rPr lang="hu-HU" sz="9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x</a:t>
                      </a:r>
                      <a:endParaRPr lang="en-US" sz="900" dirty="0">
                        <a:solidFill>
                          <a:srgbClr val="0070C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hu-HU" sz="9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DDR2/</a:t>
                      </a:r>
                      <a:r>
                        <a:rPr lang="en-US" sz="9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667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0.8</a:t>
                      </a:r>
                      <a:endParaRPr lang="hu-HU" sz="105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68987217"/>
                  </a:ext>
                </a:extLst>
              </a:tr>
              <a:tr h="307243">
                <a:tc>
                  <a:txBody>
                    <a:bodyPr/>
                    <a:lstStyle/>
                    <a:p>
                      <a:pPr algn="ctr"/>
                      <a:r>
                        <a:rPr lang="hu-HU" sz="105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Tylersburg</a:t>
                      </a:r>
                      <a:endParaRPr lang="hu-HU" sz="105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05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Nehalem</a:t>
                      </a:r>
                      <a:endParaRPr lang="hu-HU" sz="105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45 nm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3/2009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9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Xeon 55xx</a:t>
                      </a:r>
                      <a:endParaRPr lang="en-US" sz="9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algn="ctr"/>
                      <a:r>
                        <a:rPr lang="hu-HU" sz="9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(Gainestown)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4C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hu-HU" sz="9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3x</a:t>
                      </a:r>
                      <a:endParaRPr lang="en-US" sz="900" dirty="0">
                        <a:solidFill>
                          <a:srgbClr val="0070C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hu-HU" sz="9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DDR3/1333 </a:t>
                      </a:r>
                      <a:endParaRPr lang="en-US" sz="900" dirty="0">
                        <a:solidFill>
                          <a:srgbClr val="0070C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2.5</a:t>
                      </a:r>
                      <a:endParaRPr lang="hu-HU" sz="105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0139242"/>
                  </a:ext>
                </a:extLst>
              </a:tr>
              <a:tr h="307243">
                <a:tc rowSpan="2">
                  <a:txBody>
                    <a:bodyPr/>
                    <a:lstStyle/>
                    <a:p>
                      <a:pPr algn="ctr"/>
                      <a:r>
                        <a:rPr lang="hu-HU" sz="105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Boxboro</a:t>
                      </a:r>
                      <a:r>
                        <a:rPr lang="hu-HU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-EX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05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Nehalem</a:t>
                      </a:r>
                      <a:endParaRPr lang="hu-HU" sz="105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45 nm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3/2010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9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Xeon X6500 </a:t>
                      </a:r>
                      <a:endParaRPr lang="en-US" sz="9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algn="ctr"/>
                      <a:r>
                        <a:rPr lang="hu-HU" sz="9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Nehalem-EX)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8C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hu-HU" sz="9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8x</a:t>
                      </a:r>
                      <a:endParaRPr lang="en-US" sz="900" dirty="0">
                        <a:solidFill>
                          <a:srgbClr val="0070C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hu-HU" sz="9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DDR3/1066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2.7</a:t>
                      </a:r>
                      <a:endParaRPr lang="hu-HU" sz="105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04958398"/>
                  </a:ext>
                </a:extLst>
              </a:tr>
              <a:tr h="307243">
                <a:tc vMerge="1">
                  <a:txBody>
                    <a:bodyPr/>
                    <a:lstStyle/>
                    <a:p>
                      <a:pPr algn="ctr"/>
                      <a:endParaRPr lang="hu-HU" sz="10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05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Westmere</a:t>
                      </a:r>
                      <a:endParaRPr lang="hu-HU" sz="105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32 nm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4/2011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9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Xeon E7-28xx</a:t>
                      </a:r>
                      <a:endParaRPr lang="en-US" sz="9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algn="ctr"/>
                      <a:r>
                        <a:rPr lang="hu-HU" sz="9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(Westmere-EX)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10C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hu-HU" sz="9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8x </a:t>
                      </a:r>
                      <a:endParaRPr lang="en-US" sz="900" dirty="0">
                        <a:solidFill>
                          <a:srgbClr val="0070C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hu-HU" sz="9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DDR3/1333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2.7</a:t>
                      </a:r>
                      <a:endParaRPr lang="hu-HU" sz="105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64024335"/>
                  </a:ext>
                </a:extLst>
              </a:tr>
              <a:tr h="307243">
                <a:tc>
                  <a:txBody>
                    <a:bodyPr/>
                    <a:lstStyle/>
                    <a:p>
                      <a:pPr algn="ctr"/>
                      <a:r>
                        <a:rPr lang="hu-HU" sz="105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Brickland</a:t>
                      </a:r>
                      <a:endParaRPr lang="hu-HU" sz="105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05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Ivy</a:t>
                      </a:r>
                      <a:r>
                        <a:rPr lang="hu-HU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</a:t>
                      </a:r>
                      <a:r>
                        <a:rPr lang="hu-HU" sz="105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Bridge</a:t>
                      </a:r>
                      <a:endParaRPr lang="hu-HU" sz="105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22 nm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2/2014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9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Xeon </a:t>
                      </a:r>
                      <a:r>
                        <a:rPr lang="hu-HU" sz="9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E7-28xx v2 </a:t>
                      </a:r>
                      <a:endParaRPr lang="en-US" sz="9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algn="ctr"/>
                      <a:r>
                        <a:rPr lang="hu-HU" sz="9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(Ivy Bridge-EX)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15C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hu-HU" sz="9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8x </a:t>
                      </a:r>
                      <a:endParaRPr lang="en-US" sz="900" dirty="0">
                        <a:solidFill>
                          <a:srgbClr val="0070C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hu-HU" sz="9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DDR3/1600</a:t>
                      </a:r>
                      <a:endParaRPr lang="en-US" sz="900" dirty="0">
                        <a:solidFill>
                          <a:srgbClr val="0070C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2.1</a:t>
                      </a:r>
                      <a:endParaRPr lang="hu-HU" sz="105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47725493"/>
                  </a:ext>
                </a:extLst>
              </a:tr>
              <a:tr h="307243">
                <a:tc rowSpan="2">
                  <a:txBody>
                    <a:bodyPr/>
                    <a:lstStyle/>
                    <a:p>
                      <a:pPr algn="ctr"/>
                      <a:r>
                        <a:rPr lang="en-US" sz="105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Grantley</a:t>
                      </a:r>
                      <a:endParaRPr lang="hu-HU" sz="105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05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Haswell</a:t>
                      </a:r>
                      <a:endParaRPr lang="hu-HU" sz="105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22 nm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9/2014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9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Xeon </a:t>
                      </a:r>
                      <a:r>
                        <a:rPr lang="hu-HU" sz="9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E5-2600xx v3</a:t>
                      </a:r>
                      <a:endParaRPr lang="en-US" sz="9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hu-HU" sz="9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(Haswell-EP)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18C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hu-HU" sz="9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4x</a:t>
                      </a:r>
                      <a:endParaRPr lang="en-US" sz="900" dirty="0">
                        <a:solidFill>
                          <a:srgbClr val="0070C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hu-HU" sz="9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DDR4/2133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1.2</a:t>
                      </a:r>
                      <a:endParaRPr lang="hu-HU" sz="105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10470796"/>
                  </a:ext>
                </a:extLst>
              </a:tr>
              <a:tr h="307243">
                <a:tc vMerge="1">
                  <a:txBody>
                    <a:bodyPr/>
                    <a:lstStyle/>
                    <a:p>
                      <a:pPr algn="ctr"/>
                      <a:endParaRPr lang="hu-HU" sz="10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05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Broadwell</a:t>
                      </a:r>
                      <a:endParaRPr lang="hu-HU" sz="105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14 nm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4/2016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9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Xeon </a:t>
                      </a:r>
                      <a:r>
                        <a:rPr lang="hu-HU" sz="9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E5-26xx v4</a:t>
                      </a:r>
                      <a:endParaRPr lang="en-US" sz="9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hu-HU" sz="9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(Broadwell-EP)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22C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hu-HU" sz="9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4x </a:t>
                      </a:r>
                      <a:endParaRPr lang="en-US" sz="900" dirty="0">
                        <a:solidFill>
                          <a:srgbClr val="0070C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hu-HU" sz="9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DDR4/2400</a:t>
                      </a:r>
                      <a:endParaRPr lang="en-US" sz="900" dirty="0">
                        <a:solidFill>
                          <a:srgbClr val="0070C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1.1</a:t>
                      </a:r>
                      <a:endParaRPr lang="hu-HU" sz="105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64002690"/>
                  </a:ext>
                </a:extLst>
              </a:tr>
              <a:tr h="396209">
                <a:tc rowSpan="2">
                  <a:txBody>
                    <a:bodyPr/>
                    <a:lstStyle/>
                    <a:p>
                      <a:pPr algn="ctr"/>
                      <a:r>
                        <a:rPr lang="hu-HU" sz="105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Purley</a:t>
                      </a:r>
                      <a:endParaRPr lang="hu-HU" sz="105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05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Skylake</a:t>
                      </a:r>
                      <a:endParaRPr lang="hu-HU" sz="105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14 nm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7/2017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9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Xeon Platinum</a:t>
                      </a:r>
                      <a:r>
                        <a:rPr lang="en-US" sz="900" baseline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(8176/80</a:t>
                      </a:r>
                      <a:endParaRPr lang="en-US" sz="9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algn="ctr"/>
                      <a:r>
                        <a:rPr lang="hu-HU" sz="9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Skylake-SP)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28C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hu-HU" sz="9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6x </a:t>
                      </a:r>
                      <a:endParaRPr lang="en-US" sz="900" dirty="0">
                        <a:solidFill>
                          <a:srgbClr val="0070C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hu-HU" sz="9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DDR4/2</a:t>
                      </a:r>
                      <a:r>
                        <a:rPr lang="en-US" sz="9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666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1,4</a:t>
                      </a:r>
                      <a:endParaRPr lang="hu-HU" sz="105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02266529"/>
                  </a:ext>
                </a:extLst>
              </a:tr>
              <a:tr h="307243">
                <a:tc vMerge="1">
                  <a:txBody>
                    <a:bodyPr/>
                    <a:lstStyle/>
                    <a:p>
                      <a:pPr algn="ctr"/>
                      <a:endParaRPr lang="hu-HU" sz="105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Cascade Lake</a:t>
                      </a:r>
                      <a:endParaRPr lang="hu-HU" sz="105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14 nm</a:t>
                      </a:r>
                      <a:endParaRPr lang="hu-HU" sz="105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4/2019</a:t>
                      </a:r>
                      <a:endParaRPr lang="hu-HU" sz="105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9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Xeon Platinum 8276/80</a:t>
                      </a:r>
                    </a:p>
                    <a:p>
                      <a:pPr algn="ctr"/>
                      <a:r>
                        <a:rPr lang="en-US" sz="9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(Cascade Lake-SP)</a:t>
                      </a:r>
                      <a:endParaRPr lang="hu-HU" sz="9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28C</a:t>
                      </a:r>
                      <a:endParaRPr lang="hu-HU" sz="105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hu-HU" sz="9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6x </a:t>
                      </a:r>
                      <a:endParaRPr lang="en-US" sz="900" dirty="0">
                        <a:solidFill>
                          <a:srgbClr val="0070C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hu-HU" sz="9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DDR4/2</a:t>
                      </a:r>
                      <a:r>
                        <a:rPr lang="en-US" sz="9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933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1.6</a:t>
                      </a:r>
                      <a:endParaRPr lang="hu-HU" sz="105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80480867"/>
                  </a:ext>
                </a:extLst>
              </a:tr>
              <a:tr h="307243"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Whitney</a:t>
                      </a:r>
                      <a:endParaRPr lang="hu-HU" sz="105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Ice</a:t>
                      </a:r>
                      <a:r>
                        <a:rPr lang="en-US" sz="1050" baseline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Lake</a:t>
                      </a:r>
                      <a:endParaRPr lang="hu-HU" sz="105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10 nm</a:t>
                      </a:r>
                      <a:endParaRPr lang="hu-HU" sz="105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4/2021</a:t>
                      </a:r>
                      <a:endParaRPr lang="hu-HU" sz="105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9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Xeon Platinum</a:t>
                      </a:r>
                    </a:p>
                    <a:p>
                      <a:pPr algn="ctr"/>
                      <a:r>
                        <a:rPr lang="en-US" sz="9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8380 (Ice Lake-SP) </a:t>
                      </a:r>
                      <a:endParaRPr lang="hu-HU" sz="9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40C</a:t>
                      </a:r>
                      <a:endParaRPr lang="hu-HU" sz="105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9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8x</a:t>
                      </a: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9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DDR4-3200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1.6</a:t>
                      </a:r>
                      <a:endParaRPr lang="hu-HU" sz="105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70708410"/>
                  </a:ext>
                </a:extLst>
              </a:tr>
              <a:tr h="307243"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Eagle Stream</a:t>
                      </a:r>
                      <a:endParaRPr lang="hu-HU" sz="105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Sapphire Rapid</a:t>
                      </a:r>
                      <a:endParaRPr lang="hu-HU" sz="105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Intel 7</a:t>
                      </a:r>
                      <a:endParaRPr lang="hu-HU" sz="105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1/2023</a:t>
                      </a:r>
                      <a:endParaRPr lang="hu-HU" sz="105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900" spc="-4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Xeon Platinum</a:t>
                      </a:r>
                    </a:p>
                    <a:p>
                      <a:pPr algn="ctr"/>
                      <a:r>
                        <a:rPr lang="en-US" sz="900" spc="-4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8490H (Sapphire Rapid)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60C</a:t>
                      </a:r>
                      <a:endParaRPr lang="hu-HU" sz="105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9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8x</a:t>
                      </a: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9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DDR5-4800</a:t>
                      </a: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900" dirty="0">
                        <a:solidFill>
                          <a:srgbClr val="0070C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1.6</a:t>
                      </a:r>
                      <a:endParaRPr lang="hu-HU" sz="105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43636572"/>
                  </a:ext>
                </a:extLst>
              </a:tr>
            </a:tbl>
          </a:graphicData>
        </a:graphic>
      </p:graphicFrame>
      <p:sp>
        <p:nvSpPr>
          <p:cNvPr id="4" name="TextBox 3"/>
          <p:cNvSpPr txBox="1"/>
          <p:nvPr/>
        </p:nvSpPr>
        <p:spPr>
          <a:xfrm>
            <a:off x="26495" y="413665"/>
            <a:ext cx="960632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Achieved relative</a:t>
            </a:r>
            <a:r>
              <a:rPr kumimoji="0" lang="en-US" sz="1800" b="0" i="0" u="none" strike="noStrike" kern="1200" cap="none" spc="0" normalizeH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 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per</a:t>
            </a:r>
            <a:r>
              <a:rPr kumimoji="0" lang="en-US" sz="1800" b="0" i="0" u="none" strike="noStrike" kern="1200" cap="none" spc="0" normalizeH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 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core bandwidth in Intel’s high</a:t>
            </a:r>
            <a:r>
              <a:rPr kumimoji="0" lang="en-US" sz="1800" b="0" i="0" u="none" strike="noStrike" kern="1200" cap="none" spc="0" normalizeH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 end 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2S server platforms</a:t>
            </a:r>
            <a:r>
              <a:rPr kumimoji="0" lang="hu-HU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 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2D2D8A"/>
              </a:solidFill>
              <a:effectLst/>
              <a:uLnTx/>
              <a:uFillTx/>
              <a:latin typeface="Verdana"/>
              <a:ea typeface="+mn-ea"/>
              <a:cs typeface="Times New Roman" pitchFamily="18" charset="0"/>
            </a:endParaRPr>
          </a:p>
        </p:txBody>
      </p:sp>
      <p:sp>
        <p:nvSpPr>
          <p:cNvPr id="5" name="Rounded Rectangle 4"/>
          <p:cNvSpPr/>
          <p:nvPr/>
        </p:nvSpPr>
        <p:spPr bwMode="auto">
          <a:xfrm>
            <a:off x="5787135" y="812101"/>
            <a:ext cx="3282688" cy="6120000"/>
          </a:xfrm>
          <a:prstGeom prst="roundRect">
            <a:avLst/>
          </a:prstGeom>
          <a:noFill/>
          <a:ln w="28575" cap="flat" cmpd="sng" algn="ctr">
            <a:solidFill>
              <a:srgbClr val="FF0000"/>
            </a:solidFill>
            <a:prstDash val="sysDash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1</a:t>
            </a:r>
          </a:p>
        </p:txBody>
      </p:sp>
      <p:sp>
        <p:nvSpPr>
          <p:cNvPr id="6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5. Evolution of high-end 2S server processors (37)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220989275"/>
      </p:ext>
    </p:extLst>
  </p:cSld>
  <p:clrMapOvr>
    <a:masterClrMapping/>
  </p:clrMapOvr>
</p:sld>
</file>

<file path=ppt/slides/slide2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5. Evolution of high-end 2S server processors (38)</a:t>
            </a:r>
            <a:endParaRPr lang="en-US" dirty="0"/>
          </a:p>
        </p:txBody>
      </p:sp>
      <p:sp>
        <p:nvSpPr>
          <p:cNvPr id="3" name="Rounded Rectangle 2"/>
          <p:cNvSpPr/>
          <p:nvPr/>
        </p:nvSpPr>
        <p:spPr bwMode="auto">
          <a:xfrm>
            <a:off x="-18510" y="908720"/>
            <a:ext cx="9080091" cy="1332000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15875" cap="flat" cmpd="sng" algn="ctr">
            <a:solidFill>
              <a:schemeClr val="bg1">
                <a:lumMod val="50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lvl="0" fontAlgn="base">
              <a:spcBef>
                <a:spcPct val="0"/>
              </a:spcBef>
              <a:buClr>
                <a:srgbClr val="000000"/>
              </a:buClr>
              <a:defRPr/>
            </a:pPr>
            <a:r>
              <a:rPr lang="en-US" sz="1600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As data in the previous Table indicates,</a:t>
            </a:r>
            <a:r>
              <a:rPr lang="en-US" sz="1600" dirty="0">
                <a:latin typeface="Verdana" pitchFamily="34" charset="0"/>
                <a:cs typeface="Times New Roman" pitchFamily="18" charset="0"/>
              </a:rPr>
              <a:t> </a:t>
            </a:r>
            <a:r>
              <a:rPr lang="en-US" sz="1600" dirty="0">
                <a:solidFill>
                  <a:srgbClr val="0070C0"/>
                </a:solidFill>
                <a:latin typeface="Verdana" pitchFamily="34" charset="0"/>
                <a:cs typeface="Times New Roman" pitchFamily="18" charset="0"/>
              </a:rPr>
              <a:t>Intel could preserve the per-core memory </a:t>
            </a:r>
          </a:p>
          <a:p>
            <a:pPr lvl="0" fontAlgn="base">
              <a:spcBef>
                <a:spcPct val="0"/>
              </a:spcBef>
              <a:buClr>
                <a:srgbClr val="000000"/>
              </a:buClr>
              <a:defRPr/>
            </a:pPr>
            <a:r>
              <a:rPr lang="en-US" sz="1600" dirty="0">
                <a:solidFill>
                  <a:srgbClr val="0070C0"/>
                </a:solidFill>
                <a:latin typeface="Verdana" pitchFamily="34" charset="0"/>
                <a:cs typeface="Times New Roman" pitchFamily="18" charset="0"/>
              </a:rPr>
              <a:t>   bandwidth </a:t>
            </a:r>
            <a:r>
              <a:rPr lang="en-US" sz="1600" dirty="0">
                <a:latin typeface="Verdana" pitchFamily="34" charset="0"/>
                <a:cs typeface="Times New Roman" pitchFamily="18" charset="0"/>
              </a:rPr>
              <a:t>in their Core 2-based high-end 2S server processors relating to a </a:t>
            </a:r>
          </a:p>
          <a:p>
            <a:pPr lvl="0" fontAlgn="base">
              <a:spcBef>
                <a:spcPct val="0"/>
              </a:spcBef>
              <a:buClr>
                <a:srgbClr val="000000"/>
              </a:buClr>
              <a:defRPr/>
            </a:pPr>
            <a:r>
              <a:rPr lang="en-US" sz="1600" dirty="0">
                <a:latin typeface="Verdana" pitchFamily="34" charset="0"/>
                <a:cs typeface="Times New Roman" pitchFamily="18" charset="0"/>
              </a:rPr>
              <a:t>   reference platform (identified by dark blue color), certainly with some differences,</a:t>
            </a:r>
          </a:p>
          <a:p>
            <a:pPr lvl="0" fontAlgn="base">
              <a:spcBef>
                <a:spcPct val="0"/>
              </a:spcBef>
              <a:buClr>
                <a:srgbClr val="000000"/>
              </a:buClr>
              <a:defRPr/>
            </a:pPr>
            <a:r>
              <a:rPr lang="en-US" sz="1600" dirty="0">
                <a:latin typeface="Verdana" pitchFamily="34" charset="0"/>
                <a:cs typeface="Times New Roman" pitchFamily="18" charset="0"/>
              </a:rPr>
              <a:t>   </a:t>
            </a:r>
            <a:r>
              <a:rPr lang="en-US" sz="1600" dirty="0">
                <a:solidFill>
                  <a:srgbClr val="0070C0"/>
                </a:solidFill>
                <a:latin typeface="Verdana" pitchFamily="34" charset="0"/>
                <a:cs typeface="Times New Roman" pitchFamily="18" charset="0"/>
              </a:rPr>
              <a:t>yet provided in a few lines even higher bandwidth per core than expected </a:t>
            </a:r>
            <a:r>
              <a:rPr lang="en-US" sz="1600" dirty="0">
                <a:latin typeface="Verdana" pitchFamily="34" charset="0"/>
                <a:cs typeface="Times New Roman" pitchFamily="18" charset="0"/>
              </a:rPr>
              <a:t>by the </a:t>
            </a:r>
          </a:p>
          <a:p>
            <a:pPr lvl="0" fontAlgn="base">
              <a:spcBef>
                <a:spcPct val="0"/>
              </a:spcBef>
              <a:buClr>
                <a:srgbClr val="000000"/>
              </a:buClr>
              <a:defRPr/>
            </a:pPr>
            <a:r>
              <a:rPr lang="en-US" sz="1600" dirty="0">
                <a:latin typeface="Verdana" pitchFamily="34" charset="0"/>
                <a:cs typeface="Times New Roman" pitchFamily="18" charset="0"/>
              </a:rPr>
              <a:t>   discussed relation.</a:t>
            </a:r>
            <a:endParaRPr lang="en-US" sz="1600" dirty="0"/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BF368D7F-A2FE-412C-B19F-843CA699B777}"/>
              </a:ext>
            </a:extLst>
          </p:cNvPr>
          <p:cNvSpPr txBox="1"/>
          <p:nvPr/>
        </p:nvSpPr>
        <p:spPr>
          <a:xfrm>
            <a:off x="26495" y="458670"/>
            <a:ext cx="938340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lvl="0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pc="-70" dirty="0">
                <a:solidFill>
                  <a:srgbClr val="2D2D8A"/>
                </a:solidFill>
                <a:latin typeface="Verdana" pitchFamily="34" charset="0"/>
                <a:cs typeface="Times New Roman" pitchFamily="18" charset="0"/>
              </a:rPr>
              <a:t>How far Intel  preserved the per core bandwidth in their HE 2S server processors?</a:t>
            </a:r>
          </a:p>
        </p:txBody>
      </p:sp>
    </p:spTree>
    <p:extLst>
      <p:ext uri="{BB962C8B-B14F-4D97-AF65-F5344CB8AC3E}">
        <p14:creationId xmlns:p14="http://schemas.microsoft.com/office/powerpoint/2010/main" val="1495556856"/>
      </p:ext>
    </p:extLst>
  </p:cSld>
  <p:clrMapOvr>
    <a:masterClrMapping/>
  </p:clrMapOvr>
</p:sld>
</file>

<file path=ppt/slides/slide2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5. Evolution of high-end 2S server processors (39)</a:t>
            </a:r>
            <a:endParaRPr lang="en-US" dirty="0"/>
          </a:p>
        </p:txBody>
      </p:sp>
      <p:sp>
        <p:nvSpPr>
          <p:cNvPr id="3" name="TextBox 2"/>
          <p:cNvSpPr txBox="1"/>
          <p:nvPr/>
        </p:nvSpPr>
        <p:spPr>
          <a:xfrm>
            <a:off x="26495" y="443835"/>
            <a:ext cx="976138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>
                <a:solidFill>
                  <a:schemeClr val="accent6"/>
                </a:solidFill>
              </a:rPr>
              <a:t>What power consumption Intel’s 2S server processors have (in terms of TDP)</a:t>
            </a:r>
          </a:p>
          <a:p>
            <a:r>
              <a:rPr lang="en-US" dirty="0">
                <a:solidFill>
                  <a:schemeClr val="accent6"/>
                </a:solidFill>
              </a:rPr>
              <a:t>  and how they are socketed? -1</a:t>
            </a:r>
          </a:p>
        </p:txBody>
      </p:sp>
      <p:sp>
        <p:nvSpPr>
          <p:cNvPr id="4" name="TextBox 3"/>
          <p:cNvSpPr txBox="1"/>
          <p:nvPr/>
        </p:nvSpPr>
        <p:spPr>
          <a:xfrm>
            <a:off x="26495" y="1088740"/>
            <a:ext cx="9023624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Finally, the next Table gives an overview of the </a:t>
            </a:r>
            <a:r>
              <a:rPr lang="en-US" sz="1600" dirty="0">
                <a:solidFill>
                  <a:srgbClr val="FF0000"/>
                </a:solidFill>
              </a:rPr>
              <a:t>power consumption </a:t>
            </a:r>
            <a:r>
              <a:rPr lang="en-US" sz="1600" dirty="0"/>
              <a:t>(in terms of the</a:t>
            </a:r>
          </a:p>
          <a:p>
            <a:r>
              <a:rPr lang="en-US" sz="1600" dirty="0"/>
              <a:t>  </a:t>
            </a:r>
            <a:r>
              <a:rPr lang="en-US" sz="1600" dirty="0">
                <a:solidFill>
                  <a:srgbClr val="FF0000"/>
                </a:solidFill>
              </a:rPr>
              <a:t>TDP</a:t>
            </a:r>
            <a:r>
              <a:rPr lang="en-US" sz="1600" dirty="0"/>
              <a:t> value) and </a:t>
            </a:r>
            <a:r>
              <a:rPr lang="en-US" sz="1600" dirty="0">
                <a:solidFill>
                  <a:srgbClr val="FF0000"/>
                </a:solidFill>
              </a:rPr>
              <a:t>socketing</a:t>
            </a:r>
            <a:r>
              <a:rPr lang="en-US" sz="1600" dirty="0"/>
              <a:t> of Intel’s high-end 2S server processors.</a:t>
            </a:r>
          </a:p>
        </p:txBody>
      </p:sp>
    </p:spTree>
    <p:extLst>
      <p:ext uri="{BB962C8B-B14F-4D97-AF65-F5344CB8AC3E}">
        <p14:creationId xmlns:p14="http://schemas.microsoft.com/office/powerpoint/2010/main" val="92122099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</p:bldLst>
  </p:timing>
</p:sld>
</file>

<file path=ppt/slides/slide2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áblázat 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410804190"/>
              </p:ext>
            </p:extLst>
          </p:nvPr>
        </p:nvGraphicFramePr>
        <p:xfrm>
          <a:off x="67375" y="860530"/>
          <a:ext cx="9009247" cy="603003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914981">
                  <a:extLst>
                    <a:ext uri="{9D8B030D-6E8A-4147-A177-3AD203B41FA5}">
                      <a16:colId xmlns:a16="http://schemas.microsoft.com/office/drawing/2014/main" val="86967819"/>
                    </a:ext>
                  </a:extLst>
                </a:gridCol>
                <a:gridCol w="1519414">
                  <a:extLst>
                    <a:ext uri="{9D8B030D-6E8A-4147-A177-3AD203B41FA5}">
                      <a16:colId xmlns:a16="http://schemas.microsoft.com/office/drawing/2014/main" val="3303539019"/>
                    </a:ext>
                  </a:extLst>
                </a:gridCol>
                <a:gridCol w="630070">
                  <a:extLst>
                    <a:ext uri="{9D8B030D-6E8A-4147-A177-3AD203B41FA5}">
                      <a16:colId xmlns:a16="http://schemas.microsoft.com/office/drawing/2014/main" val="970719749"/>
                    </a:ext>
                  </a:extLst>
                </a:gridCol>
                <a:gridCol w="675075">
                  <a:extLst>
                    <a:ext uri="{9D8B030D-6E8A-4147-A177-3AD203B41FA5}">
                      <a16:colId xmlns:a16="http://schemas.microsoft.com/office/drawing/2014/main" val="4115332554"/>
                    </a:ext>
                  </a:extLst>
                </a:gridCol>
                <a:gridCol w="810090">
                  <a:extLst>
                    <a:ext uri="{9D8B030D-6E8A-4147-A177-3AD203B41FA5}">
                      <a16:colId xmlns:a16="http://schemas.microsoft.com/office/drawing/2014/main" val="1297858794"/>
                    </a:ext>
                  </a:extLst>
                </a:gridCol>
                <a:gridCol w="1129277">
                  <a:extLst>
                    <a:ext uri="{9D8B030D-6E8A-4147-A177-3AD203B41FA5}">
                      <a16:colId xmlns:a16="http://schemas.microsoft.com/office/drawing/2014/main" val="3412756130"/>
                    </a:ext>
                  </a:extLst>
                </a:gridCol>
                <a:gridCol w="1597794">
                  <a:extLst>
                    <a:ext uri="{9D8B030D-6E8A-4147-A177-3AD203B41FA5}">
                      <a16:colId xmlns:a16="http://schemas.microsoft.com/office/drawing/2014/main" val="784958564"/>
                    </a:ext>
                  </a:extLst>
                </a:gridCol>
                <a:gridCol w="741145">
                  <a:extLst>
                    <a:ext uri="{9D8B030D-6E8A-4147-A177-3AD203B41FA5}">
                      <a16:colId xmlns:a16="http://schemas.microsoft.com/office/drawing/2014/main" val="1430030638"/>
                    </a:ext>
                  </a:extLst>
                </a:gridCol>
                <a:gridCol w="991401">
                  <a:extLst>
                    <a:ext uri="{9D8B030D-6E8A-4147-A177-3AD203B41FA5}">
                      <a16:colId xmlns:a16="http://schemas.microsoft.com/office/drawing/2014/main" val="552071532"/>
                    </a:ext>
                  </a:extLst>
                </a:gridCol>
              </a:tblGrid>
              <a:tr h="513227"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Platform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E75B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HE m</a:t>
                      </a:r>
                      <a:r>
                        <a:rPr lang="hu-HU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ulticore</a:t>
                      </a:r>
                      <a:endParaRPr lang="en-US" sz="110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algn="ctr"/>
                      <a:r>
                        <a:rPr lang="hu-HU" sz="1100" baseline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2S server</a:t>
                      </a:r>
                      <a:endParaRPr lang="en-US" sz="1100" baseline="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algn="ctr"/>
                      <a:r>
                        <a:rPr lang="en-US" sz="1100" baseline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models</a:t>
                      </a:r>
                      <a:endParaRPr lang="hu-HU" sz="110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E75B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spc="-50" baseline="0" dirty="0" err="1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Techn</a:t>
                      </a:r>
                      <a:r>
                        <a:rPr lang="hu-HU" sz="1100" spc="-50" baseline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.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E75B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Date of </a:t>
                      </a:r>
                      <a:r>
                        <a:rPr lang="hu-HU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Intro.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E75B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Core count</a:t>
                      </a:r>
                    </a:p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(up to)</a:t>
                      </a:r>
                      <a:endParaRPr lang="hu-HU" sz="110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E75B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err="1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PCIe</a:t>
                      </a:r>
                      <a:endParaRPr lang="hu-HU" sz="110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E75B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No./speed of</a:t>
                      </a:r>
                    </a:p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m</a:t>
                      </a:r>
                      <a:r>
                        <a:rPr lang="hu-HU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em</a:t>
                      </a:r>
                      <a:r>
                        <a:rPr lang="en-US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.</a:t>
                      </a:r>
                      <a:r>
                        <a:rPr lang="hu-HU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</a:t>
                      </a:r>
                      <a:r>
                        <a:rPr lang="en-US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</a:t>
                      </a:r>
                      <a:r>
                        <a:rPr lang="hu-HU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channels</a:t>
                      </a:r>
                      <a:endParaRPr lang="en-US" sz="110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per socket </a:t>
                      </a:r>
                      <a:r>
                        <a:rPr lang="hu-HU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(up to)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E75B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TDP</a:t>
                      </a:r>
                    </a:p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(up to)</a:t>
                      </a:r>
                    </a:p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W</a:t>
                      </a:r>
                      <a:endParaRPr lang="hu-HU" sz="110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E75B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Socket</a:t>
                      </a:r>
                      <a:endParaRPr lang="hu-HU" sz="110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E75B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8877363"/>
                  </a:ext>
                </a:extLst>
              </a:tr>
              <a:tr h="513227">
                <a:tc>
                  <a:txBody>
                    <a:bodyPr/>
                    <a:lstStyle/>
                    <a:p>
                      <a:pPr algn="ctr"/>
                      <a:r>
                        <a:rPr lang="hu-HU" sz="110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Tylersburg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Xeon </a:t>
                      </a:r>
                      <a:r>
                        <a:rPr lang="en-US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E</a:t>
                      </a:r>
                      <a:r>
                        <a:rPr lang="hu-HU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55xx</a:t>
                      </a:r>
                      <a:endParaRPr lang="en-US" sz="105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algn="ctr"/>
                      <a:r>
                        <a:rPr lang="hu-HU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(</a:t>
                      </a:r>
                      <a:r>
                        <a:rPr lang="en-US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Nehalem –EP) </a:t>
                      </a:r>
                      <a:r>
                        <a:rPr lang="hu-HU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Gainestown)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45 nm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3/2009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4C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36x </a:t>
                      </a:r>
                      <a:r>
                        <a:rPr lang="en-US" sz="110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PCIe</a:t>
                      </a:r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2.0</a:t>
                      </a:r>
                    </a:p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(on MCH)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hu-HU" sz="11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3x</a:t>
                      </a:r>
                      <a:endParaRPr lang="en-US" sz="1100" dirty="0">
                        <a:solidFill>
                          <a:srgbClr val="0070C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hu-HU" sz="11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DDR3</a:t>
                      </a:r>
                      <a:r>
                        <a:rPr lang="en-US" sz="11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-</a:t>
                      </a:r>
                      <a:r>
                        <a:rPr lang="hu-HU" sz="11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1333 </a:t>
                      </a:r>
                      <a:endParaRPr lang="en-US" sz="1100" dirty="0">
                        <a:solidFill>
                          <a:srgbClr val="0070C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95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LGA</a:t>
                      </a:r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</a:t>
                      </a:r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1366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00045782"/>
                  </a:ext>
                </a:extLst>
              </a:tr>
              <a:tr h="513227">
                <a:tc rowSpan="2">
                  <a:txBody>
                    <a:bodyPr/>
                    <a:lstStyle/>
                    <a:p>
                      <a:pPr algn="ctr"/>
                      <a:r>
                        <a:rPr lang="hu-HU" sz="110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Boxboro</a:t>
                      </a:r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-EX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Xeon </a:t>
                      </a:r>
                      <a:r>
                        <a:rPr lang="en-US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E</a:t>
                      </a:r>
                      <a:r>
                        <a:rPr lang="hu-HU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65</a:t>
                      </a:r>
                      <a:r>
                        <a:rPr lang="en-US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xx</a:t>
                      </a:r>
                      <a:r>
                        <a:rPr lang="hu-HU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</a:t>
                      </a:r>
                      <a:endParaRPr lang="en-US" sz="105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algn="ctr"/>
                      <a:r>
                        <a:rPr lang="hu-HU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Nehalem-EX)</a:t>
                      </a:r>
                      <a:endParaRPr lang="en-US" sz="105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algn="ctr"/>
                      <a:r>
                        <a:rPr lang="en-US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(</a:t>
                      </a:r>
                      <a:r>
                        <a:rPr lang="en-US" sz="105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Beckton</a:t>
                      </a:r>
                      <a:r>
                        <a:rPr lang="en-US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)</a:t>
                      </a:r>
                      <a:endParaRPr lang="hu-HU" sz="105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45 nm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3/2010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8C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36x </a:t>
                      </a:r>
                      <a:r>
                        <a:rPr lang="en-US" sz="110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PCIe</a:t>
                      </a:r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2.0</a:t>
                      </a:r>
                    </a:p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(on MCH)</a:t>
                      </a:r>
                      <a:r>
                        <a:rPr lang="en-US" sz="1100" baseline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hu-HU" sz="11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8x</a:t>
                      </a:r>
                      <a:endParaRPr lang="en-US" sz="1100" dirty="0">
                        <a:solidFill>
                          <a:srgbClr val="0070C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hu-HU" sz="11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DDR3</a:t>
                      </a:r>
                      <a:r>
                        <a:rPr lang="en-US" sz="11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-</a:t>
                      </a:r>
                      <a:r>
                        <a:rPr lang="hu-HU" sz="11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1066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130</a:t>
                      </a:r>
                      <a:endParaRPr lang="hu-HU" sz="1100" dirty="0">
                        <a:solidFill>
                          <a:srgbClr val="0070C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LGA</a:t>
                      </a:r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</a:t>
                      </a:r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1567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04958398"/>
                  </a:ext>
                </a:extLst>
              </a:tr>
              <a:tr h="362680">
                <a:tc vMerge="1">
                  <a:txBody>
                    <a:bodyPr/>
                    <a:lstStyle/>
                    <a:p>
                      <a:pPr algn="ctr"/>
                      <a:endParaRPr lang="hu-HU" sz="10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Xeon E7-28xx</a:t>
                      </a:r>
                      <a:endParaRPr lang="en-US" sz="105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algn="ctr"/>
                      <a:r>
                        <a:rPr lang="hu-HU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(Westmere-EX)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32 nm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4/2011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10C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hu-HU" sz="11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8x </a:t>
                      </a:r>
                      <a:endParaRPr lang="en-US" sz="1100" dirty="0">
                        <a:solidFill>
                          <a:srgbClr val="0070C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hu-HU" sz="11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DDR3</a:t>
                      </a:r>
                      <a:r>
                        <a:rPr lang="en-US" sz="11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-</a:t>
                      </a:r>
                      <a:r>
                        <a:rPr lang="hu-HU" sz="11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1333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130</a:t>
                      </a:r>
                      <a:endParaRPr lang="hu-HU" sz="1100" dirty="0">
                        <a:solidFill>
                          <a:srgbClr val="0070C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64024335"/>
                  </a:ext>
                </a:extLst>
              </a:tr>
              <a:tr h="414890">
                <a:tc>
                  <a:txBody>
                    <a:bodyPr/>
                    <a:lstStyle/>
                    <a:p>
                      <a:pPr algn="ctr"/>
                      <a:r>
                        <a:rPr lang="hu-HU" sz="110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Brickland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E7-28xx v2 </a:t>
                      </a:r>
                      <a:endParaRPr lang="en-US" sz="105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algn="ctr"/>
                      <a:r>
                        <a:rPr lang="hu-HU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(Ivy Bridge-EX)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22 nm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2/2014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15C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32x </a:t>
                      </a:r>
                      <a:r>
                        <a:rPr lang="en-US" sz="110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PCIe</a:t>
                      </a:r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3.0</a:t>
                      </a:r>
                    </a:p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(on proc.)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hu-HU" sz="11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8x </a:t>
                      </a:r>
                      <a:endParaRPr lang="en-US" sz="1100" dirty="0">
                        <a:solidFill>
                          <a:srgbClr val="0070C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hu-HU" sz="11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DDR3</a:t>
                      </a:r>
                      <a:r>
                        <a:rPr lang="en-US" sz="11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-</a:t>
                      </a:r>
                      <a:r>
                        <a:rPr lang="hu-HU" sz="11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1600</a:t>
                      </a:r>
                      <a:endParaRPr lang="en-US" sz="1100" dirty="0">
                        <a:solidFill>
                          <a:srgbClr val="0070C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155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LGA</a:t>
                      </a:r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</a:t>
                      </a:r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2011-1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47725493"/>
                  </a:ext>
                </a:extLst>
              </a:tr>
              <a:tr h="362680"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Grantley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hu-HU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E5-26xx v3</a:t>
                      </a:r>
                      <a:endParaRPr lang="en-US" sz="105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hu-HU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(Haswell-EP)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22 nm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9/2014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18C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40x </a:t>
                      </a:r>
                      <a:r>
                        <a:rPr lang="en-US" sz="110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PCIe</a:t>
                      </a:r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3.0</a:t>
                      </a:r>
                    </a:p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(on proc.)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hu-HU" sz="11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4x</a:t>
                      </a:r>
                      <a:endParaRPr lang="en-US" sz="1100" dirty="0">
                        <a:solidFill>
                          <a:srgbClr val="0070C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hu-HU" sz="11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DDR4</a:t>
                      </a:r>
                      <a:r>
                        <a:rPr lang="en-US" sz="11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-</a:t>
                      </a:r>
                      <a:r>
                        <a:rPr lang="hu-HU" sz="11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2133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160</a:t>
                      </a:r>
                      <a:endParaRPr lang="hu-HU" sz="1100" dirty="0">
                        <a:solidFill>
                          <a:srgbClr val="0070C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LGA</a:t>
                      </a:r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</a:t>
                      </a:r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2011-3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10470796"/>
                  </a:ext>
                </a:extLst>
              </a:tr>
              <a:tr h="362680">
                <a:tc vMerge="1">
                  <a:txBody>
                    <a:bodyPr/>
                    <a:lstStyle/>
                    <a:p>
                      <a:pPr algn="ctr"/>
                      <a:endParaRPr lang="hu-HU" sz="10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hu-HU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E5-26xx v4</a:t>
                      </a:r>
                      <a:endParaRPr lang="en-US" sz="105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hu-HU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(Broadwell-EP)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14 nm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4/2016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22C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hu-HU" sz="11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4x </a:t>
                      </a:r>
                      <a:endParaRPr lang="en-US" sz="1100" dirty="0">
                        <a:solidFill>
                          <a:srgbClr val="0070C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hu-HU" sz="11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DDR4</a:t>
                      </a:r>
                      <a:r>
                        <a:rPr lang="en-US" sz="11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-</a:t>
                      </a:r>
                      <a:r>
                        <a:rPr lang="hu-HU" sz="11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2400</a:t>
                      </a:r>
                      <a:endParaRPr lang="en-US" sz="1100" dirty="0">
                        <a:solidFill>
                          <a:srgbClr val="0070C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300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64002690"/>
                  </a:ext>
                </a:extLst>
              </a:tr>
              <a:tr h="513227">
                <a:tc rowSpan="4"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Purley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Xeon Platinum 8176/8180</a:t>
                      </a:r>
                    </a:p>
                    <a:p>
                      <a:pPr algn="ctr"/>
                      <a:r>
                        <a:rPr lang="hu-HU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(Skylake-SP)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14 nm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7/2017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28</a:t>
                      </a:r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C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48x </a:t>
                      </a:r>
                      <a:r>
                        <a:rPr lang="en-US" sz="110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PCIe</a:t>
                      </a:r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3.0</a:t>
                      </a:r>
                    </a:p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(on proc.)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hu-HU" sz="11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6x </a:t>
                      </a:r>
                      <a:endParaRPr lang="en-US" sz="1100" dirty="0">
                        <a:solidFill>
                          <a:srgbClr val="0070C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hu-HU" sz="11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DDR4</a:t>
                      </a:r>
                      <a:r>
                        <a:rPr lang="en-US" sz="11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-</a:t>
                      </a:r>
                      <a:r>
                        <a:rPr lang="hu-HU" sz="11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2400</a:t>
                      </a:r>
                      <a:endParaRPr lang="en-US" sz="1100" dirty="0">
                        <a:solidFill>
                          <a:srgbClr val="0070C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105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LGA</a:t>
                      </a:r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</a:t>
                      </a:r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3647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02266529"/>
                  </a:ext>
                </a:extLst>
              </a:tr>
              <a:tr h="513227">
                <a:tc vMerge="1">
                  <a:txBody>
                    <a:bodyPr/>
                    <a:lstStyle/>
                    <a:p>
                      <a:pPr algn="ctr"/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Xeon Platinum 8276/80</a:t>
                      </a:r>
                    </a:p>
                    <a:p>
                      <a:pPr algn="ctr"/>
                      <a:r>
                        <a:rPr lang="en-US" sz="1050" spc="-50" baseline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(Cascade Lake-SP)</a:t>
                      </a:r>
                      <a:endParaRPr lang="hu-HU" sz="1050" spc="-50" baseline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14 nm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4/2019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28C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48x </a:t>
                      </a:r>
                      <a:r>
                        <a:rPr lang="en-US" sz="110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PCIe</a:t>
                      </a:r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3.0</a:t>
                      </a:r>
                    </a:p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(on proc.)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hu-HU" sz="11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6x </a:t>
                      </a:r>
                      <a:endParaRPr lang="en-US" sz="1100" dirty="0">
                        <a:solidFill>
                          <a:srgbClr val="0070C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hu-HU" sz="11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DDR4</a:t>
                      </a:r>
                      <a:r>
                        <a:rPr lang="en-US" sz="11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-</a:t>
                      </a:r>
                      <a:r>
                        <a:rPr lang="hu-HU" sz="11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2400</a:t>
                      </a:r>
                      <a:endParaRPr lang="en-US" sz="1100" dirty="0">
                        <a:solidFill>
                          <a:srgbClr val="0070C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205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23829803"/>
                  </a:ext>
                </a:extLst>
              </a:tr>
              <a:tr h="414890">
                <a:tc vMerge="1">
                  <a:txBody>
                    <a:bodyPr/>
                    <a:lstStyle/>
                    <a:p>
                      <a:pPr algn="ctr"/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Platinum 9282</a:t>
                      </a:r>
                    </a:p>
                    <a:p>
                      <a:pPr algn="ctr"/>
                      <a:r>
                        <a:rPr lang="en-US" sz="1050" spc="-50" baseline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(Cascade Lake-AP)</a:t>
                      </a:r>
                      <a:endParaRPr lang="hu-HU" sz="1050" spc="-50" baseline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14 nm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4/2019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2x28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40x </a:t>
                      </a:r>
                      <a:r>
                        <a:rPr lang="en-US" sz="110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PCIe</a:t>
                      </a:r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3.0</a:t>
                      </a:r>
                    </a:p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(on proc.)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12x</a:t>
                      </a:r>
                    </a:p>
                    <a:p>
                      <a:pPr algn="ctr"/>
                      <a:r>
                        <a:rPr lang="en-US" sz="11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DDR4-2933</a:t>
                      </a:r>
                      <a:endParaRPr lang="hu-HU" sz="1100" dirty="0">
                        <a:solidFill>
                          <a:srgbClr val="0070C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400</a:t>
                      </a:r>
                      <a:endParaRPr lang="hu-HU" sz="1100" dirty="0">
                        <a:solidFill>
                          <a:srgbClr val="0070C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BGA</a:t>
                      </a:r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5903</a:t>
                      </a:r>
                      <a:endParaRPr lang="en-US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47473690"/>
                  </a:ext>
                </a:extLst>
              </a:tr>
              <a:tr h="414890">
                <a:tc vMerge="1">
                  <a:txBody>
                    <a:bodyPr/>
                    <a:lstStyle/>
                    <a:p>
                      <a:pPr algn="ctr"/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spc="-90" baseline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Xeon Gold 6238R/58R</a:t>
                      </a:r>
                    </a:p>
                    <a:p>
                      <a:pPr algn="ctr"/>
                      <a:r>
                        <a:rPr lang="en-US" sz="105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(Cascade Lake-SP)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14 nm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2/2020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28C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48x </a:t>
                      </a:r>
                      <a:r>
                        <a:rPr lang="en-US" sz="110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PCIe</a:t>
                      </a:r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3.0</a:t>
                      </a:r>
                    </a:p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(on proc.)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6x</a:t>
                      </a:r>
                    </a:p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DDR4-2933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205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LGA</a:t>
                      </a:r>
                      <a:r>
                        <a:rPr lang="hu-HU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</a:t>
                      </a:r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3647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46977846"/>
                  </a:ext>
                </a:extLst>
              </a:tr>
              <a:tr h="36268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Whitney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spc="-4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Xeon Platinum</a:t>
                      </a:r>
                    </a:p>
                    <a:p>
                      <a:pPr algn="ctr"/>
                      <a:r>
                        <a:rPr lang="en-US" sz="1050" spc="-4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8380</a:t>
                      </a:r>
                      <a:r>
                        <a:rPr lang="en-US" sz="1050" spc="-40" baseline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</a:t>
                      </a:r>
                      <a:r>
                        <a:rPr lang="en-US" sz="1050" spc="-4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Eis</a:t>
                      </a:r>
                      <a:r>
                        <a:rPr lang="en-US" sz="1050" spc="-4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Lake-SP</a:t>
                      </a:r>
                      <a:endParaRPr lang="hu-HU" sz="1050" spc="-4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10 nm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4/2021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40C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64x PCIe4.0</a:t>
                      </a:r>
                    </a:p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(on</a:t>
                      </a:r>
                      <a:r>
                        <a:rPr lang="en-US" sz="1100" baseline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</a:t>
                      </a:r>
                      <a:r>
                        <a:rPr lang="en-US" sz="1100" baseline="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proc</a:t>
                      </a:r>
                      <a:r>
                        <a:rPr lang="en-US" sz="1100" baseline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)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8x</a:t>
                      </a: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DDR4-3200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 err="1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n.a</a:t>
                      </a:r>
                      <a:r>
                        <a:rPr lang="en-US" sz="11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.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LGA 4189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32491494"/>
                  </a:ext>
                </a:extLst>
              </a:tr>
              <a:tr h="36268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Eagle Stream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spc="-4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Xeon Platinum</a:t>
                      </a:r>
                    </a:p>
                    <a:p>
                      <a:pPr algn="ctr"/>
                      <a:r>
                        <a:rPr lang="en-US" sz="1050" spc="-4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8490H </a:t>
                      </a:r>
                      <a:r>
                        <a:rPr lang="en-US" sz="1050" spc="-4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Sappire</a:t>
                      </a:r>
                      <a:r>
                        <a:rPr lang="en-US" sz="1050" spc="-4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Lake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Intel 7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1/2023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60C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80x PCIe5.0</a:t>
                      </a:r>
                    </a:p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(on</a:t>
                      </a:r>
                      <a:r>
                        <a:rPr lang="en-US" sz="1100" baseline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</a:t>
                      </a:r>
                      <a:r>
                        <a:rPr lang="en-US" sz="1100" baseline="0" dirty="0" err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proc</a:t>
                      </a:r>
                      <a:r>
                        <a:rPr lang="en-US" sz="1100" baseline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)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8x</a:t>
                      </a: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DDR5-4800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>
                          <a:solidFill>
                            <a:srgbClr val="0070C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350</a:t>
                      </a: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LGA 4677</a:t>
                      </a:r>
                      <a:endParaRPr lang="hu-HU" sz="11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34290" marB="3429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90448714"/>
                  </a:ext>
                </a:extLst>
              </a:tr>
            </a:tbl>
          </a:graphicData>
        </a:graphic>
      </p:graphicFrame>
      <p:sp>
        <p:nvSpPr>
          <p:cNvPr id="5" name="TextBox 4"/>
          <p:cNvSpPr txBox="1"/>
          <p:nvPr/>
        </p:nvSpPr>
        <p:spPr>
          <a:xfrm>
            <a:off x="26495" y="458670"/>
            <a:ext cx="976138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914400">
              <a:defRPr/>
            </a:pPr>
            <a:r>
              <a:rPr lang="en-US" dirty="0">
                <a:solidFill>
                  <a:srgbClr val="2D2D8A"/>
                </a:solidFill>
                <a:cs typeface="Times New Roman" pitchFamily="18" charset="0"/>
              </a:rPr>
              <a:t>TDP values and socketing of Intel’s high-end NUMA 2S server p</a:t>
            </a:r>
            <a:r>
              <a:rPr lang="hu-HU" dirty="0" err="1">
                <a:solidFill>
                  <a:srgbClr val="2D2D8A"/>
                </a:solidFill>
                <a:cs typeface="Times New Roman" pitchFamily="18" charset="0"/>
              </a:rPr>
              <a:t>rocessor</a:t>
            </a:r>
            <a:r>
              <a:rPr lang="en-US" dirty="0">
                <a:solidFill>
                  <a:srgbClr val="2D2D8A"/>
                </a:solidFill>
                <a:cs typeface="Times New Roman" pitchFamily="18" charset="0"/>
              </a:rPr>
              <a:t>s </a:t>
            </a:r>
            <a:endParaRPr kumimoji="0" lang="en-US" i="0" u="none" strike="noStrike" kern="1200" cap="none" spc="0" normalizeH="0" baseline="0" noProof="0" dirty="0">
              <a:ln>
                <a:noFill/>
              </a:ln>
              <a:solidFill>
                <a:srgbClr val="2D2D8A"/>
              </a:solidFill>
              <a:effectLst/>
              <a:uLnTx/>
              <a:uFillTx/>
              <a:latin typeface="Verdana"/>
              <a:cs typeface="Times New Roman" pitchFamily="18" charset="0"/>
            </a:endParaRPr>
          </a:p>
        </p:txBody>
      </p:sp>
      <p:sp>
        <p:nvSpPr>
          <p:cNvPr id="6" name="Rounded Rectangle 5"/>
          <p:cNvSpPr/>
          <p:nvPr/>
        </p:nvSpPr>
        <p:spPr bwMode="auto">
          <a:xfrm>
            <a:off x="7352685" y="865796"/>
            <a:ext cx="1714312" cy="6012000"/>
          </a:xfrm>
          <a:prstGeom prst="roundRect">
            <a:avLst/>
          </a:prstGeom>
          <a:noFill/>
          <a:ln w="28575" cap="flat" cmpd="sng" algn="ctr">
            <a:solidFill>
              <a:srgbClr val="FF0000"/>
            </a:solidFill>
            <a:prstDash val="sysDot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8" name="Title 1"/>
          <p:cNvSpPr>
            <a:spLocks noGrp="1"/>
          </p:cNvSpPr>
          <p:nvPr>
            <p:ph type="title"/>
          </p:nvPr>
        </p:nvSpPr>
        <p:spPr>
          <a:xfrm>
            <a:off x="0" y="-3382"/>
            <a:ext cx="9144000" cy="393700"/>
          </a:xfrm>
        </p:spPr>
        <p:txBody>
          <a:bodyPr/>
          <a:lstStyle/>
          <a:p>
            <a:r>
              <a:rPr lang="en-US" altLang="en-US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5. Evolution of high-end 2S server processors (40)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849314189"/>
      </p:ext>
    </p:extLst>
  </p:cSld>
  <p:clrMapOvr>
    <a:masterClrMapping/>
  </p:clrMapOvr>
</p:sld>
</file>

<file path=ppt/slides/slide2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5. Evolution of high-end 2S server processors (41)</a:t>
            </a:r>
            <a:endParaRPr lang="en-US" dirty="0"/>
          </a:p>
        </p:txBody>
      </p:sp>
      <p:sp>
        <p:nvSpPr>
          <p:cNvPr id="6" name="TextBox 5"/>
          <p:cNvSpPr txBox="1"/>
          <p:nvPr/>
        </p:nvSpPr>
        <p:spPr>
          <a:xfrm>
            <a:off x="26988" y="458670"/>
            <a:ext cx="9263113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accent6"/>
                </a:solidFill>
              </a:rPr>
              <a:t>What power consumption Intel’s 2S server processors have (in terms of TDP) </a:t>
            </a:r>
          </a:p>
          <a:p>
            <a:r>
              <a:rPr lang="en-US" dirty="0">
                <a:solidFill>
                  <a:schemeClr val="accent6"/>
                </a:solidFill>
              </a:rPr>
              <a:t>  and how they are socketed? -2</a:t>
            </a:r>
          </a:p>
        </p:txBody>
      </p:sp>
      <p:sp>
        <p:nvSpPr>
          <p:cNvPr id="3" name="Rounded Rectangle 2"/>
          <p:cNvSpPr/>
          <p:nvPr/>
        </p:nvSpPr>
        <p:spPr bwMode="auto">
          <a:xfrm>
            <a:off x="18510" y="1105001"/>
            <a:ext cx="9144000" cy="838834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19050" cap="flat" cmpd="sng" algn="ctr">
            <a:solidFill>
              <a:schemeClr val="bg1">
                <a:lumMod val="50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116505" y="1122999"/>
            <a:ext cx="9786690" cy="246221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dirty="0"/>
              <a:t>As the previous Table shows, high-end 2S server processors obviously have</a:t>
            </a:r>
          </a:p>
          <a:p>
            <a:r>
              <a:rPr lang="en-US" sz="1600" dirty="0"/>
              <a:t>      </a:t>
            </a:r>
            <a:r>
              <a:rPr lang="en-US" sz="1600" dirty="0">
                <a:solidFill>
                  <a:srgbClr val="FF0000"/>
                </a:solidFill>
              </a:rPr>
              <a:t>considerably higher TDP </a:t>
            </a:r>
            <a:r>
              <a:rPr lang="en-US" sz="1600" spc="-40" dirty="0">
                <a:solidFill>
                  <a:srgbClr val="0070C0"/>
                </a:solidFill>
              </a:rPr>
              <a:t>values than typical desktop processors</a:t>
            </a:r>
            <a:r>
              <a:rPr lang="en-US" sz="1600" spc="-40" dirty="0"/>
              <a:t>, ranging from 95 W</a:t>
            </a:r>
          </a:p>
          <a:p>
            <a:pPr>
              <a:spcAft>
                <a:spcPts val="600"/>
              </a:spcAft>
            </a:pPr>
            <a:r>
              <a:rPr lang="en-US" sz="1600" spc="-40" dirty="0"/>
              <a:t>      in early server processors</a:t>
            </a:r>
            <a:r>
              <a:rPr lang="en-US" sz="1600" spc="-40" dirty="0">
                <a:solidFill>
                  <a:srgbClr val="0070C0"/>
                </a:solidFill>
              </a:rPr>
              <a:t> up </a:t>
            </a:r>
            <a:r>
              <a:rPr lang="en-US" sz="1600" dirty="0">
                <a:solidFill>
                  <a:srgbClr val="0070C0"/>
                </a:solidFill>
              </a:rPr>
              <a:t>to 400 W </a:t>
            </a:r>
            <a:r>
              <a:rPr lang="en-US" sz="1600" dirty="0"/>
              <a:t>in recent ones.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spc="-30" dirty="0">
                <a:solidFill>
                  <a:srgbClr val="FF0000"/>
                </a:solidFill>
              </a:rPr>
              <a:t>Note</a:t>
            </a:r>
            <a:r>
              <a:rPr lang="en-US" sz="1600" spc="-30" dirty="0"/>
              <a:t> also that along with their evolution, 2S server processors </a:t>
            </a:r>
            <a:r>
              <a:rPr lang="en-US" sz="1600" spc="-30" dirty="0">
                <a:solidFill>
                  <a:srgbClr val="0070C0"/>
                </a:solidFill>
              </a:rPr>
              <a:t>need </a:t>
            </a:r>
            <a:r>
              <a:rPr lang="en-US" sz="1600" spc="-30" dirty="0">
                <a:solidFill>
                  <a:srgbClr val="FF0000"/>
                </a:solidFill>
              </a:rPr>
              <a:t>more and more </a:t>
            </a:r>
          </a:p>
          <a:p>
            <a:r>
              <a:rPr lang="en-US" sz="1600" dirty="0">
                <a:solidFill>
                  <a:srgbClr val="FF0000"/>
                </a:solidFill>
              </a:rPr>
              <a:t>      contacts on their sockets</a:t>
            </a:r>
            <a:r>
              <a:rPr lang="en-US" sz="1600" dirty="0">
                <a:solidFill>
                  <a:srgbClr val="0070C0"/>
                </a:solidFill>
              </a:rPr>
              <a:t> </a:t>
            </a:r>
            <a:r>
              <a:rPr lang="en-US" sz="1600" dirty="0"/>
              <a:t>since subsequent server generations provide </a:t>
            </a:r>
            <a:r>
              <a:rPr lang="en-US" sz="1600" dirty="0">
                <a:solidFill>
                  <a:srgbClr val="0070C0"/>
                </a:solidFill>
              </a:rPr>
              <a:t>more</a:t>
            </a:r>
          </a:p>
          <a:p>
            <a:pPr>
              <a:spcAft>
                <a:spcPts val="600"/>
              </a:spcAft>
            </a:pPr>
            <a:r>
              <a:rPr lang="en-US" sz="1600" dirty="0">
                <a:solidFill>
                  <a:srgbClr val="0070C0"/>
                </a:solidFill>
              </a:rPr>
              <a:t>      and more memory channels and </a:t>
            </a:r>
            <a:r>
              <a:rPr lang="en-US" sz="1600" dirty="0" err="1">
                <a:solidFill>
                  <a:srgbClr val="0070C0"/>
                </a:solidFill>
              </a:rPr>
              <a:t>PCIe</a:t>
            </a:r>
            <a:r>
              <a:rPr lang="en-US" sz="1600" dirty="0">
                <a:solidFill>
                  <a:srgbClr val="0070C0"/>
                </a:solidFill>
              </a:rPr>
              <a:t> lanes.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spc="-50" dirty="0"/>
              <a:t>As an example, we mention that early 45-nm server processors had only 1366 contacts,</a:t>
            </a:r>
          </a:p>
          <a:p>
            <a:r>
              <a:rPr lang="en-US" sz="1600" spc="-20" dirty="0"/>
              <a:t>     whereas 10 nm (Intel 7) Sapphire Lake server processors (2023) already need</a:t>
            </a:r>
          </a:p>
          <a:p>
            <a:r>
              <a:rPr lang="en-US" sz="1600" dirty="0"/>
              <a:t>     much more, 4677 contacts.  </a:t>
            </a:r>
          </a:p>
        </p:txBody>
      </p:sp>
    </p:spTree>
    <p:extLst>
      <p:ext uri="{BB962C8B-B14F-4D97-AF65-F5344CB8AC3E}">
        <p14:creationId xmlns:p14="http://schemas.microsoft.com/office/powerpoint/2010/main" val="25729535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7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7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7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7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182F76"/>
            </a:gs>
            <a:gs pos="100000">
              <a:srgbClr val="3366FF"/>
            </a:gs>
          </a:gsLst>
          <a:lin ang="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226" name="AutoShape 3"/>
          <p:cNvSpPr>
            <a:spLocks noChangeArrowheads="1"/>
          </p:cNvSpPr>
          <p:nvPr/>
        </p:nvSpPr>
        <p:spPr bwMode="auto">
          <a:xfrm>
            <a:off x="871538" y="1936685"/>
            <a:ext cx="7404100" cy="457200"/>
          </a:xfrm>
          <a:prstGeom prst="roundRect">
            <a:avLst>
              <a:gd name="adj" fmla="val 0"/>
            </a:avLst>
          </a:prstGeom>
          <a:solidFill>
            <a:srgbClr val="000080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9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6. Evolution of mobile processors</a:t>
            </a:r>
          </a:p>
        </p:txBody>
      </p:sp>
    </p:spTree>
    <p:extLst>
      <p:ext uri="{BB962C8B-B14F-4D97-AF65-F5344CB8AC3E}">
        <p14:creationId xmlns:p14="http://schemas.microsoft.com/office/powerpoint/2010/main" val="2351548483"/>
      </p:ext>
    </p:extLst>
  </p:cSld>
  <p:clrMapOvr>
    <a:masterClrMapping/>
  </p:clrMapOvr>
</p:sld>
</file>

<file path=ppt/slides/slide2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sz="17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6. Evolution of mobile processors (1)</a:t>
            </a:r>
          </a:p>
        </p:txBody>
      </p:sp>
      <p:grpSp>
        <p:nvGrpSpPr>
          <p:cNvPr id="4" name="Group 3"/>
          <p:cNvGrpSpPr/>
          <p:nvPr/>
        </p:nvGrpSpPr>
        <p:grpSpPr>
          <a:xfrm>
            <a:off x="-95073" y="3348643"/>
            <a:ext cx="9144000" cy="2096932"/>
            <a:chOff x="161510" y="2888940"/>
            <a:chExt cx="8960696" cy="2096932"/>
          </a:xfrm>
        </p:grpSpPr>
        <p:pic>
          <p:nvPicPr>
            <p:cNvPr id="5" name="Picture 4"/>
            <p:cNvPicPr>
              <a:picLocks noChangeAspect="1"/>
            </p:cNvPicPr>
            <p:nvPr/>
          </p:nvPicPr>
          <p:blipFill rotWithShape="1">
            <a:blip r:embed="rId2"/>
            <a:srcRect l="59862" t="12793" r="-132"/>
            <a:stretch/>
          </p:blipFill>
          <p:spPr>
            <a:xfrm>
              <a:off x="6732240" y="2971916"/>
              <a:ext cx="2335754" cy="1840812"/>
            </a:xfrm>
            <a:prstGeom prst="rect">
              <a:avLst/>
            </a:prstGeom>
          </p:spPr>
        </p:pic>
        <p:pic>
          <p:nvPicPr>
            <p:cNvPr id="6" name="Picture 5"/>
            <p:cNvPicPr>
              <a:picLocks noChangeAspect="1"/>
            </p:cNvPicPr>
            <p:nvPr/>
          </p:nvPicPr>
          <p:blipFill rotWithShape="1">
            <a:blip r:embed="rId2"/>
            <a:srcRect l="73834" r="-132" b="55432"/>
            <a:stretch/>
          </p:blipFill>
          <p:spPr>
            <a:xfrm>
              <a:off x="6955832" y="2967168"/>
              <a:ext cx="1859564" cy="780107"/>
            </a:xfrm>
            <a:prstGeom prst="rect">
              <a:avLst/>
            </a:prstGeom>
          </p:spPr>
        </p:pic>
        <p:pic>
          <p:nvPicPr>
            <p:cNvPr id="7" name="Picture 6"/>
            <p:cNvPicPr>
              <a:picLocks noChangeAspect="1"/>
            </p:cNvPicPr>
            <p:nvPr/>
          </p:nvPicPr>
          <p:blipFill rotWithShape="1">
            <a:blip r:embed="rId2"/>
            <a:srcRect l="73834" r="-132" b="55432"/>
            <a:stretch/>
          </p:blipFill>
          <p:spPr>
            <a:xfrm>
              <a:off x="5974305" y="2965503"/>
              <a:ext cx="1170130" cy="539849"/>
            </a:xfrm>
            <a:prstGeom prst="rect">
              <a:avLst/>
            </a:prstGeom>
          </p:spPr>
        </p:pic>
        <p:pic>
          <p:nvPicPr>
            <p:cNvPr id="8" name="Picture 7"/>
            <p:cNvPicPr>
              <a:picLocks noChangeAspect="1"/>
            </p:cNvPicPr>
            <p:nvPr/>
          </p:nvPicPr>
          <p:blipFill rotWithShape="1">
            <a:blip r:embed="rId2"/>
            <a:srcRect l="-131" t="-4317" r="97982" b="1118"/>
            <a:stretch/>
          </p:blipFill>
          <p:spPr>
            <a:xfrm>
              <a:off x="161510" y="2888940"/>
              <a:ext cx="4739884" cy="1998000"/>
            </a:xfrm>
            <a:prstGeom prst="rect">
              <a:avLst/>
            </a:prstGeom>
          </p:spPr>
        </p:pic>
        <p:pic>
          <p:nvPicPr>
            <p:cNvPr id="9" name="Picture 8"/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096725" y="3184633"/>
              <a:ext cx="1310346" cy="1083960"/>
            </a:xfrm>
            <a:prstGeom prst="rect">
              <a:avLst/>
            </a:prstGeom>
          </p:spPr>
        </p:pic>
        <p:sp>
          <p:nvSpPr>
            <p:cNvPr id="10" name="TextBox 9"/>
            <p:cNvSpPr txBox="1"/>
            <p:nvPr/>
          </p:nvSpPr>
          <p:spPr>
            <a:xfrm>
              <a:off x="618225" y="4636005"/>
              <a:ext cx="803425" cy="3231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hu-HU" sz="1500" b="1" dirty="0">
                  <a:solidFill>
                    <a:srgbClr val="FFFFFF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Servers</a:t>
              </a:r>
              <a:endParaRPr lang="en-US" sz="1500" b="1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1" name="TextBox 10"/>
            <p:cNvSpPr txBox="1"/>
            <p:nvPr/>
          </p:nvSpPr>
          <p:spPr>
            <a:xfrm>
              <a:off x="1876216" y="4636005"/>
              <a:ext cx="1795684" cy="3231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hu-HU" sz="1500" b="1" dirty="0">
                  <a:solidFill>
                    <a:srgbClr val="FFFFFF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High-End Desktops</a:t>
              </a:r>
              <a:endParaRPr lang="en-US" sz="1500" b="1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2" name="TextBox 11"/>
            <p:cNvSpPr txBox="1"/>
            <p:nvPr/>
          </p:nvSpPr>
          <p:spPr>
            <a:xfrm>
              <a:off x="4897269" y="4599130"/>
              <a:ext cx="934871" cy="3231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hu-HU" sz="1500" b="1" dirty="0">
                  <a:solidFill>
                    <a:srgbClr val="FFFFFF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Desktops</a:t>
              </a:r>
              <a:endParaRPr lang="en-US" sz="1500" b="1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3" name="TextBox 12"/>
            <p:cNvSpPr txBox="1"/>
            <p:nvPr/>
          </p:nvSpPr>
          <p:spPr>
            <a:xfrm>
              <a:off x="6097734" y="4554125"/>
              <a:ext cx="859531" cy="3231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hu-HU" sz="1500" b="1" dirty="0">
                  <a:solidFill>
                    <a:srgbClr val="FFFFFF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Laptops</a:t>
              </a:r>
              <a:endParaRPr lang="en-US" sz="1500" b="1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4" name="TextBox 13"/>
            <p:cNvSpPr txBox="1"/>
            <p:nvPr/>
          </p:nvSpPr>
          <p:spPr>
            <a:xfrm>
              <a:off x="7216205" y="4464115"/>
              <a:ext cx="776175" cy="3231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hu-HU" sz="1500" b="1" dirty="0">
                  <a:solidFill>
                    <a:srgbClr val="FFFFFF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Tablets</a:t>
              </a:r>
              <a:endParaRPr lang="en-US" sz="1500" b="1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5" name="TextBox 14"/>
            <p:cNvSpPr txBox="1"/>
            <p:nvPr/>
          </p:nvSpPr>
          <p:spPr>
            <a:xfrm>
              <a:off x="6635263" y="4403498"/>
              <a:ext cx="1212191" cy="3231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hu-HU" sz="1500" b="1" dirty="0">
                  <a:solidFill>
                    <a:srgbClr val="FFFFFF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Smarphones</a:t>
              </a:r>
              <a:endParaRPr lang="en-US" sz="1500" b="1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pic>
          <p:nvPicPr>
            <p:cNvPr id="16" name="Picture 15"/>
            <p:cNvPicPr>
              <a:picLocks noChangeAspect="1"/>
            </p:cNvPicPr>
            <p:nvPr/>
          </p:nvPicPr>
          <p:blipFill rotWithShape="1">
            <a:blip r:embed="rId2"/>
            <a:srcRect r="59040"/>
            <a:stretch/>
          </p:blipFill>
          <p:spPr>
            <a:xfrm>
              <a:off x="3982816" y="2960647"/>
              <a:ext cx="2243040" cy="1909388"/>
            </a:xfrm>
            <a:prstGeom prst="rect">
              <a:avLst/>
            </a:prstGeom>
          </p:spPr>
        </p:pic>
        <p:pic>
          <p:nvPicPr>
            <p:cNvPr id="17" name="Picture 16"/>
            <p:cNvPicPr>
              <a:picLocks noChangeAspect="1"/>
            </p:cNvPicPr>
            <p:nvPr/>
          </p:nvPicPr>
          <p:blipFill rotWithShape="1">
            <a:blip r:embed="rId2"/>
            <a:srcRect l="2" t="66962" r="97982" b="14418"/>
            <a:stretch/>
          </p:blipFill>
          <p:spPr>
            <a:xfrm>
              <a:off x="443230" y="4441581"/>
              <a:ext cx="8614420" cy="544291"/>
            </a:xfrm>
            <a:prstGeom prst="rect">
              <a:avLst/>
            </a:prstGeom>
          </p:spPr>
        </p:pic>
        <p:sp>
          <p:nvSpPr>
            <p:cNvPr id="18" name="TextBox 17"/>
            <p:cNvSpPr txBox="1"/>
            <p:nvPr/>
          </p:nvSpPr>
          <p:spPr>
            <a:xfrm>
              <a:off x="618225" y="4582337"/>
              <a:ext cx="803425" cy="3231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hu-HU" sz="1500" b="1" dirty="0">
                  <a:solidFill>
                    <a:srgbClr val="FFFFFF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Servers</a:t>
              </a:r>
              <a:endParaRPr lang="en-US" sz="1500" b="1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9" name="TextBox 18"/>
            <p:cNvSpPr txBox="1"/>
            <p:nvPr/>
          </p:nvSpPr>
          <p:spPr>
            <a:xfrm>
              <a:off x="1888569" y="4583010"/>
              <a:ext cx="1795684" cy="3231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hu-HU" sz="1500" b="1" dirty="0">
                  <a:solidFill>
                    <a:srgbClr val="FFFFFF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High-End Desktops</a:t>
              </a:r>
              <a:endParaRPr lang="en-US" sz="1500" b="1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0" name="TextBox 19"/>
            <p:cNvSpPr txBox="1"/>
            <p:nvPr/>
          </p:nvSpPr>
          <p:spPr>
            <a:xfrm>
              <a:off x="4105835" y="4583010"/>
              <a:ext cx="934871" cy="3231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500" b="1" dirty="0">
                  <a:solidFill>
                    <a:srgbClr val="FFFFFF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D</a:t>
              </a:r>
              <a:r>
                <a:rPr lang="hu-HU" sz="1500" b="1" dirty="0">
                  <a:solidFill>
                    <a:srgbClr val="FFFFFF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esktops</a:t>
              </a:r>
              <a:endParaRPr lang="en-US" sz="1500" b="1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1" name="TextBox 20"/>
            <p:cNvSpPr txBox="1"/>
            <p:nvPr/>
          </p:nvSpPr>
          <p:spPr>
            <a:xfrm>
              <a:off x="5241700" y="4584715"/>
              <a:ext cx="859531" cy="3231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hu-HU" sz="1500" b="1" dirty="0">
                  <a:solidFill>
                    <a:srgbClr val="FFFFFF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Laptops</a:t>
              </a:r>
              <a:endParaRPr lang="en-US" sz="1500" b="1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2" name="TextBox 21"/>
            <p:cNvSpPr txBox="1"/>
            <p:nvPr/>
          </p:nvSpPr>
          <p:spPr>
            <a:xfrm>
              <a:off x="6912260" y="4582001"/>
              <a:ext cx="776175" cy="3231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500" b="1" dirty="0">
                  <a:solidFill>
                    <a:srgbClr val="FFFFFF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Tablets</a:t>
              </a:r>
            </a:p>
          </p:txBody>
        </p:sp>
        <p:sp>
          <p:nvSpPr>
            <p:cNvPr id="23" name="TextBox 22"/>
            <p:cNvSpPr txBox="1"/>
            <p:nvPr/>
          </p:nvSpPr>
          <p:spPr>
            <a:xfrm>
              <a:off x="7845895" y="4583010"/>
              <a:ext cx="1276311" cy="3231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500" b="1" dirty="0">
                  <a:solidFill>
                    <a:srgbClr val="FFFFFF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Smartphones</a:t>
              </a:r>
            </a:p>
          </p:txBody>
        </p:sp>
        <p:pic>
          <p:nvPicPr>
            <p:cNvPr id="24" name="Picture 23"/>
            <p:cNvPicPr>
              <a:picLocks noChangeAspect="1"/>
            </p:cNvPicPr>
            <p:nvPr/>
          </p:nvPicPr>
          <p:blipFill rotWithShape="1"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62888" t="7794" r="3735" b="15934"/>
            <a:stretch/>
          </p:blipFill>
          <p:spPr>
            <a:xfrm>
              <a:off x="521550" y="3113965"/>
              <a:ext cx="987406" cy="1327353"/>
            </a:xfrm>
            <a:prstGeom prst="rect">
              <a:avLst/>
            </a:prstGeom>
          </p:spPr>
        </p:pic>
        <p:pic>
          <p:nvPicPr>
            <p:cNvPr id="25" name="Picture 24"/>
            <p:cNvPicPr>
              <a:picLocks noChangeAspect="1"/>
            </p:cNvPicPr>
            <p:nvPr/>
          </p:nvPicPr>
          <p:blipFill rotWithShape="1">
            <a:blip r:embed="rId2"/>
            <a:srcRect l="73834" r="-132" b="55432"/>
            <a:stretch/>
          </p:blipFill>
          <p:spPr>
            <a:xfrm>
              <a:off x="5598877" y="2965825"/>
              <a:ext cx="1170130" cy="539849"/>
            </a:xfrm>
            <a:prstGeom prst="rect">
              <a:avLst/>
            </a:prstGeom>
          </p:spPr>
        </p:pic>
        <p:pic>
          <p:nvPicPr>
            <p:cNvPr id="26" name="Picture 25"/>
            <p:cNvPicPr>
              <a:picLocks noChangeAspect="1"/>
            </p:cNvPicPr>
            <p:nvPr/>
          </p:nvPicPr>
          <p:blipFill rotWithShape="1">
            <a:blip r:embed="rId2"/>
            <a:srcRect l="38904" t="11098" r="59040"/>
            <a:stretch/>
          </p:blipFill>
          <p:spPr>
            <a:xfrm>
              <a:off x="6222323" y="3203975"/>
              <a:ext cx="575152" cy="1697481"/>
            </a:xfrm>
            <a:prstGeom prst="rect">
              <a:avLst/>
            </a:prstGeom>
          </p:spPr>
        </p:pic>
      </p:grpSp>
      <p:sp>
        <p:nvSpPr>
          <p:cNvPr id="30" name="TextBox 29"/>
          <p:cNvSpPr txBox="1"/>
          <p:nvPr/>
        </p:nvSpPr>
        <p:spPr>
          <a:xfrm>
            <a:off x="5045806" y="2142079"/>
            <a:ext cx="934871" cy="3231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sz="1500" b="1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Desktops</a:t>
            </a:r>
            <a:endParaRPr lang="en-US" sz="1500" b="1" dirty="0">
              <a:solidFill>
                <a:srgbClr val="FFFFFF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2" name="TextBox 31"/>
          <p:cNvSpPr txBox="1"/>
          <p:nvPr/>
        </p:nvSpPr>
        <p:spPr>
          <a:xfrm>
            <a:off x="8282643" y="2702777"/>
            <a:ext cx="1212191" cy="3231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sz="1500" b="1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Smarphones</a:t>
            </a:r>
            <a:endParaRPr lang="en-US" sz="1500" b="1" dirty="0">
              <a:solidFill>
                <a:srgbClr val="FFFFFF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5" name="Text Box 4"/>
          <p:cNvSpPr txBox="1">
            <a:spLocks noChangeArrowheads="1"/>
          </p:cNvSpPr>
          <p:nvPr/>
        </p:nvSpPr>
        <p:spPr bwMode="auto">
          <a:xfrm>
            <a:off x="150113" y="1855049"/>
            <a:ext cx="1378568" cy="2585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marL="342900" indent="-342900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800100" indent="-34290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257300" indent="-3429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714500" indent="-3429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171700" indent="-3429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6289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30861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5433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40005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lnSpc>
                <a:spcPct val="90000"/>
              </a:lnSpc>
              <a:spcBef>
                <a:spcPct val="0"/>
              </a:spcBef>
              <a:buFontTx/>
              <a:buNone/>
            </a:pPr>
            <a:r>
              <a:rPr lang="en-US" altLang="en-US" sz="1200" b="1" dirty="0">
                <a:solidFill>
                  <a:srgbClr val="000000"/>
                </a:solidFill>
                <a:latin typeface="Verdana" pitchFamily="34" charset="0"/>
              </a:rPr>
              <a:t>Servers</a:t>
            </a:r>
            <a:endParaRPr lang="hu-HU" altLang="en-US" sz="1200" b="1" dirty="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37" name="Line 8"/>
          <p:cNvSpPr>
            <a:spLocks noChangeShapeType="1"/>
          </p:cNvSpPr>
          <p:nvPr/>
        </p:nvSpPr>
        <p:spPr bwMode="auto">
          <a:xfrm>
            <a:off x="4933991" y="1284480"/>
            <a:ext cx="0" cy="21748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38" name="Line 10"/>
          <p:cNvSpPr>
            <a:spLocks noChangeShapeType="1"/>
          </p:cNvSpPr>
          <p:nvPr/>
        </p:nvSpPr>
        <p:spPr bwMode="auto">
          <a:xfrm flipV="1">
            <a:off x="855078" y="1513080"/>
            <a:ext cx="67680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40" name="Oval 12"/>
          <p:cNvSpPr>
            <a:spLocks noChangeArrowheads="1"/>
          </p:cNvSpPr>
          <p:nvPr/>
        </p:nvSpPr>
        <p:spPr bwMode="auto">
          <a:xfrm>
            <a:off x="2578944" y="1713105"/>
            <a:ext cx="60325" cy="60325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hu-HU" altLang="en-US" sz="140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41" name="Line 13"/>
          <p:cNvSpPr>
            <a:spLocks noChangeShapeType="1"/>
          </p:cNvSpPr>
          <p:nvPr/>
        </p:nvSpPr>
        <p:spPr bwMode="auto">
          <a:xfrm>
            <a:off x="2612282" y="1513080"/>
            <a:ext cx="0" cy="215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42" name="Text Box 4"/>
          <p:cNvSpPr txBox="1">
            <a:spLocks noChangeArrowheads="1"/>
          </p:cNvSpPr>
          <p:nvPr/>
        </p:nvSpPr>
        <p:spPr bwMode="auto">
          <a:xfrm>
            <a:off x="2958647" y="998730"/>
            <a:ext cx="3934736" cy="2585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lnSpc>
                <a:spcPct val="90000"/>
              </a:lnSpc>
              <a:spcBef>
                <a:spcPct val="0"/>
              </a:spcBef>
              <a:buFontTx/>
              <a:buNone/>
            </a:pPr>
            <a:r>
              <a:rPr lang="en-US" altLang="en-US" sz="1200" b="1" dirty="0">
                <a:solidFill>
                  <a:srgbClr val="000000"/>
                </a:solidFill>
                <a:latin typeface="Verdana" pitchFamily="34" charset="0"/>
              </a:rPr>
              <a:t>Recent major processor categories of Intel</a:t>
            </a:r>
            <a:endParaRPr lang="hu-HU" altLang="en-US" sz="1200" b="1" dirty="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46" name="Text Box 16"/>
          <p:cNvSpPr txBox="1">
            <a:spLocks noChangeArrowheads="1"/>
          </p:cNvSpPr>
          <p:nvPr/>
        </p:nvSpPr>
        <p:spPr bwMode="auto">
          <a:xfrm>
            <a:off x="7874386" y="2344092"/>
            <a:ext cx="99912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200" i="1" dirty="0">
                <a:solidFill>
                  <a:srgbClr val="000000"/>
                </a:solidFill>
                <a:latin typeface="Verdana" pitchFamily="34" charset="0"/>
              </a:rPr>
              <a:t>Atom lines</a:t>
            </a:r>
          </a:p>
        </p:txBody>
      </p:sp>
      <p:sp>
        <p:nvSpPr>
          <p:cNvPr id="47" name="Text Box 17"/>
          <p:cNvSpPr txBox="1">
            <a:spLocks noChangeArrowheads="1"/>
          </p:cNvSpPr>
          <p:nvPr/>
        </p:nvSpPr>
        <p:spPr bwMode="auto">
          <a:xfrm>
            <a:off x="22302" y="2346724"/>
            <a:ext cx="1622560" cy="46166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200" i="1" dirty="0">
                <a:solidFill>
                  <a:srgbClr val="000000"/>
                </a:solidFill>
                <a:latin typeface="Verdana" pitchFamily="34" charset="0"/>
              </a:rPr>
              <a:t> Xeon </a:t>
            </a:r>
            <a:r>
              <a:rPr lang="en-US" altLang="en-US" sz="1200" i="1" dirty="0" err="1">
                <a:solidFill>
                  <a:srgbClr val="000000"/>
                </a:solidFill>
                <a:latin typeface="Verdana" pitchFamily="34" charset="0"/>
              </a:rPr>
              <a:t>E7</a:t>
            </a:r>
            <a:r>
              <a:rPr lang="en-US" altLang="en-US" sz="1200" i="1" dirty="0">
                <a:solidFill>
                  <a:srgbClr val="000000"/>
                </a:solidFill>
                <a:latin typeface="Verdana" pitchFamily="34" charset="0"/>
              </a:rPr>
              <a:t>/</a:t>
            </a:r>
            <a:r>
              <a:rPr lang="en-US" altLang="en-US" sz="1200" i="1" dirty="0" err="1">
                <a:solidFill>
                  <a:srgbClr val="000000"/>
                </a:solidFill>
                <a:latin typeface="Verdana" pitchFamily="34" charset="0"/>
              </a:rPr>
              <a:t>E5</a:t>
            </a:r>
            <a:r>
              <a:rPr lang="en-US" altLang="en-US" sz="1200" i="1" dirty="0">
                <a:solidFill>
                  <a:srgbClr val="000000"/>
                </a:solidFill>
                <a:latin typeface="Verdana" pitchFamily="34" charset="0"/>
              </a:rPr>
              <a:t>/</a:t>
            </a:r>
            <a:r>
              <a:rPr lang="en-US" altLang="en-US" sz="1200" i="1" dirty="0" err="1">
                <a:solidFill>
                  <a:srgbClr val="000000"/>
                </a:solidFill>
                <a:latin typeface="Verdana" pitchFamily="34" charset="0"/>
              </a:rPr>
              <a:t>E3</a:t>
            </a:r>
            <a:endParaRPr lang="en-US" altLang="en-US" sz="1200" i="1" dirty="0">
              <a:solidFill>
                <a:srgbClr val="000000"/>
              </a:solidFill>
              <a:latin typeface="Verdana" pitchFamily="34" charset="0"/>
            </a:endParaRP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200" i="1" dirty="0">
                <a:solidFill>
                  <a:srgbClr val="000000"/>
                </a:solidFill>
                <a:latin typeface="Verdana" pitchFamily="34" charset="0"/>
              </a:rPr>
              <a:t>Platinum/Gold etc.</a:t>
            </a:r>
          </a:p>
        </p:txBody>
      </p:sp>
      <p:sp>
        <p:nvSpPr>
          <p:cNvPr id="48" name="Text Box 4"/>
          <p:cNvSpPr txBox="1">
            <a:spLocks noChangeArrowheads="1"/>
          </p:cNvSpPr>
          <p:nvPr/>
        </p:nvSpPr>
        <p:spPr bwMode="auto">
          <a:xfrm>
            <a:off x="3855894" y="1857011"/>
            <a:ext cx="2173287" cy="4247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342900" indent="-342900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800100" indent="-34290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257300" indent="-3429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714500" indent="-3429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171700" indent="-3429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6289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30861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5433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40005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lnSpc>
                <a:spcPct val="90000"/>
              </a:lnSpc>
              <a:spcBef>
                <a:spcPct val="0"/>
              </a:spcBef>
              <a:buFontTx/>
              <a:buNone/>
            </a:pPr>
            <a:r>
              <a:rPr lang="en-US" altLang="en-US" sz="1200" b="1" dirty="0">
                <a:solidFill>
                  <a:srgbClr val="000000"/>
                </a:solidFill>
                <a:latin typeface="Verdana" pitchFamily="34" charset="0"/>
              </a:rPr>
              <a:t>Desktops/Laptops</a:t>
            </a:r>
          </a:p>
          <a:p>
            <a:pPr algn="ctr" eaLnBrk="1" hangingPunct="1">
              <a:lnSpc>
                <a:spcPct val="90000"/>
              </a:lnSpc>
              <a:spcBef>
                <a:spcPct val="0"/>
              </a:spcBef>
              <a:buFontTx/>
              <a:buNone/>
            </a:pPr>
            <a:r>
              <a:rPr lang="en-US" altLang="en-US" sz="1200" b="1" dirty="0">
                <a:solidFill>
                  <a:srgbClr val="000000"/>
                </a:solidFill>
                <a:latin typeface="Verdana" pitchFamily="34" charset="0"/>
              </a:rPr>
              <a:t>(Clients)</a:t>
            </a:r>
            <a:endParaRPr lang="hu-HU" altLang="en-US" sz="1200" b="1" dirty="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49" name="Oval 12"/>
          <p:cNvSpPr>
            <a:spLocks noChangeArrowheads="1"/>
          </p:cNvSpPr>
          <p:nvPr/>
        </p:nvSpPr>
        <p:spPr bwMode="auto">
          <a:xfrm>
            <a:off x="4903644" y="1714693"/>
            <a:ext cx="60325" cy="60325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hu-HU" altLang="en-US" sz="140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50" name="Line 13"/>
          <p:cNvSpPr>
            <a:spLocks noChangeShapeType="1"/>
          </p:cNvSpPr>
          <p:nvPr/>
        </p:nvSpPr>
        <p:spPr bwMode="auto">
          <a:xfrm>
            <a:off x="4936981" y="1514668"/>
            <a:ext cx="0" cy="215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51" name="Text Box 21"/>
          <p:cNvSpPr txBox="1">
            <a:spLocks noChangeArrowheads="1"/>
          </p:cNvSpPr>
          <p:nvPr/>
        </p:nvSpPr>
        <p:spPr bwMode="auto">
          <a:xfrm>
            <a:off x="4061216" y="2347989"/>
            <a:ext cx="1787670" cy="46166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200" i="1" dirty="0">
                <a:solidFill>
                  <a:srgbClr val="000000"/>
                </a:solidFill>
                <a:latin typeface="Verdana" pitchFamily="34" charset="0"/>
              </a:rPr>
              <a:t>Core i9/i7/i5/i3 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200" i="1" dirty="0">
                <a:solidFill>
                  <a:srgbClr val="000000"/>
                </a:solidFill>
                <a:latin typeface="Verdana" pitchFamily="34" charset="0"/>
              </a:rPr>
              <a:t>(Basic architectures)</a:t>
            </a:r>
          </a:p>
        </p:txBody>
      </p:sp>
      <p:sp>
        <p:nvSpPr>
          <p:cNvPr id="53" name="Text Box 23"/>
          <p:cNvSpPr txBox="1">
            <a:spLocks noChangeArrowheads="1"/>
          </p:cNvSpPr>
          <p:nvPr/>
        </p:nvSpPr>
        <p:spPr bwMode="auto">
          <a:xfrm>
            <a:off x="6216682" y="2342850"/>
            <a:ext cx="1702709" cy="46166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200" i="1" dirty="0">
                <a:solidFill>
                  <a:srgbClr val="000000"/>
                </a:solidFill>
                <a:latin typeface="Verdana" pitchFamily="34" charset="0"/>
              </a:rPr>
              <a:t>Atom lines</a:t>
            </a:r>
          </a:p>
          <a:p>
            <a:pPr algn="ctr" eaLnBrk="1" hangingPunct="1">
              <a:spcBef>
                <a:spcPct val="0"/>
              </a:spcBef>
              <a:spcAft>
                <a:spcPct val="20000"/>
              </a:spcAft>
              <a:buFontTx/>
              <a:buNone/>
            </a:pPr>
            <a:r>
              <a:rPr lang="en-US" altLang="en-US" sz="1200" i="1" dirty="0">
                <a:solidFill>
                  <a:srgbClr val="000000"/>
                </a:solidFill>
                <a:latin typeface="Verdana" pitchFamily="34" charset="0"/>
              </a:rPr>
              <a:t>(+ LP Core models)</a:t>
            </a:r>
          </a:p>
        </p:txBody>
      </p:sp>
      <p:sp>
        <p:nvSpPr>
          <p:cNvPr id="54" name="Text Box 4"/>
          <p:cNvSpPr txBox="1">
            <a:spLocks noChangeArrowheads="1"/>
          </p:cNvSpPr>
          <p:nvPr/>
        </p:nvSpPr>
        <p:spPr bwMode="auto">
          <a:xfrm>
            <a:off x="1481088" y="1857948"/>
            <a:ext cx="2342848" cy="4247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marL="342900" indent="-342900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800100" indent="-34290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257300" indent="-3429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714500" indent="-3429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171700" indent="-3429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6289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30861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5433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40005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lnSpc>
                <a:spcPct val="90000"/>
              </a:lnSpc>
              <a:spcBef>
                <a:spcPct val="0"/>
              </a:spcBef>
              <a:buFontTx/>
              <a:buNone/>
            </a:pPr>
            <a:r>
              <a:rPr lang="en-US" altLang="en-US" sz="1200" b="1" dirty="0">
                <a:solidFill>
                  <a:srgbClr val="000000"/>
                </a:solidFill>
                <a:latin typeface="Verdana" pitchFamily="34" charset="0"/>
              </a:rPr>
              <a:t>HEDTs</a:t>
            </a:r>
          </a:p>
          <a:p>
            <a:pPr algn="ctr" eaLnBrk="1" hangingPunct="1">
              <a:lnSpc>
                <a:spcPct val="90000"/>
              </a:lnSpc>
              <a:spcBef>
                <a:spcPct val="0"/>
              </a:spcBef>
              <a:buFontTx/>
              <a:buNone/>
            </a:pPr>
            <a:r>
              <a:rPr lang="en-US" altLang="en-US" sz="1200" b="1" dirty="0">
                <a:solidFill>
                  <a:srgbClr val="000000"/>
                </a:solidFill>
                <a:latin typeface="Verdana" pitchFamily="34" charset="0"/>
              </a:rPr>
              <a:t>(High-End Desktops)</a:t>
            </a:r>
            <a:endParaRPr lang="hu-HU" altLang="en-US" sz="1200" b="1" dirty="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55" name="Text Box 21"/>
          <p:cNvSpPr txBox="1">
            <a:spLocks noChangeArrowheads="1"/>
          </p:cNvSpPr>
          <p:nvPr/>
        </p:nvSpPr>
        <p:spPr bwMode="auto">
          <a:xfrm>
            <a:off x="1865900" y="2348108"/>
            <a:ext cx="1486304" cy="64633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200" i="1" dirty="0">
                <a:solidFill>
                  <a:srgbClr val="000000"/>
                </a:solidFill>
                <a:latin typeface="Verdana" pitchFamily="34" charset="0"/>
              </a:rPr>
              <a:t>Core </a:t>
            </a:r>
            <a:r>
              <a:rPr lang="en-US" altLang="en-US" sz="1200" i="1" dirty="0" err="1">
                <a:solidFill>
                  <a:srgbClr val="000000"/>
                </a:solidFill>
                <a:latin typeface="Verdana" pitchFamily="34" charset="0"/>
              </a:rPr>
              <a:t>i7</a:t>
            </a:r>
            <a:r>
              <a:rPr lang="en-US" altLang="en-US" sz="1200" i="1" dirty="0">
                <a:solidFill>
                  <a:srgbClr val="000000"/>
                </a:solidFill>
                <a:latin typeface="Verdana" pitchFamily="34" charset="0"/>
              </a:rPr>
              <a:t>/</a:t>
            </a:r>
            <a:r>
              <a:rPr lang="en-US" altLang="en-US" sz="1200" i="1" dirty="0" err="1">
                <a:solidFill>
                  <a:srgbClr val="000000"/>
                </a:solidFill>
                <a:latin typeface="Verdana" pitchFamily="34" charset="0"/>
              </a:rPr>
              <a:t>i9</a:t>
            </a:r>
            <a:endParaRPr lang="en-US" altLang="en-US" sz="1200" i="1" dirty="0">
              <a:solidFill>
                <a:srgbClr val="000000"/>
              </a:solidFill>
              <a:latin typeface="Verdana" pitchFamily="34" charset="0"/>
            </a:endParaRP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200" i="1" dirty="0">
                <a:solidFill>
                  <a:srgbClr val="000000"/>
                </a:solidFill>
                <a:latin typeface="Verdana" pitchFamily="34" charset="0"/>
              </a:rPr>
              <a:t>(Extreme Edition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200" i="1" dirty="0">
                <a:solidFill>
                  <a:srgbClr val="000000"/>
                </a:solidFill>
                <a:latin typeface="Verdana" pitchFamily="34" charset="0"/>
              </a:rPr>
              <a:t> or X models)</a:t>
            </a:r>
          </a:p>
        </p:txBody>
      </p:sp>
      <p:sp>
        <p:nvSpPr>
          <p:cNvPr id="56" name="Oval 12"/>
          <p:cNvSpPr>
            <a:spLocks noChangeArrowheads="1"/>
          </p:cNvSpPr>
          <p:nvPr/>
        </p:nvSpPr>
        <p:spPr bwMode="auto">
          <a:xfrm>
            <a:off x="808601" y="1707257"/>
            <a:ext cx="60325" cy="60325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hu-HU" altLang="en-US" sz="140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57" name="Line 13"/>
          <p:cNvSpPr>
            <a:spLocks noChangeShapeType="1"/>
          </p:cNvSpPr>
          <p:nvPr/>
        </p:nvSpPr>
        <p:spPr bwMode="auto">
          <a:xfrm>
            <a:off x="841939" y="1507232"/>
            <a:ext cx="0" cy="215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27" name="Rounded Rectangle 26"/>
          <p:cNvSpPr/>
          <p:nvPr/>
        </p:nvSpPr>
        <p:spPr bwMode="auto">
          <a:xfrm>
            <a:off x="6271679" y="1530140"/>
            <a:ext cx="2834939" cy="3915435"/>
          </a:xfrm>
          <a:prstGeom prst="roundRect">
            <a:avLst/>
          </a:prstGeom>
          <a:noFill/>
          <a:ln w="28575" cap="flat" cmpd="sng" algn="ctr">
            <a:solidFill>
              <a:srgbClr val="FF000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1400" b="1">
              <a:solidFill>
                <a:srgbClr val="000000"/>
              </a:solidFill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26495" y="458670"/>
            <a:ext cx="437927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accent6"/>
                </a:solidFill>
                <a:latin typeface="+mj-lt"/>
              </a:rPr>
              <a:t>6. Evolution of mobile processors -1</a:t>
            </a:r>
          </a:p>
        </p:txBody>
      </p:sp>
      <p:grpSp>
        <p:nvGrpSpPr>
          <p:cNvPr id="61" name="Group 60"/>
          <p:cNvGrpSpPr/>
          <p:nvPr/>
        </p:nvGrpSpPr>
        <p:grpSpPr>
          <a:xfrm>
            <a:off x="6417205" y="1538790"/>
            <a:ext cx="2458293" cy="773425"/>
            <a:chOff x="6511629" y="1246938"/>
            <a:chExt cx="2368550" cy="773425"/>
          </a:xfrm>
        </p:grpSpPr>
        <p:sp>
          <p:nvSpPr>
            <p:cNvPr id="62" name="Oval 7"/>
            <p:cNvSpPr>
              <a:spLocks noChangeArrowheads="1"/>
            </p:cNvSpPr>
            <p:nvPr/>
          </p:nvSpPr>
          <p:spPr bwMode="auto">
            <a:xfrm>
              <a:off x="7632958" y="1439024"/>
              <a:ext cx="72000" cy="72000"/>
            </a:xfrm>
            <a:prstGeom prst="ellipse">
              <a:avLst/>
            </a:prstGeom>
            <a:solidFill>
              <a:srgbClr val="FFFFFF"/>
            </a:solidFill>
            <a:ln w="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hu-HU" altLang="en-US" sz="1400">
                <a:solidFill>
                  <a:srgbClr val="000000"/>
                </a:solidFill>
                <a:latin typeface="Verdana" pitchFamily="34" charset="0"/>
              </a:endParaRPr>
            </a:p>
          </p:txBody>
        </p:sp>
        <p:sp>
          <p:nvSpPr>
            <p:cNvPr id="63" name="Line 11"/>
            <p:cNvSpPr>
              <a:spLocks noChangeShapeType="1"/>
            </p:cNvSpPr>
            <p:nvPr/>
          </p:nvSpPr>
          <p:spPr bwMode="auto">
            <a:xfrm flipH="1">
              <a:off x="7677345" y="1246938"/>
              <a:ext cx="1588" cy="18891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4" name="Text Box 4"/>
            <p:cNvSpPr txBox="1">
              <a:spLocks noChangeArrowheads="1"/>
            </p:cNvSpPr>
            <p:nvPr/>
          </p:nvSpPr>
          <p:spPr bwMode="auto">
            <a:xfrm>
              <a:off x="6511629" y="1595631"/>
              <a:ext cx="2368550" cy="4247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marL="342900" indent="-342900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1690688" indent="-34290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2212975" indent="-3429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2735263" indent="-3429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3257550" indent="-3429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3714750" indent="-3429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4171950" indent="-3429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4629150" indent="-3429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5086350" indent="-3429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lnSpc>
                  <a:spcPct val="90000"/>
                </a:lnSpc>
                <a:spcBef>
                  <a:spcPct val="0"/>
                </a:spcBef>
                <a:buFontTx/>
                <a:buNone/>
              </a:pPr>
              <a:r>
                <a:rPr lang="en-US" altLang="en-US" sz="1200" b="1" dirty="0">
                  <a:solidFill>
                    <a:srgbClr val="000000"/>
                  </a:solidFill>
                  <a:latin typeface="Verdana" pitchFamily="34" charset="0"/>
                </a:rPr>
                <a:t>Mobiles</a:t>
              </a:r>
            </a:p>
            <a:p>
              <a:pPr algn="ctr" eaLnBrk="1" hangingPunct="1">
                <a:lnSpc>
                  <a:spcPct val="90000"/>
                </a:lnSpc>
                <a:spcBef>
                  <a:spcPct val="0"/>
                </a:spcBef>
                <a:buFontTx/>
                <a:buNone/>
              </a:pPr>
              <a:r>
                <a:rPr lang="en-US" altLang="en-US" sz="1200" b="1" dirty="0">
                  <a:solidFill>
                    <a:srgbClr val="000000"/>
                  </a:solidFill>
                  <a:latin typeface="Verdana" pitchFamily="34" charset="0"/>
                </a:rPr>
                <a:t>(Tablets/Smartphones)</a:t>
              </a:r>
              <a:endParaRPr lang="hu-HU" altLang="en-US" sz="1200" b="1" dirty="0">
                <a:solidFill>
                  <a:srgbClr val="000000"/>
                </a:solidFill>
                <a:latin typeface="Verdana" pitchFamily="34" charset="0"/>
              </a:endParaRPr>
            </a:p>
          </p:txBody>
        </p:sp>
      </p:grpSp>
      <p:sp>
        <p:nvSpPr>
          <p:cNvPr id="28" name="TextBox 27"/>
          <p:cNvSpPr txBox="1"/>
          <p:nvPr/>
        </p:nvSpPr>
        <p:spPr>
          <a:xfrm>
            <a:off x="26495" y="5877180"/>
            <a:ext cx="8260595" cy="63607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spcAft>
                <a:spcPts val="400"/>
              </a:spcAft>
            </a:pPr>
            <a:r>
              <a:rPr lang="en-US" sz="1600" dirty="0">
                <a:solidFill>
                  <a:srgbClr val="FF0000"/>
                </a:solidFill>
              </a:rPr>
              <a:t>Remark</a:t>
            </a:r>
          </a:p>
          <a:p>
            <a:r>
              <a:rPr lang="en-US" sz="1600" dirty="0"/>
              <a:t>Both Intel and AMD designate </a:t>
            </a:r>
            <a:r>
              <a:rPr lang="en-US" sz="1600" dirty="0">
                <a:solidFill>
                  <a:srgbClr val="0070C0"/>
                </a:solidFill>
              </a:rPr>
              <a:t>laptop processors as mobile processors </a:t>
            </a:r>
            <a:r>
              <a:rPr lang="en-US" sz="1600" dirty="0"/>
              <a:t>as well.</a:t>
            </a:r>
          </a:p>
        </p:txBody>
      </p:sp>
    </p:spTree>
    <p:extLst>
      <p:ext uri="{BB962C8B-B14F-4D97-AF65-F5344CB8AC3E}">
        <p14:creationId xmlns:p14="http://schemas.microsoft.com/office/powerpoint/2010/main" val="3595602714"/>
      </p:ext>
    </p:extLst>
  </p:cSld>
  <p:clrMapOvr>
    <a:masterClrMapping/>
  </p:clrMapOvr>
</p:sld>
</file>

<file path=ppt/slides/slide2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sz="17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6. Evolution of mobile processors (2)</a:t>
            </a:r>
            <a:endParaRPr lang="en-US" sz="1700" dirty="0"/>
          </a:p>
        </p:txBody>
      </p:sp>
      <p:sp>
        <p:nvSpPr>
          <p:cNvPr id="3" name="TextBox 2"/>
          <p:cNvSpPr txBox="1"/>
          <p:nvPr/>
        </p:nvSpPr>
        <p:spPr>
          <a:xfrm>
            <a:off x="26495" y="797221"/>
            <a:ext cx="16802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>
                <a:latin typeface="+mj-lt"/>
              </a:rPr>
              <a:t>In this Section</a:t>
            </a:r>
          </a:p>
        </p:txBody>
      </p:sp>
      <p:sp>
        <p:nvSpPr>
          <p:cNvPr id="4" name="Rectangle 3"/>
          <p:cNvSpPr/>
          <p:nvPr/>
        </p:nvSpPr>
        <p:spPr>
          <a:xfrm>
            <a:off x="26495" y="458670"/>
            <a:ext cx="4066691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dirty="0">
                <a:solidFill>
                  <a:schemeClr val="accent6"/>
                </a:solidFill>
                <a:latin typeface="+mj-lt"/>
              </a:rPr>
              <a:t>Evolution of mobile processors -2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135014" y="1112256"/>
            <a:ext cx="9143999" cy="204671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en-US" sz="1600" dirty="0">
                <a:latin typeface="+mj-lt"/>
              </a:rPr>
              <a:t>first, we point out the kind of requirements mobile processors impose,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dirty="0">
                <a:latin typeface="+mj-lt"/>
              </a:rPr>
              <a:t>then we discuss how far Intel’s and AMD’s traditional client processors were  </a:t>
            </a:r>
          </a:p>
          <a:p>
            <a:pPr>
              <a:spcAft>
                <a:spcPts val="600"/>
              </a:spcAft>
            </a:pPr>
            <a:r>
              <a:rPr lang="en-US" sz="1600" dirty="0">
                <a:latin typeface="+mj-lt"/>
              </a:rPr>
              <a:t>     suitable for mobile use, 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dirty="0">
                <a:latin typeface="+mj-lt"/>
              </a:rPr>
              <a:t>next, we show how Intel and AMD responded to the challenges of the mobile era</a:t>
            </a:r>
          </a:p>
          <a:p>
            <a:pPr>
              <a:spcAft>
                <a:spcPts val="600"/>
              </a:spcAft>
            </a:pPr>
            <a:r>
              <a:rPr lang="en-US" sz="1600" dirty="0">
                <a:latin typeface="+mj-lt"/>
              </a:rPr>
              <a:t>      and how successful their moves were,  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dirty="0">
                <a:latin typeface="+mj-lt"/>
              </a:rPr>
              <a:t>finally, we show how far mobile processors have become wider and wider since</a:t>
            </a:r>
          </a:p>
          <a:p>
            <a:r>
              <a:rPr lang="en-US" sz="1600" dirty="0">
                <a:latin typeface="+mj-lt"/>
              </a:rPr>
              <a:t>      this aspect impacts the achievable performance very much.</a:t>
            </a:r>
          </a:p>
        </p:txBody>
      </p:sp>
    </p:spTree>
    <p:extLst>
      <p:ext uri="{BB962C8B-B14F-4D97-AF65-F5344CB8AC3E}">
        <p14:creationId xmlns:p14="http://schemas.microsoft.com/office/powerpoint/2010/main" val="1647542212"/>
      </p:ext>
    </p:extLst>
  </p:cSld>
  <p:clrMapOvr>
    <a:masterClrMapping/>
  </p:clrMapOvr>
</p:sld>
</file>

<file path=ppt/slides/slide2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Rectangle 22"/>
          <p:cNvSpPr>
            <a:spLocks noChangeArrowheads="1"/>
          </p:cNvSpPr>
          <p:nvPr/>
        </p:nvSpPr>
        <p:spPr bwMode="auto">
          <a:xfrm>
            <a:off x="0" y="0"/>
            <a:ext cx="9144000" cy="393700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6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6. Evolution of </a:t>
            </a:r>
            <a:r>
              <a:rPr lang="en-US" altLang="en-US" sz="17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tablet</a:t>
            </a:r>
            <a:r>
              <a:rPr lang="en-US" altLang="en-US" sz="16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 and smartphone processors (2)</a:t>
            </a:r>
            <a:endParaRPr lang="hu-HU" altLang="en-US" sz="1600" dirty="0">
              <a:solidFill>
                <a:srgbClr val="FFFFFF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26495" y="458670"/>
            <a:ext cx="662617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rgbClr val="2D2D8A"/>
                </a:solidFill>
                <a:latin typeface="Verdana"/>
              </a:rPr>
              <a:t>Why mobile processors evoke a new design paradigm? </a:t>
            </a:r>
          </a:p>
        </p:txBody>
      </p:sp>
      <p:sp>
        <p:nvSpPr>
          <p:cNvPr id="2" name="Rounded Rectangle 1"/>
          <p:cNvSpPr/>
          <p:nvPr/>
        </p:nvSpPr>
        <p:spPr bwMode="auto">
          <a:xfrm>
            <a:off x="0" y="863715"/>
            <a:ext cx="9038234" cy="2340000"/>
          </a:xfrm>
          <a:prstGeom prst="roundRect">
            <a:avLst/>
          </a:prstGeom>
          <a:solidFill>
            <a:srgbClr val="DDEEFF"/>
          </a:solidFill>
          <a:ln w="19050" cap="flat" cmpd="sng" algn="ctr">
            <a:solidFill>
              <a:srgbClr val="89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17" name="Rectangle 16"/>
          <p:cNvSpPr/>
          <p:nvPr/>
        </p:nvSpPr>
        <p:spPr>
          <a:xfrm>
            <a:off x="-18510" y="919011"/>
            <a:ext cx="9215856" cy="83099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600" dirty="0">
                <a:solidFill>
                  <a:srgbClr val="000000"/>
                </a:solidFill>
                <a:latin typeface="Verdana"/>
              </a:rPr>
              <a:t> A</a:t>
            </a:r>
            <a:r>
              <a:rPr lang="en-US" sz="1600" dirty="0">
                <a:solidFill>
                  <a:srgbClr val="000000"/>
                </a:solidFill>
              </a:rPr>
              <a:t>s </a:t>
            </a:r>
            <a:r>
              <a:rPr lang="en-US" sz="1600" dirty="0">
                <a:solidFill>
                  <a:srgbClr val="FF0000"/>
                </a:solidFill>
              </a:rPr>
              <a:t>mobile devices </a:t>
            </a:r>
            <a:r>
              <a:rPr lang="en-US" sz="1600" dirty="0">
                <a:solidFill>
                  <a:srgbClr val="0070C0"/>
                </a:solidFill>
              </a:rPr>
              <a:t>require long operating hours, </a:t>
            </a:r>
            <a:r>
              <a:rPr lang="en-US" sz="1600" dirty="0">
                <a:latin typeface="Verdana"/>
              </a:rPr>
              <a:t>their advent </a:t>
            </a:r>
            <a:r>
              <a:rPr lang="en-US" sz="1600" dirty="0">
                <a:solidFill>
                  <a:srgbClr val="0070C0"/>
                </a:solidFill>
                <a:latin typeface="Verdana"/>
              </a:rPr>
              <a:t>(around 2000) evoke</a:t>
            </a:r>
          </a:p>
          <a:p>
            <a:r>
              <a:rPr lang="en-US" sz="1600" dirty="0">
                <a:solidFill>
                  <a:srgbClr val="0070C0"/>
                </a:solidFill>
                <a:latin typeface="Verdana"/>
              </a:rPr>
              <a:t>   </a:t>
            </a:r>
            <a:r>
              <a:rPr lang="en-US" sz="1600" dirty="0">
                <a:solidFill>
                  <a:srgbClr val="00B0F0"/>
                </a:solidFill>
                <a:latin typeface="Verdana"/>
              </a:rPr>
              <a:t> </a:t>
            </a:r>
            <a:r>
              <a:rPr lang="en-US" sz="1600" spc="-20" dirty="0">
                <a:solidFill>
                  <a:srgbClr val="000000"/>
                </a:solidFill>
                <a:latin typeface="Verdana"/>
              </a:rPr>
              <a:t>a </a:t>
            </a:r>
            <a:r>
              <a:rPr lang="en-US" sz="1600" spc="-20" dirty="0">
                <a:solidFill>
                  <a:srgbClr val="FF0000"/>
                </a:solidFill>
                <a:latin typeface="Verdana"/>
              </a:rPr>
              <a:t>new design paradigm </a:t>
            </a:r>
            <a:r>
              <a:rPr lang="en-US" sz="1600" spc="-20" dirty="0">
                <a:solidFill>
                  <a:srgbClr val="000000"/>
                </a:solidFill>
                <a:latin typeface="Verdana"/>
              </a:rPr>
              <a:t>as well that </a:t>
            </a:r>
            <a:r>
              <a:rPr lang="en-US" sz="1600" spc="-20" dirty="0">
                <a:solidFill>
                  <a:srgbClr val="0070C0"/>
                </a:solidFill>
                <a:latin typeface="Verdana"/>
              </a:rPr>
              <a:t>aims at low power consumption</a:t>
            </a:r>
            <a:r>
              <a:rPr lang="en-US" sz="1600" spc="-20" dirty="0">
                <a:solidFill>
                  <a:srgbClr val="000000"/>
                </a:solidFill>
                <a:latin typeface="Verdana"/>
              </a:rPr>
              <a:t> rather than </a:t>
            </a:r>
          </a:p>
          <a:p>
            <a:r>
              <a:rPr lang="en-US" sz="1600" spc="-20" dirty="0">
                <a:solidFill>
                  <a:srgbClr val="000000"/>
                </a:solidFill>
                <a:latin typeface="Verdana"/>
              </a:rPr>
              <a:t>    </a:t>
            </a:r>
            <a:r>
              <a:rPr lang="en-US" sz="1600" spc="-40" dirty="0">
                <a:solidFill>
                  <a:srgbClr val="000000"/>
                </a:solidFill>
                <a:latin typeface="Verdana"/>
              </a:rPr>
              <a:t>at the highest performance churned out from a given power budget, as indicated below. </a:t>
            </a:r>
          </a:p>
        </p:txBody>
      </p:sp>
      <p:sp>
        <p:nvSpPr>
          <p:cNvPr id="19" name="TextBox 18"/>
          <p:cNvSpPr txBox="1"/>
          <p:nvPr/>
        </p:nvSpPr>
        <p:spPr>
          <a:xfrm>
            <a:off x="579191" y="2280775"/>
            <a:ext cx="2828018" cy="61042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>
              <a:spcAft>
                <a:spcPts val="200"/>
              </a:spcAft>
            </a:pPr>
            <a:r>
              <a:rPr lang="en-US" sz="1600" dirty="0">
                <a:solidFill>
                  <a:srgbClr val="FF0000"/>
                </a:solidFill>
                <a:latin typeface="Verdana"/>
              </a:rPr>
              <a:t>High performance/power </a:t>
            </a:r>
          </a:p>
          <a:p>
            <a:pPr algn="ctr"/>
            <a:r>
              <a:rPr lang="en-US" sz="1600" dirty="0">
                <a:solidFill>
                  <a:srgbClr val="000000"/>
                </a:solidFill>
                <a:latin typeface="Verdana"/>
              </a:rPr>
              <a:t>(e.g. GFLOPS/Watt)</a:t>
            </a:r>
          </a:p>
        </p:txBody>
      </p:sp>
      <p:sp>
        <p:nvSpPr>
          <p:cNvPr id="21" name="TextBox 20"/>
          <p:cNvSpPr txBox="1"/>
          <p:nvPr/>
        </p:nvSpPr>
        <p:spPr>
          <a:xfrm>
            <a:off x="785660" y="1840017"/>
            <a:ext cx="2432461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>
                <a:solidFill>
                  <a:srgbClr val="0070C0"/>
                </a:solidFill>
                <a:latin typeface="Verdana"/>
              </a:rPr>
              <a:t>Traditional processors</a:t>
            </a:r>
          </a:p>
        </p:txBody>
      </p:sp>
      <p:sp>
        <p:nvSpPr>
          <p:cNvPr id="22" name="TextBox 21"/>
          <p:cNvSpPr txBox="1"/>
          <p:nvPr/>
        </p:nvSpPr>
        <p:spPr>
          <a:xfrm>
            <a:off x="5349562" y="1840017"/>
            <a:ext cx="277191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>
                <a:solidFill>
                  <a:srgbClr val="0070C0"/>
                </a:solidFill>
                <a:latin typeface="Verdana"/>
              </a:rPr>
              <a:t>Tablets and smartphones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5137231" y="2284272"/>
            <a:ext cx="3164264" cy="85664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>
              <a:spcAft>
                <a:spcPts val="200"/>
              </a:spcAft>
            </a:pPr>
            <a:r>
              <a:rPr lang="en-US" sz="1600" dirty="0">
                <a:solidFill>
                  <a:srgbClr val="FF0000"/>
                </a:solidFill>
                <a:latin typeface="Verdana"/>
              </a:rPr>
              <a:t>Low power</a:t>
            </a:r>
          </a:p>
          <a:p>
            <a:pPr algn="ctr"/>
            <a:r>
              <a:rPr lang="en-US" sz="1600" dirty="0">
                <a:solidFill>
                  <a:srgbClr val="000000"/>
                </a:solidFill>
                <a:latin typeface="Verdana"/>
              </a:rPr>
              <a:t>(Watt)</a:t>
            </a:r>
          </a:p>
          <a:p>
            <a:pPr algn="ctr"/>
            <a:r>
              <a:rPr lang="en-US" sz="1600" dirty="0">
                <a:solidFill>
                  <a:srgbClr val="000000"/>
                </a:solidFill>
                <a:latin typeface="Verdana"/>
              </a:rPr>
              <a:t>(Number of operating hours)</a:t>
            </a:r>
          </a:p>
        </p:txBody>
      </p:sp>
      <p:sp>
        <p:nvSpPr>
          <p:cNvPr id="24" name="Left-Right Arrow 23"/>
          <p:cNvSpPr/>
          <p:nvPr/>
        </p:nvSpPr>
        <p:spPr>
          <a:xfrm>
            <a:off x="3981095" y="2290520"/>
            <a:ext cx="720000" cy="144000"/>
          </a:xfrm>
          <a:prstGeom prst="leftRightArrow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 dirty="0">
              <a:solidFill>
                <a:srgbClr val="FFFFFF"/>
              </a:solidFill>
              <a:latin typeface="Verdana"/>
            </a:endParaRPr>
          </a:p>
        </p:txBody>
      </p:sp>
      <p:sp>
        <p:nvSpPr>
          <p:cNvPr id="4" name="Title 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6. Evolution of mobile processors (3)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28321532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19" grpId="0"/>
      <p:bldP spid="21" grpId="0"/>
      <p:bldP spid="22" grpId="0"/>
      <p:bldP spid="23" grpId="0"/>
      <p:bldP spid="24" grpId="0" animBg="1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1. Introduction - Main battlefields of the processor war (15)</a:t>
            </a:r>
            <a:endParaRPr lang="en-US" dirty="0"/>
          </a:p>
        </p:txBody>
      </p:sp>
      <p:sp>
        <p:nvSpPr>
          <p:cNvPr id="4" name="TextBox 3"/>
          <p:cNvSpPr txBox="1"/>
          <p:nvPr/>
        </p:nvSpPr>
        <p:spPr>
          <a:xfrm>
            <a:off x="26495" y="452206"/>
            <a:ext cx="860479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accent6"/>
                </a:solidFill>
              </a:rPr>
              <a:t>Subsequent evolution of the processor performance battle Intel vs. AMD</a:t>
            </a:r>
          </a:p>
        </p:txBody>
      </p:sp>
      <p:sp>
        <p:nvSpPr>
          <p:cNvPr id="5" name="Rounded Rectangle 4"/>
          <p:cNvSpPr/>
          <p:nvPr/>
        </p:nvSpPr>
        <p:spPr bwMode="auto">
          <a:xfrm>
            <a:off x="-18510" y="834939"/>
            <a:ext cx="9131959" cy="648000"/>
          </a:xfrm>
          <a:prstGeom prst="roundRect">
            <a:avLst/>
          </a:prstGeom>
          <a:solidFill>
            <a:srgbClr val="DDEEFF"/>
          </a:solidFill>
          <a:ln w="19050" cap="flat" cmpd="sng" algn="ctr">
            <a:solidFill>
              <a:srgbClr val="89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224407" y="862056"/>
            <a:ext cx="9793197" cy="98488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spc="-50" dirty="0"/>
              <a:t>Next, </a:t>
            </a:r>
            <a:r>
              <a:rPr lang="en-US" sz="1600" spc="-50" dirty="0">
                <a:solidFill>
                  <a:srgbClr val="0070C0"/>
                </a:solidFill>
              </a:rPr>
              <a:t>fierce competition has arisen </a:t>
            </a:r>
            <a:r>
              <a:rPr lang="en-US" sz="1600" spc="-50" dirty="0"/>
              <a:t>between Intel’s and AMD’s comparable processors</a:t>
            </a:r>
          </a:p>
          <a:p>
            <a:pPr>
              <a:spcAft>
                <a:spcPts val="1200"/>
              </a:spcAft>
            </a:pPr>
            <a:r>
              <a:rPr lang="en-US" sz="1600" dirty="0"/>
              <a:t>     where </a:t>
            </a:r>
            <a:r>
              <a:rPr lang="en-US" sz="1600" dirty="0">
                <a:solidFill>
                  <a:srgbClr val="0070C0"/>
                </a:solidFill>
              </a:rPr>
              <a:t>alternately, Intel and AMD </a:t>
            </a:r>
            <a:r>
              <a:rPr lang="en-US" sz="1600" dirty="0"/>
              <a:t>overtook the performance leadership,</a:t>
            </a:r>
          </a:p>
          <a:p>
            <a:r>
              <a:rPr lang="en-US" sz="1600" dirty="0"/>
              <a:t>    as the following Figure demonstrates.</a:t>
            </a:r>
          </a:p>
        </p:txBody>
      </p:sp>
    </p:spTree>
    <p:extLst>
      <p:ext uri="{BB962C8B-B14F-4D97-AF65-F5344CB8AC3E}">
        <p14:creationId xmlns:p14="http://schemas.microsoft.com/office/powerpoint/2010/main" val="861894566"/>
      </p:ext>
    </p:extLst>
  </p:cSld>
  <p:clrMapOvr>
    <a:masterClrMapping/>
  </p:clrMapOvr>
</p:sld>
</file>

<file path=ppt/slides/slide2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6. Evolution of mobile processors (4)</a:t>
            </a:r>
            <a:endParaRPr lang="en-US" dirty="0"/>
          </a:p>
        </p:txBody>
      </p:sp>
      <p:sp>
        <p:nvSpPr>
          <p:cNvPr id="12" name="Rectangle 11"/>
          <p:cNvSpPr/>
          <p:nvPr/>
        </p:nvSpPr>
        <p:spPr>
          <a:xfrm>
            <a:off x="26495" y="458670"/>
            <a:ext cx="9406263" cy="3416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90000"/>
              </a:lnSpc>
              <a:spcBef>
                <a:spcPct val="0"/>
              </a:spcBef>
            </a:pPr>
            <a:r>
              <a:rPr lang="en-US" altLang="en-US" spc="-20" dirty="0">
                <a:solidFill>
                  <a:srgbClr val="2D2D8A"/>
                </a:solidFill>
                <a:latin typeface="Verdana" pitchFamily="34" charset="0"/>
              </a:rPr>
              <a:t>How early mobile processors achieved low power consumption?</a:t>
            </a:r>
            <a:endParaRPr lang="hu-HU" altLang="en-US" spc="-20" dirty="0">
              <a:solidFill>
                <a:srgbClr val="2D2D8A"/>
              </a:solidFill>
              <a:latin typeface="Verdana" pitchFamily="34" charset="0"/>
            </a:endParaRPr>
          </a:p>
        </p:txBody>
      </p:sp>
      <p:sp>
        <p:nvSpPr>
          <p:cNvPr id="13" name="Rounded Rectangle 12"/>
          <p:cNvSpPr/>
          <p:nvPr/>
        </p:nvSpPr>
        <p:spPr bwMode="auto">
          <a:xfrm>
            <a:off x="98875" y="1178750"/>
            <a:ext cx="8964000" cy="1440159"/>
          </a:xfrm>
          <a:prstGeom prst="roundRect">
            <a:avLst/>
          </a:prstGeom>
          <a:solidFill>
            <a:srgbClr val="DDEEFF"/>
          </a:solidFill>
          <a:ln w="19050" cap="flat" cmpd="sng" algn="ctr">
            <a:solidFill>
              <a:srgbClr val="89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15" name="Line 8"/>
          <p:cNvSpPr>
            <a:spLocks noChangeShapeType="1"/>
          </p:cNvSpPr>
          <p:nvPr/>
        </p:nvSpPr>
        <p:spPr bwMode="auto">
          <a:xfrm flipH="1">
            <a:off x="4552420" y="1677003"/>
            <a:ext cx="7938" cy="1730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300" dirty="0">
              <a:solidFill>
                <a:srgbClr val="000000"/>
              </a:solidFill>
            </a:endParaRPr>
          </a:p>
        </p:txBody>
      </p:sp>
      <p:sp>
        <p:nvSpPr>
          <p:cNvPr id="16" name="Line 10"/>
          <p:cNvSpPr>
            <a:spLocks noChangeShapeType="1"/>
          </p:cNvSpPr>
          <p:nvPr/>
        </p:nvSpPr>
        <p:spPr bwMode="auto">
          <a:xfrm flipV="1">
            <a:off x="2853946" y="1851628"/>
            <a:ext cx="3422013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300" dirty="0">
              <a:solidFill>
                <a:srgbClr val="000000"/>
              </a:solidFill>
            </a:endParaRPr>
          </a:p>
        </p:txBody>
      </p:sp>
      <p:sp>
        <p:nvSpPr>
          <p:cNvPr id="17" name="Line 11"/>
          <p:cNvSpPr>
            <a:spLocks noChangeShapeType="1"/>
          </p:cNvSpPr>
          <p:nvPr/>
        </p:nvSpPr>
        <p:spPr bwMode="auto">
          <a:xfrm>
            <a:off x="6274315" y="1851628"/>
            <a:ext cx="3290" cy="1651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300" dirty="0">
              <a:solidFill>
                <a:srgbClr val="000000"/>
              </a:solidFill>
            </a:endParaRPr>
          </a:p>
        </p:txBody>
      </p:sp>
      <p:sp>
        <p:nvSpPr>
          <p:cNvPr id="18" name="Line 13"/>
          <p:cNvSpPr>
            <a:spLocks noChangeShapeType="1"/>
          </p:cNvSpPr>
          <p:nvPr/>
        </p:nvSpPr>
        <p:spPr bwMode="auto">
          <a:xfrm flipH="1">
            <a:off x="2856490" y="1851628"/>
            <a:ext cx="0" cy="16986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300" dirty="0">
              <a:solidFill>
                <a:srgbClr val="000000"/>
              </a:solidFill>
            </a:endParaRPr>
          </a:p>
        </p:txBody>
      </p:sp>
      <p:sp>
        <p:nvSpPr>
          <p:cNvPr id="19" name="Text Box 4"/>
          <p:cNvSpPr txBox="1">
            <a:spLocks noChangeArrowheads="1"/>
          </p:cNvSpPr>
          <p:nvPr/>
        </p:nvSpPr>
        <p:spPr bwMode="auto">
          <a:xfrm>
            <a:off x="251520" y="1313765"/>
            <a:ext cx="8640855" cy="27238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lnSpc>
                <a:spcPct val="90000"/>
              </a:lnSpc>
              <a:spcBef>
                <a:spcPct val="0"/>
              </a:spcBef>
              <a:buFontTx/>
              <a:buNone/>
            </a:pPr>
            <a:r>
              <a:rPr lang="en-US" altLang="en-US" sz="1300" b="1" dirty="0">
                <a:solidFill>
                  <a:srgbClr val="000000"/>
                </a:solidFill>
                <a:latin typeface="Verdana" pitchFamily="34" charset="0"/>
              </a:rPr>
              <a:t>Key features of early mobile processors</a:t>
            </a:r>
          </a:p>
        </p:txBody>
      </p:sp>
      <p:sp>
        <p:nvSpPr>
          <p:cNvPr id="20" name="Text Box 5"/>
          <p:cNvSpPr txBox="1">
            <a:spLocks noChangeArrowheads="1"/>
          </p:cNvSpPr>
          <p:nvPr/>
        </p:nvSpPr>
        <p:spPr bwMode="auto">
          <a:xfrm>
            <a:off x="5291518" y="2121503"/>
            <a:ext cx="1965603" cy="27238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lnSpc>
                <a:spcPct val="90000"/>
              </a:lnSpc>
              <a:spcBef>
                <a:spcPct val="0"/>
              </a:spcBef>
              <a:spcAft>
                <a:spcPts val="300"/>
              </a:spcAft>
              <a:buFontTx/>
              <a:buNone/>
            </a:pPr>
            <a:r>
              <a:rPr lang="en-US" altLang="en-US" sz="1300" b="1" dirty="0">
                <a:solidFill>
                  <a:srgbClr val="000000"/>
                </a:solidFill>
                <a:latin typeface="Verdana" pitchFamily="34" charset="0"/>
              </a:rPr>
              <a:t>b) Low clock rates</a:t>
            </a:r>
            <a:endParaRPr lang="hu-HU" altLang="en-US" sz="1300" dirty="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21" name="Text Box 5"/>
          <p:cNvSpPr txBox="1">
            <a:spLocks noChangeArrowheads="1"/>
          </p:cNvSpPr>
          <p:nvPr/>
        </p:nvSpPr>
        <p:spPr bwMode="auto">
          <a:xfrm>
            <a:off x="1765417" y="2121503"/>
            <a:ext cx="2137125" cy="27238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lnSpc>
                <a:spcPct val="90000"/>
              </a:lnSpc>
              <a:spcBef>
                <a:spcPct val="0"/>
              </a:spcBef>
              <a:spcAft>
                <a:spcPts val="300"/>
              </a:spcAft>
              <a:buFontTx/>
              <a:buNone/>
            </a:pPr>
            <a:r>
              <a:rPr lang="en-US" altLang="en-US" sz="1300" b="1" dirty="0">
                <a:solidFill>
                  <a:srgbClr val="000000"/>
                </a:solidFill>
                <a:latin typeface="Verdana" pitchFamily="34" charset="0"/>
              </a:rPr>
              <a:t>a) Narrow CPU cores</a:t>
            </a:r>
            <a:endParaRPr lang="hu-HU" altLang="en-US" sz="1300" dirty="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22" name="Oval 12"/>
          <p:cNvSpPr>
            <a:spLocks noChangeArrowheads="1"/>
          </p:cNvSpPr>
          <p:nvPr/>
        </p:nvSpPr>
        <p:spPr bwMode="auto">
          <a:xfrm>
            <a:off x="2823785" y="1984978"/>
            <a:ext cx="60325" cy="60325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hu-HU" altLang="en-US" sz="1300" dirty="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23" name="Oval 7"/>
          <p:cNvSpPr>
            <a:spLocks noChangeArrowheads="1"/>
          </p:cNvSpPr>
          <p:nvPr/>
        </p:nvSpPr>
        <p:spPr bwMode="auto">
          <a:xfrm>
            <a:off x="6239505" y="1988153"/>
            <a:ext cx="69850" cy="60325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hu-HU" altLang="en-US" sz="1300" dirty="0">
              <a:solidFill>
                <a:srgbClr val="000000"/>
              </a:solidFill>
              <a:latin typeface="Verdan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917014343"/>
      </p:ext>
    </p:extLst>
  </p:cSld>
  <p:clrMapOvr>
    <a:masterClrMapping/>
  </p:clrMapOvr>
</p:sld>
</file>

<file path=ppt/slides/slide2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6. Evolution of mobile processors (5)</a:t>
            </a:r>
            <a:endParaRPr lang="en-US" dirty="0"/>
          </a:p>
        </p:txBody>
      </p:sp>
      <p:sp>
        <p:nvSpPr>
          <p:cNvPr id="2" name="TextBox 1"/>
          <p:cNvSpPr txBox="1"/>
          <p:nvPr/>
        </p:nvSpPr>
        <p:spPr>
          <a:xfrm>
            <a:off x="26495" y="458670"/>
            <a:ext cx="645340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>
                <a:solidFill>
                  <a:srgbClr val="2D2D8A"/>
                </a:solidFill>
                <a:latin typeface="Verdana"/>
              </a:rPr>
              <a:t>a) Using narrow CPU cores in early mobile processors</a:t>
            </a:r>
          </a:p>
        </p:txBody>
      </p:sp>
      <p:sp>
        <p:nvSpPr>
          <p:cNvPr id="7" name="Rounded Rectangle 6"/>
          <p:cNvSpPr/>
          <p:nvPr/>
        </p:nvSpPr>
        <p:spPr bwMode="auto">
          <a:xfrm>
            <a:off x="26988" y="908720"/>
            <a:ext cx="8970537" cy="972000"/>
          </a:xfrm>
          <a:prstGeom prst="roundRect">
            <a:avLst/>
          </a:prstGeom>
          <a:solidFill>
            <a:srgbClr val="DDEEFF"/>
          </a:solidFill>
          <a:ln w="19050" cap="flat" cmpd="sng" algn="ctr">
            <a:solidFill>
              <a:srgbClr val="89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 dirty="0">
              <a:ln>
                <a:noFill/>
              </a:ln>
              <a:solidFill>
                <a:srgbClr val="3333CC"/>
              </a:solidFill>
              <a:effectLst/>
              <a:latin typeface="Verdana" pitchFamily="34" charset="0"/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341530" y="940283"/>
            <a:ext cx="8746005" cy="9079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>
                <a:solidFill>
                  <a:srgbClr val="0070C0"/>
                </a:solidFill>
                <a:latin typeface="+mj-lt"/>
              </a:rPr>
              <a:t>Early smartphones </a:t>
            </a:r>
            <a:r>
              <a:rPr lang="en-US" sz="1600" dirty="0">
                <a:latin typeface="+mj-lt"/>
              </a:rPr>
              <a:t>emerged in the second half of the 2000’s and were mostly</a:t>
            </a:r>
          </a:p>
          <a:p>
            <a:pPr>
              <a:spcAft>
                <a:spcPts val="600"/>
              </a:spcAft>
            </a:pPr>
            <a:r>
              <a:rPr lang="en-US" sz="1600" dirty="0">
                <a:latin typeface="+mj-lt"/>
              </a:rPr>
              <a:t>  based on </a:t>
            </a:r>
            <a:r>
              <a:rPr lang="en-US" sz="1600" dirty="0">
                <a:solidFill>
                  <a:srgbClr val="FF0000"/>
                </a:solidFill>
                <a:latin typeface="+mj-lt"/>
              </a:rPr>
              <a:t>ARM’s 32-bit wide Cortex processors.</a:t>
            </a:r>
          </a:p>
          <a:p>
            <a:r>
              <a:rPr lang="en-US" sz="1600" dirty="0">
                <a:latin typeface="+mj-lt"/>
              </a:rPr>
              <a:t>Their CPUs were only 1-3 wide, as depicted in the following Figure.</a:t>
            </a:r>
          </a:p>
        </p:txBody>
      </p:sp>
    </p:spTree>
    <p:extLst>
      <p:ext uri="{BB962C8B-B14F-4D97-AF65-F5344CB8AC3E}">
        <p14:creationId xmlns:p14="http://schemas.microsoft.com/office/powerpoint/2010/main" val="482353080"/>
      </p:ext>
    </p:extLst>
  </p:cSld>
  <p:clrMapOvr>
    <a:masterClrMapping/>
  </p:clrMapOvr>
</p:sld>
</file>

<file path=ppt/slides/slide2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6. Evolution of mobile processors (6)</a:t>
            </a:r>
            <a:endParaRPr lang="en-US" dirty="0"/>
          </a:p>
        </p:txBody>
      </p:sp>
      <p:grpSp>
        <p:nvGrpSpPr>
          <p:cNvPr id="11" name="Group 10"/>
          <p:cNvGrpSpPr/>
          <p:nvPr/>
        </p:nvGrpSpPr>
        <p:grpSpPr>
          <a:xfrm>
            <a:off x="-3092" y="934682"/>
            <a:ext cx="8685966" cy="5104608"/>
            <a:chOff x="206515" y="953725"/>
            <a:chExt cx="8685966" cy="5455998"/>
          </a:xfrm>
        </p:grpSpPr>
        <p:sp>
          <p:nvSpPr>
            <p:cNvPr id="3" name="TextBox 2"/>
            <p:cNvSpPr txBox="1"/>
            <p:nvPr/>
          </p:nvSpPr>
          <p:spPr>
            <a:xfrm>
              <a:off x="658193" y="4389478"/>
              <a:ext cx="644895" cy="2922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200" b="1" dirty="0">
                  <a:solidFill>
                    <a:srgbClr val="000000"/>
                  </a:solidFill>
                </a:rPr>
                <a:t>2005</a:t>
              </a:r>
            </a:p>
          </p:txBody>
        </p:sp>
        <p:sp>
          <p:nvSpPr>
            <p:cNvPr id="4" name="TextBox 3"/>
            <p:cNvSpPr txBox="1"/>
            <p:nvPr/>
          </p:nvSpPr>
          <p:spPr>
            <a:xfrm>
              <a:off x="648439" y="3197134"/>
              <a:ext cx="644895" cy="2922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200" b="1" dirty="0">
                  <a:solidFill>
                    <a:srgbClr val="000000"/>
                  </a:solidFill>
                </a:rPr>
                <a:t>2007</a:t>
              </a:r>
            </a:p>
          </p:txBody>
        </p:sp>
        <p:sp>
          <p:nvSpPr>
            <p:cNvPr id="5" name="TextBox 4"/>
            <p:cNvSpPr txBox="1"/>
            <p:nvPr/>
          </p:nvSpPr>
          <p:spPr>
            <a:xfrm>
              <a:off x="648439" y="2044207"/>
              <a:ext cx="644895" cy="2922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200" b="1" dirty="0">
                  <a:solidFill>
                    <a:srgbClr val="000000"/>
                  </a:solidFill>
                </a:rPr>
                <a:t>2010</a:t>
              </a:r>
            </a:p>
          </p:txBody>
        </p:sp>
        <p:sp>
          <p:nvSpPr>
            <p:cNvPr id="6" name="TextBox 5"/>
            <p:cNvSpPr txBox="1"/>
            <p:nvPr/>
          </p:nvSpPr>
          <p:spPr>
            <a:xfrm>
              <a:off x="206515" y="5344022"/>
              <a:ext cx="1529293" cy="72457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200" b="1" dirty="0">
                  <a:solidFill>
                    <a:srgbClr val="000000"/>
                  </a:solidFill>
                </a:rPr>
                <a:t>2009</a:t>
              </a:r>
            </a:p>
            <a:p>
              <a:pPr algn="ctr"/>
              <a:r>
                <a:rPr lang="en-US" sz="1200" dirty="0">
                  <a:solidFill>
                    <a:srgbClr val="000000"/>
                  </a:solidFill>
                </a:rPr>
                <a:t>(A9 replacement</a:t>
              </a:r>
            </a:p>
            <a:p>
              <a:pPr algn="ctr"/>
              <a:r>
                <a:rPr lang="en-US" sz="1200" dirty="0">
                  <a:solidFill>
                    <a:srgbClr val="000000"/>
                  </a:solidFill>
                </a:rPr>
                <a:t>for low-end</a:t>
              </a:r>
            </a:p>
            <a:p>
              <a:pPr algn="ctr"/>
              <a:r>
                <a:rPr lang="en-US" sz="1200" dirty="0">
                  <a:solidFill>
                    <a:srgbClr val="000000"/>
                  </a:solidFill>
                </a:rPr>
                <a:t>devices)</a:t>
              </a:r>
            </a:p>
          </p:txBody>
        </p:sp>
        <p:pic>
          <p:nvPicPr>
            <p:cNvPr id="7" name="Kép 2"/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619673" y="984568"/>
              <a:ext cx="7272808" cy="5425155"/>
            </a:xfrm>
            <a:prstGeom prst="rect">
              <a:avLst/>
            </a:prstGeom>
          </p:spPr>
        </p:pic>
        <p:sp>
          <p:nvSpPr>
            <p:cNvPr id="8" name="TextBox 7"/>
            <p:cNvSpPr txBox="1"/>
            <p:nvPr/>
          </p:nvSpPr>
          <p:spPr>
            <a:xfrm>
              <a:off x="5899805" y="1043200"/>
              <a:ext cx="691529" cy="27600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>
                  <a:solidFill>
                    <a:srgbClr val="000000"/>
                  </a:solidFill>
                </a:rPr>
                <a:t>32-bit</a:t>
              </a:r>
            </a:p>
          </p:txBody>
        </p:sp>
        <p:sp>
          <p:nvSpPr>
            <p:cNvPr id="9" name="Oval 8"/>
            <p:cNvSpPr/>
            <p:nvPr/>
          </p:nvSpPr>
          <p:spPr>
            <a:xfrm>
              <a:off x="5862811" y="953725"/>
              <a:ext cx="691529" cy="454958"/>
            </a:xfrm>
            <a:prstGeom prst="ellipse">
              <a:avLst/>
            </a:prstGeom>
            <a:noFill/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FFFF"/>
                </a:solidFill>
              </a:endParaRPr>
            </a:p>
          </p:txBody>
        </p:sp>
      </p:grpSp>
      <p:sp>
        <p:nvSpPr>
          <p:cNvPr id="10" name="TextBox 9"/>
          <p:cNvSpPr txBox="1"/>
          <p:nvPr/>
        </p:nvSpPr>
        <p:spPr>
          <a:xfrm>
            <a:off x="26495" y="458670"/>
            <a:ext cx="917587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>
                <a:solidFill>
                  <a:srgbClr val="2D2D8A"/>
                </a:solidFill>
                <a:latin typeface="Verdana"/>
              </a:rPr>
              <a:t>Width of ARM’s 32-bit CPUs used in most early tablets and smartphones </a:t>
            </a:r>
            <a:r>
              <a:rPr lang="en-US" dirty="0">
                <a:latin typeface="Verdana"/>
              </a:rPr>
              <a:t>[</a:t>
            </a:r>
            <a:r>
              <a:rPr lang="hu-HU" dirty="0">
                <a:latin typeface="Verdana"/>
              </a:rPr>
              <a:t>30</a:t>
            </a:r>
            <a:r>
              <a:rPr lang="en-US" dirty="0">
                <a:latin typeface="Verdana"/>
              </a:rPr>
              <a:t>] </a:t>
            </a:r>
          </a:p>
        </p:txBody>
      </p:sp>
      <p:sp>
        <p:nvSpPr>
          <p:cNvPr id="12" name="TextBox 11"/>
          <p:cNvSpPr txBox="1"/>
          <p:nvPr/>
        </p:nvSpPr>
        <p:spPr>
          <a:xfrm>
            <a:off x="26495" y="6174305"/>
            <a:ext cx="9766703" cy="63607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Aft>
                <a:spcPts val="400"/>
              </a:spcAft>
            </a:pPr>
            <a:r>
              <a:rPr lang="en-US" sz="1600" spc="-60" dirty="0"/>
              <a:t>As seen, ARM’s early Cortex CPUs were </a:t>
            </a:r>
            <a:r>
              <a:rPr lang="en-US" sz="1600" spc="-60" dirty="0">
                <a:solidFill>
                  <a:srgbClr val="FF0000"/>
                </a:solidFill>
              </a:rPr>
              <a:t>1-3 wide</a:t>
            </a:r>
            <a:r>
              <a:rPr lang="en-US" sz="1600" spc="-60" dirty="0"/>
              <a:t>, constrained by the </a:t>
            </a:r>
            <a:r>
              <a:rPr lang="en-US" sz="1600" spc="-60" dirty="0">
                <a:solidFill>
                  <a:srgbClr val="0070C0"/>
                </a:solidFill>
              </a:rPr>
              <a:t>width of their decoders</a:t>
            </a:r>
            <a:r>
              <a:rPr lang="en-US" sz="1600" spc="-60" dirty="0"/>
              <a:t>.</a:t>
            </a:r>
          </a:p>
          <a:p>
            <a:r>
              <a:rPr lang="en-US" sz="1600" spc="-90" dirty="0"/>
              <a:t>(The width of a CPU states the max. number of instructions that </a:t>
            </a:r>
            <a:r>
              <a:rPr lang="en-US" sz="1600" spc="-90" dirty="0">
                <a:solidFill>
                  <a:srgbClr val="0070C0"/>
                </a:solidFill>
              </a:rPr>
              <a:t>may flow through it per cycle</a:t>
            </a:r>
            <a:r>
              <a:rPr lang="en-US" sz="1600" spc="-90" dirty="0"/>
              <a:t>). </a:t>
            </a:r>
          </a:p>
        </p:txBody>
      </p:sp>
    </p:spTree>
    <p:extLst>
      <p:ext uri="{BB962C8B-B14F-4D97-AF65-F5344CB8AC3E}">
        <p14:creationId xmlns:p14="http://schemas.microsoft.com/office/powerpoint/2010/main" val="1614329739"/>
      </p:ext>
    </p:extLst>
  </p:cSld>
  <p:clrMapOvr>
    <a:masterClrMapping/>
  </p:clrMapOvr>
</p:sld>
</file>

<file path=ppt/slides/slide2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22"/>
          <p:cNvSpPr>
            <a:spLocks noChangeArrowheads="1"/>
          </p:cNvSpPr>
          <p:nvPr/>
        </p:nvSpPr>
        <p:spPr bwMode="auto">
          <a:xfrm>
            <a:off x="0" y="0"/>
            <a:ext cx="9144000" cy="393700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7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6. Evolution of mobile processors (7)</a:t>
            </a:r>
            <a:endParaRPr lang="hu-HU" altLang="en-US" sz="1700" dirty="0">
              <a:solidFill>
                <a:srgbClr val="FFFFFF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12" name="TextBox 11"/>
          <p:cNvSpPr txBox="1"/>
          <p:nvPr/>
        </p:nvSpPr>
        <p:spPr>
          <a:xfrm>
            <a:off x="26495" y="458670"/>
            <a:ext cx="769088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>
                <a:solidFill>
                  <a:srgbClr val="2D2D8A"/>
                </a:solidFill>
                <a:latin typeface="Verdana"/>
              </a:rPr>
              <a:t>b) Applying low clock rates in early mobile processors</a:t>
            </a:r>
          </a:p>
        </p:txBody>
      </p:sp>
      <p:sp>
        <p:nvSpPr>
          <p:cNvPr id="6" name="Rounded Rectangle 5"/>
          <p:cNvSpPr/>
          <p:nvPr/>
        </p:nvSpPr>
        <p:spPr bwMode="auto">
          <a:xfrm>
            <a:off x="71500" y="1223755"/>
            <a:ext cx="9000000" cy="468000"/>
          </a:xfrm>
          <a:prstGeom prst="roundRect">
            <a:avLst/>
          </a:prstGeom>
          <a:solidFill>
            <a:srgbClr val="DDEEFF"/>
          </a:solidFill>
          <a:ln w="19050" cap="flat" cmpd="sng" algn="ctr">
            <a:solidFill>
              <a:srgbClr val="89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500" b="0" i="0" u="none" strike="noStrike" cap="none" normalizeH="0" baseline="0" dirty="0">
              <a:ln>
                <a:noFill/>
              </a:ln>
              <a:solidFill>
                <a:srgbClr val="3333CC"/>
              </a:solidFill>
              <a:effectLst/>
              <a:latin typeface="+mj-lt"/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44518" y="1311567"/>
            <a:ext cx="8933921" cy="3231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500" dirty="0">
                <a:latin typeface="+mj-lt"/>
              </a:rPr>
              <a:t>Power consumption = Active power: Dd  = C</a:t>
            </a:r>
            <a:r>
              <a:rPr lang="en-US" sz="1500" baseline="-25000" dirty="0">
                <a:latin typeface="+mj-lt"/>
              </a:rPr>
              <a:t>dyn</a:t>
            </a:r>
            <a:r>
              <a:rPr lang="en-US" sz="1500" dirty="0">
                <a:latin typeface="+mj-lt"/>
                <a:ea typeface="Cambria Math" panose="02040503050406030204" pitchFamily="18" charset="0"/>
              </a:rPr>
              <a:t>∗</a:t>
            </a:r>
            <a:r>
              <a:rPr lang="en-US" sz="1500" dirty="0">
                <a:latin typeface="+mj-lt"/>
              </a:rPr>
              <a:t>V</a:t>
            </a:r>
            <a:r>
              <a:rPr lang="en-US" sz="1500" baseline="-25000" dirty="0">
                <a:latin typeface="+mj-lt"/>
              </a:rPr>
              <a:t>CC</a:t>
            </a:r>
            <a:r>
              <a:rPr lang="en-US" sz="1500" baseline="30000" dirty="0">
                <a:latin typeface="+mj-lt"/>
              </a:rPr>
              <a:t>2</a:t>
            </a:r>
            <a:r>
              <a:rPr lang="en-US" sz="1500" dirty="0">
                <a:latin typeface="+mj-lt"/>
                <a:ea typeface="Cambria Math" panose="02040503050406030204" pitchFamily="18" charset="0"/>
              </a:rPr>
              <a:t> ∗ </a:t>
            </a:r>
            <a:r>
              <a:rPr lang="en-US" sz="1500" dirty="0">
                <a:latin typeface="+mj-lt"/>
              </a:rPr>
              <a:t>f</a:t>
            </a:r>
            <a:r>
              <a:rPr lang="en-US" sz="1500" baseline="-25000" dirty="0">
                <a:latin typeface="+mj-lt"/>
              </a:rPr>
              <a:t>c</a:t>
            </a:r>
            <a:r>
              <a:rPr lang="en-US" sz="1500" dirty="0">
                <a:latin typeface="+mj-lt"/>
              </a:rPr>
              <a:t> + Leakage power: Ds = V</a:t>
            </a:r>
            <a:r>
              <a:rPr lang="en-US" sz="1500" baseline="-25000" dirty="0">
                <a:latin typeface="+mj-lt"/>
              </a:rPr>
              <a:t>CC</a:t>
            </a:r>
            <a:r>
              <a:rPr lang="en-US" sz="1500" dirty="0">
                <a:latin typeface="+mj-lt"/>
                <a:ea typeface="Cambria Math" panose="02040503050406030204" pitchFamily="18" charset="0"/>
              </a:rPr>
              <a:t> ∗ </a:t>
            </a:r>
            <a:r>
              <a:rPr lang="en-US" sz="1500" dirty="0" err="1">
                <a:latin typeface="+mj-lt"/>
                <a:ea typeface="Cambria Math" panose="02040503050406030204" pitchFamily="18" charset="0"/>
              </a:rPr>
              <a:t>I</a:t>
            </a:r>
            <a:r>
              <a:rPr lang="en-US" sz="1500" baseline="-25000" dirty="0" err="1">
                <a:latin typeface="+mj-lt"/>
              </a:rPr>
              <a:t>leak</a:t>
            </a:r>
            <a:endParaRPr lang="en-US" sz="1500" dirty="0">
              <a:latin typeface="+mj-lt"/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26495" y="829220"/>
            <a:ext cx="706537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>
                <a:latin typeface="+mj-lt"/>
              </a:rPr>
              <a:t>Let’s first consider the basics of </a:t>
            </a:r>
            <a:r>
              <a:rPr lang="en-US" sz="1600" dirty="0">
                <a:solidFill>
                  <a:srgbClr val="FF0000"/>
                </a:solidFill>
                <a:latin typeface="+mj-lt"/>
              </a:rPr>
              <a:t>power consumption of CPUs</a:t>
            </a:r>
            <a:r>
              <a:rPr lang="en-US" sz="1600" dirty="0">
                <a:latin typeface="+mj-lt"/>
              </a:rPr>
              <a:t>. </a:t>
            </a:r>
          </a:p>
        </p:txBody>
      </p:sp>
      <p:pic>
        <p:nvPicPr>
          <p:cNvPr id="17" name="Picture 2" descr="http://images.anandtech.com/doci/3742/graph8.jpg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695" t="12140" r="1336" b="4413"/>
          <a:stretch/>
        </p:blipFill>
        <p:spPr bwMode="auto">
          <a:xfrm>
            <a:off x="1148305" y="2618910"/>
            <a:ext cx="6751095" cy="334627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8" name="TextBox 17"/>
          <p:cNvSpPr txBox="1"/>
          <p:nvPr/>
        </p:nvSpPr>
        <p:spPr>
          <a:xfrm>
            <a:off x="566555" y="6039290"/>
            <a:ext cx="756084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>
                <a:latin typeface="+mj-lt"/>
              </a:rPr>
              <a:t>Figure: Example: Core voltage (V</a:t>
            </a:r>
            <a:r>
              <a:rPr lang="en-US" sz="1600" baseline="-25000" dirty="0">
                <a:latin typeface="+mj-lt"/>
              </a:rPr>
              <a:t>CC</a:t>
            </a:r>
            <a:r>
              <a:rPr lang="en-US" sz="1600" dirty="0">
                <a:latin typeface="+mj-lt"/>
              </a:rPr>
              <a:t>) vs. clock frequency (</a:t>
            </a:r>
            <a:r>
              <a:rPr lang="en-US" sz="1600" dirty="0" err="1">
                <a:latin typeface="+mj-lt"/>
              </a:rPr>
              <a:t>f</a:t>
            </a:r>
            <a:r>
              <a:rPr lang="en-US" sz="1600" baseline="-25000" dirty="0" err="1">
                <a:latin typeface="+mj-lt"/>
              </a:rPr>
              <a:t>C</a:t>
            </a:r>
            <a:r>
              <a:rPr lang="en-US" sz="1600" dirty="0">
                <a:latin typeface="+mj-lt"/>
              </a:rPr>
              <a:t>) for Intel’s </a:t>
            </a:r>
          </a:p>
          <a:p>
            <a:pPr algn="ctr"/>
            <a:r>
              <a:rPr lang="en-US" sz="1600" dirty="0" err="1">
                <a:latin typeface="+mj-lt"/>
              </a:rPr>
              <a:t>Westmere</a:t>
            </a:r>
            <a:r>
              <a:rPr lang="en-US" sz="1600" dirty="0">
                <a:latin typeface="+mj-lt"/>
              </a:rPr>
              <a:t> processor models [</a:t>
            </a:r>
            <a:r>
              <a:rPr lang="hu-HU" sz="1600" dirty="0">
                <a:latin typeface="+mj-lt"/>
              </a:rPr>
              <a:t>32</a:t>
            </a:r>
            <a:r>
              <a:rPr lang="en-US" sz="1600" dirty="0">
                <a:latin typeface="+mj-lt"/>
              </a:rPr>
              <a:t>] </a:t>
            </a:r>
          </a:p>
        </p:txBody>
      </p:sp>
      <p:sp>
        <p:nvSpPr>
          <p:cNvPr id="19" name="Rounded Rectangle 18"/>
          <p:cNvSpPr/>
          <p:nvPr/>
        </p:nvSpPr>
        <p:spPr bwMode="auto">
          <a:xfrm>
            <a:off x="71502" y="1763815"/>
            <a:ext cx="9000000" cy="504000"/>
          </a:xfrm>
          <a:prstGeom prst="roundRect">
            <a:avLst/>
          </a:prstGeom>
          <a:solidFill>
            <a:srgbClr val="DDEEFF"/>
          </a:solidFill>
          <a:ln w="19050" cap="flat" cmpd="sng" algn="ctr">
            <a:solidFill>
              <a:srgbClr val="89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500" b="0" i="0" u="none" strike="noStrike" cap="none" normalizeH="0" baseline="0">
              <a:ln>
                <a:noFill/>
              </a:ln>
              <a:solidFill>
                <a:srgbClr val="3333CC"/>
              </a:solidFill>
              <a:effectLst/>
              <a:latin typeface="+mj-lt"/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44590" y="1840649"/>
            <a:ext cx="7274556" cy="3231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500" dirty="0">
                <a:latin typeface="+mj-lt"/>
              </a:rPr>
              <a:t>While higher </a:t>
            </a:r>
            <a:r>
              <a:rPr lang="en-US" sz="1500" dirty="0" err="1">
                <a:latin typeface="+mj-lt"/>
              </a:rPr>
              <a:t>f</a:t>
            </a:r>
            <a:r>
              <a:rPr lang="en-US" sz="1500" baseline="-25000" dirty="0" err="1">
                <a:latin typeface="+mj-lt"/>
              </a:rPr>
              <a:t>C</a:t>
            </a:r>
            <a:r>
              <a:rPr lang="en-US" sz="1500" dirty="0">
                <a:latin typeface="+mj-lt"/>
              </a:rPr>
              <a:t> requires higher V</a:t>
            </a:r>
            <a:r>
              <a:rPr lang="en-US" sz="1500" baseline="-25000" dirty="0">
                <a:latin typeface="+mj-lt"/>
              </a:rPr>
              <a:t>CC </a:t>
            </a:r>
            <a:r>
              <a:rPr lang="en-US" sz="1500" dirty="0">
                <a:latin typeface="+mj-lt"/>
              </a:rPr>
              <a:t>(V</a:t>
            </a:r>
            <a:r>
              <a:rPr lang="en-US" sz="1500" baseline="-25000" dirty="0">
                <a:latin typeface="+mj-lt"/>
              </a:rPr>
              <a:t>CC</a:t>
            </a:r>
            <a:r>
              <a:rPr lang="en-US" sz="1500" dirty="0">
                <a:latin typeface="+mj-lt"/>
              </a:rPr>
              <a:t> ≈ </a:t>
            </a:r>
            <a:r>
              <a:rPr lang="en-US" sz="1500" dirty="0" err="1">
                <a:latin typeface="+mj-lt"/>
              </a:rPr>
              <a:t>const</a:t>
            </a:r>
            <a:r>
              <a:rPr lang="en-US" sz="1500" dirty="0">
                <a:latin typeface="+mj-lt"/>
              </a:rPr>
              <a:t> x </a:t>
            </a:r>
            <a:r>
              <a:rPr lang="en-US" sz="1500" dirty="0" err="1">
                <a:latin typeface="+mj-lt"/>
              </a:rPr>
              <a:t>f</a:t>
            </a:r>
            <a:r>
              <a:rPr lang="en-US" sz="1500" baseline="-25000" dirty="0" err="1">
                <a:latin typeface="+mj-lt"/>
              </a:rPr>
              <a:t>C</a:t>
            </a:r>
            <a:r>
              <a:rPr lang="en-US" sz="1500" dirty="0">
                <a:latin typeface="+mj-lt"/>
              </a:rPr>
              <a:t>), as indicated below.</a:t>
            </a:r>
          </a:p>
        </p:txBody>
      </p:sp>
    </p:spTree>
    <p:extLst>
      <p:ext uri="{BB962C8B-B14F-4D97-AF65-F5344CB8AC3E}">
        <p14:creationId xmlns:p14="http://schemas.microsoft.com/office/powerpoint/2010/main" val="274982396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15" grpId="0"/>
      <p:bldP spid="18" grpId="0"/>
      <p:bldP spid="19" grpId="0" animBg="1"/>
      <p:bldP spid="21" grpId="0"/>
    </p:bldLst>
  </p:timing>
</p:sld>
</file>

<file path=ppt/slides/slide2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/>
          <p:cNvSpPr txBox="1"/>
          <p:nvPr/>
        </p:nvSpPr>
        <p:spPr>
          <a:xfrm>
            <a:off x="534179" y="4916087"/>
            <a:ext cx="2973955" cy="57964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>
              <a:spcAft>
                <a:spcPts val="200"/>
              </a:spcAft>
            </a:pPr>
            <a:r>
              <a:rPr lang="en-US" sz="1500" dirty="0">
                <a:solidFill>
                  <a:srgbClr val="FF0000"/>
                </a:solidFill>
                <a:latin typeface="Verdana"/>
              </a:rPr>
              <a:t>Relative high base frequency</a:t>
            </a:r>
          </a:p>
          <a:p>
            <a:pPr algn="ctr">
              <a:spcAft>
                <a:spcPts val="200"/>
              </a:spcAft>
            </a:pPr>
            <a:r>
              <a:rPr lang="en-US" sz="1500" dirty="0">
                <a:solidFill>
                  <a:srgbClr val="000000"/>
                </a:solidFill>
                <a:latin typeface="Verdana"/>
              </a:rPr>
              <a:t>(typically 2-4 GHz)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1293147" y="3369768"/>
            <a:ext cx="1295547" cy="3231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500" dirty="0">
                <a:solidFill>
                  <a:srgbClr val="0070C0"/>
                </a:solidFill>
                <a:latin typeface="+mj-lt"/>
              </a:rPr>
              <a:t>Client CPUs</a:t>
            </a:r>
          </a:p>
        </p:txBody>
      </p:sp>
      <p:sp>
        <p:nvSpPr>
          <p:cNvPr id="6" name="TextBox 5"/>
          <p:cNvSpPr txBox="1"/>
          <p:nvPr/>
        </p:nvSpPr>
        <p:spPr>
          <a:xfrm>
            <a:off x="5899165" y="3369768"/>
            <a:ext cx="1362874" cy="3231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500" dirty="0">
                <a:solidFill>
                  <a:srgbClr val="0070C0"/>
                </a:solidFill>
                <a:latin typeface="+mj-lt"/>
              </a:rPr>
              <a:t>Mobile CPUs</a:t>
            </a:r>
          </a:p>
        </p:txBody>
      </p:sp>
      <p:sp>
        <p:nvSpPr>
          <p:cNvPr id="7" name="TextBox 6"/>
          <p:cNvSpPr txBox="1"/>
          <p:nvPr/>
        </p:nvSpPr>
        <p:spPr>
          <a:xfrm>
            <a:off x="5305217" y="4919584"/>
            <a:ext cx="2884186" cy="57964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>
              <a:spcAft>
                <a:spcPts val="200"/>
              </a:spcAft>
            </a:pPr>
            <a:r>
              <a:rPr lang="en-US" sz="1500" dirty="0">
                <a:solidFill>
                  <a:srgbClr val="FF0000"/>
                </a:solidFill>
                <a:latin typeface="Verdana"/>
              </a:rPr>
              <a:t>Relative low base frequency</a:t>
            </a:r>
          </a:p>
          <a:p>
            <a:pPr algn="ctr"/>
            <a:r>
              <a:rPr lang="en-US" sz="1500" dirty="0">
                <a:solidFill>
                  <a:srgbClr val="000000"/>
                </a:solidFill>
                <a:latin typeface="Verdana"/>
              </a:rPr>
              <a:t>(typically 1.5 -2.5 GHz)</a:t>
            </a:r>
          </a:p>
        </p:txBody>
      </p:sp>
      <p:sp>
        <p:nvSpPr>
          <p:cNvPr id="8" name="Left-Right Arrow 7"/>
          <p:cNvSpPr/>
          <p:nvPr/>
        </p:nvSpPr>
        <p:spPr>
          <a:xfrm>
            <a:off x="4035642" y="5046855"/>
            <a:ext cx="720000" cy="144000"/>
          </a:xfrm>
          <a:prstGeom prst="leftRightArrow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500">
              <a:solidFill>
                <a:srgbClr val="FFFFFF"/>
              </a:solidFill>
            </a:endParaRPr>
          </a:p>
        </p:txBody>
      </p:sp>
      <p:sp>
        <p:nvSpPr>
          <p:cNvPr id="16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6. Evolution of mobile processors (8)</a:t>
            </a:r>
            <a:endParaRPr lang="en-US" dirty="0"/>
          </a:p>
        </p:txBody>
      </p:sp>
      <p:sp>
        <p:nvSpPr>
          <p:cNvPr id="9" name="TextBox 8"/>
          <p:cNvSpPr txBox="1"/>
          <p:nvPr/>
        </p:nvSpPr>
        <p:spPr>
          <a:xfrm>
            <a:off x="5292080" y="4044843"/>
            <a:ext cx="2682145" cy="3231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500" dirty="0">
                <a:solidFill>
                  <a:srgbClr val="0070C0"/>
                </a:solidFill>
                <a:latin typeface="+mj-lt"/>
              </a:rPr>
              <a:t>Allow lower power budget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566555" y="4044843"/>
            <a:ext cx="2839239" cy="3231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500" dirty="0">
                <a:solidFill>
                  <a:srgbClr val="0070C0"/>
                </a:solidFill>
                <a:latin typeface="+mj-lt"/>
              </a:rPr>
              <a:t>Allow higher power budget </a:t>
            </a:r>
          </a:p>
        </p:txBody>
      </p:sp>
      <p:sp>
        <p:nvSpPr>
          <p:cNvPr id="10" name="Down Arrow 9"/>
          <p:cNvSpPr/>
          <p:nvPr/>
        </p:nvSpPr>
        <p:spPr>
          <a:xfrm>
            <a:off x="1916704" y="3708322"/>
            <a:ext cx="91440" cy="320040"/>
          </a:xfrm>
          <a:prstGeom prst="downArrow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500"/>
          </a:p>
        </p:txBody>
      </p:sp>
      <p:sp>
        <p:nvSpPr>
          <p:cNvPr id="25" name="Down Arrow 24"/>
          <p:cNvSpPr/>
          <p:nvPr/>
        </p:nvSpPr>
        <p:spPr>
          <a:xfrm>
            <a:off x="6685805" y="3702914"/>
            <a:ext cx="91440" cy="320040"/>
          </a:xfrm>
          <a:prstGeom prst="downArrow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500"/>
          </a:p>
        </p:txBody>
      </p:sp>
      <p:sp>
        <p:nvSpPr>
          <p:cNvPr id="26" name="Down Arrow 25"/>
          <p:cNvSpPr/>
          <p:nvPr/>
        </p:nvSpPr>
        <p:spPr>
          <a:xfrm>
            <a:off x="6700682" y="4489888"/>
            <a:ext cx="91440" cy="320040"/>
          </a:xfrm>
          <a:prstGeom prst="downArrow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500"/>
          </a:p>
        </p:txBody>
      </p:sp>
      <p:sp>
        <p:nvSpPr>
          <p:cNvPr id="27" name="Down Arrow 26"/>
          <p:cNvSpPr/>
          <p:nvPr/>
        </p:nvSpPr>
        <p:spPr>
          <a:xfrm>
            <a:off x="1916705" y="4444883"/>
            <a:ext cx="91440" cy="320040"/>
          </a:xfrm>
          <a:prstGeom prst="downArrow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500"/>
          </a:p>
        </p:txBody>
      </p:sp>
      <p:sp>
        <p:nvSpPr>
          <p:cNvPr id="28" name="TextBox 27"/>
          <p:cNvSpPr txBox="1"/>
          <p:nvPr/>
        </p:nvSpPr>
        <p:spPr>
          <a:xfrm>
            <a:off x="26495" y="458670"/>
            <a:ext cx="486543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en-US" dirty="0">
                <a:solidFill>
                  <a:schemeClr val="accent6"/>
                </a:solidFill>
                <a:latin typeface="Verdana" pitchFamily="34" charset="0"/>
              </a:rPr>
              <a:t>How far TDP limits clock frequency (fc)?</a:t>
            </a:r>
            <a:endParaRPr lang="en-US" dirty="0">
              <a:solidFill>
                <a:schemeClr val="accent6"/>
              </a:solidFill>
            </a:endParaRPr>
          </a:p>
        </p:txBody>
      </p:sp>
      <p:sp>
        <p:nvSpPr>
          <p:cNvPr id="14" name="Rounded Rectangle 13"/>
          <p:cNvSpPr/>
          <p:nvPr/>
        </p:nvSpPr>
        <p:spPr bwMode="auto">
          <a:xfrm>
            <a:off x="71500" y="908720"/>
            <a:ext cx="9001000" cy="2114913"/>
          </a:xfrm>
          <a:prstGeom prst="roundRect">
            <a:avLst/>
          </a:prstGeom>
          <a:solidFill>
            <a:srgbClr val="DDEEFF"/>
          </a:solidFill>
          <a:ln w="19050" cap="flat" cmpd="sng" algn="ctr">
            <a:solidFill>
              <a:srgbClr val="89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 dirty="0">
              <a:ln>
                <a:noFill/>
              </a:ln>
              <a:solidFill>
                <a:srgbClr val="3333CC"/>
              </a:solidFill>
              <a:effectLst/>
              <a:latin typeface="Verdana" pitchFamily="34" charset="0"/>
            </a:endParaRPr>
          </a:p>
        </p:txBody>
      </p:sp>
      <p:sp>
        <p:nvSpPr>
          <p:cNvPr id="29" name="TextBox 28"/>
          <p:cNvSpPr txBox="1"/>
          <p:nvPr/>
        </p:nvSpPr>
        <p:spPr>
          <a:xfrm>
            <a:off x="71500" y="908720"/>
            <a:ext cx="8381223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>
                <a:latin typeface="+mj-lt"/>
              </a:rPr>
              <a:t>As </a:t>
            </a:r>
            <a:r>
              <a:rPr lang="en-US" sz="1600" dirty="0" err="1">
                <a:latin typeface="+mj-lt"/>
              </a:rPr>
              <a:t>Dd</a:t>
            </a:r>
            <a:r>
              <a:rPr lang="en-US" sz="1600" dirty="0">
                <a:latin typeface="+mj-lt"/>
              </a:rPr>
              <a:t> = </a:t>
            </a:r>
            <a:r>
              <a:rPr lang="en-US" sz="1600" dirty="0" err="1">
                <a:latin typeface="+mj-lt"/>
              </a:rPr>
              <a:t>const</a:t>
            </a:r>
            <a:r>
              <a:rPr lang="en-US" sz="1600" dirty="0">
                <a:latin typeface="+mj-lt"/>
              </a:rPr>
              <a:t> x Vcc</a:t>
            </a:r>
            <a:r>
              <a:rPr lang="en-US" sz="1600" baseline="30000" dirty="0">
                <a:latin typeface="+mj-lt"/>
              </a:rPr>
              <a:t>2</a:t>
            </a:r>
            <a:r>
              <a:rPr lang="en-US" sz="1600" dirty="0">
                <a:latin typeface="+mj-lt"/>
              </a:rPr>
              <a:t> </a:t>
            </a:r>
            <a:r>
              <a:rPr lang="en-US" dirty="0">
                <a:latin typeface="Cambria Math" panose="02040503050406030204" pitchFamily="18" charset="0"/>
                <a:ea typeface="Cambria Math" panose="02040503050406030204" pitchFamily="18" charset="0"/>
              </a:rPr>
              <a:t>∗</a:t>
            </a:r>
            <a:r>
              <a:rPr lang="en-US" sz="1600" dirty="0">
                <a:latin typeface="+mj-lt"/>
              </a:rPr>
              <a:t> fc  and </a:t>
            </a:r>
            <a:r>
              <a:rPr lang="en-US" sz="1600" dirty="0" err="1">
                <a:latin typeface="+mj-lt"/>
              </a:rPr>
              <a:t>Vcc</a:t>
            </a:r>
            <a:r>
              <a:rPr lang="en-US" sz="1600" dirty="0">
                <a:latin typeface="+mj-lt"/>
              </a:rPr>
              <a:t> = </a:t>
            </a:r>
            <a:r>
              <a:rPr lang="en-US" sz="1600" dirty="0" err="1">
                <a:latin typeface="+mj-lt"/>
              </a:rPr>
              <a:t>const</a:t>
            </a:r>
            <a:r>
              <a:rPr lang="en-US" sz="1600" dirty="0">
                <a:latin typeface="+mj-lt"/>
              </a:rPr>
              <a:t> </a:t>
            </a:r>
            <a:r>
              <a:rPr lang="en-US" sz="1600" dirty="0">
                <a:latin typeface="Cambria Math" panose="02040503050406030204" pitchFamily="18" charset="0"/>
                <a:ea typeface="Cambria Math" panose="02040503050406030204" pitchFamily="18" charset="0"/>
              </a:rPr>
              <a:t> </a:t>
            </a:r>
            <a:r>
              <a:rPr lang="en-US" dirty="0">
                <a:latin typeface="Cambria Math" panose="02040503050406030204" pitchFamily="18" charset="0"/>
                <a:ea typeface="Cambria Math" panose="02040503050406030204" pitchFamily="18" charset="0"/>
              </a:rPr>
              <a:t>∗</a:t>
            </a:r>
            <a:r>
              <a:rPr lang="en-US" sz="1600" dirty="0">
                <a:latin typeface="Cambria Math" panose="02040503050406030204" pitchFamily="18" charset="0"/>
                <a:ea typeface="Cambria Math" panose="02040503050406030204" pitchFamily="18" charset="0"/>
              </a:rPr>
              <a:t> </a:t>
            </a:r>
            <a:r>
              <a:rPr lang="en-US" sz="1600" dirty="0">
                <a:latin typeface="+mj-lt"/>
              </a:rPr>
              <a:t>fc, it follows that   </a:t>
            </a:r>
          </a:p>
        </p:txBody>
      </p:sp>
      <p:sp>
        <p:nvSpPr>
          <p:cNvPr id="30" name="TextBox 29"/>
          <p:cNvSpPr txBox="1"/>
          <p:nvPr/>
        </p:nvSpPr>
        <p:spPr>
          <a:xfrm flipH="1">
            <a:off x="3267569" y="1313765"/>
            <a:ext cx="263159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 err="1">
                <a:latin typeface="+mj-lt"/>
              </a:rPr>
              <a:t>Dd</a:t>
            </a:r>
            <a:r>
              <a:rPr lang="en-US" sz="1600" dirty="0">
                <a:latin typeface="+mj-lt"/>
              </a:rPr>
              <a:t> = </a:t>
            </a:r>
            <a:r>
              <a:rPr lang="en-US" sz="1600" dirty="0" err="1">
                <a:latin typeface="+mj-lt"/>
              </a:rPr>
              <a:t>const</a:t>
            </a:r>
            <a:r>
              <a:rPr lang="en-US" sz="1600" dirty="0">
                <a:latin typeface="+mj-lt"/>
              </a:rPr>
              <a:t> </a:t>
            </a:r>
            <a:r>
              <a:rPr lang="en-US" dirty="0">
                <a:latin typeface="Cambria Math" panose="02040503050406030204" pitchFamily="18" charset="0"/>
                <a:ea typeface="Cambria Math" panose="02040503050406030204" pitchFamily="18" charset="0"/>
              </a:rPr>
              <a:t>∗</a:t>
            </a:r>
            <a:r>
              <a:rPr lang="en-US" sz="1600" dirty="0">
                <a:latin typeface="+mj-lt"/>
              </a:rPr>
              <a:t> fc</a:t>
            </a:r>
            <a:r>
              <a:rPr lang="en-US" sz="1600" baseline="30000" dirty="0">
                <a:latin typeface="+mj-lt"/>
              </a:rPr>
              <a:t>3</a:t>
            </a:r>
          </a:p>
        </p:txBody>
      </p:sp>
      <p:sp>
        <p:nvSpPr>
          <p:cNvPr id="31" name="TextBox 30"/>
          <p:cNvSpPr txBox="1"/>
          <p:nvPr/>
        </p:nvSpPr>
        <p:spPr>
          <a:xfrm>
            <a:off x="71500" y="1718810"/>
            <a:ext cx="8313494" cy="115416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>
                <a:latin typeface="+mj-lt"/>
              </a:rPr>
              <a:t>This means that </a:t>
            </a:r>
            <a:r>
              <a:rPr lang="en-US" sz="1600" dirty="0">
                <a:solidFill>
                  <a:srgbClr val="FF0000"/>
                </a:solidFill>
                <a:latin typeface="+mj-lt"/>
              </a:rPr>
              <a:t>dynamic dissipation </a:t>
            </a:r>
            <a:r>
              <a:rPr lang="en-US" sz="1600" dirty="0">
                <a:latin typeface="+mj-lt"/>
              </a:rPr>
              <a:t>rises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very vital </a:t>
            </a:r>
            <a:r>
              <a:rPr lang="en-US" sz="1600" dirty="0">
                <a:latin typeface="+mj-lt"/>
              </a:rPr>
              <a:t>with the clock frequency,</a:t>
            </a:r>
          </a:p>
          <a:p>
            <a:pPr>
              <a:spcAft>
                <a:spcPts val="600"/>
              </a:spcAft>
            </a:pPr>
            <a:r>
              <a:rPr lang="en-US" sz="1600" dirty="0">
                <a:latin typeface="+mj-lt"/>
              </a:rPr>
              <a:t>  in fact, it increases proportionally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 to the </a:t>
            </a:r>
            <a:r>
              <a:rPr lang="en-US" sz="1600" dirty="0">
                <a:solidFill>
                  <a:srgbClr val="FF0000"/>
                </a:solidFill>
                <a:latin typeface="+mj-lt"/>
              </a:rPr>
              <a:t>third power of fc.</a:t>
            </a:r>
          </a:p>
          <a:p>
            <a:r>
              <a:rPr lang="en-US" sz="1600" dirty="0">
                <a:solidFill>
                  <a:srgbClr val="0070C0"/>
                </a:solidFill>
                <a:latin typeface="+mj-lt"/>
              </a:rPr>
              <a:t>As a consequence, the </a:t>
            </a:r>
            <a:r>
              <a:rPr lang="en-US" sz="1600" dirty="0">
                <a:solidFill>
                  <a:srgbClr val="FF0000"/>
                </a:solidFill>
                <a:latin typeface="+mj-lt"/>
              </a:rPr>
              <a:t>available power budget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of the processors (usually given</a:t>
            </a:r>
          </a:p>
          <a:p>
            <a:r>
              <a:rPr lang="en-US" sz="1600" dirty="0">
                <a:solidFill>
                  <a:srgbClr val="0070C0"/>
                </a:solidFill>
                <a:latin typeface="+mj-lt"/>
              </a:rPr>
              <a:t>  in terms of their </a:t>
            </a:r>
            <a:r>
              <a:rPr lang="en-US" sz="1600" dirty="0">
                <a:solidFill>
                  <a:srgbClr val="FF0000"/>
                </a:solidFill>
                <a:latin typeface="+mj-lt"/>
              </a:rPr>
              <a:t>TDP), limits their base frequency</a:t>
            </a:r>
            <a:r>
              <a:rPr lang="en-US" sz="1600" dirty="0">
                <a:latin typeface="+mj-lt"/>
              </a:rPr>
              <a:t>, as indicated below.</a:t>
            </a:r>
          </a:p>
        </p:txBody>
      </p:sp>
    </p:spTree>
    <p:extLst>
      <p:ext uri="{BB962C8B-B14F-4D97-AF65-F5344CB8AC3E}">
        <p14:creationId xmlns:p14="http://schemas.microsoft.com/office/powerpoint/2010/main" val="353872461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3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3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3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3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3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3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5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6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9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0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3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4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7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8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1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2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5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6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5" grpId="0"/>
      <p:bldP spid="6" grpId="0"/>
      <p:bldP spid="7" grpId="0"/>
      <p:bldP spid="8" grpId="0" animBg="1"/>
      <p:bldP spid="9" grpId="0"/>
      <p:bldP spid="23" grpId="0"/>
      <p:bldP spid="10" grpId="0" animBg="1"/>
      <p:bldP spid="25" grpId="0" animBg="1"/>
      <p:bldP spid="26" grpId="0" animBg="1"/>
      <p:bldP spid="27" grpId="0" animBg="1"/>
      <p:bldP spid="14" grpId="0" animBg="1"/>
      <p:bldP spid="29" grpId="0"/>
      <p:bldP spid="30" grpId="0"/>
    </p:bldLst>
  </p:timing>
</p:sld>
</file>

<file path=ppt/slides/slide2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able 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214581709"/>
              </p:ext>
            </p:extLst>
          </p:nvPr>
        </p:nvGraphicFramePr>
        <p:xfrm>
          <a:off x="476546" y="1493785"/>
          <a:ext cx="7965888" cy="359850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32764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32764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327648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327648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327648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1327648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869248">
                <a:tc>
                  <a:txBody>
                    <a:bodyPr/>
                    <a:lstStyle/>
                    <a:p>
                      <a:pPr algn="ctr"/>
                      <a:r>
                        <a:rPr lang="en-US" sz="1400" b="1" dirty="0"/>
                        <a:t>TDP</a:t>
                      </a:r>
                    </a:p>
                    <a:p>
                      <a:pPr algn="ctr"/>
                      <a:r>
                        <a:rPr lang="en-US" sz="1400" b="1" dirty="0"/>
                        <a:t>(W)</a:t>
                      </a:r>
                    </a:p>
                  </a:txBody>
                  <a:tcPr anchor="ctr"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b="1" dirty="0"/>
                        <a:t>No. of cores</a:t>
                      </a:r>
                    </a:p>
                  </a:txBody>
                  <a:tcPr anchor="ctr"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b="1" dirty="0"/>
                        <a:t>Graphics</a:t>
                      </a:r>
                    </a:p>
                  </a:txBody>
                  <a:tcPr anchor="ctr"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b="1" dirty="0"/>
                        <a:t>No. of</a:t>
                      </a:r>
                    </a:p>
                    <a:p>
                      <a:pPr algn="ctr"/>
                      <a:r>
                        <a:rPr lang="en-US" sz="1400" b="1" dirty="0"/>
                        <a:t>graphics EUs</a:t>
                      </a:r>
                    </a:p>
                  </a:txBody>
                  <a:tcPr anchor="ctr"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b="1" dirty="0" err="1"/>
                        <a:t>eDRAM</a:t>
                      </a:r>
                      <a:endParaRPr lang="en-US" sz="1400" b="1" dirty="0"/>
                    </a:p>
                  </a:txBody>
                  <a:tcPr anchor="ctr"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b="1" dirty="0"/>
                        <a:t>Base frequency</a:t>
                      </a:r>
                    </a:p>
                    <a:p>
                      <a:pPr algn="ctr"/>
                      <a:r>
                        <a:rPr lang="en-US" sz="1400" b="1" dirty="0"/>
                        <a:t>(GHz)</a:t>
                      </a:r>
                    </a:p>
                  </a:txBody>
                  <a:tcPr anchor="ctr">
                    <a:solidFill>
                      <a:srgbClr val="0070C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41157"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4.5 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2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HD 515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18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--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1.2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41157"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15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2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HD 540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48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64 MB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2.2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41157"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15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2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HD 520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24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--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2.6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41157"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28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2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HD 550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48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64 MB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3.3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41157"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35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4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HD 530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24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--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2.8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41157"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45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4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HD 530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24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--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2.9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41157"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65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4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HD 530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24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--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3.4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41157"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91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4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--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--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--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4.2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  <p:sp>
        <p:nvSpPr>
          <p:cNvPr id="4" name="TextBox 3"/>
          <p:cNvSpPr txBox="1"/>
          <p:nvPr/>
        </p:nvSpPr>
        <p:spPr>
          <a:xfrm>
            <a:off x="26495" y="458670"/>
            <a:ext cx="9090309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rgbClr val="2D2D8A"/>
                </a:solidFill>
                <a:latin typeface="Verdana"/>
              </a:rPr>
              <a:t>Example for restricting the max. clock frequency by the TDP value </a:t>
            </a:r>
          </a:p>
          <a:p>
            <a:r>
              <a:rPr lang="en-US" dirty="0">
                <a:solidFill>
                  <a:srgbClr val="2D2D8A"/>
                </a:solidFill>
                <a:latin typeface="Verdana"/>
              </a:rPr>
              <a:t>   in </a:t>
            </a:r>
            <a:r>
              <a:rPr lang="en-US" dirty="0" err="1">
                <a:solidFill>
                  <a:srgbClr val="2D2D8A"/>
                </a:solidFill>
                <a:latin typeface="Verdana"/>
              </a:rPr>
              <a:t>Skylake</a:t>
            </a:r>
            <a:r>
              <a:rPr lang="en-US" dirty="0">
                <a:solidFill>
                  <a:srgbClr val="2D2D8A"/>
                </a:solidFill>
                <a:latin typeface="Verdana"/>
              </a:rPr>
              <a:t> desktop models of the Core 2 family </a:t>
            </a:r>
            <a:r>
              <a:rPr lang="en-US" dirty="0">
                <a:solidFill>
                  <a:srgbClr val="000000"/>
                </a:solidFill>
                <a:latin typeface="Verdana"/>
              </a:rPr>
              <a:t>(Based on data from [</a:t>
            </a:r>
            <a:r>
              <a:rPr lang="hu-HU" dirty="0">
                <a:solidFill>
                  <a:srgbClr val="000000"/>
                </a:solidFill>
                <a:latin typeface="Verdana"/>
              </a:rPr>
              <a:t>33</a:t>
            </a:r>
            <a:r>
              <a:rPr lang="en-US" dirty="0">
                <a:solidFill>
                  <a:srgbClr val="000000"/>
                </a:solidFill>
                <a:latin typeface="Verdana"/>
              </a:rPr>
              <a:t>]) </a:t>
            </a:r>
          </a:p>
        </p:txBody>
      </p:sp>
      <p:sp>
        <p:nvSpPr>
          <p:cNvPr id="5" name="Rounded Rectangle 4"/>
          <p:cNvSpPr/>
          <p:nvPr/>
        </p:nvSpPr>
        <p:spPr bwMode="auto">
          <a:xfrm>
            <a:off x="7092280" y="1493785"/>
            <a:ext cx="1350154" cy="3598504"/>
          </a:xfrm>
          <a:prstGeom prst="roundRect">
            <a:avLst/>
          </a:prstGeom>
          <a:noFill/>
          <a:ln w="1905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1400">
              <a:solidFill>
                <a:srgbClr val="3333CC"/>
              </a:solidFill>
              <a:latin typeface="Verdana" pitchFamily="34" charset="0"/>
            </a:endParaRPr>
          </a:p>
        </p:txBody>
      </p:sp>
      <p:sp>
        <p:nvSpPr>
          <p:cNvPr id="8" name="Rounded Rectangle 7"/>
          <p:cNvSpPr/>
          <p:nvPr/>
        </p:nvSpPr>
        <p:spPr bwMode="auto">
          <a:xfrm>
            <a:off x="451145" y="1493785"/>
            <a:ext cx="1350154" cy="3598504"/>
          </a:xfrm>
          <a:prstGeom prst="roundRect">
            <a:avLst/>
          </a:prstGeom>
          <a:noFill/>
          <a:ln w="1905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1400">
              <a:solidFill>
                <a:srgbClr val="3333CC"/>
              </a:solidFill>
              <a:latin typeface="Verdana" pitchFamily="34" charset="0"/>
            </a:endParaRPr>
          </a:p>
        </p:txBody>
      </p:sp>
      <p:sp>
        <p:nvSpPr>
          <p:cNvPr id="10" name="Rectangle 22"/>
          <p:cNvSpPr>
            <a:spLocks noChangeArrowheads="1"/>
          </p:cNvSpPr>
          <p:nvPr/>
        </p:nvSpPr>
        <p:spPr bwMode="auto">
          <a:xfrm>
            <a:off x="0" y="0"/>
            <a:ext cx="9144000" cy="393700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7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6. Evolution of mobile processors (9)</a:t>
            </a:r>
            <a:endParaRPr lang="hu-HU" altLang="en-US" sz="1700" dirty="0">
              <a:solidFill>
                <a:srgbClr val="FFFFFF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2" name="TextBox 1"/>
          <p:cNvSpPr txBox="1"/>
          <p:nvPr/>
        </p:nvSpPr>
        <p:spPr>
          <a:xfrm>
            <a:off x="26495" y="5498468"/>
            <a:ext cx="8937485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As data in the Table shows, for example 4.5 W TDP limits the base frequency </a:t>
            </a:r>
          </a:p>
          <a:p>
            <a:r>
              <a:rPr lang="en-US" sz="1600" dirty="0"/>
              <a:t>  to 1.2 GHz, whereas 91 W TDP allows a notable higher base frequency of 4.2 GHz.</a:t>
            </a:r>
          </a:p>
        </p:txBody>
      </p:sp>
    </p:spTree>
    <p:extLst>
      <p:ext uri="{BB962C8B-B14F-4D97-AF65-F5344CB8AC3E}">
        <p14:creationId xmlns:p14="http://schemas.microsoft.com/office/powerpoint/2010/main" val="808940778"/>
      </p:ext>
    </p:extLst>
  </p:cSld>
  <p:clrMapOvr>
    <a:masterClrMapping/>
  </p:clrMapOvr>
</p:sld>
</file>

<file path=ppt/slides/slide2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6. Evolution of mobile processors (10)</a:t>
            </a:r>
            <a:endParaRPr lang="en-US" dirty="0"/>
          </a:p>
        </p:txBody>
      </p:sp>
      <p:sp>
        <p:nvSpPr>
          <p:cNvPr id="28" name="TextBox 27"/>
          <p:cNvSpPr txBox="1"/>
          <p:nvPr/>
        </p:nvSpPr>
        <p:spPr>
          <a:xfrm>
            <a:off x="26495" y="458670"/>
            <a:ext cx="559223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en-US" dirty="0">
                <a:solidFill>
                  <a:schemeClr val="accent6"/>
                </a:solidFill>
                <a:latin typeface="Verdana" pitchFamily="34" charset="0"/>
              </a:rPr>
              <a:t>Typical clock rates of early mobile processors</a:t>
            </a:r>
            <a:endParaRPr lang="en-US" dirty="0">
              <a:solidFill>
                <a:schemeClr val="accent6"/>
              </a:solidFill>
            </a:endParaRPr>
          </a:p>
        </p:txBody>
      </p:sp>
      <p:sp>
        <p:nvSpPr>
          <p:cNvPr id="14" name="Rounded Rectangle 13"/>
          <p:cNvSpPr/>
          <p:nvPr/>
        </p:nvSpPr>
        <p:spPr bwMode="auto">
          <a:xfrm>
            <a:off x="0" y="931280"/>
            <a:ext cx="9072500" cy="756000"/>
          </a:xfrm>
          <a:prstGeom prst="roundRect">
            <a:avLst/>
          </a:prstGeom>
          <a:solidFill>
            <a:srgbClr val="DDEEFF"/>
          </a:solidFill>
          <a:ln w="19050" cap="flat" cmpd="sng" algn="ctr">
            <a:solidFill>
              <a:srgbClr val="89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>
              <a:ln>
                <a:noFill/>
              </a:ln>
              <a:solidFill>
                <a:srgbClr val="3333CC"/>
              </a:solidFill>
              <a:effectLst/>
              <a:latin typeface="Verdana" pitchFamily="34" charset="0"/>
            </a:endParaRPr>
          </a:p>
        </p:txBody>
      </p:sp>
      <p:sp>
        <p:nvSpPr>
          <p:cNvPr id="31" name="TextBox 30"/>
          <p:cNvSpPr txBox="1"/>
          <p:nvPr/>
        </p:nvSpPr>
        <p:spPr>
          <a:xfrm>
            <a:off x="26495" y="1021290"/>
            <a:ext cx="9351101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>
                <a:solidFill>
                  <a:srgbClr val="0070C0"/>
                </a:solidFill>
                <a:latin typeface="+mj-lt"/>
              </a:rPr>
              <a:t>The low power budget (TDP) of early mobile processors limited their base frequency </a:t>
            </a:r>
          </a:p>
          <a:p>
            <a:r>
              <a:rPr lang="en-US" sz="1600" dirty="0">
                <a:solidFill>
                  <a:srgbClr val="0070C0"/>
                </a:solidFill>
                <a:latin typeface="+mj-lt"/>
              </a:rPr>
              <a:t>  to about 1.0 to 2.0 GHz.</a:t>
            </a:r>
            <a:endParaRPr lang="en-US" sz="1600" dirty="0"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4257089163"/>
      </p:ext>
    </p:extLst>
  </p:cSld>
  <p:clrMapOvr>
    <a:masterClrMapping/>
  </p:clrMapOvr>
</p:sld>
</file>

<file path=ppt/slides/slide2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6. Evolution of mobile processors (11)</a:t>
            </a:r>
            <a:endParaRPr lang="en-US" dirty="0"/>
          </a:p>
        </p:txBody>
      </p:sp>
      <p:sp>
        <p:nvSpPr>
          <p:cNvPr id="4" name="TextBox 3"/>
          <p:cNvSpPr txBox="1"/>
          <p:nvPr/>
        </p:nvSpPr>
        <p:spPr>
          <a:xfrm>
            <a:off x="26495" y="458670"/>
            <a:ext cx="940520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pc="-20" dirty="0">
                <a:solidFill>
                  <a:srgbClr val="2D2D8A"/>
                </a:solidFill>
                <a:latin typeface="Verdana"/>
              </a:rPr>
              <a:t>How far Intel’s and AMD’s traditional processors were suited to mobile use? -1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26495" y="818710"/>
            <a:ext cx="938038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This question may be answered by contrasting Intel’s and AMD’s CPU cores with ARM’s</a:t>
            </a:r>
          </a:p>
          <a:p>
            <a:r>
              <a:rPr lang="en-US" sz="1600" dirty="0"/>
              <a:t>  </a:t>
            </a:r>
            <a:r>
              <a:rPr lang="en-US" sz="1600" spc="-40" dirty="0"/>
              <a:t>early Cortex cores used at the down of the mobile era to power smartphones and tablets</a:t>
            </a:r>
            <a:r>
              <a:rPr lang="en-US" sz="1600" dirty="0"/>
              <a:t>.   </a:t>
            </a:r>
          </a:p>
        </p:txBody>
      </p:sp>
      <p:sp>
        <p:nvSpPr>
          <p:cNvPr id="6" name="Rounded Rectangle 5"/>
          <p:cNvSpPr/>
          <p:nvPr/>
        </p:nvSpPr>
        <p:spPr bwMode="auto">
          <a:xfrm>
            <a:off x="0" y="1556920"/>
            <a:ext cx="9088250" cy="1404000"/>
          </a:xfrm>
          <a:prstGeom prst="roundRect">
            <a:avLst/>
          </a:prstGeom>
          <a:solidFill>
            <a:srgbClr val="DDEEFF"/>
          </a:solidFill>
          <a:ln w="19050" cap="flat" cmpd="sng" algn="ctr">
            <a:solidFill>
              <a:srgbClr val="89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>
              <a:ln>
                <a:noFill/>
              </a:ln>
              <a:solidFill>
                <a:srgbClr val="3333CC"/>
              </a:solidFill>
              <a:effectLst/>
              <a:latin typeface="Verdana" pitchFamily="34" charset="0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12269" y="1593081"/>
            <a:ext cx="9690301" cy="136191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spc="-70" dirty="0">
                <a:solidFill>
                  <a:srgbClr val="FF0000"/>
                </a:solidFill>
                <a:latin typeface="Verdana"/>
              </a:rPr>
              <a:t>ARM’s early Cortex cores </a:t>
            </a:r>
            <a:r>
              <a:rPr lang="en-US" sz="1600" spc="-70" dirty="0">
                <a:latin typeface="Verdana"/>
              </a:rPr>
              <a:t>powering smartphones and tablets around 2006-2010 </a:t>
            </a:r>
            <a:r>
              <a:rPr lang="en-US" sz="1600" spc="-20" dirty="0"/>
              <a:t>were </a:t>
            </a:r>
            <a:r>
              <a:rPr lang="en-US" sz="1600" spc="-20" dirty="0">
                <a:solidFill>
                  <a:srgbClr val="0070C0"/>
                </a:solidFill>
              </a:rPr>
              <a:t>typically</a:t>
            </a:r>
          </a:p>
          <a:p>
            <a:pPr>
              <a:spcAft>
                <a:spcPts val="300"/>
              </a:spcAft>
            </a:pPr>
            <a:r>
              <a:rPr lang="en-US" sz="1600" spc="-20" dirty="0">
                <a:solidFill>
                  <a:srgbClr val="0070C0"/>
                </a:solidFill>
              </a:rPr>
              <a:t>  2-wide, 32-bit low-power designs, </a:t>
            </a:r>
            <a:r>
              <a:rPr lang="en-US" sz="1600" spc="-20" dirty="0"/>
              <a:t>by contrast</a:t>
            </a:r>
          </a:p>
          <a:p>
            <a:r>
              <a:rPr lang="en-US" sz="1600" spc="-50" dirty="0">
                <a:solidFill>
                  <a:srgbClr val="FF0000"/>
                </a:solidFill>
              </a:rPr>
              <a:t>traditional</a:t>
            </a:r>
            <a:r>
              <a:rPr lang="en-US" sz="1600" spc="-50" dirty="0">
                <a:solidFill>
                  <a:srgbClr val="FF0000"/>
                </a:solidFill>
                <a:latin typeface="Verdana"/>
              </a:rPr>
              <a:t> client processors </a:t>
            </a:r>
            <a:r>
              <a:rPr lang="en-US" sz="1600" spc="-50" dirty="0">
                <a:solidFill>
                  <a:srgbClr val="0070C0"/>
                </a:solidFill>
                <a:latin typeface="Verdana"/>
              </a:rPr>
              <a:t>were 4-wide 64-bit </a:t>
            </a:r>
            <a:r>
              <a:rPr lang="en-US" sz="1600" spc="-50" dirty="0">
                <a:latin typeface="Verdana"/>
              </a:rPr>
              <a:t>Intel designs (as the Figure below shows) or</a:t>
            </a:r>
          </a:p>
          <a:p>
            <a:r>
              <a:rPr lang="en-US" sz="1600" dirty="0">
                <a:latin typeface="Verdana"/>
              </a:rPr>
              <a:t>  </a:t>
            </a:r>
            <a:r>
              <a:rPr lang="en-US" sz="1600" dirty="0">
                <a:solidFill>
                  <a:srgbClr val="0070C0"/>
                </a:solidFill>
                <a:latin typeface="Verdana"/>
              </a:rPr>
              <a:t>3-wide, 64-bit </a:t>
            </a:r>
            <a:r>
              <a:rPr lang="en-US" sz="1600" dirty="0">
                <a:latin typeface="Verdana"/>
              </a:rPr>
              <a:t>AMD designs, both </a:t>
            </a:r>
            <a:r>
              <a:rPr lang="en-US" sz="1600" dirty="0">
                <a:solidFill>
                  <a:srgbClr val="0070C0"/>
                </a:solidFill>
                <a:latin typeface="Verdana"/>
              </a:rPr>
              <a:t>laid out for maximum performance/power</a:t>
            </a:r>
          </a:p>
          <a:p>
            <a:r>
              <a:rPr lang="en-US" sz="1600" dirty="0">
                <a:solidFill>
                  <a:srgbClr val="FF0000"/>
                </a:solidFill>
                <a:latin typeface="Verdana"/>
              </a:rPr>
              <a:t>  </a:t>
            </a:r>
            <a:r>
              <a:rPr lang="en-US" sz="1600" dirty="0">
                <a:latin typeface="Verdana"/>
              </a:rPr>
              <a:t>(in terms of GFLOPS/Watt).</a:t>
            </a:r>
          </a:p>
        </p:txBody>
      </p:sp>
      <p:sp>
        <p:nvSpPr>
          <p:cNvPr id="10" name="TextBox 9"/>
          <p:cNvSpPr txBox="1"/>
          <p:nvPr/>
        </p:nvSpPr>
        <p:spPr>
          <a:xfrm>
            <a:off x="791580" y="5634535"/>
            <a:ext cx="765085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600" dirty="0">
                <a:solidFill>
                  <a:srgbClr val="000000"/>
                </a:solidFill>
                <a:latin typeface="Verdana"/>
              </a:rPr>
              <a:t>Figure: Width of Intel’s Core 2 to </a:t>
            </a:r>
            <a:r>
              <a:rPr lang="en-US" sz="1600" dirty="0" err="1">
                <a:solidFill>
                  <a:srgbClr val="000000"/>
                </a:solidFill>
                <a:latin typeface="Verdana"/>
              </a:rPr>
              <a:t>Haswell</a:t>
            </a:r>
            <a:r>
              <a:rPr lang="en-US" sz="1600" dirty="0">
                <a:solidFill>
                  <a:srgbClr val="000000"/>
                </a:solidFill>
                <a:latin typeface="Verdana"/>
              </a:rPr>
              <a:t> processor cores </a:t>
            </a:r>
          </a:p>
          <a:p>
            <a:pPr algn="ctr"/>
            <a:r>
              <a:rPr lang="en-US" sz="1600" dirty="0">
                <a:solidFill>
                  <a:srgbClr val="000000"/>
                </a:solidFill>
                <a:latin typeface="Verdana"/>
              </a:rPr>
              <a:t>    powering clients to servers [</a:t>
            </a:r>
            <a:r>
              <a:rPr lang="hu-HU" sz="1600" dirty="0">
                <a:solidFill>
                  <a:srgbClr val="000000"/>
                </a:solidFill>
                <a:latin typeface="Verdana"/>
              </a:rPr>
              <a:t>3</a:t>
            </a:r>
            <a:r>
              <a:rPr lang="en-US" sz="1600" dirty="0">
                <a:solidFill>
                  <a:srgbClr val="000000"/>
                </a:solidFill>
                <a:latin typeface="Verdana"/>
              </a:rPr>
              <a:t>0]</a:t>
            </a:r>
          </a:p>
        </p:txBody>
      </p:sp>
      <p:grpSp>
        <p:nvGrpSpPr>
          <p:cNvPr id="11" name="Group 10"/>
          <p:cNvGrpSpPr/>
          <p:nvPr/>
        </p:nvGrpSpPr>
        <p:grpSpPr>
          <a:xfrm>
            <a:off x="899592" y="3249270"/>
            <a:ext cx="7319825" cy="2301832"/>
            <a:chOff x="899592" y="2709601"/>
            <a:chExt cx="7319825" cy="2301832"/>
          </a:xfrm>
        </p:grpSpPr>
        <p:pic>
          <p:nvPicPr>
            <p:cNvPr id="12" name="Kép 4"/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899592" y="2709601"/>
              <a:ext cx="7319825" cy="2301832"/>
            </a:xfrm>
            <a:prstGeom prst="rect">
              <a:avLst/>
            </a:prstGeom>
          </p:spPr>
        </p:pic>
        <p:sp>
          <p:nvSpPr>
            <p:cNvPr id="13" name="Oval 12"/>
            <p:cNvSpPr/>
            <p:nvPr/>
          </p:nvSpPr>
          <p:spPr>
            <a:xfrm>
              <a:off x="3808931" y="3085976"/>
              <a:ext cx="628132" cy="1665185"/>
            </a:xfrm>
            <a:prstGeom prst="ellipse">
              <a:avLst/>
            </a:prstGeom>
            <a:noFill/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FFFFFF"/>
                </a:solidFill>
              </a:endParaRPr>
            </a:p>
          </p:txBody>
        </p:sp>
        <p:sp>
          <p:nvSpPr>
            <p:cNvPr id="14" name="TextBox 13"/>
            <p:cNvSpPr txBox="1"/>
            <p:nvPr/>
          </p:nvSpPr>
          <p:spPr>
            <a:xfrm>
              <a:off x="1286635" y="4152083"/>
              <a:ext cx="1257075" cy="49244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300" dirty="0">
                  <a:latin typeface="+mj-lt"/>
                </a:rPr>
                <a:t>(2006-2013)</a:t>
              </a:r>
            </a:p>
            <a:p>
              <a:endParaRPr lang="en-US" sz="1300" dirty="0">
                <a:latin typeface="+mj-lt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14951591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6" grpId="0" animBg="1"/>
      <p:bldP spid="7" grpId="0"/>
      <p:bldP spid="10" grpId="0"/>
    </p:bldLst>
  </p:timing>
</p:sld>
</file>

<file path=ppt/slides/slide2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6. Evolution of mobile processors (12)</a:t>
            </a:r>
            <a:endParaRPr lang="en-US" dirty="0"/>
          </a:p>
        </p:txBody>
      </p:sp>
      <p:sp>
        <p:nvSpPr>
          <p:cNvPr id="3" name="Rounded Rectangle 2"/>
          <p:cNvSpPr/>
          <p:nvPr/>
        </p:nvSpPr>
        <p:spPr bwMode="auto">
          <a:xfrm>
            <a:off x="0" y="845965"/>
            <a:ext cx="9037595" cy="2268000"/>
          </a:xfrm>
          <a:prstGeom prst="roundRect">
            <a:avLst/>
          </a:prstGeom>
          <a:solidFill>
            <a:srgbClr val="DDEEFF"/>
          </a:solidFill>
          <a:ln w="19050" cap="flat" cmpd="sng" algn="ctr">
            <a:solidFill>
              <a:srgbClr val="89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>
              <a:ln>
                <a:noFill/>
              </a:ln>
              <a:solidFill>
                <a:srgbClr val="3333CC"/>
              </a:solidFill>
              <a:effectLst/>
              <a:latin typeface="Verdana" pitchFamily="34" charset="0"/>
            </a:endParaRPr>
          </a:p>
        </p:txBody>
      </p:sp>
      <p:sp>
        <p:nvSpPr>
          <p:cNvPr id="14" name="Down Arrow 13"/>
          <p:cNvSpPr/>
          <p:nvPr/>
        </p:nvSpPr>
        <p:spPr>
          <a:xfrm>
            <a:off x="4292121" y="1787679"/>
            <a:ext cx="99859" cy="371556"/>
          </a:xfrm>
          <a:prstGeom prst="downArrow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16" name="Rectangle 15"/>
          <p:cNvSpPr/>
          <p:nvPr/>
        </p:nvSpPr>
        <p:spPr>
          <a:xfrm>
            <a:off x="71500" y="2237963"/>
            <a:ext cx="8595956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600" dirty="0">
                <a:solidFill>
                  <a:srgbClr val="0070C0"/>
                </a:solidFill>
                <a:latin typeface="Verdana"/>
              </a:rPr>
              <a:t>As a consequence, b</a:t>
            </a:r>
            <a:r>
              <a:rPr lang="hu-HU" sz="1600" dirty="0" err="1">
                <a:solidFill>
                  <a:srgbClr val="0070C0"/>
                </a:solidFill>
                <a:latin typeface="Verdana"/>
              </a:rPr>
              <a:t>oth</a:t>
            </a:r>
            <a:r>
              <a:rPr lang="hu-HU" sz="1600" dirty="0">
                <a:solidFill>
                  <a:srgbClr val="0070C0"/>
                </a:solidFill>
                <a:latin typeface="Verdana"/>
              </a:rPr>
              <a:t> Intel and AMD </a:t>
            </a:r>
            <a:r>
              <a:rPr lang="en-US" sz="1600" dirty="0">
                <a:solidFill>
                  <a:srgbClr val="0070C0"/>
                </a:solidFill>
                <a:latin typeface="Verdana"/>
              </a:rPr>
              <a:t>were forced to </a:t>
            </a:r>
            <a:r>
              <a:rPr lang="hu-HU" sz="1600" dirty="0">
                <a:solidFill>
                  <a:srgbClr val="0070C0"/>
                </a:solidFill>
                <a:latin typeface="Verdana"/>
              </a:rPr>
              <a:t>design and </a:t>
            </a:r>
            <a:r>
              <a:rPr lang="hu-HU" sz="1600" dirty="0" err="1">
                <a:solidFill>
                  <a:srgbClr val="0070C0"/>
                </a:solidFill>
                <a:latin typeface="Verdana"/>
              </a:rPr>
              <a:t>introduce</a:t>
            </a:r>
            <a:r>
              <a:rPr lang="hu-HU" sz="1600" dirty="0">
                <a:solidFill>
                  <a:srgbClr val="0070C0"/>
                </a:solidFill>
                <a:latin typeface="Verdana"/>
              </a:rPr>
              <a:t> </a:t>
            </a:r>
            <a:r>
              <a:rPr lang="en-US" sz="1600" dirty="0">
                <a:solidFill>
                  <a:srgbClr val="FF0000"/>
                </a:solidFill>
                <a:latin typeface="Verdana"/>
              </a:rPr>
              <a:t>new,</a:t>
            </a:r>
          </a:p>
          <a:p>
            <a:r>
              <a:rPr lang="en-US" sz="1600" dirty="0">
                <a:solidFill>
                  <a:srgbClr val="FF0000"/>
                </a:solidFill>
                <a:latin typeface="Verdana"/>
              </a:rPr>
              <a:t>  narrow </a:t>
            </a:r>
            <a:r>
              <a:rPr lang="en-US" sz="1600" dirty="0">
                <a:solidFill>
                  <a:srgbClr val="0070C0"/>
                </a:solidFill>
                <a:latin typeface="Verdana"/>
              </a:rPr>
              <a:t>(e.g., 2-wide) </a:t>
            </a:r>
            <a:r>
              <a:rPr lang="en-US" sz="1600" dirty="0">
                <a:solidFill>
                  <a:srgbClr val="FF0000"/>
                </a:solidFill>
                <a:latin typeface="Verdana"/>
              </a:rPr>
              <a:t>low-power microarchitectures </a:t>
            </a:r>
            <a:r>
              <a:rPr lang="en-US" sz="1600" dirty="0">
                <a:solidFill>
                  <a:srgbClr val="0070C0"/>
                </a:solidFill>
                <a:latin typeface="Verdana"/>
              </a:rPr>
              <a:t>to successfully compete</a:t>
            </a:r>
          </a:p>
          <a:p>
            <a:r>
              <a:rPr lang="en-US" sz="1600" dirty="0">
                <a:solidFill>
                  <a:srgbClr val="0070C0"/>
                </a:solidFill>
                <a:latin typeface="Verdana"/>
              </a:rPr>
              <a:t>  in the mobile market space.</a:t>
            </a:r>
            <a:endParaRPr lang="en-US" dirty="0">
              <a:latin typeface="Verdana"/>
            </a:endParaRPr>
          </a:p>
        </p:txBody>
      </p:sp>
      <p:sp>
        <p:nvSpPr>
          <p:cNvPr id="17" name="Rectangle 16"/>
          <p:cNvSpPr/>
          <p:nvPr/>
        </p:nvSpPr>
        <p:spPr>
          <a:xfrm>
            <a:off x="37415" y="893935"/>
            <a:ext cx="8945075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600" dirty="0">
                <a:latin typeface="Verdana"/>
              </a:rPr>
              <a:t>Due to their wider CPUs and different design orientations, </a:t>
            </a:r>
            <a:r>
              <a:rPr lang="en-US" sz="1600" dirty="0">
                <a:solidFill>
                  <a:srgbClr val="FF0000"/>
                </a:solidFill>
                <a:latin typeface="Verdana"/>
              </a:rPr>
              <a:t>Intel’s and AMD’s client </a:t>
            </a:r>
          </a:p>
          <a:p>
            <a:r>
              <a:rPr lang="en-US" sz="1600" dirty="0">
                <a:solidFill>
                  <a:srgbClr val="FF0000"/>
                </a:solidFill>
                <a:latin typeface="Verdana"/>
              </a:rPr>
              <a:t>  processors consumed much more power </a:t>
            </a:r>
            <a:r>
              <a:rPr lang="en-US" sz="1600" dirty="0">
                <a:latin typeface="Verdana"/>
              </a:rPr>
              <a:t>than ARM’s Cortex-processors, so they</a:t>
            </a:r>
          </a:p>
          <a:p>
            <a:r>
              <a:rPr lang="en-US" sz="1600" dirty="0">
                <a:latin typeface="Verdana"/>
              </a:rPr>
              <a:t>  were not well suited for mobile devices.</a:t>
            </a:r>
          </a:p>
        </p:txBody>
      </p:sp>
      <p:sp>
        <p:nvSpPr>
          <p:cNvPr id="12" name="TextBox 11"/>
          <p:cNvSpPr txBox="1"/>
          <p:nvPr/>
        </p:nvSpPr>
        <p:spPr>
          <a:xfrm>
            <a:off x="26495" y="458670"/>
            <a:ext cx="940520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pc="-20" dirty="0">
                <a:solidFill>
                  <a:srgbClr val="2D2D8A"/>
                </a:solidFill>
                <a:latin typeface="Verdana"/>
              </a:rPr>
              <a:t>How far Intel’s and AMD’s traditional processors were suited to mobile use? -2</a:t>
            </a:r>
          </a:p>
        </p:txBody>
      </p:sp>
    </p:spTree>
    <p:extLst>
      <p:ext uri="{BB962C8B-B14F-4D97-AF65-F5344CB8AC3E}">
        <p14:creationId xmlns:p14="http://schemas.microsoft.com/office/powerpoint/2010/main" val="201055418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14" grpId="0" animBg="1"/>
      <p:bldP spid="16" grpId="0"/>
    </p:bldLst>
  </p:timing>
</p:sld>
</file>

<file path=ppt/slides/slide2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6. Evolution of mobile processors (13)</a:t>
            </a:r>
            <a:endParaRPr lang="en-US" dirty="0"/>
          </a:p>
        </p:txBody>
      </p:sp>
      <p:sp>
        <p:nvSpPr>
          <p:cNvPr id="3" name="TextBox 2"/>
          <p:cNvSpPr txBox="1"/>
          <p:nvPr/>
        </p:nvSpPr>
        <p:spPr>
          <a:xfrm>
            <a:off x="26495" y="458670"/>
            <a:ext cx="873158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>
                <a:solidFill>
                  <a:schemeClr val="accent6"/>
                </a:solidFill>
              </a:rPr>
              <a:t>How Intel responded to the mobile challenge?</a:t>
            </a:r>
          </a:p>
        </p:txBody>
      </p:sp>
      <p:sp>
        <p:nvSpPr>
          <p:cNvPr id="5" name="Rounded Rectangle 4"/>
          <p:cNvSpPr/>
          <p:nvPr/>
        </p:nvSpPr>
        <p:spPr bwMode="auto">
          <a:xfrm>
            <a:off x="7245" y="844755"/>
            <a:ext cx="9144000" cy="584775"/>
          </a:xfrm>
          <a:prstGeom prst="roundRect">
            <a:avLst/>
          </a:prstGeom>
          <a:solidFill>
            <a:srgbClr val="E5F2FF"/>
          </a:solidFill>
          <a:ln w="19050" cap="flat" cmpd="sng" algn="ctr">
            <a:solidFill>
              <a:srgbClr val="89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26495" y="844755"/>
            <a:ext cx="824443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Intel’s response to the mobile challenge was their </a:t>
            </a:r>
            <a:r>
              <a:rPr lang="en-US" sz="1600" dirty="0">
                <a:solidFill>
                  <a:srgbClr val="0070C0"/>
                </a:solidFill>
              </a:rPr>
              <a:t>2-wide</a:t>
            </a:r>
            <a:r>
              <a:rPr lang="en-US" sz="1600" dirty="0"/>
              <a:t> (64-bit) </a:t>
            </a:r>
            <a:r>
              <a:rPr lang="en-US" sz="1600" dirty="0">
                <a:solidFill>
                  <a:srgbClr val="FF0000"/>
                </a:solidFill>
              </a:rPr>
              <a:t>Atom line</a:t>
            </a:r>
            <a:r>
              <a:rPr lang="en-US" sz="1600" dirty="0"/>
              <a:t>, </a:t>
            </a:r>
          </a:p>
          <a:p>
            <a:r>
              <a:rPr lang="en-US" sz="1600" dirty="0"/>
              <a:t>  introduced in </a:t>
            </a:r>
            <a:r>
              <a:rPr lang="en-US" sz="1600" dirty="0">
                <a:solidFill>
                  <a:srgbClr val="0070C0"/>
                </a:solidFill>
              </a:rPr>
              <a:t>2008</a:t>
            </a:r>
            <a:r>
              <a:rPr lang="en-US" sz="1600" dirty="0"/>
              <a:t>, as seen below.</a:t>
            </a:r>
          </a:p>
        </p:txBody>
      </p:sp>
    </p:spTree>
    <p:extLst>
      <p:ext uri="{BB962C8B-B14F-4D97-AF65-F5344CB8AC3E}">
        <p14:creationId xmlns:p14="http://schemas.microsoft.com/office/powerpoint/2010/main" val="162721467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6" grpId="0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sz="17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1. Introduction - Main battlefields of the processor war (16)</a:t>
            </a:r>
            <a:endParaRPr lang="en-US" sz="1700" dirty="0"/>
          </a:p>
        </p:txBody>
      </p:sp>
      <p:sp>
        <p:nvSpPr>
          <p:cNvPr id="129" name="Rectangle 128"/>
          <p:cNvSpPr>
            <a:spLocks noChangeArrowheads="1"/>
          </p:cNvSpPr>
          <p:nvPr/>
        </p:nvSpPr>
        <p:spPr bwMode="auto">
          <a:xfrm>
            <a:off x="4790444" y="4914623"/>
            <a:ext cx="314471" cy="559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/>
                <a:ea typeface="Times New Roman"/>
                <a:cs typeface="Times New Roman"/>
              </a:rPr>
              <a:t>1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/>
                <a:ea typeface="Times New Roman"/>
                <a:cs typeface="Times New Roman"/>
              </a:rPr>
              <a:t>7</a:t>
            </a:r>
            <a:endParaRPr kumimoji="0" lang="en-US" sz="1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/>
              <a:ea typeface="Times New Roman"/>
              <a:cs typeface="Times New Roman" pitchFamily="18" charset="0"/>
            </a:endParaRPr>
          </a:p>
        </p:txBody>
      </p:sp>
      <p:sp>
        <p:nvSpPr>
          <p:cNvPr id="130" name="Rectangle 129"/>
          <p:cNvSpPr>
            <a:spLocks noChangeArrowheads="1"/>
          </p:cNvSpPr>
          <p:nvPr/>
        </p:nvSpPr>
        <p:spPr bwMode="auto">
          <a:xfrm>
            <a:off x="6073725" y="4910930"/>
            <a:ext cx="314471" cy="559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/>
                <a:ea typeface="Times New Roman"/>
                <a:cs typeface="Times New Roman"/>
              </a:rPr>
              <a:t>1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/>
                <a:ea typeface="Times New Roman"/>
                <a:cs typeface="Times New Roman"/>
              </a:rPr>
              <a:t>9</a:t>
            </a:r>
            <a:endParaRPr kumimoji="0" lang="en-US" sz="1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/>
              <a:ea typeface="Times New Roman"/>
              <a:cs typeface="Times New Roman" pitchFamily="18" charset="0"/>
            </a:endParaRPr>
          </a:p>
        </p:txBody>
      </p:sp>
      <p:sp>
        <p:nvSpPr>
          <p:cNvPr id="134" name="Rectangle 133"/>
          <p:cNvSpPr>
            <a:spLocks noChangeArrowheads="1"/>
          </p:cNvSpPr>
          <p:nvPr/>
        </p:nvSpPr>
        <p:spPr bwMode="auto">
          <a:xfrm>
            <a:off x="5445231" y="4914623"/>
            <a:ext cx="339813" cy="559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/>
                <a:ea typeface="Times New Roman"/>
                <a:cs typeface="Times New Roman"/>
              </a:rPr>
              <a:t>1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/>
                <a:ea typeface="Times New Roman"/>
                <a:cs typeface="Times New Roman"/>
              </a:rPr>
              <a:t>8</a:t>
            </a:r>
            <a:endParaRPr kumimoji="0" lang="en-US" sz="1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/>
              <a:ea typeface="Times New Roman"/>
              <a:cs typeface="Times New Roman" pitchFamily="18" charset="0"/>
            </a:endParaRPr>
          </a:p>
        </p:txBody>
      </p:sp>
      <p:sp>
        <p:nvSpPr>
          <p:cNvPr id="140" name="Rectangle 139"/>
          <p:cNvSpPr>
            <a:spLocks noChangeArrowheads="1"/>
          </p:cNvSpPr>
          <p:nvPr/>
        </p:nvSpPr>
        <p:spPr bwMode="auto">
          <a:xfrm>
            <a:off x="7953154" y="4918587"/>
            <a:ext cx="314471" cy="559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/>
                <a:ea typeface="Times New Roman"/>
                <a:cs typeface="Times New Roman"/>
              </a:rPr>
              <a:t>22</a:t>
            </a:r>
            <a:endParaRPr kumimoji="0" lang="en-US" sz="1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/>
              <a:ea typeface="Times New Roman"/>
              <a:cs typeface="Times New Roman" pitchFamily="18" charset="0"/>
            </a:endParaRPr>
          </a:p>
        </p:txBody>
      </p:sp>
      <p:sp>
        <p:nvSpPr>
          <p:cNvPr id="141" name="Rectangle 140"/>
          <p:cNvSpPr>
            <a:spLocks noChangeArrowheads="1"/>
          </p:cNvSpPr>
          <p:nvPr/>
        </p:nvSpPr>
        <p:spPr bwMode="auto">
          <a:xfrm>
            <a:off x="7349511" y="4916551"/>
            <a:ext cx="339813" cy="559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400" dirty="0">
                <a:solidFill>
                  <a:srgbClr val="000000"/>
                </a:solidFill>
                <a:latin typeface="Times New Roman"/>
                <a:ea typeface="Times New Roman"/>
                <a:cs typeface="Times New Roman"/>
              </a:rPr>
              <a:t>21</a:t>
            </a:r>
            <a:endParaRPr kumimoji="0" lang="en-US" sz="1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/>
              <a:ea typeface="Times New Roman"/>
              <a:cs typeface="Times New Roman" pitchFamily="18" charset="0"/>
            </a:endParaRPr>
          </a:p>
        </p:txBody>
      </p:sp>
      <p:sp>
        <p:nvSpPr>
          <p:cNvPr id="147" name="Rectangle 146"/>
          <p:cNvSpPr>
            <a:spLocks noChangeArrowheads="1"/>
          </p:cNvSpPr>
          <p:nvPr/>
        </p:nvSpPr>
        <p:spPr bwMode="auto">
          <a:xfrm>
            <a:off x="2006005" y="4920823"/>
            <a:ext cx="426063" cy="56032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/>
                <a:ea typeface="Times New Roman"/>
                <a:cs typeface="Times New Roman"/>
              </a:rPr>
              <a:t>05</a:t>
            </a:r>
            <a:endParaRPr kumimoji="0" lang="en-US" sz="1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/>
              <a:ea typeface="Times New Roman"/>
              <a:cs typeface="Times New Roman" pitchFamily="18" charset="0"/>
            </a:endParaRPr>
          </a:p>
        </p:txBody>
      </p:sp>
      <p:sp>
        <p:nvSpPr>
          <p:cNvPr id="148" name="Rectangle 147"/>
          <p:cNvSpPr>
            <a:spLocks noChangeArrowheads="1"/>
          </p:cNvSpPr>
          <p:nvPr/>
        </p:nvSpPr>
        <p:spPr bwMode="auto">
          <a:xfrm>
            <a:off x="1408059" y="4926296"/>
            <a:ext cx="608949" cy="9952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/>
                <a:ea typeface="Times New Roman"/>
                <a:cs typeface="Times New Roman"/>
              </a:rPr>
              <a:t>0</a:t>
            </a:r>
            <a:r>
              <a:rPr kumimoji="0" lang="hu-HU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/>
                <a:ea typeface="Times New Roman"/>
                <a:cs typeface="Times New Roman"/>
              </a:rPr>
              <a:t>4</a:t>
            </a:r>
            <a:endParaRPr kumimoji="0" lang="en-US" sz="1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/>
              <a:ea typeface="Times New Roman"/>
              <a:cs typeface="Times New Roman" pitchFamily="18" charset="0"/>
            </a:endParaRPr>
          </a:p>
        </p:txBody>
      </p:sp>
      <p:sp>
        <p:nvSpPr>
          <p:cNvPr id="149" name="Rectangle 148"/>
          <p:cNvSpPr>
            <a:spLocks noChangeArrowheads="1"/>
          </p:cNvSpPr>
          <p:nvPr/>
        </p:nvSpPr>
        <p:spPr bwMode="auto">
          <a:xfrm>
            <a:off x="2625415" y="4920823"/>
            <a:ext cx="340584" cy="56032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/>
                <a:ea typeface="Times New Roman"/>
                <a:cs typeface="Times New Roman"/>
              </a:rPr>
              <a:t>06</a:t>
            </a:r>
            <a:endParaRPr kumimoji="0" lang="en-US" sz="1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/>
              <a:ea typeface="Times New Roman"/>
              <a:cs typeface="Times New Roman" pitchFamily="18" charset="0"/>
            </a:endParaRPr>
          </a:p>
        </p:txBody>
      </p:sp>
      <p:sp>
        <p:nvSpPr>
          <p:cNvPr id="150" name="Rectangle 149"/>
          <p:cNvSpPr>
            <a:spLocks noChangeArrowheads="1"/>
          </p:cNvSpPr>
          <p:nvPr/>
        </p:nvSpPr>
        <p:spPr bwMode="auto">
          <a:xfrm>
            <a:off x="3269412" y="4920699"/>
            <a:ext cx="321780" cy="56032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/>
                <a:ea typeface="Times New Roman"/>
                <a:cs typeface="Times New Roman"/>
              </a:rPr>
              <a:t>07</a:t>
            </a:r>
            <a:endParaRPr kumimoji="0" lang="en-US" sz="1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/>
              <a:ea typeface="Times New Roman"/>
              <a:cs typeface="Times New Roman" pitchFamily="18" charset="0"/>
            </a:endParaRPr>
          </a:p>
        </p:txBody>
      </p:sp>
      <p:sp>
        <p:nvSpPr>
          <p:cNvPr id="157" name="Rectangle 156"/>
          <p:cNvSpPr>
            <a:spLocks noChangeArrowheads="1"/>
          </p:cNvSpPr>
          <p:nvPr/>
        </p:nvSpPr>
        <p:spPr bwMode="auto">
          <a:xfrm>
            <a:off x="735313" y="4925880"/>
            <a:ext cx="608949" cy="9952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/>
                <a:ea typeface="Times New Roman"/>
                <a:cs typeface="Times New Roman"/>
              </a:rPr>
              <a:t>20</a:t>
            </a:r>
            <a:r>
              <a:rPr kumimoji="0" lang="hu-HU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/>
                <a:ea typeface="Times New Roman"/>
                <a:cs typeface="Times New Roman"/>
              </a:rPr>
              <a:t>0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/>
                <a:ea typeface="Times New Roman"/>
                <a:cs typeface="Times New Roman"/>
              </a:rPr>
              <a:t>3</a:t>
            </a:r>
            <a:endParaRPr kumimoji="0" lang="en-US" sz="1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/>
              <a:ea typeface="Times New Roman"/>
              <a:cs typeface="Times New Roman" pitchFamily="18" charset="0"/>
            </a:endParaRPr>
          </a:p>
        </p:txBody>
      </p:sp>
      <p:sp>
        <p:nvSpPr>
          <p:cNvPr id="183" name="TextBox 182"/>
          <p:cNvSpPr txBox="1"/>
          <p:nvPr/>
        </p:nvSpPr>
        <p:spPr>
          <a:xfrm>
            <a:off x="26495" y="458670"/>
            <a:ext cx="825258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accent6"/>
                </a:solidFill>
              </a:rPr>
              <a:t>Alternating performance leadership in client processors AMD vs. Intel</a:t>
            </a:r>
          </a:p>
        </p:txBody>
      </p:sp>
      <p:sp>
        <p:nvSpPr>
          <p:cNvPr id="185" name="TextBox 184"/>
          <p:cNvSpPr txBox="1"/>
          <p:nvPr/>
        </p:nvSpPr>
        <p:spPr>
          <a:xfrm>
            <a:off x="2186735" y="5273341"/>
            <a:ext cx="963725" cy="5975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spcAft>
                <a:spcPts val="100"/>
              </a:spcAft>
            </a:pPr>
            <a:r>
              <a:rPr lang="en-US" sz="1600" dirty="0">
                <a:solidFill>
                  <a:srgbClr val="FF0000"/>
                </a:solidFill>
              </a:rPr>
              <a:t>A: AMD</a:t>
            </a:r>
          </a:p>
          <a:p>
            <a:pPr>
              <a:spcAft>
                <a:spcPts val="100"/>
              </a:spcAft>
            </a:pPr>
            <a:r>
              <a:rPr lang="en-US" sz="1600" dirty="0">
                <a:solidFill>
                  <a:srgbClr val="0070C0"/>
                </a:solidFill>
              </a:rPr>
              <a:t>I: Intel</a:t>
            </a:r>
          </a:p>
        </p:txBody>
      </p:sp>
      <p:sp>
        <p:nvSpPr>
          <p:cNvPr id="186" name="TextBox 185"/>
          <p:cNvSpPr txBox="1"/>
          <p:nvPr/>
        </p:nvSpPr>
        <p:spPr>
          <a:xfrm>
            <a:off x="3735525" y="5153762"/>
            <a:ext cx="2036520" cy="88229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spcAft>
                <a:spcPts val="200"/>
              </a:spcAft>
            </a:pPr>
            <a:r>
              <a:rPr lang="en-US" sz="1600" dirty="0">
                <a:solidFill>
                  <a:srgbClr val="0070C0"/>
                </a:solidFill>
              </a:rPr>
              <a:t>CML: Comet Lake</a:t>
            </a:r>
          </a:p>
          <a:p>
            <a:pPr>
              <a:spcAft>
                <a:spcPts val="200"/>
              </a:spcAft>
            </a:pPr>
            <a:r>
              <a:rPr lang="en-US" sz="1600" dirty="0">
                <a:solidFill>
                  <a:srgbClr val="0070C0"/>
                </a:solidFill>
              </a:rPr>
              <a:t>ALL:  Alder Lake</a:t>
            </a:r>
          </a:p>
          <a:p>
            <a:pPr>
              <a:spcAft>
                <a:spcPts val="200"/>
              </a:spcAft>
            </a:pPr>
            <a:r>
              <a:rPr lang="en-US" sz="1600" dirty="0">
                <a:solidFill>
                  <a:srgbClr val="0070C0"/>
                </a:solidFill>
              </a:rPr>
              <a:t>RPL:  Raptor Lake</a:t>
            </a:r>
          </a:p>
        </p:txBody>
      </p:sp>
      <p:sp>
        <p:nvSpPr>
          <p:cNvPr id="99" name="Rectangle 98"/>
          <p:cNvSpPr>
            <a:spLocks noChangeArrowheads="1"/>
          </p:cNvSpPr>
          <p:nvPr/>
        </p:nvSpPr>
        <p:spPr bwMode="auto">
          <a:xfrm>
            <a:off x="8539395" y="4969614"/>
            <a:ext cx="467174" cy="4226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400" b="1" i="0" u="none" strike="noStrike" kern="1200" cap="none" spc="-7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/>
                <a:ea typeface="Times New Roman"/>
                <a:cs typeface="Times New Roman"/>
              </a:rPr>
              <a:t>Year</a:t>
            </a:r>
            <a:endParaRPr kumimoji="0" lang="en-US" sz="1400" b="0" i="0" u="none" strike="noStrike" kern="1200" cap="none" spc="-70" normalizeH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/>
              <a:ea typeface="Times New Roman"/>
              <a:cs typeface="Times New Roman" pitchFamily="18" charset="0"/>
            </a:endParaRPr>
          </a:p>
        </p:txBody>
      </p:sp>
      <p:cxnSp>
        <p:nvCxnSpPr>
          <p:cNvPr id="131" name="Line 18"/>
          <p:cNvCxnSpPr/>
          <p:nvPr/>
        </p:nvCxnSpPr>
        <p:spPr bwMode="auto">
          <a:xfrm flipV="1">
            <a:off x="5226124" y="4774347"/>
            <a:ext cx="0" cy="14211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32" name="Line 19"/>
          <p:cNvCxnSpPr/>
          <p:nvPr/>
        </p:nvCxnSpPr>
        <p:spPr bwMode="auto">
          <a:xfrm flipV="1">
            <a:off x="5892114" y="4779389"/>
            <a:ext cx="0" cy="14211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33" name="Line 19"/>
          <p:cNvCxnSpPr/>
          <p:nvPr/>
        </p:nvCxnSpPr>
        <p:spPr bwMode="auto">
          <a:xfrm flipV="1">
            <a:off x="6527336" y="4768467"/>
            <a:ext cx="0" cy="16010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35" name="Line 18"/>
          <p:cNvCxnSpPr/>
          <p:nvPr/>
        </p:nvCxnSpPr>
        <p:spPr bwMode="auto">
          <a:xfrm flipV="1">
            <a:off x="7146729" y="4772600"/>
            <a:ext cx="0" cy="14211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36" name="Rectangle 135"/>
          <p:cNvSpPr>
            <a:spLocks noChangeArrowheads="1"/>
          </p:cNvSpPr>
          <p:nvPr/>
        </p:nvSpPr>
        <p:spPr bwMode="auto">
          <a:xfrm>
            <a:off x="6596421" y="5001466"/>
            <a:ext cx="560173" cy="4339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/>
                <a:ea typeface="Times New Roman"/>
                <a:cs typeface="Times New Roman"/>
              </a:rPr>
              <a:t>2020</a:t>
            </a:r>
            <a:endParaRPr kumimoji="0" lang="en-US" sz="1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/>
              <a:ea typeface="Times New Roman"/>
              <a:cs typeface="Times New Roman" pitchFamily="18" charset="0"/>
            </a:endParaRPr>
          </a:p>
        </p:txBody>
      </p:sp>
      <p:cxnSp>
        <p:nvCxnSpPr>
          <p:cNvPr id="137" name="Straight Connector 136"/>
          <p:cNvCxnSpPr/>
          <p:nvPr/>
        </p:nvCxnSpPr>
        <p:spPr bwMode="auto">
          <a:xfrm flipV="1">
            <a:off x="5892114" y="4864057"/>
            <a:ext cx="18702" cy="1318"/>
          </a:xfrm>
          <a:prstGeom prst="line">
            <a:avLst/>
          </a:prstGeom>
          <a:noFill/>
          <a:ln w="1587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3300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138" name="Line 19"/>
          <p:cNvCxnSpPr/>
          <p:nvPr/>
        </p:nvCxnSpPr>
        <p:spPr bwMode="auto">
          <a:xfrm flipV="1">
            <a:off x="7765788" y="4770748"/>
            <a:ext cx="0" cy="16010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39" name="Line 18"/>
          <p:cNvCxnSpPr/>
          <p:nvPr/>
        </p:nvCxnSpPr>
        <p:spPr bwMode="auto">
          <a:xfrm flipV="1">
            <a:off x="8385182" y="4773696"/>
            <a:ext cx="0" cy="14211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51" name="Line 15"/>
          <p:cNvCxnSpPr/>
          <p:nvPr/>
        </p:nvCxnSpPr>
        <p:spPr bwMode="auto">
          <a:xfrm flipV="1">
            <a:off x="1829417" y="4772725"/>
            <a:ext cx="0" cy="14211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52" name="Line 18"/>
          <p:cNvCxnSpPr/>
          <p:nvPr/>
        </p:nvCxnSpPr>
        <p:spPr bwMode="auto">
          <a:xfrm flipV="1">
            <a:off x="2417056" y="4775794"/>
            <a:ext cx="0" cy="14211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53" name="Line 19"/>
          <p:cNvCxnSpPr/>
          <p:nvPr/>
        </p:nvCxnSpPr>
        <p:spPr bwMode="auto">
          <a:xfrm flipV="1">
            <a:off x="3063456" y="4766381"/>
            <a:ext cx="0" cy="14211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54" name="Line 23"/>
          <p:cNvCxnSpPr/>
          <p:nvPr/>
        </p:nvCxnSpPr>
        <p:spPr bwMode="auto">
          <a:xfrm flipV="1">
            <a:off x="1222194" y="4776427"/>
            <a:ext cx="0" cy="14211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55" name="Line 66"/>
          <p:cNvCxnSpPr/>
          <p:nvPr/>
        </p:nvCxnSpPr>
        <p:spPr bwMode="auto">
          <a:xfrm flipV="1">
            <a:off x="3709857" y="4768390"/>
            <a:ext cx="0" cy="14211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56" name="Line 18"/>
          <p:cNvCxnSpPr/>
          <p:nvPr/>
        </p:nvCxnSpPr>
        <p:spPr bwMode="auto">
          <a:xfrm flipV="1">
            <a:off x="608472" y="4769484"/>
            <a:ext cx="0" cy="14211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60" name="Straight Connector 159"/>
          <p:cNvCxnSpPr/>
          <p:nvPr/>
        </p:nvCxnSpPr>
        <p:spPr bwMode="auto">
          <a:xfrm>
            <a:off x="147961" y="4843863"/>
            <a:ext cx="8857435" cy="0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arrow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163" name="TextBox 162"/>
          <p:cNvSpPr txBox="1"/>
          <p:nvPr/>
        </p:nvSpPr>
        <p:spPr>
          <a:xfrm rot="16200000">
            <a:off x="4000560" y="4706293"/>
            <a:ext cx="31130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/>
              <a:t>≈</a:t>
            </a:r>
          </a:p>
        </p:txBody>
      </p:sp>
      <p:cxnSp>
        <p:nvCxnSpPr>
          <p:cNvPr id="164" name="Line 18"/>
          <p:cNvCxnSpPr/>
          <p:nvPr/>
        </p:nvCxnSpPr>
        <p:spPr bwMode="auto">
          <a:xfrm flipV="1">
            <a:off x="4613303" y="4774047"/>
            <a:ext cx="0" cy="14211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65" name="TextBox 164"/>
          <p:cNvSpPr txBox="1"/>
          <p:nvPr/>
        </p:nvSpPr>
        <p:spPr>
          <a:xfrm>
            <a:off x="935984" y="4451225"/>
            <a:ext cx="33214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*</a:t>
            </a:r>
          </a:p>
        </p:txBody>
      </p:sp>
      <p:sp>
        <p:nvSpPr>
          <p:cNvPr id="166" name="TextBox 165"/>
          <p:cNvSpPr txBox="1"/>
          <p:nvPr/>
        </p:nvSpPr>
        <p:spPr>
          <a:xfrm>
            <a:off x="341530" y="4215857"/>
            <a:ext cx="1482714" cy="30777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>
                <a:solidFill>
                  <a:srgbClr val="FF0000"/>
                </a:solidFill>
              </a:rPr>
              <a:t>A: Athlon 64</a:t>
            </a:r>
          </a:p>
        </p:txBody>
      </p:sp>
      <p:sp>
        <p:nvSpPr>
          <p:cNvPr id="171" name="TextBox 170"/>
          <p:cNvSpPr txBox="1"/>
          <p:nvPr/>
        </p:nvSpPr>
        <p:spPr>
          <a:xfrm>
            <a:off x="6608667" y="3591569"/>
            <a:ext cx="267702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*</a:t>
            </a:r>
          </a:p>
        </p:txBody>
      </p:sp>
      <p:sp>
        <p:nvSpPr>
          <p:cNvPr id="172" name="TextBox 171"/>
          <p:cNvSpPr txBox="1"/>
          <p:nvPr/>
        </p:nvSpPr>
        <p:spPr>
          <a:xfrm>
            <a:off x="5877145" y="3337243"/>
            <a:ext cx="1866217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>
                <a:solidFill>
                  <a:srgbClr val="0070C0"/>
                </a:solidFill>
              </a:rPr>
              <a:t>I: 10</a:t>
            </a:r>
            <a:r>
              <a:rPr lang="en-US" sz="1600" baseline="30000" dirty="0">
                <a:solidFill>
                  <a:srgbClr val="0070C0"/>
                </a:solidFill>
              </a:rPr>
              <a:t>th</a:t>
            </a:r>
            <a:r>
              <a:rPr lang="en-US" sz="1600" dirty="0">
                <a:solidFill>
                  <a:srgbClr val="0070C0"/>
                </a:solidFill>
              </a:rPr>
              <a:t> gen. CML</a:t>
            </a:r>
          </a:p>
        </p:txBody>
      </p:sp>
      <p:sp>
        <p:nvSpPr>
          <p:cNvPr id="173" name="TextBox 172"/>
          <p:cNvSpPr txBox="1"/>
          <p:nvPr/>
        </p:nvSpPr>
        <p:spPr>
          <a:xfrm>
            <a:off x="2588633" y="4058616"/>
            <a:ext cx="267702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*</a:t>
            </a:r>
          </a:p>
        </p:txBody>
      </p:sp>
      <p:sp>
        <p:nvSpPr>
          <p:cNvPr id="174" name="TextBox 173"/>
          <p:cNvSpPr txBox="1"/>
          <p:nvPr/>
        </p:nvSpPr>
        <p:spPr>
          <a:xfrm>
            <a:off x="2181260" y="3810812"/>
            <a:ext cx="1116011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>
                <a:solidFill>
                  <a:srgbClr val="0070C0"/>
                </a:solidFill>
              </a:rPr>
              <a:t>I: Core 2</a:t>
            </a:r>
          </a:p>
        </p:txBody>
      </p:sp>
      <p:sp>
        <p:nvSpPr>
          <p:cNvPr id="175" name="TextBox 174"/>
          <p:cNvSpPr txBox="1"/>
          <p:nvPr/>
        </p:nvSpPr>
        <p:spPr>
          <a:xfrm>
            <a:off x="6924100" y="3096514"/>
            <a:ext cx="34817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*</a:t>
            </a:r>
          </a:p>
        </p:txBody>
      </p:sp>
      <p:sp>
        <p:nvSpPr>
          <p:cNvPr id="176" name="TextBox 175"/>
          <p:cNvSpPr txBox="1"/>
          <p:nvPr/>
        </p:nvSpPr>
        <p:spPr>
          <a:xfrm>
            <a:off x="6135123" y="2888654"/>
            <a:ext cx="1885837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>
                <a:solidFill>
                  <a:srgbClr val="FF0000"/>
                </a:solidFill>
              </a:rPr>
              <a:t>A: Zen 3 R 5000</a:t>
            </a:r>
          </a:p>
        </p:txBody>
      </p:sp>
      <p:sp>
        <p:nvSpPr>
          <p:cNvPr id="177" name="TextBox 176"/>
          <p:cNvSpPr txBox="1"/>
          <p:nvPr/>
        </p:nvSpPr>
        <p:spPr>
          <a:xfrm>
            <a:off x="7544658" y="2596068"/>
            <a:ext cx="267702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*</a:t>
            </a:r>
          </a:p>
        </p:txBody>
      </p:sp>
      <p:sp>
        <p:nvSpPr>
          <p:cNvPr id="178" name="TextBox 177"/>
          <p:cNvSpPr txBox="1"/>
          <p:nvPr/>
        </p:nvSpPr>
        <p:spPr>
          <a:xfrm>
            <a:off x="6777245" y="2370366"/>
            <a:ext cx="180530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>
                <a:solidFill>
                  <a:srgbClr val="0070C0"/>
                </a:solidFill>
              </a:rPr>
              <a:t>I: 12</a:t>
            </a:r>
            <a:r>
              <a:rPr lang="en-US" sz="1600" baseline="30000" dirty="0">
                <a:solidFill>
                  <a:srgbClr val="0070C0"/>
                </a:solidFill>
              </a:rPr>
              <a:t>th</a:t>
            </a:r>
            <a:r>
              <a:rPr lang="en-US" sz="1600" dirty="0">
                <a:solidFill>
                  <a:srgbClr val="0070C0"/>
                </a:solidFill>
              </a:rPr>
              <a:t> gen. ALL</a:t>
            </a:r>
          </a:p>
        </p:txBody>
      </p:sp>
      <p:sp>
        <p:nvSpPr>
          <p:cNvPr id="179" name="TextBox 178"/>
          <p:cNvSpPr txBox="1"/>
          <p:nvPr/>
        </p:nvSpPr>
        <p:spPr>
          <a:xfrm>
            <a:off x="8020645" y="1980515"/>
            <a:ext cx="34817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*</a:t>
            </a:r>
          </a:p>
        </p:txBody>
      </p:sp>
      <p:sp>
        <p:nvSpPr>
          <p:cNvPr id="180" name="TextBox 179"/>
          <p:cNvSpPr txBox="1"/>
          <p:nvPr/>
        </p:nvSpPr>
        <p:spPr>
          <a:xfrm>
            <a:off x="7231668" y="1785301"/>
            <a:ext cx="1885837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>
                <a:solidFill>
                  <a:srgbClr val="FF0000"/>
                </a:solidFill>
              </a:rPr>
              <a:t>A: Zen 4 R 7000</a:t>
            </a:r>
          </a:p>
        </p:txBody>
      </p:sp>
      <p:sp>
        <p:nvSpPr>
          <p:cNvPr id="181" name="TextBox 180"/>
          <p:cNvSpPr txBox="1"/>
          <p:nvPr/>
        </p:nvSpPr>
        <p:spPr>
          <a:xfrm>
            <a:off x="8034611" y="1487204"/>
            <a:ext cx="267702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Times New Roman" pitchFamily="18" charset="0"/>
              </a:rPr>
              <a:t>*</a:t>
            </a:r>
          </a:p>
        </p:txBody>
      </p:sp>
      <p:sp>
        <p:nvSpPr>
          <p:cNvPr id="182" name="TextBox 181"/>
          <p:cNvSpPr txBox="1"/>
          <p:nvPr/>
        </p:nvSpPr>
        <p:spPr>
          <a:xfrm>
            <a:off x="7267198" y="1245241"/>
            <a:ext cx="181652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>
                <a:solidFill>
                  <a:srgbClr val="0070C0"/>
                </a:solidFill>
              </a:rPr>
              <a:t>I: 13</a:t>
            </a:r>
            <a:r>
              <a:rPr lang="en-US" sz="1600" baseline="30000" dirty="0">
                <a:solidFill>
                  <a:srgbClr val="0070C0"/>
                </a:solidFill>
              </a:rPr>
              <a:t>th</a:t>
            </a:r>
            <a:r>
              <a:rPr lang="en-US" sz="1600" dirty="0">
                <a:solidFill>
                  <a:srgbClr val="0070C0"/>
                </a:solidFill>
              </a:rPr>
              <a:t> gen. RPL</a:t>
            </a:r>
          </a:p>
        </p:txBody>
      </p:sp>
      <p:cxnSp>
        <p:nvCxnSpPr>
          <p:cNvPr id="188" name="Straight Connector 187"/>
          <p:cNvCxnSpPr/>
          <p:nvPr/>
        </p:nvCxnSpPr>
        <p:spPr bwMode="auto">
          <a:xfrm>
            <a:off x="115888" y="1131080"/>
            <a:ext cx="0" cy="3852000"/>
          </a:xfrm>
          <a:prstGeom prst="line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arrow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189" name="Rectangle 188"/>
          <p:cNvSpPr>
            <a:spLocks noChangeArrowheads="1"/>
          </p:cNvSpPr>
          <p:nvPr/>
        </p:nvSpPr>
        <p:spPr bwMode="auto">
          <a:xfrm>
            <a:off x="148764" y="1257910"/>
            <a:ext cx="1429781" cy="4226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ts val="13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400" b="1" spc="-70" dirty="0">
                <a:solidFill>
                  <a:srgbClr val="000000"/>
                </a:solidFill>
                <a:latin typeface="+mj-lt"/>
                <a:ea typeface="Times New Roman"/>
                <a:cs typeface="Times New Roman"/>
              </a:rPr>
              <a:t>Performance</a:t>
            </a:r>
            <a:endParaRPr lang="en-US" sz="1400" b="1" spc="-70" dirty="0">
              <a:solidFill>
                <a:srgbClr val="000000"/>
              </a:solidFill>
              <a:latin typeface="Times New Roman"/>
              <a:ea typeface="Times New Roman"/>
              <a:cs typeface="Times New Roman"/>
            </a:endParaRPr>
          </a:p>
          <a:p>
            <a:pPr marL="0" marR="0" lvl="0" indent="0" algn="ctr" defTabSz="914400" rtl="0" eaLnBrk="1" fontAlgn="auto" latinLnBrk="0" hangingPunct="1">
              <a:lnSpc>
                <a:spcPts val="13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400" dirty="0">
                <a:solidFill>
                  <a:srgbClr val="000000"/>
                </a:solidFill>
                <a:latin typeface="Times New Roman"/>
                <a:ea typeface="Times New Roman"/>
                <a:cs typeface="Times New Roman"/>
              </a:rPr>
              <a:t>(not to scale</a:t>
            </a:r>
            <a:r>
              <a:rPr lang="en-US" sz="1400" spc="-70" dirty="0">
                <a:solidFill>
                  <a:srgbClr val="000000"/>
                </a:solidFill>
                <a:latin typeface="Times New Roman"/>
                <a:ea typeface="Times New Roman"/>
                <a:cs typeface="Times New Roman"/>
              </a:rPr>
              <a:t>)</a:t>
            </a:r>
            <a:endParaRPr kumimoji="0" lang="en-US" sz="1400" i="0" u="none" strike="noStrike" kern="1200" cap="none" spc="-70" normalizeH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/>
              <a:ea typeface="Times New Roman"/>
              <a:cs typeface="Times New Roman" pitchFamily="18" charset="0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21622" y="6314881"/>
            <a:ext cx="10274689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>
                <a:solidFill>
                  <a:srgbClr val="FF0000"/>
                </a:solidFill>
              </a:rPr>
              <a:t>Remark</a:t>
            </a:r>
            <a:r>
              <a:rPr lang="en-US" sz="1600" dirty="0"/>
              <a:t>: The next 3 slides detail the performance results, they </a:t>
            </a:r>
            <a:r>
              <a:rPr lang="en-US" sz="1600" dirty="0">
                <a:solidFill>
                  <a:srgbClr val="0070C0"/>
                </a:solidFill>
              </a:rPr>
              <a:t>may be skipped</a:t>
            </a:r>
            <a:r>
              <a:rPr lang="en-US" sz="1600" dirty="0"/>
              <a:t>.</a:t>
            </a:r>
          </a:p>
        </p:txBody>
      </p:sp>
      <p:sp>
        <p:nvSpPr>
          <p:cNvPr id="4" name="TextBox 3"/>
          <p:cNvSpPr txBox="1"/>
          <p:nvPr/>
        </p:nvSpPr>
        <p:spPr>
          <a:xfrm>
            <a:off x="6186059" y="5445429"/>
            <a:ext cx="110927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>
                <a:solidFill>
                  <a:srgbClr val="FF0000"/>
                </a:solidFill>
              </a:rPr>
              <a:t>R: Ryzen</a:t>
            </a:r>
          </a:p>
        </p:txBody>
      </p:sp>
    </p:spTree>
    <p:extLst>
      <p:ext uri="{BB962C8B-B14F-4D97-AF65-F5344CB8AC3E}">
        <p14:creationId xmlns:p14="http://schemas.microsoft.com/office/powerpoint/2010/main" val="1936970498"/>
      </p:ext>
    </p:extLst>
  </p:cSld>
  <p:clrMapOvr>
    <a:masterClrMapping/>
  </p:clrMapOvr>
</p:sld>
</file>

<file path=ppt/slides/slide2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419" name="TextBox 1"/>
          <p:cNvSpPr txBox="1">
            <a:spLocks noChangeArrowheads="1"/>
          </p:cNvSpPr>
          <p:nvPr/>
        </p:nvSpPr>
        <p:spPr bwMode="auto">
          <a:xfrm>
            <a:off x="26495" y="458670"/>
            <a:ext cx="9268371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</a:pPr>
            <a:r>
              <a:rPr lang="en-US" spc="-60" dirty="0">
                <a:solidFill>
                  <a:srgbClr val="333399"/>
                </a:solidFill>
                <a:latin typeface="Verdana"/>
              </a:rPr>
              <a:t>Emergence of Intel’s Atom line aiming for tablets and smartphones </a:t>
            </a:r>
            <a:r>
              <a:rPr lang="hu-HU" spc="-60" dirty="0">
                <a:latin typeface="Verdana"/>
              </a:rPr>
              <a:t>(Based </a:t>
            </a:r>
            <a:r>
              <a:rPr lang="hu-HU" spc="-60" dirty="0" err="1">
                <a:latin typeface="Verdana"/>
              </a:rPr>
              <a:t>on</a:t>
            </a:r>
            <a:r>
              <a:rPr lang="hu-HU" spc="-60" dirty="0">
                <a:latin typeface="Verdana"/>
              </a:rPr>
              <a:t> [31])</a:t>
            </a:r>
            <a:endParaRPr lang="en-US" spc="-60" dirty="0">
              <a:latin typeface="Verdana"/>
            </a:endParaRPr>
          </a:p>
        </p:txBody>
      </p:sp>
      <p:sp>
        <p:nvSpPr>
          <p:cNvPr id="2" name="TextBox 1"/>
          <p:cNvSpPr txBox="1"/>
          <p:nvPr/>
        </p:nvSpPr>
        <p:spPr>
          <a:xfrm>
            <a:off x="2889123" y="5052039"/>
            <a:ext cx="774571" cy="438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i="1" dirty="0">
                <a:solidFill>
                  <a:srgbClr val="FFFFFF"/>
                </a:solidFill>
              </a:rPr>
              <a:t>2008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2919522" y="5356945"/>
            <a:ext cx="806631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200" dirty="0">
                <a:solidFill>
                  <a:srgbClr val="FFFFFF"/>
                </a:solidFill>
              </a:rPr>
              <a:t>2-wide</a:t>
            </a:r>
          </a:p>
          <a:p>
            <a:pPr algn="ctr"/>
            <a:r>
              <a:rPr lang="en-US" sz="1200" dirty="0">
                <a:solidFill>
                  <a:srgbClr val="FFFFFF"/>
                </a:solidFill>
              </a:rPr>
              <a:t>in-order</a:t>
            </a:r>
          </a:p>
        </p:txBody>
      </p:sp>
      <p:sp>
        <p:nvSpPr>
          <p:cNvPr id="9" name="TextBox 8"/>
          <p:cNvSpPr txBox="1"/>
          <p:nvPr/>
        </p:nvSpPr>
        <p:spPr>
          <a:xfrm>
            <a:off x="5079762" y="3371560"/>
            <a:ext cx="113005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200" dirty="0">
                <a:solidFill>
                  <a:srgbClr val="FFFFFF"/>
                </a:solidFill>
              </a:rPr>
              <a:t>4-wide</a:t>
            </a:r>
          </a:p>
          <a:p>
            <a:pPr algn="ctr"/>
            <a:r>
              <a:rPr lang="en-US" sz="1200" dirty="0">
                <a:solidFill>
                  <a:srgbClr val="FFFFFF"/>
                </a:solidFill>
              </a:rPr>
              <a:t>out-of-order</a:t>
            </a:r>
          </a:p>
        </p:txBody>
      </p:sp>
      <p:sp>
        <p:nvSpPr>
          <p:cNvPr id="11" name="TextBox 10"/>
          <p:cNvSpPr txBox="1"/>
          <p:nvPr/>
        </p:nvSpPr>
        <p:spPr>
          <a:xfrm>
            <a:off x="4494697" y="5347070"/>
            <a:ext cx="790601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200" dirty="0">
                <a:solidFill>
                  <a:srgbClr val="FFFFFF"/>
                </a:solidFill>
              </a:rPr>
              <a:t>2-wide</a:t>
            </a:r>
          </a:p>
          <a:p>
            <a:pPr algn="ctr"/>
            <a:r>
              <a:rPr lang="en-US" sz="1200" dirty="0">
                <a:solidFill>
                  <a:srgbClr val="FFFFFF"/>
                </a:solidFill>
              </a:rPr>
              <a:t>in order</a:t>
            </a:r>
          </a:p>
        </p:txBody>
      </p:sp>
      <p:sp>
        <p:nvSpPr>
          <p:cNvPr id="12" name="TextBox 11"/>
          <p:cNvSpPr txBox="1"/>
          <p:nvPr/>
        </p:nvSpPr>
        <p:spPr>
          <a:xfrm>
            <a:off x="6176959" y="5352578"/>
            <a:ext cx="113005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200" dirty="0">
                <a:solidFill>
                  <a:srgbClr val="FFFFFF"/>
                </a:solidFill>
              </a:rPr>
              <a:t>2-wide</a:t>
            </a:r>
          </a:p>
          <a:p>
            <a:pPr algn="ctr"/>
            <a:r>
              <a:rPr lang="en-US" sz="1200" dirty="0">
                <a:solidFill>
                  <a:srgbClr val="FFFFFF"/>
                </a:solidFill>
              </a:rPr>
              <a:t>out-of-order</a:t>
            </a:r>
          </a:p>
        </p:txBody>
      </p:sp>
      <p:sp>
        <p:nvSpPr>
          <p:cNvPr id="13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6. Evolution of mobile processors (14)</a:t>
            </a:r>
            <a:endParaRPr lang="en-US" dirty="0"/>
          </a:p>
        </p:txBody>
      </p:sp>
      <p:sp>
        <p:nvSpPr>
          <p:cNvPr id="19" name="Rounded Rectangle 18"/>
          <p:cNvSpPr/>
          <p:nvPr/>
        </p:nvSpPr>
        <p:spPr>
          <a:xfrm>
            <a:off x="258246" y="4115832"/>
            <a:ext cx="8576350" cy="1692902"/>
          </a:xfrm>
          <a:prstGeom prst="roundRect">
            <a:avLst/>
          </a:prstGeom>
          <a:noFill/>
          <a:ln w="38100">
            <a:solidFill>
              <a:srgbClr val="FF0000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grpSp>
        <p:nvGrpSpPr>
          <p:cNvPr id="14" name="Group 13"/>
          <p:cNvGrpSpPr/>
          <p:nvPr/>
        </p:nvGrpSpPr>
        <p:grpSpPr>
          <a:xfrm>
            <a:off x="86116" y="1200236"/>
            <a:ext cx="9097479" cy="4770013"/>
            <a:chOff x="86116" y="1547736"/>
            <a:chExt cx="9097479" cy="4770013"/>
          </a:xfrm>
        </p:grpSpPr>
        <p:grpSp>
          <p:nvGrpSpPr>
            <p:cNvPr id="15" name="Group 14"/>
            <p:cNvGrpSpPr/>
            <p:nvPr/>
          </p:nvGrpSpPr>
          <p:grpSpPr>
            <a:xfrm>
              <a:off x="86116" y="1547736"/>
              <a:ext cx="9097479" cy="4770013"/>
              <a:chOff x="86116" y="1330623"/>
              <a:chExt cx="9097479" cy="4770013"/>
            </a:xfrm>
          </p:grpSpPr>
          <p:pic>
            <p:nvPicPr>
              <p:cNvPr id="27" name="Kép 3"/>
              <p:cNvPicPr>
                <a:picLocks noChangeAspect="1"/>
              </p:cNvPicPr>
              <p:nvPr/>
            </p:nvPicPr>
            <p:blipFill>
              <a:blip r:embed="rId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86116" y="1330623"/>
                <a:ext cx="8986384" cy="4770013"/>
              </a:xfrm>
              <a:prstGeom prst="rect">
                <a:avLst/>
              </a:prstGeom>
            </p:spPr>
          </p:pic>
          <p:sp>
            <p:nvSpPr>
              <p:cNvPr id="28" name="Rounded Rectangle 27"/>
              <p:cNvSpPr/>
              <p:nvPr/>
            </p:nvSpPr>
            <p:spPr>
              <a:xfrm>
                <a:off x="90425" y="2434262"/>
                <a:ext cx="8964000" cy="1728000"/>
              </a:xfrm>
              <a:prstGeom prst="roundRect">
                <a:avLst/>
              </a:prstGeom>
              <a:noFill/>
              <a:ln w="38100">
                <a:solidFill>
                  <a:srgbClr val="FF0000"/>
                </a:solidFill>
                <a:prstDash val="sys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pic>
            <p:nvPicPr>
              <p:cNvPr id="29" name="Kép 1"/>
              <p:cNvPicPr>
                <a:picLocks noChangeAspect="1"/>
              </p:cNvPicPr>
              <p:nvPr/>
            </p:nvPicPr>
            <p:blipFill rotWithShape="1"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78983" t="85998" r="13040" b="6436"/>
              <a:stretch/>
            </p:blipFill>
            <p:spPr>
              <a:xfrm>
                <a:off x="4617005" y="5399813"/>
                <a:ext cx="4320480" cy="332685"/>
              </a:xfrm>
              <a:prstGeom prst="rect">
                <a:avLst/>
              </a:prstGeom>
            </p:spPr>
          </p:pic>
          <p:sp>
            <p:nvSpPr>
              <p:cNvPr id="30" name="TextBox 29"/>
              <p:cNvSpPr txBox="1"/>
              <p:nvPr/>
            </p:nvSpPr>
            <p:spPr>
              <a:xfrm>
                <a:off x="4886353" y="5382636"/>
                <a:ext cx="1146553" cy="38472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950" b="0" i="1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2-wide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950" b="0" i="1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in-order</a:t>
                </a:r>
              </a:p>
            </p:txBody>
          </p:sp>
          <p:sp>
            <p:nvSpPr>
              <p:cNvPr id="31" name="TextBox 30"/>
              <p:cNvSpPr txBox="1"/>
              <p:nvPr/>
            </p:nvSpPr>
            <p:spPr>
              <a:xfrm>
                <a:off x="6172609" y="5385069"/>
                <a:ext cx="1146553" cy="38472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950" b="0" i="1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2-wide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950" b="0" i="1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out-of-order</a:t>
                </a:r>
              </a:p>
            </p:txBody>
          </p:sp>
          <p:sp>
            <p:nvSpPr>
              <p:cNvPr id="32" name="TextBox 31"/>
              <p:cNvSpPr txBox="1"/>
              <p:nvPr/>
            </p:nvSpPr>
            <p:spPr>
              <a:xfrm>
                <a:off x="7183005" y="5386618"/>
                <a:ext cx="1146553" cy="38472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950" b="0" i="1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2-wide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950" b="0" i="1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out-of-order</a:t>
                </a:r>
              </a:p>
            </p:txBody>
          </p:sp>
          <p:sp>
            <p:nvSpPr>
              <p:cNvPr id="33" name="TextBox 32"/>
              <p:cNvSpPr txBox="1"/>
              <p:nvPr/>
            </p:nvSpPr>
            <p:spPr>
              <a:xfrm>
                <a:off x="8037042" y="5383087"/>
                <a:ext cx="1146553" cy="38472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950" b="0" i="1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3-wide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950" b="0" i="1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out-of-order</a:t>
                </a:r>
              </a:p>
            </p:txBody>
          </p:sp>
        </p:grpSp>
        <p:pic>
          <p:nvPicPr>
            <p:cNvPr id="16" name="Kép 3"/>
            <p:cNvPicPr>
              <a:picLocks noChangeAspect="1"/>
            </p:cNvPicPr>
            <p:nvPr/>
          </p:nvPicPr>
          <p:blipFill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54326" t="48497" r="34055" b="43200"/>
            <a:stretch/>
          </p:blipFill>
          <p:spPr>
            <a:xfrm>
              <a:off x="2159732" y="3861048"/>
              <a:ext cx="1044116" cy="396045"/>
            </a:xfrm>
            <a:prstGeom prst="rect">
              <a:avLst/>
            </a:prstGeom>
          </p:spPr>
        </p:pic>
        <p:pic>
          <p:nvPicPr>
            <p:cNvPr id="17" name="Kép 3"/>
            <p:cNvPicPr>
              <a:picLocks noChangeAspect="1"/>
            </p:cNvPicPr>
            <p:nvPr/>
          </p:nvPicPr>
          <p:blipFill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54326" t="48497" r="34055" b="43200"/>
            <a:stretch/>
          </p:blipFill>
          <p:spPr>
            <a:xfrm>
              <a:off x="3959932" y="3861048"/>
              <a:ext cx="1044116" cy="396045"/>
            </a:xfrm>
            <a:prstGeom prst="rect">
              <a:avLst/>
            </a:prstGeom>
          </p:spPr>
        </p:pic>
        <p:pic>
          <p:nvPicPr>
            <p:cNvPr id="20" name="Kép 3"/>
            <p:cNvPicPr>
              <a:picLocks noChangeAspect="1"/>
            </p:cNvPicPr>
            <p:nvPr/>
          </p:nvPicPr>
          <p:blipFill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54326" t="48497" r="34055" b="43200"/>
            <a:stretch/>
          </p:blipFill>
          <p:spPr>
            <a:xfrm>
              <a:off x="5868144" y="3861048"/>
              <a:ext cx="1044116" cy="396045"/>
            </a:xfrm>
            <a:prstGeom prst="rect">
              <a:avLst/>
            </a:prstGeom>
          </p:spPr>
        </p:pic>
        <p:pic>
          <p:nvPicPr>
            <p:cNvPr id="21" name="Kép 3"/>
            <p:cNvPicPr>
              <a:picLocks noChangeAspect="1"/>
            </p:cNvPicPr>
            <p:nvPr/>
          </p:nvPicPr>
          <p:blipFill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54326" t="48497" r="34055" b="43200"/>
            <a:stretch/>
          </p:blipFill>
          <p:spPr>
            <a:xfrm>
              <a:off x="6876256" y="3861047"/>
              <a:ext cx="1044116" cy="396045"/>
            </a:xfrm>
            <a:prstGeom prst="rect">
              <a:avLst/>
            </a:prstGeom>
          </p:spPr>
        </p:pic>
        <p:grpSp>
          <p:nvGrpSpPr>
            <p:cNvPr id="22" name="Group 21"/>
            <p:cNvGrpSpPr/>
            <p:nvPr/>
          </p:nvGrpSpPr>
          <p:grpSpPr>
            <a:xfrm>
              <a:off x="7668344" y="3853684"/>
              <a:ext cx="1044116" cy="403409"/>
              <a:chOff x="4968044" y="3853684"/>
              <a:chExt cx="1044116" cy="403409"/>
            </a:xfrm>
          </p:grpSpPr>
          <p:pic>
            <p:nvPicPr>
              <p:cNvPr id="24" name="Kép 3"/>
              <p:cNvPicPr>
                <a:picLocks noChangeAspect="1"/>
              </p:cNvPicPr>
              <p:nvPr/>
            </p:nvPicPr>
            <p:blipFill rotWithShape="1">
              <a:blip r:embed="rId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54326" t="48497" r="34055" b="43200"/>
              <a:stretch/>
            </p:blipFill>
            <p:spPr>
              <a:xfrm>
                <a:off x="4968044" y="3861048"/>
                <a:ext cx="1044116" cy="396045"/>
              </a:xfrm>
              <a:prstGeom prst="rect">
                <a:avLst/>
              </a:prstGeom>
            </p:spPr>
          </p:pic>
          <p:sp>
            <p:nvSpPr>
              <p:cNvPr id="25" name="Rounded Rectangle 24"/>
              <p:cNvSpPr/>
              <p:nvPr/>
            </p:nvSpPr>
            <p:spPr bwMode="auto">
              <a:xfrm>
                <a:off x="5328084" y="3897052"/>
                <a:ext cx="72008" cy="144016"/>
              </a:xfrm>
              <a:prstGeom prst="roundRect">
                <a:avLst/>
              </a:prstGeom>
              <a:solidFill>
                <a:schemeClr val="tx1"/>
              </a:solidFill>
              <a:ln w="635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400" b="1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Verdana" pitchFamily="34" charset="0"/>
                </a:endParaRPr>
              </a:p>
            </p:txBody>
          </p:sp>
          <p:sp>
            <p:nvSpPr>
              <p:cNvPr id="26" name="TextBox 25"/>
              <p:cNvSpPr txBox="1"/>
              <p:nvPr/>
            </p:nvSpPr>
            <p:spPr>
              <a:xfrm>
                <a:off x="5225706" y="3853684"/>
                <a:ext cx="268022" cy="25083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1030" i="1" dirty="0">
                    <a:solidFill>
                      <a:schemeClr val="bg1">
                        <a:lumMod val="95000"/>
                      </a:schemeClr>
                    </a:solidFill>
                  </a:rPr>
                  <a:t>5</a:t>
                </a:r>
              </a:p>
            </p:txBody>
          </p:sp>
        </p:grpSp>
        <p:pic>
          <p:nvPicPr>
            <p:cNvPr id="23" name="Kép 3"/>
            <p:cNvPicPr>
              <a:picLocks noChangeAspect="1"/>
            </p:cNvPicPr>
            <p:nvPr/>
          </p:nvPicPr>
          <p:blipFill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54326" t="48497" r="34055" b="43200"/>
            <a:stretch/>
          </p:blipFill>
          <p:spPr>
            <a:xfrm>
              <a:off x="3095836" y="3861048"/>
              <a:ext cx="1044116" cy="396045"/>
            </a:xfrm>
            <a:prstGeom prst="rect">
              <a:avLst/>
            </a:prstGeom>
          </p:spPr>
        </p:pic>
      </p:grpSp>
      <p:sp>
        <p:nvSpPr>
          <p:cNvPr id="3" name="TextBox 2"/>
          <p:cNvSpPr txBox="1"/>
          <p:nvPr/>
        </p:nvSpPr>
        <p:spPr>
          <a:xfrm>
            <a:off x="74489" y="6195791"/>
            <a:ext cx="767473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>
                <a:solidFill>
                  <a:srgbClr val="FF0000"/>
                </a:solidFill>
              </a:rPr>
              <a:t>Note</a:t>
            </a:r>
            <a:r>
              <a:rPr lang="en-US" sz="1600" dirty="0"/>
              <a:t> that first implementations of the Atom family were </a:t>
            </a:r>
            <a:r>
              <a:rPr lang="en-US" sz="1600" dirty="0">
                <a:solidFill>
                  <a:srgbClr val="0070C0"/>
                </a:solidFill>
              </a:rPr>
              <a:t>2-wide designs</a:t>
            </a:r>
            <a:r>
              <a:rPr lang="en-US" sz="1600" dirty="0"/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3949413703"/>
      </p:ext>
    </p:extLst>
  </p:cSld>
  <p:clrMapOvr>
    <a:masterClrMapping/>
  </p:clrMapOvr>
</p:sld>
</file>

<file path=ppt/slides/slide2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6. Evolution of mobile processors (15)</a:t>
            </a:r>
            <a:endParaRPr lang="en-US" dirty="0"/>
          </a:p>
        </p:txBody>
      </p:sp>
      <p:sp>
        <p:nvSpPr>
          <p:cNvPr id="3" name="TextBox 2"/>
          <p:cNvSpPr txBox="1"/>
          <p:nvPr/>
        </p:nvSpPr>
        <p:spPr>
          <a:xfrm>
            <a:off x="26495" y="458670"/>
            <a:ext cx="340618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accent6"/>
                </a:solidFill>
                <a:latin typeface="+mj-lt"/>
              </a:rPr>
              <a:t>The tale of Intel’s Atom line</a:t>
            </a:r>
          </a:p>
        </p:txBody>
      </p:sp>
      <p:sp>
        <p:nvSpPr>
          <p:cNvPr id="4" name="TextBox 3"/>
          <p:cNvSpPr txBox="1"/>
          <p:nvPr/>
        </p:nvSpPr>
        <p:spPr>
          <a:xfrm>
            <a:off x="26495" y="1742908"/>
            <a:ext cx="8820565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>
                <a:solidFill>
                  <a:srgbClr val="FF0000"/>
                </a:solidFill>
                <a:latin typeface="+mj-lt"/>
              </a:rPr>
              <a:t>Note</a:t>
            </a:r>
            <a:r>
              <a:rPr lang="en-US" sz="1600" dirty="0">
                <a:latin typeface="+mj-lt"/>
              </a:rPr>
              <a:t> that these  platforms included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discrete modems, termed by XMM </a:t>
            </a:r>
            <a:r>
              <a:rPr lang="en-US" sz="1600" dirty="0"/>
              <a:t>(except late</a:t>
            </a:r>
          </a:p>
          <a:p>
            <a:r>
              <a:rPr lang="en-US" sz="1600" dirty="0"/>
              <a:t>   but canceled implementations), wh</a:t>
            </a:r>
            <a:r>
              <a:rPr lang="en-US" sz="1600" dirty="0">
                <a:latin typeface="+mj-lt"/>
              </a:rPr>
              <a:t>ereas most competing platforms (except </a:t>
            </a:r>
          </a:p>
          <a:p>
            <a:r>
              <a:rPr lang="en-US" sz="1600" dirty="0">
                <a:latin typeface="+mj-lt"/>
              </a:rPr>
              <a:t>   Apple’s ones) had already integrated modems.    </a:t>
            </a:r>
          </a:p>
        </p:txBody>
      </p:sp>
      <p:sp>
        <p:nvSpPr>
          <p:cNvPr id="5" name="Rounded Rectangle 4"/>
          <p:cNvSpPr/>
          <p:nvPr/>
        </p:nvSpPr>
        <p:spPr bwMode="auto">
          <a:xfrm>
            <a:off x="1" y="863715"/>
            <a:ext cx="8847060" cy="828000"/>
          </a:xfrm>
          <a:prstGeom prst="roundRect">
            <a:avLst/>
          </a:prstGeom>
          <a:solidFill>
            <a:srgbClr val="DDEEFF"/>
          </a:solidFill>
          <a:ln w="19050" cap="flat" cmpd="sng" algn="ctr">
            <a:solidFill>
              <a:srgbClr val="89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z="1600" dirty="0">
                <a:solidFill>
                  <a:srgbClr val="000000"/>
                </a:solidFill>
                <a:latin typeface="Verdana"/>
              </a:rPr>
              <a:t>Based on their </a:t>
            </a:r>
            <a:r>
              <a:rPr lang="en-US" sz="1600" dirty="0">
                <a:solidFill>
                  <a:srgbClr val="FF0000"/>
                </a:solidFill>
                <a:latin typeface="Verdana"/>
              </a:rPr>
              <a:t>Atom line </a:t>
            </a:r>
            <a:r>
              <a:rPr lang="en-US" sz="1600" dirty="0">
                <a:solidFill>
                  <a:srgbClr val="000000"/>
                </a:solidFill>
                <a:latin typeface="Verdana"/>
              </a:rPr>
              <a:t>Intel developed a large number of </a:t>
            </a:r>
            <a:r>
              <a:rPr lang="en-US" sz="1600" dirty="0">
                <a:solidFill>
                  <a:srgbClr val="0070C0"/>
                </a:solidFill>
                <a:latin typeface="Verdana"/>
              </a:rPr>
              <a:t>smartphones and </a:t>
            </a:r>
          </a:p>
          <a:p>
            <a:pPr lvl="0"/>
            <a:r>
              <a:rPr lang="en-US" sz="1600" dirty="0">
                <a:solidFill>
                  <a:srgbClr val="0070C0"/>
                </a:solidFill>
                <a:latin typeface="Verdana"/>
              </a:rPr>
              <a:t>  tablet platforms</a:t>
            </a:r>
            <a:r>
              <a:rPr lang="en-US" sz="1600" dirty="0">
                <a:solidFill>
                  <a:srgbClr val="000000"/>
                </a:solidFill>
                <a:latin typeface="Verdana"/>
              </a:rPr>
              <a:t> to gain a respectable market share in the mobile space as</a:t>
            </a:r>
          </a:p>
          <a:p>
            <a:pPr lvl="0">
              <a:spcAft>
                <a:spcPts val="600"/>
              </a:spcAft>
            </a:pPr>
            <a:r>
              <a:rPr lang="en-US" sz="1600" dirty="0">
                <a:solidFill>
                  <a:srgbClr val="000000"/>
                </a:solidFill>
                <a:latin typeface="Verdana"/>
              </a:rPr>
              <a:t>  shown, for example, in the following Figure. </a:t>
            </a:r>
          </a:p>
        </p:txBody>
      </p:sp>
    </p:spTree>
    <p:extLst>
      <p:ext uri="{BB962C8B-B14F-4D97-AF65-F5344CB8AC3E}">
        <p14:creationId xmlns:p14="http://schemas.microsoft.com/office/powerpoint/2010/main" val="313330482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5" grpId="0" animBg="1"/>
    </p:bldLst>
  </p:timing>
</p:sld>
</file>

<file path=ppt/slides/slide2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26495" y="458670"/>
            <a:ext cx="8771029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The plethora of Intel’s Atom-based smartphone platforms (based on [</a:t>
            </a:r>
            <a:r>
              <a:rPr lang="hu-HU" dirty="0">
                <a:solidFill>
                  <a:srgbClr val="2D2D8A"/>
                </a:solidFill>
                <a:latin typeface="Verdana"/>
              </a:rPr>
              <a:t>34</a:t>
            </a:r>
            <a:r>
              <a:rPr kumimoji="0" lang="en-US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])</a:t>
            </a:r>
          </a:p>
        </p:txBody>
      </p:sp>
      <p:sp>
        <p:nvSpPr>
          <p:cNvPr id="3" name="TextBox 2"/>
          <p:cNvSpPr txBox="1"/>
          <p:nvPr/>
        </p:nvSpPr>
        <p:spPr>
          <a:xfrm>
            <a:off x="-475488" y="6446521"/>
            <a:ext cx="8164301" cy="43088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 err="1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Eul</a:t>
            </a: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H., &amp; Bell M., Mobile at Intel, Investor Meeting 2012, Intel,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      http://www.cnx-software.com/pdf/Intel_2012/2012_Intel_Investor_Meeting_Eul_Bell.pdf </a:t>
            </a:r>
          </a:p>
        </p:txBody>
      </p:sp>
      <p:grpSp>
        <p:nvGrpSpPr>
          <p:cNvPr id="40" name="Group 39"/>
          <p:cNvGrpSpPr/>
          <p:nvPr/>
        </p:nvGrpSpPr>
        <p:grpSpPr>
          <a:xfrm>
            <a:off x="58957" y="1043735"/>
            <a:ext cx="9058548" cy="5870965"/>
            <a:chOff x="-21787" y="1060704"/>
            <a:chExt cx="9159597" cy="5929519"/>
          </a:xfrm>
        </p:grpSpPr>
        <p:grpSp>
          <p:nvGrpSpPr>
            <p:cNvPr id="29" name="Group 28"/>
            <p:cNvGrpSpPr/>
            <p:nvPr/>
          </p:nvGrpSpPr>
          <p:grpSpPr>
            <a:xfrm>
              <a:off x="-21787" y="1060704"/>
              <a:ext cx="9159597" cy="5929519"/>
              <a:chOff x="-21787" y="1060704"/>
              <a:chExt cx="9159597" cy="5929519"/>
            </a:xfrm>
          </p:grpSpPr>
          <p:pic>
            <p:nvPicPr>
              <p:cNvPr id="5" name="Picture 2"/>
              <p:cNvPicPr>
                <a:picLocks noChangeAspect="1" noChangeArrowheads="1"/>
              </p:cNvPicPr>
              <p:nvPr/>
            </p:nvPicPr>
            <p:blipFill rotWithShape="1">
              <a:blip r:embed="rId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80561" t="51891" r="9522" b="41778"/>
              <a:stretch/>
            </p:blipFill>
            <p:spPr bwMode="auto">
              <a:xfrm>
                <a:off x="-21787" y="1060704"/>
                <a:ext cx="9159597" cy="58709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grpSp>
            <p:nvGrpSpPr>
              <p:cNvPr id="9" name="Group 8"/>
              <p:cNvGrpSpPr/>
              <p:nvPr/>
            </p:nvGrpSpPr>
            <p:grpSpPr>
              <a:xfrm>
                <a:off x="2029496" y="3468607"/>
                <a:ext cx="930556" cy="1038079"/>
                <a:chOff x="6722587" y="2216856"/>
                <a:chExt cx="921708" cy="1026529"/>
              </a:xfrm>
            </p:grpSpPr>
            <p:pic>
              <p:nvPicPr>
                <p:cNvPr id="10" name="Picture 2"/>
                <p:cNvPicPr>
                  <a:picLocks noChangeAspect="1" noChangeArrowheads="1"/>
                </p:cNvPicPr>
                <p:nvPr/>
              </p:nvPicPr>
              <p:blipFill rotWithShape="1">
                <a:blip r:embed="rId2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l="81382" t="30844" r="9522" b="51344"/>
                <a:stretch/>
              </p:blipFill>
              <p:spPr bwMode="auto">
                <a:xfrm>
                  <a:off x="6766560" y="2256971"/>
                  <a:ext cx="845420" cy="98641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11" name="Picture 2"/>
                <p:cNvPicPr>
                  <a:picLocks noChangeAspect="1" noChangeArrowheads="1"/>
                </p:cNvPicPr>
                <p:nvPr/>
              </p:nvPicPr>
              <p:blipFill rotWithShape="1">
                <a:blip r:embed="rId2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l="80561" t="49351" r="9522" b="41635"/>
                <a:stretch/>
              </p:blipFill>
              <p:spPr bwMode="auto">
                <a:xfrm rot="325995">
                  <a:off x="6722587" y="2216856"/>
                  <a:ext cx="921708" cy="4571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  <p:grpSp>
            <p:nvGrpSpPr>
              <p:cNvPr id="12" name="Group 11"/>
              <p:cNvGrpSpPr/>
              <p:nvPr/>
            </p:nvGrpSpPr>
            <p:grpSpPr>
              <a:xfrm>
                <a:off x="3516347" y="2784563"/>
                <a:ext cx="930556" cy="1038079"/>
                <a:chOff x="6722587" y="2216856"/>
                <a:chExt cx="921708" cy="1026529"/>
              </a:xfrm>
            </p:grpSpPr>
            <p:pic>
              <p:nvPicPr>
                <p:cNvPr id="13" name="Picture 2"/>
                <p:cNvPicPr>
                  <a:picLocks noChangeAspect="1" noChangeArrowheads="1"/>
                </p:cNvPicPr>
                <p:nvPr/>
              </p:nvPicPr>
              <p:blipFill rotWithShape="1">
                <a:blip r:embed="rId2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l="81382" t="30844" r="9522" b="51344"/>
                <a:stretch/>
              </p:blipFill>
              <p:spPr bwMode="auto">
                <a:xfrm>
                  <a:off x="6766560" y="2256971"/>
                  <a:ext cx="845420" cy="98641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14" name="Picture 2"/>
                <p:cNvPicPr>
                  <a:picLocks noChangeAspect="1" noChangeArrowheads="1"/>
                </p:cNvPicPr>
                <p:nvPr/>
              </p:nvPicPr>
              <p:blipFill rotWithShape="1">
                <a:blip r:embed="rId2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l="80561" t="49351" r="9522" b="41635"/>
                <a:stretch/>
              </p:blipFill>
              <p:spPr bwMode="auto">
                <a:xfrm rot="325995">
                  <a:off x="6722587" y="2216856"/>
                  <a:ext cx="921708" cy="4571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  <p:grpSp>
            <p:nvGrpSpPr>
              <p:cNvPr id="15" name="Group 14"/>
              <p:cNvGrpSpPr/>
              <p:nvPr/>
            </p:nvGrpSpPr>
            <p:grpSpPr>
              <a:xfrm>
                <a:off x="5002405" y="2285573"/>
                <a:ext cx="930556" cy="1038079"/>
                <a:chOff x="6722587" y="2216856"/>
                <a:chExt cx="921708" cy="1026529"/>
              </a:xfrm>
            </p:grpSpPr>
            <p:pic>
              <p:nvPicPr>
                <p:cNvPr id="16" name="Picture 2"/>
                <p:cNvPicPr>
                  <a:picLocks noChangeAspect="1" noChangeArrowheads="1"/>
                </p:cNvPicPr>
                <p:nvPr/>
              </p:nvPicPr>
              <p:blipFill rotWithShape="1">
                <a:blip r:embed="rId2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l="81382" t="30844" r="9522" b="51344"/>
                <a:stretch/>
              </p:blipFill>
              <p:spPr bwMode="auto">
                <a:xfrm>
                  <a:off x="6766560" y="2256971"/>
                  <a:ext cx="845420" cy="98641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17" name="Picture 2"/>
                <p:cNvPicPr>
                  <a:picLocks noChangeAspect="1" noChangeArrowheads="1"/>
                </p:cNvPicPr>
                <p:nvPr/>
              </p:nvPicPr>
              <p:blipFill rotWithShape="1">
                <a:blip r:embed="rId2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l="80561" t="49351" r="9522" b="41635"/>
                <a:stretch/>
              </p:blipFill>
              <p:spPr bwMode="auto">
                <a:xfrm rot="325995">
                  <a:off x="6722587" y="2216856"/>
                  <a:ext cx="921708" cy="4571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  <p:grpSp>
            <p:nvGrpSpPr>
              <p:cNvPr id="18" name="Group 17"/>
              <p:cNvGrpSpPr/>
              <p:nvPr/>
            </p:nvGrpSpPr>
            <p:grpSpPr>
              <a:xfrm>
                <a:off x="6469824" y="1817372"/>
                <a:ext cx="930556" cy="1038079"/>
                <a:chOff x="6722587" y="2216856"/>
                <a:chExt cx="921708" cy="1026529"/>
              </a:xfrm>
            </p:grpSpPr>
            <p:pic>
              <p:nvPicPr>
                <p:cNvPr id="19" name="Picture 2"/>
                <p:cNvPicPr>
                  <a:picLocks noChangeAspect="1" noChangeArrowheads="1"/>
                </p:cNvPicPr>
                <p:nvPr/>
              </p:nvPicPr>
              <p:blipFill rotWithShape="1">
                <a:blip r:embed="rId2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l="81382" t="30844" r="9522" b="51344"/>
                <a:stretch/>
              </p:blipFill>
              <p:spPr bwMode="auto">
                <a:xfrm>
                  <a:off x="6766560" y="2256971"/>
                  <a:ext cx="845420" cy="98641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20" name="Picture 2"/>
                <p:cNvPicPr>
                  <a:picLocks noChangeAspect="1" noChangeArrowheads="1"/>
                </p:cNvPicPr>
                <p:nvPr/>
              </p:nvPicPr>
              <p:blipFill rotWithShape="1">
                <a:blip r:embed="rId2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l="80561" t="49351" r="9522" b="41635"/>
                <a:stretch/>
              </p:blipFill>
              <p:spPr bwMode="auto">
                <a:xfrm rot="325995">
                  <a:off x="6722587" y="2216856"/>
                  <a:ext cx="921708" cy="4571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  <p:grpSp>
            <p:nvGrpSpPr>
              <p:cNvPr id="24" name="Group 23"/>
              <p:cNvGrpSpPr/>
              <p:nvPr/>
            </p:nvGrpSpPr>
            <p:grpSpPr>
              <a:xfrm>
                <a:off x="3526461" y="5128558"/>
                <a:ext cx="930556" cy="1038079"/>
                <a:chOff x="6722587" y="2216856"/>
                <a:chExt cx="921708" cy="1026529"/>
              </a:xfrm>
            </p:grpSpPr>
            <p:pic>
              <p:nvPicPr>
                <p:cNvPr id="25" name="Picture 2"/>
                <p:cNvPicPr>
                  <a:picLocks noChangeAspect="1" noChangeArrowheads="1"/>
                </p:cNvPicPr>
                <p:nvPr/>
              </p:nvPicPr>
              <p:blipFill rotWithShape="1">
                <a:blip r:embed="rId2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l="81382" t="30844" r="9522" b="51344"/>
                <a:stretch/>
              </p:blipFill>
              <p:spPr bwMode="auto">
                <a:xfrm>
                  <a:off x="6766560" y="2256971"/>
                  <a:ext cx="845420" cy="98641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26" name="Picture 2"/>
                <p:cNvPicPr>
                  <a:picLocks noChangeAspect="1" noChangeArrowheads="1"/>
                </p:cNvPicPr>
                <p:nvPr/>
              </p:nvPicPr>
              <p:blipFill rotWithShape="1">
                <a:blip r:embed="rId2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l="80561" t="49351" r="9522" b="41635"/>
                <a:stretch/>
              </p:blipFill>
              <p:spPr bwMode="auto">
                <a:xfrm rot="325995">
                  <a:off x="6722587" y="2216856"/>
                  <a:ext cx="921708" cy="4571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  <p:grpSp>
            <p:nvGrpSpPr>
              <p:cNvPr id="30" name="Group 29"/>
              <p:cNvGrpSpPr/>
              <p:nvPr/>
            </p:nvGrpSpPr>
            <p:grpSpPr>
              <a:xfrm>
                <a:off x="5009377" y="4767197"/>
                <a:ext cx="930556" cy="1038079"/>
                <a:chOff x="6722587" y="2216856"/>
                <a:chExt cx="921708" cy="1026529"/>
              </a:xfrm>
            </p:grpSpPr>
            <p:pic>
              <p:nvPicPr>
                <p:cNvPr id="31" name="Picture 2"/>
                <p:cNvPicPr>
                  <a:picLocks noChangeAspect="1" noChangeArrowheads="1"/>
                </p:cNvPicPr>
                <p:nvPr/>
              </p:nvPicPr>
              <p:blipFill rotWithShape="1">
                <a:blip r:embed="rId2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l="81382" t="30844" r="9522" b="51344"/>
                <a:stretch/>
              </p:blipFill>
              <p:spPr bwMode="auto">
                <a:xfrm>
                  <a:off x="6766560" y="2256971"/>
                  <a:ext cx="845420" cy="98641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32" name="Picture 2"/>
                <p:cNvPicPr>
                  <a:picLocks noChangeAspect="1" noChangeArrowheads="1"/>
                </p:cNvPicPr>
                <p:nvPr/>
              </p:nvPicPr>
              <p:blipFill rotWithShape="1">
                <a:blip r:embed="rId2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l="80561" t="49351" r="9522" b="41635"/>
                <a:stretch/>
              </p:blipFill>
              <p:spPr bwMode="auto">
                <a:xfrm rot="325995">
                  <a:off x="6722587" y="2216856"/>
                  <a:ext cx="921708" cy="4571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  <p:sp>
            <p:nvSpPr>
              <p:cNvPr id="33" name="TextBox 32"/>
              <p:cNvSpPr txBox="1"/>
              <p:nvPr/>
            </p:nvSpPr>
            <p:spPr>
              <a:xfrm>
                <a:off x="3310977" y="2349210"/>
                <a:ext cx="1418036" cy="48242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ts val="15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30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Clover Trail+</a:t>
                </a:r>
                <a:endParaRPr kumimoji="0" lang="en-US" sz="11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  <a:p>
                <a:pPr marL="0" marR="0" lvl="0" indent="0" algn="ctr" defTabSz="914400" rtl="0" eaLnBrk="1" fontAlgn="auto" latinLnBrk="0" hangingPunct="1">
                  <a:lnSpc>
                    <a:spcPts val="15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1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(2013)</a:t>
                </a:r>
              </a:p>
            </p:txBody>
          </p:sp>
          <p:sp>
            <p:nvSpPr>
              <p:cNvPr id="34" name="TextBox 33"/>
              <p:cNvSpPr txBox="1"/>
              <p:nvPr/>
            </p:nvSpPr>
            <p:spPr>
              <a:xfrm>
                <a:off x="2029496" y="3068960"/>
                <a:ext cx="994017" cy="46685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30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Medfield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1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(2012)</a:t>
                </a:r>
              </a:p>
            </p:txBody>
          </p:sp>
          <p:sp>
            <p:nvSpPr>
              <p:cNvPr id="35" name="TextBox 34"/>
              <p:cNvSpPr txBox="1"/>
              <p:nvPr/>
            </p:nvSpPr>
            <p:spPr>
              <a:xfrm>
                <a:off x="4941309" y="1870111"/>
                <a:ext cx="1102449" cy="46685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30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Merrifield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1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(2014)</a:t>
                </a:r>
              </a:p>
            </p:txBody>
          </p:sp>
          <p:sp>
            <p:nvSpPr>
              <p:cNvPr id="36" name="TextBox 35"/>
              <p:cNvSpPr txBox="1"/>
              <p:nvPr/>
            </p:nvSpPr>
            <p:spPr>
              <a:xfrm>
                <a:off x="6373099" y="1408892"/>
                <a:ext cx="1189842" cy="46685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30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Moorefield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1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(2014)</a:t>
                </a:r>
              </a:p>
            </p:txBody>
          </p:sp>
          <p:sp>
            <p:nvSpPr>
              <p:cNvPr id="38" name="TextBox 37"/>
              <p:cNvSpPr txBox="1"/>
              <p:nvPr/>
            </p:nvSpPr>
            <p:spPr>
              <a:xfrm>
                <a:off x="3428616" y="4710630"/>
                <a:ext cx="1125106" cy="45907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ts val="15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30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Lexington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1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(2013)</a:t>
                </a:r>
              </a:p>
            </p:txBody>
          </p:sp>
          <p:sp>
            <p:nvSpPr>
              <p:cNvPr id="39" name="TextBox 38"/>
              <p:cNvSpPr txBox="1"/>
              <p:nvPr/>
            </p:nvSpPr>
            <p:spPr>
              <a:xfrm>
                <a:off x="5029186" y="4330787"/>
                <a:ext cx="900927" cy="46685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30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Slayton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1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(2014)</a:t>
                </a:r>
              </a:p>
            </p:txBody>
          </p:sp>
          <p:sp>
            <p:nvSpPr>
              <p:cNvPr id="42" name="TextBox 41"/>
              <p:cNvSpPr txBox="1"/>
              <p:nvPr/>
            </p:nvSpPr>
            <p:spPr>
              <a:xfrm>
                <a:off x="3030556" y="3767110"/>
                <a:ext cx="1906790" cy="77809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1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Z2520-2580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1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2x </a:t>
                </a:r>
                <a:r>
                  <a:rPr kumimoji="0" lang="en-US" sz="1100" b="0" i="0" u="none" strike="noStrike" kern="1200" cap="none" spc="0" normalizeH="0" baseline="0" noProof="0" dirty="0" err="1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Saltwell</a:t>
                </a: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1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32 nm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1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+XMM 6268/6360/7160</a:t>
                </a:r>
              </a:p>
            </p:txBody>
          </p:sp>
          <p:sp>
            <p:nvSpPr>
              <p:cNvPr id="43" name="TextBox 42"/>
              <p:cNvSpPr txBox="1"/>
              <p:nvPr/>
            </p:nvSpPr>
            <p:spPr>
              <a:xfrm>
                <a:off x="3473798" y="6095439"/>
                <a:ext cx="1052278" cy="77809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1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Z2420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1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1x </a:t>
                </a:r>
                <a:r>
                  <a:rPr kumimoji="0" lang="en-US" sz="1100" b="0" i="0" u="none" strike="noStrike" kern="1200" cap="none" spc="0" normalizeH="0" baseline="0" noProof="0" dirty="0" err="1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Saltwell</a:t>
                </a: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1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32 nm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1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+XMM 6265</a:t>
                </a:r>
              </a:p>
            </p:txBody>
          </p:sp>
          <p:sp>
            <p:nvSpPr>
              <p:cNvPr id="44" name="TextBox 43"/>
              <p:cNvSpPr txBox="1"/>
              <p:nvPr/>
            </p:nvSpPr>
            <p:spPr>
              <a:xfrm>
                <a:off x="1925979" y="4450909"/>
                <a:ext cx="1063112" cy="93871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1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Z2460/2480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1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1x </a:t>
                </a:r>
                <a:r>
                  <a:rPr kumimoji="0" lang="en-US" sz="1100" b="0" i="0" u="none" strike="noStrike" kern="1200" cap="none" spc="0" normalizeH="0" baseline="0" noProof="0" dirty="0" err="1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Saltwell</a:t>
                </a: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1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32 nm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1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+XMM 6260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5" name="TextBox 44"/>
              <p:cNvSpPr txBox="1"/>
              <p:nvPr/>
            </p:nvSpPr>
            <p:spPr>
              <a:xfrm>
                <a:off x="4755598" y="3258315"/>
                <a:ext cx="1479535" cy="77809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1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Z34x0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1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2x </a:t>
                </a:r>
                <a:r>
                  <a:rPr kumimoji="0" lang="en-US" sz="1100" b="0" i="0" u="none" strike="noStrike" kern="1200" cap="none" spc="0" normalizeH="0" baseline="0" noProof="0" dirty="0" err="1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Silvermont</a:t>
                </a: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1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22 nm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1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+XMM 7160/7260</a:t>
                </a:r>
              </a:p>
            </p:txBody>
          </p:sp>
          <p:sp>
            <p:nvSpPr>
              <p:cNvPr id="46" name="TextBox 45"/>
              <p:cNvSpPr txBox="1"/>
              <p:nvPr/>
            </p:nvSpPr>
            <p:spPr>
              <a:xfrm>
                <a:off x="4873088" y="5729919"/>
                <a:ext cx="1197933" cy="77809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1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Z3xxx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1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2x </a:t>
                </a:r>
                <a:r>
                  <a:rPr kumimoji="0" lang="en-US" sz="1100" b="0" i="0" u="none" strike="noStrike" kern="1200" cap="none" spc="0" normalizeH="0" baseline="0" noProof="0" dirty="0" err="1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Silvermont</a:t>
                </a: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1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22 nm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1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+A-GOLD 620</a:t>
                </a:r>
              </a:p>
            </p:txBody>
          </p:sp>
          <p:sp>
            <p:nvSpPr>
              <p:cNvPr id="49" name="TextBox 48"/>
              <p:cNvSpPr txBox="1"/>
              <p:nvPr/>
            </p:nvSpPr>
            <p:spPr>
              <a:xfrm>
                <a:off x="6223705" y="2792936"/>
                <a:ext cx="1453640" cy="77809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1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Z35xx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1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4x </a:t>
                </a:r>
                <a:r>
                  <a:rPr kumimoji="0" lang="en-US" sz="1100" b="0" i="0" u="none" strike="noStrike" kern="1200" cap="none" spc="0" normalizeH="0" baseline="0" noProof="0" dirty="0" err="1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Silvermont</a:t>
                </a: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1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22 nm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1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+XMM 7260/2/35</a:t>
                </a:r>
              </a:p>
            </p:txBody>
          </p:sp>
          <p:cxnSp>
            <p:nvCxnSpPr>
              <p:cNvPr id="56" name="Straight Arrow Connector 55"/>
              <p:cNvCxnSpPr/>
              <p:nvPr/>
            </p:nvCxnSpPr>
            <p:spPr>
              <a:xfrm>
                <a:off x="376782" y="1747197"/>
                <a:ext cx="0" cy="4951085"/>
              </a:xfrm>
              <a:prstGeom prst="straightConnector1">
                <a:avLst/>
              </a:prstGeom>
              <a:ln>
                <a:headEnd type="arrow" w="med" len="med"/>
                <a:tailEnd type="none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7" name="TextBox 56"/>
              <p:cNvSpPr txBox="1"/>
              <p:nvPr/>
            </p:nvSpPr>
            <p:spPr>
              <a:xfrm>
                <a:off x="5012" y="2023832"/>
                <a:ext cx="403951" cy="2528626"/>
              </a:xfrm>
              <a:prstGeom prst="rect">
                <a:avLst/>
              </a:prstGeom>
              <a:noFill/>
            </p:spPr>
            <p:txBody>
              <a:bodyPr vert="vert270" wrap="non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CCEC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Performance (not to scale)</a:t>
                </a:r>
              </a:p>
            </p:txBody>
          </p:sp>
          <p:grpSp>
            <p:nvGrpSpPr>
              <p:cNvPr id="54" name="Group 53"/>
              <p:cNvGrpSpPr/>
              <p:nvPr/>
            </p:nvGrpSpPr>
            <p:grpSpPr>
              <a:xfrm>
                <a:off x="537055" y="3929219"/>
                <a:ext cx="930556" cy="1038079"/>
                <a:chOff x="6722587" y="2216856"/>
                <a:chExt cx="921708" cy="1026529"/>
              </a:xfrm>
            </p:grpSpPr>
            <p:pic>
              <p:nvPicPr>
                <p:cNvPr id="55" name="Picture 2"/>
                <p:cNvPicPr>
                  <a:picLocks noChangeAspect="1" noChangeArrowheads="1"/>
                </p:cNvPicPr>
                <p:nvPr/>
              </p:nvPicPr>
              <p:blipFill rotWithShape="1">
                <a:blip r:embed="rId2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l="81382" t="30844" r="9522" b="51344"/>
                <a:stretch/>
              </p:blipFill>
              <p:spPr bwMode="auto">
                <a:xfrm>
                  <a:off x="6766560" y="2256971"/>
                  <a:ext cx="845420" cy="98641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59" name="Picture 2"/>
                <p:cNvPicPr>
                  <a:picLocks noChangeAspect="1" noChangeArrowheads="1"/>
                </p:cNvPicPr>
                <p:nvPr/>
              </p:nvPicPr>
              <p:blipFill rotWithShape="1">
                <a:blip r:embed="rId2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l="80561" t="49351" r="9522" b="41635"/>
                <a:stretch/>
              </p:blipFill>
              <p:spPr bwMode="auto">
                <a:xfrm rot="325995">
                  <a:off x="6722587" y="2216856"/>
                  <a:ext cx="921708" cy="4571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  <p:sp>
            <p:nvSpPr>
              <p:cNvPr id="60" name="TextBox 59"/>
              <p:cNvSpPr txBox="1"/>
              <p:nvPr/>
            </p:nvSpPr>
            <p:spPr>
              <a:xfrm>
                <a:off x="406463" y="3529573"/>
                <a:ext cx="1233538" cy="46685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300" b="1" i="0" u="none" strike="noStrike" kern="1200" cap="none" spc="0" normalizeH="0" baseline="0" noProof="0" dirty="0" err="1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Morestown</a:t>
                </a:r>
                <a:endParaRPr kumimoji="0" lang="en-US" sz="1300" b="1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1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(2010)</a:t>
                </a:r>
              </a:p>
            </p:txBody>
          </p:sp>
          <p:sp>
            <p:nvSpPr>
              <p:cNvPr id="61" name="TextBox 60"/>
              <p:cNvSpPr txBox="1"/>
              <p:nvPr/>
            </p:nvSpPr>
            <p:spPr>
              <a:xfrm>
                <a:off x="500870" y="4911521"/>
                <a:ext cx="928459" cy="93871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1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Z6xx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1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1x </a:t>
                </a:r>
                <a:r>
                  <a:rPr kumimoji="0" lang="en-US" sz="1100" b="0" i="0" u="none" strike="noStrike" kern="1200" cap="none" spc="0" normalizeH="0" baseline="0" noProof="0" dirty="0" err="1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Bonnell</a:t>
                </a: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1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45 nm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1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+Wireless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1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 module</a:t>
                </a:r>
              </a:p>
            </p:txBody>
          </p:sp>
          <p:grpSp>
            <p:nvGrpSpPr>
              <p:cNvPr id="68" name="Group 67"/>
              <p:cNvGrpSpPr/>
              <p:nvPr/>
            </p:nvGrpSpPr>
            <p:grpSpPr>
              <a:xfrm>
                <a:off x="7894794" y="4362515"/>
                <a:ext cx="921708" cy="1026529"/>
                <a:chOff x="6722587" y="2216856"/>
                <a:chExt cx="921708" cy="1026529"/>
              </a:xfrm>
            </p:grpSpPr>
            <p:pic>
              <p:nvPicPr>
                <p:cNvPr id="69" name="Picture 2"/>
                <p:cNvPicPr>
                  <a:picLocks noChangeAspect="1" noChangeArrowheads="1"/>
                </p:cNvPicPr>
                <p:nvPr/>
              </p:nvPicPr>
              <p:blipFill rotWithShape="1">
                <a:blip r:embed="rId2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l="81382" t="30844" r="9522" b="51344"/>
                <a:stretch/>
              </p:blipFill>
              <p:spPr bwMode="auto">
                <a:xfrm>
                  <a:off x="6766560" y="2256971"/>
                  <a:ext cx="845420" cy="98641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71" name="Picture 2"/>
                <p:cNvPicPr>
                  <a:picLocks noChangeAspect="1" noChangeArrowheads="1"/>
                </p:cNvPicPr>
                <p:nvPr/>
              </p:nvPicPr>
              <p:blipFill rotWithShape="1">
                <a:blip r:embed="rId2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l="80561" t="49351" r="9522" b="41635"/>
                <a:stretch/>
              </p:blipFill>
              <p:spPr bwMode="auto">
                <a:xfrm rot="325995">
                  <a:off x="6722587" y="2216856"/>
                  <a:ext cx="921708" cy="4571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  <p:grpSp>
            <p:nvGrpSpPr>
              <p:cNvPr id="72" name="Group 71"/>
              <p:cNvGrpSpPr/>
              <p:nvPr/>
            </p:nvGrpSpPr>
            <p:grpSpPr>
              <a:xfrm>
                <a:off x="6450927" y="4538668"/>
                <a:ext cx="921708" cy="1026529"/>
                <a:chOff x="6722587" y="2216856"/>
                <a:chExt cx="921708" cy="1026529"/>
              </a:xfrm>
            </p:grpSpPr>
            <p:pic>
              <p:nvPicPr>
                <p:cNvPr id="73" name="Picture 2"/>
                <p:cNvPicPr>
                  <a:picLocks noChangeAspect="1" noChangeArrowheads="1"/>
                </p:cNvPicPr>
                <p:nvPr/>
              </p:nvPicPr>
              <p:blipFill rotWithShape="1">
                <a:blip r:embed="rId2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l="81382" t="30844" r="9522" b="51344"/>
                <a:stretch/>
              </p:blipFill>
              <p:spPr bwMode="auto">
                <a:xfrm>
                  <a:off x="6766560" y="2256971"/>
                  <a:ext cx="845420" cy="98641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74" name="Picture 2"/>
                <p:cNvPicPr>
                  <a:picLocks noChangeAspect="1" noChangeArrowheads="1"/>
                </p:cNvPicPr>
                <p:nvPr/>
              </p:nvPicPr>
              <p:blipFill rotWithShape="1">
                <a:blip r:embed="rId2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l="80561" t="49351" r="9522" b="41635"/>
                <a:stretch/>
              </p:blipFill>
              <p:spPr bwMode="auto">
                <a:xfrm rot="325995">
                  <a:off x="6722587" y="2216856"/>
                  <a:ext cx="921708" cy="4571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  <p:sp>
            <p:nvSpPr>
              <p:cNvPr id="75" name="Rectangle 74"/>
              <p:cNvSpPr/>
              <p:nvPr/>
            </p:nvSpPr>
            <p:spPr>
              <a:xfrm>
                <a:off x="6448427" y="4052293"/>
                <a:ext cx="982961" cy="461665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30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Riverton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1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(2015)</a:t>
                </a:r>
              </a:p>
            </p:txBody>
          </p:sp>
          <p:sp>
            <p:nvSpPr>
              <p:cNvPr id="76" name="Rectangle 75"/>
              <p:cNvSpPr/>
              <p:nvPr/>
            </p:nvSpPr>
            <p:spPr>
              <a:xfrm>
                <a:off x="7663237" y="3789040"/>
                <a:ext cx="1358064" cy="692497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300" b="1" i="0" u="none" strike="noStrike" kern="1200" cap="none" spc="0" normalizeH="0" baseline="0" noProof="0" dirty="0" err="1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SoFIA</a:t>
                </a:r>
                <a:endParaRPr kumimoji="0" lang="en-US" sz="1300" b="1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30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(x3 3G/LTE)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30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 </a:t>
                </a:r>
                <a:r>
                  <a:rPr kumimoji="0" lang="en-US" sz="11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(2015)</a:t>
                </a:r>
              </a:p>
            </p:txBody>
          </p:sp>
          <p:sp>
            <p:nvSpPr>
              <p:cNvPr id="77" name="TextBox 76"/>
              <p:cNvSpPr txBox="1"/>
              <p:nvPr/>
            </p:nvSpPr>
            <p:spPr>
              <a:xfrm>
                <a:off x="6368099" y="5490678"/>
                <a:ext cx="1071127" cy="93871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1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Z3xxx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1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2x </a:t>
                </a:r>
                <a:r>
                  <a:rPr kumimoji="0" lang="en-US" sz="1100" b="0" i="0" u="none" strike="noStrike" kern="1200" cap="none" spc="0" normalizeH="0" baseline="0" noProof="0" dirty="0" err="1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Airmont</a:t>
                </a: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1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14 nm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1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 Integrated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1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 LTE modem</a:t>
                </a:r>
              </a:p>
            </p:txBody>
          </p:sp>
          <p:sp>
            <p:nvSpPr>
              <p:cNvPr id="78" name="TextBox 77"/>
              <p:cNvSpPr txBox="1"/>
              <p:nvPr/>
            </p:nvSpPr>
            <p:spPr>
              <a:xfrm>
                <a:off x="7645450" y="5308730"/>
                <a:ext cx="1449436" cy="93871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1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C31xx/32xx/34xx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1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2x/4x </a:t>
                </a:r>
                <a:r>
                  <a:rPr kumimoji="0" lang="en-US" sz="1100" b="0" i="0" u="none" strike="noStrike" kern="1200" cap="none" spc="0" normalizeH="0" baseline="0" noProof="0" dirty="0" err="1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Silvermont</a:t>
                </a: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1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28 nm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1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Integrated LTE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1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3G/4G modem</a:t>
                </a:r>
              </a:p>
            </p:txBody>
          </p:sp>
          <p:sp>
            <p:nvSpPr>
              <p:cNvPr id="81" name="TextBox 80"/>
              <p:cNvSpPr txBox="1"/>
              <p:nvPr/>
            </p:nvSpPr>
            <p:spPr>
              <a:xfrm>
                <a:off x="4818888" y="6492240"/>
                <a:ext cx="1387688" cy="42798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1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Planned, not </a:t>
                </a:r>
                <a:r>
                  <a:rPr kumimoji="0" lang="en-US" sz="1100" b="0" i="0" u="none" strike="noStrike" kern="1200" cap="none" spc="0" normalizeH="0" baseline="0" noProof="0" dirty="0" err="1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mplemented</a:t>
                </a: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87" name="TextBox 86"/>
              <p:cNvSpPr txBox="1"/>
              <p:nvPr/>
            </p:nvSpPr>
            <p:spPr>
              <a:xfrm>
                <a:off x="7918737" y="6219310"/>
                <a:ext cx="974596" cy="43573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1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 Cancelled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1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in 04/2016</a:t>
                </a:r>
              </a:p>
            </p:txBody>
          </p:sp>
          <p:sp>
            <p:nvSpPr>
              <p:cNvPr id="88" name="TextBox 87"/>
              <p:cNvSpPr txBox="1"/>
              <p:nvPr/>
            </p:nvSpPr>
            <p:spPr>
              <a:xfrm>
                <a:off x="6398779" y="6390059"/>
                <a:ext cx="1207559" cy="60016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1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Planned, not implemented </a:t>
                </a:r>
              </a:p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</p:grpSp>
        <p:grpSp>
          <p:nvGrpSpPr>
            <p:cNvPr id="79" name="Group 78"/>
            <p:cNvGrpSpPr/>
            <p:nvPr/>
          </p:nvGrpSpPr>
          <p:grpSpPr>
            <a:xfrm>
              <a:off x="7914376" y="1629508"/>
              <a:ext cx="930556" cy="1038079"/>
              <a:chOff x="6722587" y="2216856"/>
              <a:chExt cx="921708" cy="1026529"/>
            </a:xfrm>
          </p:grpSpPr>
          <p:pic>
            <p:nvPicPr>
              <p:cNvPr id="80" name="Picture 2"/>
              <p:cNvPicPr>
                <a:picLocks noChangeAspect="1" noChangeArrowheads="1"/>
              </p:cNvPicPr>
              <p:nvPr/>
            </p:nvPicPr>
            <p:blipFill rotWithShape="1">
              <a:blip r:embed="rId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81382" t="30844" r="9522" b="51344"/>
              <a:stretch/>
            </p:blipFill>
            <p:spPr bwMode="auto">
              <a:xfrm>
                <a:off x="6766560" y="2256971"/>
                <a:ext cx="845420" cy="98641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89" name="Picture 2"/>
              <p:cNvPicPr>
                <a:picLocks noChangeAspect="1" noChangeArrowheads="1"/>
              </p:cNvPicPr>
              <p:nvPr/>
            </p:nvPicPr>
            <p:blipFill rotWithShape="1">
              <a:blip r:embed="rId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80561" t="49351" r="9522" b="41635"/>
              <a:stretch/>
            </p:blipFill>
            <p:spPr bwMode="auto">
              <a:xfrm rot="325995">
                <a:off x="6722587" y="2216856"/>
                <a:ext cx="921708" cy="457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sp>
          <p:nvSpPr>
            <p:cNvPr id="90" name="TextBox 89"/>
            <p:cNvSpPr txBox="1"/>
            <p:nvPr/>
          </p:nvSpPr>
          <p:spPr>
            <a:xfrm>
              <a:off x="7734016" y="1219906"/>
              <a:ext cx="1312839" cy="46685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300" b="1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Morganfield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(2016)</a:t>
              </a:r>
            </a:p>
          </p:txBody>
        </p:sp>
        <p:sp>
          <p:nvSpPr>
            <p:cNvPr id="91" name="TextBox 90"/>
            <p:cNvSpPr txBox="1"/>
            <p:nvPr/>
          </p:nvSpPr>
          <p:spPr>
            <a:xfrm>
              <a:off x="7823071" y="2635163"/>
              <a:ext cx="1096775" cy="76944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Z5xxx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4x </a:t>
              </a:r>
              <a:r>
                <a:rPr kumimoji="0" lang="en-US" sz="11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Goldmont</a:t>
              </a:r>
              <a:endPara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14 nm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+XMM 7360</a:t>
              </a:r>
            </a:p>
          </p:txBody>
        </p:sp>
        <p:sp>
          <p:nvSpPr>
            <p:cNvPr id="94" name="TextBox 93"/>
            <p:cNvSpPr txBox="1"/>
            <p:nvPr/>
          </p:nvSpPr>
          <p:spPr>
            <a:xfrm>
              <a:off x="7936191" y="3324107"/>
              <a:ext cx="974596" cy="43573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Cancelled</a:t>
              </a: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in 04/2016</a:t>
              </a:r>
            </a:p>
          </p:txBody>
        </p:sp>
      </p:grpSp>
      <p:sp>
        <p:nvSpPr>
          <p:cNvPr id="4" name="Title 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6. Evolution of mobile processors (16)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820741143"/>
      </p:ext>
    </p:extLst>
  </p:cSld>
  <p:clrMapOvr>
    <a:masterClrMapping/>
  </p:clrMapOvr>
</p:sld>
</file>

<file path=ppt/slides/slide2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/>
          <p:cNvSpPr txBox="1"/>
          <p:nvPr/>
        </p:nvSpPr>
        <p:spPr>
          <a:xfrm>
            <a:off x="26495" y="458670"/>
            <a:ext cx="852643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rgbClr val="333399"/>
                </a:solidFill>
                <a:latin typeface="+mj-lt"/>
              </a:rPr>
              <a:t>Intel’s effort to optimize their platforms from the software point of view</a:t>
            </a:r>
          </a:p>
        </p:txBody>
      </p:sp>
      <p:grpSp>
        <p:nvGrpSpPr>
          <p:cNvPr id="6" name="Group 5"/>
          <p:cNvGrpSpPr/>
          <p:nvPr/>
        </p:nvGrpSpPr>
        <p:grpSpPr>
          <a:xfrm>
            <a:off x="635865" y="2091967"/>
            <a:ext cx="7851570" cy="4037333"/>
            <a:chOff x="500850" y="1448780"/>
            <a:chExt cx="7851570" cy="4037333"/>
          </a:xfrm>
        </p:grpSpPr>
        <p:pic>
          <p:nvPicPr>
            <p:cNvPr id="13314" name="Picture 2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00850" y="1448780"/>
              <a:ext cx="7851570" cy="40373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" name="Oval 3"/>
            <p:cNvSpPr/>
            <p:nvPr/>
          </p:nvSpPr>
          <p:spPr bwMode="auto">
            <a:xfrm>
              <a:off x="5543615" y="2226982"/>
              <a:ext cx="2745305" cy="3182238"/>
            </a:xfrm>
            <a:prstGeom prst="ellipse">
              <a:avLst/>
            </a:prstGeom>
            <a:noFill/>
            <a:ln w="19050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1400">
                <a:solidFill>
                  <a:srgbClr val="000000"/>
                </a:solidFill>
              </a:endParaRPr>
            </a:p>
          </p:txBody>
        </p:sp>
      </p:grpSp>
      <p:sp>
        <p:nvSpPr>
          <p:cNvPr id="7" name="TextBox 6"/>
          <p:cNvSpPr txBox="1"/>
          <p:nvPr/>
        </p:nvSpPr>
        <p:spPr>
          <a:xfrm>
            <a:off x="26495" y="818710"/>
            <a:ext cx="8173263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>
                <a:solidFill>
                  <a:srgbClr val="000000"/>
                </a:solidFill>
                <a:latin typeface="+mj-lt"/>
              </a:rPr>
              <a:t>In their 2012 Investor meeting (5/2012), Intel revealed that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more than 3000 </a:t>
            </a:r>
          </a:p>
          <a:p>
            <a:r>
              <a:rPr lang="en-US" sz="1600" dirty="0">
                <a:solidFill>
                  <a:srgbClr val="0070C0"/>
                </a:solidFill>
                <a:latin typeface="+mj-lt"/>
              </a:rPr>
              <a:t>  engineers are working on OS support</a:t>
            </a:r>
            <a:r>
              <a:rPr lang="en-US" sz="1600" dirty="0">
                <a:solidFill>
                  <a:srgbClr val="000000"/>
                </a:solidFill>
                <a:latin typeface="+mj-lt"/>
              </a:rPr>
              <a:t>, among them about </a:t>
            </a:r>
            <a:r>
              <a:rPr lang="en-US" sz="1600" dirty="0">
                <a:solidFill>
                  <a:srgbClr val="FF0000"/>
                </a:solidFill>
                <a:latin typeface="+mj-lt"/>
              </a:rPr>
              <a:t>1200 engineers </a:t>
            </a:r>
          </a:p>
          <a:p>
            <a:r>
              <a:rPr lang="en-US" sz="1600" dirty="0">
                <a:solidFill>
                  <a:srgbClr val="FF0000"/>
                </a:solidFill>
                <a:latin typeface="+mj-lt"/>
              </a:rPr>
              <a:t>  are dedicated alone to Android</a:t>
            </a:r>
            <a:r>
              <a:rPr lang="en-US" sz="1600" dirty="0">
                <a:solidFill>
                  <a:srgbClr val="000000"/>
                </a:solidFill>
                <a:latin typeface="+mj-lt"/>
              </a:rPr>
              <a:t>, as indicated below [</a:t>
            </a:r>
            <a:r>
              <a:rPr lang="hu-HU" sz="1600" dirty="0">
                <a:solidFill>
                  <a:srgbClr val="000000"/>
                </a:solidFill>
                <a:latin typeface="+mj-lt"/>
              </a:rPr>
              <a:t>35</a:t>
            </a:r>
            <a:r>
              <a:rPr lang="en-US" sz="1600" dirty="0">
                <a:solidFill>
                  <a:srgbClr val="000000"/>
                </a:solidFill>
                <a:latin typeface="+mj-lt"/>
              </a:rPr>
              <a:t>]. </a:t>
            </a:r>
          </a:p>
        </p:txBody>
      </p:sp>
      <p:sp>
        <p:nvSpPr>
          <p:cNvPr id="8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6. Evolution of mobile processors (17)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90954741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</p:bldLst>
  </p:timing>
</p:sld>
</file>

<file path=ppt/slides/slide2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extBox 7"/>
          <p:cNvSpPr txBox="1"/>
          <p:nvPr/>
        </p:nvSpPr>
        <p:spPr>
          <a:xfrm>
            <a:off x="26495" y="458670"/>
            <a:ext cx="8774390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pc="-40" dirty="0">
                <a:solidFill>
                  <a:srgbClr val="2D2D8A"/>
                </a:solidFill>
              </a:rPr>
              <a:t>How much market share could Intel achieve for their smartphone- and tablet</a:t>
            </a:r>
          </a:p>
          <a:p>
            <a:r>
              <a:rPr lang="en-US" spc="-40" dirty="0">
                <a:solidFill>
                  <a:srgbClr val="2D2D8A"/>
                </a:solidFill>
              </a:rPr>
              <a:t>  application processors </a:t>
            </a:r>
            <a:r>
              <a:rPr lang="hu-HU" dirty="0">
                <a:solidFill>
                  <a:srgbClr val="2D2D8A"/>
                </a:solidFill>
              </a:rPr>
              <a:t>in 2015</a:t>
            </a:r>
            <a:r>
              <a:rPr lang="en-US" dirty="0">
                <a:solidFill>
                  <a:srgbClr val="2D2D8A"/>
                </a:solidFill>
              </a:rPr>
              <a:t>? (based on revenue) </a:t>
            </a:r>
            <a:r>
              <a:rPr lang="en-US" dirty="0">
                <a:solidFill>
                  <a:srgbClr val="000000"/>
                </a:solidFill>
              </a:rPr>
              <a:t>[</a:t>
            </a:r>
            <a:r>
              <a:rPr lang="hu-HU" dirty="0">
                <a:solidFill>
                  <a:srgbClr val="000000"/>
                </a:solidFill>
              </a:rPr>
              <a:t>36</a:t>
            </a:r>
            <a:r>
              <a:rPr lang="en-US" dirty="0">
                <a:solidFill>
                  <a:srgbClr val="000000"/>
                </a:solidFill>
              </a:rPr>
              <a:t>]</a:t>
            </a:r>
          </a:p>
        </p:txBody>
      </p:sp>
      <p:sp>
        <p:nvSpPr>
          <p:cNvPr id="9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6. Evolution of mobile processors (18)</a:t>
            </a:r>
            <a:endParaRPr lang="en-US" dirty="0"/>
          </a:p>
        </p:txBody>
      </p:sp>
      <p:graphicFrame>
        <p:nvGraphicFramePr>
          <p:cNvPr id="10" name="Táblázat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80739523"/>
              </p:ext>
            </p:extLst>
          </p:nvPr>
        </p:nvGraphicFramePr>
        <p:xfrm>
          <a:off x="611560" y="1441811"/>
          <a:ext cx="3645405" cy="231140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202522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62018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70840">
                <a:tc gridSpan="2">
                  <a:txBody>
                    <a:bodyPr/>
                    <a:lstStyle/>
                    <a:p>
                      <a:pPr algn="ctr"/>
                      <a:r>
                        <a:rPr lang="en-US" sz="1200" dirty="0"/>
                        <a:t>Smartphone application processors</a:t>
                      </a:r>
                    </a:p>
                    <a:p>
                      <a:pPr algn="ctr"/>
                      <a:r>
                        <a:rPr lang="en-US" sz="1200" dirty="0"/>
                        <a:t>worldwide market share 201</a:t>
                      </a:r>
                      <a:r>
                        <a:rPr lang="hu-HU" sz="1200" dirty="0"/>
                        <a:t>5</a:t>
                      </a:r>
                      <a:r>
                        <a:rPr lang="en-US" sz="1200" dirty="0"/>
                        <a:t> (revenue) </a:t>
                      </a:r>
                    </a:p>
                  </a:txBody>
                  <a:tcPr anchor="ctr">
                    <a:solidFill>
                      <a:srgbClr val="CCECFF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hu-HU" sz="1400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sz="1200" dirty="0"/>
                        <a:t>Qualcomm (USA) </a:t>
                      </a:r>
                      <a:endParaRPr lang="hu-HU" sz="1200" dirty="0"/>
                    </a:p>
                  </a:txBody>
                  <a:tcPr anchor="ctr"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200" dirty="0"/>
                        <a:t>42</a:t>
                      </a:r>
                      <a:r>
                        <a:rPr lang="en-US" sz="1200" dirty="0"/>
                        <a:t> %</a:t>
                      </a:r>
                      <a:endParaRPr lang="hu-HU" sz="1200" dirty="0"/>
                    </a:p>
                  </a:txBody>
                  <a:tcPr anchor="ctr">
                    <a:solidFill>
                      <a:srgbClr val="FFEAD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sz="1200" dirty="0"/>
                        <a:t>Apple (USA) </a:t>
                      </a:r>
                      <a:endParaRPr lang="hu-HU" sz="1200" dirty="0"/>
                    </a:p>
                  </a:txBody>
                  <a:tcPr anchor="ctr"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200" dirty="0"/>
                        <a:t>21</a:t>
                      </a:r>
                      <a:r>
                        <a:rPr lang="en-US" sz="1200" dirty="0"/>
                        <a:t> %</a:t>
                      </a:r>
                      <a:endParaRPr lang="hu-HU" sz="1200" dirty="0"/>
                    </a:p>
                  </a:txBody>
                  <a:tcPr anchor="ctr">
                    <a:solidFill>
                      <a:srgbClr val="FFEAD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err="1"/>
                        <a:t>MediaTek</a:t>
                      </a:r>
                      <a:r>
                        <a:rPr lang="en-US" sz="1200" dirty="0"/>
                        <a:t> (Taiwan) </a:t>
                      </a:r>
                      <a:endParaRPr lang="hu-HU" sz="1200" dirty="0"/>
                    </a:p>
                  </a:txBody>
                  <a:tcPr anchor="ctr"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200" dirty="0"/>
                        <a:t>19</a:t>
                      </a:r>
                      <a:r>
                        <a:rPr lang="en-US" sz="1200" dirty="0"/>
                        <a:t> %</a:t>
                      </a:r>
                      <a:endParaRPr lang="hu-HU" sz="1200" dirty="0"/>
                    </a:p>
                  </a:txBody>
                  <a:tcPr anchor="ctr">
                    <a:solidFill>
                      <a:srgbClr val="FFEAD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200" dirty="0"/>
                        <a:t>Samsung (S. Korea)      </a:t>
                      </a:r>
                    </a:p>
                  </a:txBody>
                  <a:tcPr anchor="ctr"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hu-HU" sz="1200" dirty="0"/>
                    </a:p>
                  </a:txBody>
                  <a:tcPr anchor="ctr">
                    <a:solidFill>
                      <a:srgbClr val="FFEAD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200" dirty="0" err="1"/>
                        <a:t>Spreadtrum</a:t>
                      </a:r>
                      <a:r>
                        <a:rPr lang="en-US" sz="1200" dirty="0"/>
                        <a:t> (China)</a:t>
                      </a:r>
                    </a:p>
                  </a:txBody>
                  <a:tcPr anchor="ctr"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hu-HU" sz="1200" dirty="0"/>
                    </a:p>
                  </a:txBody>
                  <a:tcPr anchor="ctr">
                    <a:solidFill>
                      <a:srgbClr val="FFEAD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graphicFrame>
        <p:nvGraphicFramePr>
          <p:cNvPr id="11" name="Táblázat 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893993077"/>
              </p:ext>
            </p:extLst>
          </p:nvPr>
        </p:nvGraphicFramePr>
        <p:xfrm>
          <a:off x="4797025" y="1447774"/>
          <a:ext cx="3645405" cy="231140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202522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62018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70840">
                <a:tc gridSpan="2">
                  <a:txBody>
                    <a:bodyPr/>
                    <a:lstStyle/>
                    <a:p>
                      <a:pPr algn="ctr"/>
                      <a:r>
                        <a:rPr lang="en-US" sz="1200" dirty="0"/>
                        <a:t>Tablet application processors</a:t>
                      </a:r>
                    </a:p>
                    <a:p>
                      <a:pPr algn="ctr"/>
                      <a:r>
                        <a:rPr lang="en-US" sz="1200" dirty="0"/>
                        <a:t>worldwide market share 201</a:t>
                      </a:r>
                      <a:r>
                        <a:rPr lang="hu-HU" sz="1200" dirty="0"/>
                        <a:t>5</a:t>
                      </a:r>
                      <a:r>
                        <a:rPr lang="en-US" sz="1200" dirty="0"/>
                        <a:t> (revenue</a:t>
                      </a:r>
                      <a:r>
                        <a:rPr lang="hu-HU" sz="1200" dirty="0"/>
                        <a:t>)</a:t>
                      </a:r>
                      <a:r>
                        <a:rPr lang="en-US" sz="1200" dirty="0"/>
                        <a:t> </a:t>
                      </a:r>
                    </a:p>
                  </a:txBody>
                  <a:tcPr anchor="ctr">
                    <a:solidFill>
                      <a:srgbClr val="CCECFF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hu-HU" sz="1400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sz="1200" dirty="0"/>
                        <a:t>Apple (USA) </a:t>
                      </a:r>
                      <a:endParaRPr lang="hu-HU" sz="1200" dirty="0"/>
                    </a:p>
                  </a:txBody>
                  <a:tcPr anchor="ctr"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/>
                        <a:t>3</a:t>
                      </a:r>
                      <a:r>
                        <a:rPr lang="hu-HU" sz="1200" dirty="0"/>
                        <a:t>1</a:t>
                      </a:r>
                      <a:r>
                        <a:rPr lang="en-US" sz="1200" dirty="0"/>
                        <a:t> %</a:t>
                      </a:r>
                      <a:endParaRPr lang="hu-HU" sz="1200" dirty="0"/>
                    </a:p>
                  </a:txBody>
                  <a:tcPr anchor="ctr">
                    <a:solidFill>
                      <a:srgbClr val="FFEAD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sz="1200" dirty="0"/>
                        <a:t>Qualcomm (USA) </a:t>
                      </a:r>
                      <a:endParaRPr lang="hu-HU" sz="1200" dirty="0"/>
                    </a:p>
                  </a:txBody>
                  <a:tcPr anchor="ctr"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/>
                        <a:t>1</a:t>
                      </a:r>
                      <a:r>
                        <a:rPr lang="hu-HU" sz="1200" dirty="0"/>
                        <a:t>6</a:t>
                      </a:r>
                      <a:r>
                        <a:rPr lang="en-US" sz="1200" dirty="0"/>
                        <a:t> %</a:t>
                      </a:r>
                      <a:endParaRPr lang="hu-HU" sz="1200" dirty="0"/>
                    </a:p>
                  </a:txBody>
                  <a:tcPr anchor="ctr">
                    <a:solidFill>
                      <a:srgbClr val="FFEAD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hu-HU" sz="1200" dirty="0"/>
                        <a:t>Intel </a:t>
                      </a:r>
                      <a:r>
                        <a:rPr lang="en-US" sz="1200" dirty="0"/>
                        <a:t>(</a:t>
                      </a:r>
                      <a:r>
                        <a:rPr lang="hu-HU" sz="1200" dirty="0"/>
                        <a:t>USA</a:t>
                      </a:r>
                      <a:r>
                        <a:rPr lang="en-US" sz="1200" dirty="0"/>
                        <a:t>) </a:t>
                      </a:r>
                      <a:endParaRPr lang="hu-HU" sz="1200" dirty="0"/>
                    </a:p>
                  </a:txBody>
                  <a:tcPr anchor="ctr"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/>
                        <a:t>1</a:t>
                      </a:r>
                      <a:r>
                        <a:rPr lang="hu-HU" sz="1200" dirty="0"/>
                        <a:t>4</a:t>
                      </a:r>
                      <a:r>
                        <a:rPr lang="en-US" sz="1200" dirty="0"/>
                        <a:t> %</a:t>
                      </a:r>
                      <a:endParaRPr lang="hu-HU" sz="1200" dirty="0"/>
                    </a:p>
                  </a:txBody>
                  <a:tcPr anchor="ctr">
                    <a:solidFill>
                      <a:srgbClr val="FFEAD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hu-HU" sz="1200" dirty="0"/>
                        <a:t>MediaTek</a:t>
                      </a:r>
                      <a:r>
                        <a:rPr lang="hu-HU" sz="1200" baseline="0" dirty="0"/>
                        <a:t> (Taiwan)</a:t>
                      </a:r>
                      <a:endParaRPr lang="hu-HU" sz="1200" dirty="0"/>
                    </a:p>
                  </a:txBody>
                  <a:tcPr anchor="ctr"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hu-HU" sz="1200" dirty="0"/>
                    </a:p>
                  </a:txBody>
                  <a:tcPr anchor="ctr">
                    <a:solidFill>
                      <a:srgbClr val="FFEAD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hu-HU" sz="1200" dirty="0"/>
                        <a:t>Samsung (S. Korea)</a:t>
                      </a:r>
                    </a:p>
                  </a:txBody>
                  <a:tcPr anchor="ctr"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hu-HU" sz="1200" dirty="0"/>
                    </a:p>
                  </a:txBody>
                  <a:tcPr anchor="ctr">
                    <a:solidFill>
                      <a:srgbClr val="FFEAD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sp>
        <p:nvSpPr>
          <p:cNvPr id="2" name="TextBox 1"/>
          <p:cNvSpPr txBox="1"/>
          <p:nvPr/>
        </p:nvSpPr>
        <p:spPr>
          <a:xfrm>
            <a:off x="2276745" y="3924055"/>
            <a:ext cx="438607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sz="1200" dirty="0">
                <a:solidFill>
                  <a:srgbClr val="000000"/>
                </a:solidFill>
              </a:rPr>
              <a:t>[Source: Related press releases of Strategy Analytics</a:t>
            </a:r>
            <a:r>
              <a:rPr lang="en-US" sz="1200" dirty="0">
                <a:solidFill>
                  <a:srgbClr val="000000"/>
                </a:solidFill>
              </a:rPr>
              <a:t>]</a:t>
            </a:r>
          </a:p>
        </p:txBody>
      </p:sp>
      <p:sp>
        <p:nvSpPr>
          <p:cNvPr id="4" name="Rounded Rectangle 3"/>
          <p:cNvSpPr/>
          <p:nvPr/>
        </p:nvSpPr>
        <p:spPr>
          <a:xfrm>
            <a:off x="26495" y="4509120"/>
            <a:ext cx="9088135" cy="1476000"/>
          </a:xfrm>
          <a:prstGeom prst="roundRect">
            <a:avLst/>
          </a:prstGeom>
          <a:solidFill>
            <a:srgbClr val="DDEEFF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TextBox 11"/>
          <p:cNvSpPr txBox="1"/>
          <p:nvPr/>
        </p:nvSpPr>
        <p:spPr>
          <a:xfrm>
            <a:off x="71500" y="4554125"/>
            <a:ext cx="9223807" cy="140038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spc="-30" dirty="0"/>
              <a:t>As the Table on the left indicates, </a:t>
            </a:r>
            <a:r>
              <a:rPr lang="en-US" sz="1600" spc="-30" dirty="0">
                <a:solidFill>
                  <a:srgbClr val="0070C0"/>
                </a:solidFill>
              </a:rPr>
              <a:t>in 2015 Intel did not achieve any notable market share</a:t>
            </a:r>
          </a:p>
          <a:p>
            <a:pPr>
              <a:spcAft>
                <a:spcPts val="600"/>
              </a:spcAft>
            </a:pPr>
            <a:r>
              <a:rPr lang="en-US" sz="1600" dirty="0">
                <a:solidFill>
                  <a:srgbClr val="0070C0"/>
                </a:solidFill>
              </a:rPr>
              <a:t>  for their smartphone application processors.</a:t>
            </a:r>
          </a:p>
          <a:p>
            <a:r>
              <a:rPr lang="en-US" sz="1600" dirty="0"/>
              <a:t>Nevertheless, the Table on the right shows that Intel reached at this time a </a:t>
            </a:r>
            <a:r>
              <a:rPr lang="en-US" sz="1600" dirty="0">
                <a:solidFill>
                  <a:srgbClr val="0070C0"/>
                </a:solidFill>
              </a:rPr>
              <a:t>14 % </a:t>
            </a:r>
          </a:p>
          <a:p>
            <a:r>
              <a:rPr lang="en-US" sz="1600" dirty="0">
                <a:solidFill>
                  <a:srgbClr val="0070C0"/>
                </a:solidFill>
              </a:rPr>
              <a:t>  market share for tablet processors, </a:t>
            </a:r>
            <a:r>
              <a:rPr lang="en-US" sz="1600" dirty="0"/>
              <a:t>attained by </a:t>
            </a:r>
            <a:r>
              <a:rPr lang="en-US" sz="1600" dirty="0">
                <a:solidFill>
                  <a:srgbClr val="FF0000"/>
                </a:solidFill>
              </a:rPr>
              <a:t>paying subsidies for OEMs </a:t>
            </a:r>
          </a:p>
          <a:p>
            <a:r>
              <a:rPr lang="en-US" sz="1600" dirty="0">
                <a:solidFill>
                  <a:srgbClr val="FF0000"/>
                </a:solidFill>
              </a:rPr>
              <a:t> </a:t>
            </a:r>
            <a:r>
              <a:rPr lang="en-US" sz="1600" dirty="0"/>
              <a:t>(</a:t>
            </a:r>
            <a:r>
              <a:rPr lang="en-US" sz="1600" dirty="0">
                <a:latin typeface="Verdana" panose="020B0604030504040204" pitchFamily="34" charset="0"/>
                <a:ea typeface="Verdana" panose="020B0604030504040204" pitchFamily="34" charset="0"/>
              </a:rPr>
              <a:t>~ 50 $ /processor) </a:t>
            </a:r>
            <a:r>
              <a:rPr lang="en-US" sz="1600" dirty="0"/>
              <a:t>to spurn a transition from ARM to Atom products.</a:t>
            </a:r>
          </a:p>
        </p:txBody>
      </p:sp>
    </p:spTree>
    <p:extLst>
      <p:ext uri="{BB962C8B-B14F-4D97-AF65-F5344CB8AC3E}">
        <p14:creationId xmlns:p14="http://schemas.microsoft.com/office/powerpoint/2010/main" val="366753815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1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1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1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1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4" grpId="0" animBg="1"/>
    </p:bldLst>
  </p:timing>
</p:sld>
</file>

<file path=ppt/slides/slide2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6. Evolution of mobile processors (19)</a:t>
            </a:r>
            <a:endParaRPr lang="en-US" dirty="0"/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 rotWithShape="1">
          <a:blip r:embed="rId2"/>
          <a:srcRect t="10629" b="6797"/>
          <a:stretch/>
        </p:blipFill>
        <p:spPr>
          <a:xfrm>
            <a:off x="1016605" y="1628800"/>
            <a:ext cx="7053064" cy="4545505"/>
          </a:xfrm>
          <a:prstGeom prst="rect">
            <a:avLst/>
          </a:prstGeom>
        </p:spPr>
      </p:pic>
      <p:sp>
        <p:nvSpPr>
          <p:cNvPr id="5" name="TextBox 4"/>
          <p:cNvSpPr txBox="1"/>
          <p:nvPr/>
        </p:nvSpPr>
        <p:spPr>
          <a:xfrm>
            <a:off x="26495" y="458670"/>
            <a:ext cx="728917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accent6"/>
                </a:solidFill>
              </a:rPr>
              <a:t>Intel's losses suffered on mobile devices in 2013 - 2014 [</a:t>
            </a:r>
            <a:r>
              <a:rPr lang="hu-HU" dirty="0">
                <a:solidFill>
                  <a:schemeClr val="accent6"/>
                </a:solidFill>
              </a:rPr>
              <a:t>37</a:t>
            </a:r>
            <a:r>
              <a:rPr lang="en-US" dirty="0">
                <a:solidFill>
                  <a:schemeClr val="accent6"/>
                </a:solidFill>
              </a:rPr>
              <a:t>]</a:t>
            </a:r>
          </a:p>
        </p:txBody>
      </p:sp>
      <p:sp>
        <p:nvSpPr>
          <p:cNvPr id="6" name="TextBox 5"/>
          <p:cNvSpPr txBox="1"/>
          <p:nvPr/>
        </p:nvSpPr>
        <p:spPr>
          <a:xfrm>
            <a:off x="26495" y="766160"/>
            <a:ext cx="9021285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Owing to</a:t>
            </a:r>
            <a:r>
              <a:rPr lang="en-US" sz="1600" dirty="0">
                <a:solidFill>
                  <a:srgbClr val="FF0000"/>
                </a:solidFill>
              </a:rPr>
              <a:t> subsidies paid to OEMs, </a:t>
            </a:r>
            <a:r>
              <a:rPr lang="en-US" sz="1600" dirty="0"/>
              <a:t>Intel's mobile and communication division lost </a:t>
            </a:r>
          </a:p>
          <a:p>
            <a:r>
              <a:rPr lang="en-US" sz="1600" dirty="0"/>
              <a:t>  7 billion $ in the years 2013-2014, as indicated in the following Figure [3</a:t>
            </a:r>
            <a:r>
              <a:rPr lang="hu-HU" sz="1600" dirty="0"/>
              <a:t>8</a:t>
            </a:r>
            <a:r>
              <a:rPr lang="en-US" sz="1600" dirty="0"/>
              <a:t>].</a:t>
            </a:r>
          </a:p>
        </p:txBody>
      </p:sp>
      <p:sp>
        <p:nvSpPr>
          <p:cNvPr id="7" name="TextBox 6"/>
          <p:cNvSpPr txBox="1"/>
          <p:nvPr/>
        </p:nvSpPr>
        <p:spPr>
          <a:xfrm>
            <a:off x="249899" y="6174305"/>
            <a:ext cx="87775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Figure: Revenues/operating income of Intel's Mobile and Communications segment</a:t>
            </a:r>
          </a:p>
          <a:p>
            <a:r>
              <a:rPr lang="en-US" sz="1600" dirty="0"/>
              <a:t>                                               2013-2014 [3</a:t>
            </a:r>
            <a:r>
              <a:rPr lang="hu-HU" sz="1600" dirty="0"/>
              <a:t>8</a:t>
            </a:r>
            <a:r>
              <a:rPr lang="en-US" sz="1600" dirty="0"/>
              <a:t>]</a:t>
            </a:r>
          </a:p>
        </p:txBody>
      </p:sp>
    </p:spTree>
    <p:extLst>
      <p:ext uri="{BB962C8B-B14F-4D97-AF65-F5344CB8AC3E}">
        <p14:creationId xmlns:p14="http://schemas.microsoft.com/office/powerpoint/2010/main" val="174327485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7" grpId="0"/>
    </p:bldLst>
  </p:timing>
</p:sld>
</file>

<file path=ppt/slides/slide2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6. Evolution of mobile processors (20)</a:t>
            </a:r>
            <a:endParaRPr lang="en-US" dirty="0"/>
          </a:p>
        </p:txBody>
      </p:sp>
      <p:sp>
        <p:nvSpPr>
          <p:cNvPr id="3" name="TextBox 2"/>
          <p:cNvSpPr txBox="1"/>
          <p:nvPr/>
        </p:nvSpPr>
        <p:spPr>
          <a:xfrm>
            <a:off x="26495" y="458670"/>
            <a:ext cx="750712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dirty="0">
                <a:solidFill>
                  <a:srgbClr val="2D2D8A"/>
                </a:solidFill>
              </a:rPr>
              <a:t>Intel's withdrawal from the smartphone and mobil market </a:t>
            </a:r>
            <a:r>
              <a:rPr lang="hu-HU" dirty="0"/>
              <a:t>[39]</a:t>
            </a:r>
            <a:endParaRPr lang="en-US" dirty="0"/>
          </a:p>
        </p:txBody>
      </p:sp>
      <p:sp>
        <p:nvSpPr>
          <p:cNvPr id="5" name="TextBox 4"/>
          <p:cNvSpPr txBox="1"/>
          <p:nvPr/>
        </p:nvSpPr>
        <p:spPr>
          <a:xfrm>
            <a:off x="146890" y="2033845"/>
            <a:ext cx="8970615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 algn="ctr"/>
            <a:r>
              <a:rPr lang="hu-HU" sz="1600" dirty="0">
                <a:solidFill>
                  <a:srgbClr val="000000"/>
                </a:solidFill>
              </a:rPr>
              <a:t> </a:t>
            </a:r>
            <a:r>
              <a:rPr lang="hu-HU" sz="1600" dirty="0">
                <a:solidFill>
                  <a:srgbClr val="0070C0"/>
                </a:solidFill>
              </a:rPr>
              <a:t>"</a:t>
            </a:r>
            <a:r>
              <a:rPr lang="en-US" sz="1600" dirty="0">
                <a:solidFill>
                  <a:srgbClr val="0070C0"/>
                </a:solidFill>
              </a:rPr>
              <a:t>I can confirm that the changes included canceling the Broxton platform as well as</a:t>
            </a:r>
          </a:p>
          <a:p>
            <a:pPr lvl="0" algn="ctr"/>
            <a:r>
              <a:rPr lang="en-US" sz="1600" dirty="0">
                <a:solidFill>
                  <a:srgbClr val="0070C0"/>
                </a:solidFill>
              </a:rPr>
              <a:t>   </a:t>
            </a:r>
            <a:r>
              <a:rPr lang="en-US" sz="1600" dirty="0" err="1">
                <a:solidFill>
                  <a:srgbClr val="0070C0"/>
                </a:solidFill>
              </a:rPr>
              <a:t>SoFIA</a:t>
            </a:r>
            <a:r>
              <a:rPr lang="en-US" sz="1600" dirty="0">
                <a:solidFill>
                  <a:srgbClr val="0070C0"/>
                </a:solidFill>
              </a:rPr>
              <a:t>  3GX, </a:t>
            </a:r>
            <a:r>
              <a:rPr lang="en-US" sz="1600" dirty="0" err="1">
                <a:solidFill>
                  <a:srgbClr val="0070C0"/>
                </a:solidFill>
              </a:rPr>
              <a:t>SoFIA</a:t>
            </a:r>
            <a:r>
              <a:rPr lang="en-US" sz="1600" dirty="0">
                <a:solidFill>
                  <a:srgbClr val="0070C0"/>
                </a:solidFill>
              </a:rPr>
              <a:t> LTE, and </a:t>
            </a:r>
            <a:r>
              <a:rPr lang="en-US" sz="1600" dirty="0" err="1">
                <a:solidFill>
                  <a:srgbClr val="0070C0"/>
                </a:solidFill>
              </a:rPr>
              <a:t>SoFIA</a:t>
            </a:r>
            <a:r>
              <a:rPr lang="en-US" sz="1600" dirty="0">
                <a:solidFill>
                  <a:srgbClr val="0070C0"/>
                </a:solidFill>
              </a:rPr>
              <a:t> LTE2 commercial platforms to enable us to move resources to products that deliver higher returns and</a:t>
            </a:r>
            <a:r>
              <a:rPr lang="hu-HU" sz="1600" dirty="0">
                <a:solidFill>
                  <a:srgbClr val="0070C0"/>
                </a:solidFill>
              </a:rPr>
              <a:t> </a:t>
            </a:r>
            <a:r>
              <a:rPr lang="en-US" sz="1600" dirty="0">
                <a:solidFill>
                  <a:srgbClr val="0070C0"/>
                </a:solidFill>
              </a:rPr>
              <a:t>advance our strategy. </a:t>
            </a:r>
            <a:endParaRPr lang="hu-HU" sz="1600" dirty="0">
              <a:solidFill>
                <a:srgbClr val="0070C0"/>
              </a:solidFill>
            </a:endParaRPr>
          </a:p>
          <a:p>
            <a:pPr lvl="0" algn="ctr">
              <a:spcAft>
                <a:spcPts val="600"/>
              </a:spcAft>
            </a:pPr>
            <a:r>
              <a:rPr lang="hu-HU" sz="1600" dirty="0">
                <a:solidFill>
                  <a:srgbClr val="0070C0"/>
                </a:solidFill>
              </a:rPr>
              <a:t>    </a:t>
            </a:r>
            <a:r>
              <a:rPr lang="en-US" sz="1600" dirty="0">
                <a:solidFill>
                  <a:srgbClr val="0070C0"/>
                </a:solidFill>
              </a:rPr>
              <a:t>These changes are effective immediately.</a:t>
            </a:r>
            <a:r>
              <a:rPr lang="hu-HU" sz="1600" dirty="0">
                <a:solidFill>
                  <a:srgbClr val="0070C0"/>
                </a:solidFill>
              </a:rPr>
              <a:t>“</a:t>
            </a:r>
            <a:r>
              <a:rPr lang="en-US" sz="1600" dirty="0">
                <a:solidFill>
                  <a:srgbClr val="0070C0"/>
                </a:solidFill>
              </a:rPr>
              <a:t> </a:t>
            </a:r>
            <a:r>
              <a:rPr lang="en-US" sz="1600" dirty="0">
                <a:solidFill>
                  <a:srgbClr val="000000"/>
                </a:solidFill>
              </a:rPr>
              <a:t>(As indicated in the next Figure).</a:t>
            </a:r>
            <a:endParaRPr lang="en-US" dirty="0"/>
          </a:p>
        </p:txBody>
      </p:sp>
      <p:sp>
        <p:nvSpPr>
          <p:cNvPr id="9" name="Rounded Rectangle 8"/>
          <p:cNvSpPr/>
          <p:nvPr/>
        </p:nvSpPr>
        <p:spPr>
          <a:xfrm>
            <a:off x="119538" y="1566631"/>
            <a:ext cx="3420380" cy="540060"/>
          </a:xfrm>
          <a:prstGeom prst="round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285750" indent="-285750"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hu-HU">
                <a:solidFill>
                  <a:srgbClr val="0070C0"/>
                </a:solidFill>
              </a:rPr>
              <a:t>Intel's statement </a:t>
            </a:r>
            <a:r>
              <a:rPr lang="hu-HU">
                <a:solidFill>
                  <a:srgbClr val="000000"/>
                </a:solidFill>
              </a:rPr>
              <a:t>says:</a:t>
            </a:r>
            <a:endParaRPr lang="hu-HU" dirty="0">
              <a:solidFill>
                <a:srgbClr val="000000"/>
              </a:solidFill>
            </a:endParaRPr>
          </a:p>
        </p:txBody>
      </p:sp>
      <p:sp>
        <p:nvSpPr>
          <p:cNvPr id="11" name="Rounded Rectangle 10"/>
          <p:cNvSpPr/>
          <p:nvPr/>
        </p:nvSpPr>
        <p:spPr>
          <a:xfrm>
            <a:off x="26495" y="910878"/>
            <a:ext cx="9135522" cy="684000"/>
          </a:xfrm>
          <a:prstGeom prst="roundRect">
            <a:avLst/>
          </a:prstGeom>
          <a:solidFill>
            <a:srgbClr val="DDEEFF"/>
          </a:solidFill>
          <a:ln>
            <a:solidFill>
              <a:srgbClr val="89A4A7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TextBox 12"/>
          <p:cNvSpPr txBox="1"/>
          <p:nvPr/>
        </p:nvSpPr>
        <p:spPr>
          <a:xfrm>
            <a:off x="161510" y="936561"/>
            <a:ext cx="897103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lvl="0" indent="-285750">
              <a:buFont typeface="Arial" panose="020B0604020202020204" pitchFamily="34" charset="0"/>
              <a:buChar char="•"/>
            </a:pPr>
            <a:r>
              <a:rPr lang="en-US" sz="1600" dirty="0">
                <a:solidFill>
                  <a:srgbClr val="000000"/>
                </a:solidFill>
              </a:rPr>
              <a:t>Due to their high losses, Intel first ceased paying subsidies, and then in 4/2016</a:t>
            </a:r>
          </a:p>
          <a:p>
            <a:pPr lvl="0">
              <a:spcAft>
                <a:spcPts val="600"/>
              </a:spcAft>
            </a:pPr>
            <a:r>
              <a:rPr lang="en-US" sz="1600" dirty="0">
                <a:solidFill>
                  <a:srgbClr val="000000"/>
                </a:solidFill>
              </a:rPr>
              <a:t>     </a:t>
            </a:r>
            <a:r>
              <a:rPr lang="en-US" sz="1600" dirty="0">
                <a:solidFill>
                  <a:srgbClr val="0070C0"/>
                </a:solidFill>
              </a:rPr>
              <a:t> </a:t>
            </a:r>
            <a:r>
              <a:rPr lang="hu-HU" sz="1600" dirty="0" err="1">
                <a:solidFill>
                  <a:srgbClr val="000000"/>
                </a:solidFill>
              </a:rPr>
              <a:t>announced</a:t>
            </a:r>
            <a:r>
              <a:rPr lang="hu-HU" sz="1600" dirty="0">
                <a:solidFill>
                  <a:srgbClr val="000000"/>
                </a:solidFill>
              </a:rPr>
              <a:t> </a:t>
            </a:r>
            <a:r>
              <a:rPr lang="hu-HU" sz="1600" dirty="0" err="1">
                <a:solidFill>
                  <a:srgbClr val="000000"/>
                </a:solidFill>
              </a:rPr>
              <a:t>their</a:t>
            </a:r>
            <a:r>
              <a:rPr lang="hu-HU" sz="1600" dirty="0">
                <a:solidFill>
                  <a:srgbClr val="000000"/>
                </a:solidFill>
              </a:rPr>
              <a:t> </a:t>
            </a:r>
            <a:r>
              <a:rPr lang="hu-HU" sz="1600" dirty="0" err="1">
                <a:solidFill>
                  <a:srgbClr val="FF0000"/>
                </a:solidFill>
              </a:rPr>
              <a:t>withdrawal</a:t>
            </a:r>
            <a:r>
              <a:rPr lang="hu-HU" sz="1600" dirty="0">
                <a:solidFill>
                  <a:srgbClr val="FF0000"/>
                </a:solidFill>
              </a:rPr>
              <a:t> </a:t>
            </a:r>
            <a:r>
              <a:rPr lang="hu-HU" sz="1600" dirty="0" err="1">
                <a:solidFill>
                  <a:srgbClr val="FF0000"/>
                </a:solidFill>
              </a:rPr>
              <a:t>from</a:t>
            </a:r>
            <a:r>
              <a:rPr lang="hu-HU" sz="1600" dirty="0">
                <a:solidFill>
                  <a:srgbClr val="FF0000"/>
                </a:solidFill>
              </a:rPr>
              <a:t> </a:t>
            </a:r>
            <a:r>
              <a:rPr lang="hu-HU" sz="1600" dirty="0" err="1">
                <a:solidFill>
                  <a:srgbClr val="FF0000"/>
                </a:solidFill>
              </a:rPr>
              <a:t>the</a:t>
            </a:r>
            <a:r>
              <a:rPr lang="hu-HU" sz="1600" dirty="0">
                <a:solidFill>
                  <a:srgbClr val="FF0000"/>
                </a:solidFill>
              </a:rPr>
              <a:t> mobile</a:t>
            </a:r>
            <a:r>
              <a:rPr lang="en-US" sz="1600" dirty="0">
                <a:solidFill>
                  <a:srgbClr val="FF0000"/>
                </a:solidFill>
              </a:rPr>
              <a:t> </a:t>
            </a:r>
            <a:r>
              <a:rPr lang="hu-HU" sz="1600" dirty="0">
                <a:solidFill>
                  <a:srgbClr val="FF0000"/>
                </a:solidFill>
              </a:rPr>
              <a:t>market</a:t>
            </a:r>
            <a:r>
              <a:rPr lang="en-US" sz="1600" dirty="0">
                <a:solidFill>
                  <a:srgbClr val="FF0000"/>
                </a:solidFill>
              </a:rPr>
              <a:t>.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306843937"/>
      </p:ext>
    </p:extLst>
  </p:cSld>
  <p:clrMapOvr>
    <a:masterClrMapping/>
  </p:clrMapOvr>
</p:sld>
</file>

<file path=ppt/slides/slide2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26495" y="458670"/>
            <a:ext cx="8942039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i="0" u="none" strike="noStrike" kern="1200" cap="none" spc="-7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</a:rPr>
              <a:t>Cancellation of Intel’s Atom-based smartphone platforms in 2016 (based on [</a:t>
            </a:r>
            <a:r>
              <a:rPr lang="hu-HU" spc="-70" dirty="0">
                <a:solidFill>
                  <a:srgbClr val="2D2D8A"/>
                </a:solidFill>
                <a:latin typeface="Verdana"/>
              </a:rPr>
              <a:t>40</a:t>
            </a:r>
            <a:r>
              <a:rPr kumimoji="0" lang="en-US" i="0" u="none" strike="noStrike" kern="1200" cap="none" spc="-7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</a:rPr>
              <a:t>])</a:t>
            </a:r>
          </a:p>
        </p:txBody>
      </p:sp>
      <p:sp>
        <p:nvSpPr>
          <p:cNvPr id="3" name="TextBox 2"/>
          <p:cNvSpPr txBox="1"/>
          <p:nvPr/>
        </p:nvSpPr>
        <p:spPr>
          <a:xfrm>
            <a:off x="-475488" y="6446521"/>
            <a:ext cx="8164301" cy="43088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 err="1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Eul</a:t>
            </a: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H., &amp; Bell M., Mobile at Intel, Investor Meeting 2012, Intel,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      http://www.cnx-software.com/pdf/Intel_2012/2012_Intel_Investor_Meeting_Eul_Bell.pdf </a:t>
            </a:r>
          </a:p>
        </p:txBody>
      </p:sp>
      <p:grpSp>
        <p:nvGrpSpPr>
          <p:cNvPr id="40" name="Group 39"/>
          <p:cNvGrpSpPr/>
          <p:nvPr/>
        </p:nvGrpSpPr>
        <p:grpSpPr>
          <a:xfrm>
            <a:off x="-42092" y="1009871"/>
            <a:ext cx="9159597" cy="5929519"/>
            <a:chOff x="-21787" y="1060704"/>
            <a:chExt cx="9159597" cy="5929519"/>
          </a:xfrm>
        </p:grpSpPr>
        <p:grpSp>
          <p:nvGrpSpPr>
            <p:cNvPr id="29" name="Group 28"/>
            <p:cNvGrpSpPr/>
            <p:nvPr/>
          </p:nvGrpSpPr>
          <p:grpSpPr>
            <a:xfrm>
              <a:off x="-21787" y="1060704"/>
              <a:ext cx="9159597" cy="5929519"/>
              <a:chOff x="-21787" y="1060704"/>
              <a:chExt cx="9159597" cy="5929519"/>
            </a:xfrm>
          </p:grpSpPr>
          <p:pic>
            <p:nvPicPr>
              <p:cNvPr id="5" name="Picture 2"/>
              <p:cNvPicPr>
                <a:picLocks noChangeAspect="1" noChangeArrowheads="1"/>
              </p:cNvPicPr>
              <p:nvPr/>
            </p:nvPicPr>
            <p:blipFill rotWithShape="1">
              <a:blip r:embed="rId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80561" t="51891" r="9522" b="41778"/>
              <a:stretch/>
            </p:blipFill>
            <p:spPr bwMode="auto">
              <a:xfrm>
                <a:off x="-21787" y="1060704"/>
                <a:ext cx="9159597" cy="58709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grpSp>
            <p:nvGrpSpPr>
              <p:cNvPr id="9" name="Group 8"/>
              <p:cNvGrpSpPr/>
              <p:nvPr/>
            </p:nvGrpSpPr>
            <p:grpSpPr>
              <a:xfrm>
                <a:off x="2029496" y="3468607"/>
                <a:ext cx="930556" cy="1038079"/>
                <a:chOff x="6722587" y="2216856"/>
                <a:chExt cx="921708" cy="1026529"/>
              </a:xfrm>
            </p:grpSpPr>
            <p:pic>
              <p:nvPicPr>
                <p:cNvPr id="10" name="Picture 2"/>
                <p:cNvPicPr>
                  <a:picLocks noChangeAspect="1" noChangeArrowheads="1"/>
                </p:cNvPicPr>
                <p:nvPr/>
              </p:nvPicPr>
              <p:blipFill rotWithShape="1">
                <a:blip r:embed="rId2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l="81382" t="30844" r="9522" b="51344"/>
                <a:stretch/>
              </p:blipFill>
              <p:spPr bwMode="auto">
                <a:xfrm>
                  <a:off x="6766560" y="2256971"/>
                  <a:ext cx="845420" cy="98641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11" name="Picture 2"/>
                <p:cNvPicPr>
                  <a:picLocks noChangeAspect="1" noChangeArrowheads="1"/>
                </p:cNvPicPr>
                <p:nvPr/>
              </p:nvPicPr>
              <p:blipFill rotWithShape="1">
                <a:blip r:embed="rId2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l="80561" t="49351" r="9522" b="41635"/>
                <a:stretch/>
              </p:blipFill>
              <p:spPr bwMode="auto">
                <a:xfrm rot="325995">
                  <a:off x="6722587" y="2216856"/>
                  <a:ext cx="921708" cy="4571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  <p:grpSp>
            <p:nvGrpSpPr>
              <p:cNvPr id="12" name="Group 11"/>
              <p:cNvGrpSpPr/>
              <p:nvPr/>
            </p:nvGrpSpPr>
            <p:grpSpPr>
              <a:xfrm>
                <a:off x="3516347" y="2784563"/>
                <a:ext cx="930556" cy="1038079"/>
                <a:chOff x="6722587" y="2216856"/>
                <a:chExt cx="921708" cy="1026529"/>
              </a:xfrm>
            </p:grpSpPr>
            <p:pic>
              <p:nvPicPr>
                <p:cNvPr id="13" name="Picture 2"/>
                <p:cNvPicPr>
                  <a:picLocks noChangeAspect="1" noChangeArrowheads="1"/>
                </p:cNvPicPr>
                <p:nvPr/>
              </p:nvPicPr>
              <p:blipFill rotWithShape="1">
                <a:blip r:embed="rId2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l="81382" t="30844" r="9522" b="51344"/>
                <a:stretch/>
              </p:blipFill>
              <p:spPr bwMode="auto">
                <a:xfrm>
                  <a:off x="6766560" y="2256971"/>
                  <a:ext cx="845420" cy="98641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14" name="Picture 2"/>
                <p:cNvPicPr>
                  <a:picLocks noChangeAspect="1" noChangeArrowheads="1"/>
                </p:cNvPicPr>
                <p:nvPr/>
              </p:nvPicPr>
              <p:blipFill rotWithShape="1">
                <a:blip r:embed="rId2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l="80561" t="49351" r="9522" b="41635"/>
                <a:stretch/>
              </p:blipFill>
              <p:spPr bwMode="auto">
                <a:xfrm rot="325995">
                  <a:off x="6722587" y="2216856"/>
                  <a:ext cx="921708" cy="4571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  <p:grpSp>
            <p:nvGrpSpPr>
              <p:cNvPr id="15" name="Group 14"/>
              <p:cNvGrpSpPr/>
              <p:nvPr/>
            </p:nvGrpSpPr>
            <p:grpSpPr>
              <a:xfrm>
                <a:off x="5002405" y="2285573"/>
                <a:ext cx="930556" cy="1038079"/>
                <a:chOff x="6722587" y="2216856"/>
                <a:chExt cx="921708" cy="1026529"/>
              </a:xfrm>
            </p:grpSpPr>
            <p:pic>
              <p:nvPicPr>
                <p:cNvPr id="16" name="Picture 2"/>
                <p:cNvPicPr>
                  <a:picLocks noChangeAspect="1" noChangeArrowheads="1"/>
                </p:cNvPicPr>
                <p:nvPr/>
              </p:nvPicPr>
              <p:blipFill rotWithShape="1">
                <a:blip r:embed="rId2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l="81382" t="30844" r="9522" b="51344"/>
                <a:stretch/>
              </p:blipFill>
              <p:spPr bwMode="auto">
                <a:xfrm>
                  <a:off x="6766560" y="2256971"/>
                  <a:ext cx="845420" cy="98641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17" name="Picture 2"/>
                <p:cNvPicPr>
                  <a:picLocks noChangeAspect="1" noChangeArrowheads="1"/>
                </p:cNvPicPr>
                <p:nvPr/>
              </p:nvPicPr>
              <p:blipFill rotWithShape="1">
                <a:blip r:embed="rId2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l="80561" t="49351" r="9522" b="41635"/>
                <a:stretch/>
              </p:blipFill>
              <p:spPr bwMode="auto">
                <a:xfrm rot="325995">
                  <a:off x="6722587" y="2216856"/>
                  <a:ext cx="921708" cy="4571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  <p:grpSp>
            <p:nvGrpSpPr>
              <p:cNvPr id="18" name="Group 17"/>
              <p:cNvGrpSpPr/>
              <p:nvPr/>
            </p:nvGrpSpPr>
            <p:grpSpPr>
              <a:xfrm>
                <a:off x="6469824" y="1817372"/>
                <a:ext cx="930556" cy="1038079"/>
                <a:chOff x="6722587" y="2216856"/>
                <a:chExt cx="921708" cy="1026529"/>
              </a:xfrm>
            </p:grpSpPr>
            <p:pic>
              <p:nvPicPr>
                <p:cNvPr id="19" name="Picture 2"/>
                <p:cNvPicPr>
                  <a:picLocks noChangeAspect="1" noChangeArrowheads="1"/>
                </p:cNvPicPr>
                <p:nvPr/>
              </p:nvPicPr>
              <p:blipFill rotWithShape="1">
                <a:blip r:embed="rId2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l="81382" t="30844" r="9522" b="51344"/>
                <a:stretch/>
              </p:blipFill>
              <p:spPr bwMode="auto">
                <a:xfrm>
                  <a:off x="6766560" y="2256971"/>
                  <a:ext cx="845420" cy="98641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20" name="Picture 2"/>
                <p:cNvPicPr>
                  <a:picLocks noChangeAspect="1" noChangeArrowheads="1"/>
                </p:cNvPicPr>
                <p:nvPr/>
              </p:nvPicPr>
              <p:blipFill rotWithShape="1">
                <a:blip r:embed="rId2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l="80561" t="49351" r="9522" b="41635"/>
                <a:stretch/>
              </p:blipFill>
              <p:spPr bwMode="auto">
                <a:xfrm rot="325995">
                  <a:off x="6722587" y="2216856"/>
                  <a:ext cx="921708" cy="4571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  <p:grpSp>
            <p:nvGrpSpPr>
              <p:cNvPr id="24" name="Group 23"/>
              <p:cNvGrpSpPr/>
              <p:nvPr/>
            </p:nvGrpSpPr>
            <p:grpSpPr>
              <a:xfrm>
                <a:off x="3526461" y="5128558"/>
                <a:ext cx="930556" cy="1038079"/>
                <a:chOff x="6722587" y="2216856"/>
                <a:chExt cx="921708" cy="1026529"/>
              </a:xfrm>
            </p:grpSpPr>
            <p:pic>
              <p:nvPicPr>
                <p:cNvPr id="25" name="Picture 2"/>
                <p:cNvPicPr>
                  <a:picLocks noChangeAspect="1" noChangeArrowheads="1"/>
                </p:cNvPicPr>
                <p:nvPr/>
              </p:nvPicPr>
              <p:blipFill rotWithShape="1">
                <a:blip r:embed="rId2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l="81382" t="30844" r="9522" b="51344"/>
                <a:stretch/>
              </p:blipFill>
              <p:spPr bwMode="auto">
                <a:xfrm>
                  <a:off x="6766560" y="2256971"/>
                  <a:ext cx="845420" cy="98641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26" name="Picture 2"/>
                <p:cNvPicPr>
                  <a:picLocks noChangeAspect="1" noChangeArrowheads="1"/>
                </p:cNvPicPr>
                <p:nvPr/>
              </p:nvPicPr>
              <p:blipFill rotWithShape="1">
                <a:blip r:embed="rId2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l="80561" t="49351" r="9522" b="41635"/>
                <a:stretch/>
              </p:blipFill>
              <p:spPr bwMode="auto">
                <a:xfrm rot="325995">
                  <a:off x="6722587" y="2216856"/>
                  <a:ext cx="921708" cy="4571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  <p:grpSp>
            <p:nvGrpSpPr>
              <p:cNvPr id="30" name="Group 29"/>
              <p:cNvGrpSpPr/>
              <p:nvPr/>
            </p:nvGrpSpPr>
            <p:grpSpPr>
              <a:xfrm>
                <a:off x="5009377" y="4767197"/>
                <a:ext cx="930556" cy="1038079"/>
                <a:chOff x="6722587" y="2216856"/>
                <a:chExt cx="921708" cy="1026529"/>
              </a:xfrm>
            </p:grpSpPr>
            <p:pic>
              <p:nvPicPr>
                <p:cNvPr id="31" name="Picture 2"/>
                <p:cNvPicPr>
                  <a:picLocks noChangeAspect="1" noChangeArrowheads="1"/>
                </p:cNvPicPr>
                <p:nvPr/>
              </p:nvPicPr>
              <p:blipFill rotWithShape="1">
                <a:blip r:embed="rId2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l="81382" t="30844" r="9522" b="51344"/>
                <a:stretch/>
              </p:blipFill>
              <p:spPr bwMode="auto">
                <a:xfrm>
                  <a:off x="6766560" y="2256971"/>
                  <a:ext cx="845420" cy="98641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32" name="Picture 2"/>
                <p:cNvPicPr>
                  <a:picLocks noChangeAspect="1" noChangeArrowheads="1"/>
                </p:cNvPicPr>
                <p:nvPr/>
              </p:nvPicPr>
              <p:blipFill rotWithShape="1">
                <a:blip r:embed="rId2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l="80561" t="49351" r="9522" b="41635"/>
                <a:stretch/>
              </p:blipFill>
              <p:spPr bwMode="auto">
                <a:xfrm rot="325995">
                  <a:off x="6722587" y="2216856"/>
                  <a:ext cx="921708" cy="4571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  <p:sp>
            <p:nvSpPr>
              <p:cNvPr id="33" name="TextBox 32"/>
              <p:cNvSpPr txBox="1"/>
              <p:nvPr/>
            </p:nvSpPr>
            <p:spPr>
              <a:xfrm>
                <a:off x="3310977" y="2349210"/>
                <a:ext cx="1418036" cy="48242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ts val="15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30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Clover Trail+</a:t>
                </a:r>
                <a:endParaRPr kumimoji="0" lang="en-US" sz="11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  <a:p>
                <a:pPr marL="0" marR="0" lvl="0" indent="0" algn="ctr" defTabSz="914400" rtl="0" eaLnBrk="1" fontAlgn="auto" latinLnBrk="0" hangingPunct="1">
                  <a:lnSpc>
                    <a:spcPts val="15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1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(2013)</a:t>
                </a:r>
              </a:p>
            </p:txBody>
          </p:sp>
          <p:sp>
            <p:nvSpPr>
              <p:cNvPr id="34" name="TextBox 33"/>
              <p:cNvSpPr txBox="1"/>
              <p:nvPr/>
            </p:nvSpPr>
            <p:spPr>
              <a:xfrm>
                <a:off x="2029496" y="3068960"/>
                <a:ext cx="994017" cy="46685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30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Medfield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1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(2012)</a:t>
                </a:r>
              </a:p>
            </p:txBody>
          </p:sp>
          <p:sp>
            <p:nvSpPr>
              <p:cNvPr id="35" name="TextBox 34"/>
              <p:cNvSpPr txBox="1"/>
              <p:nvPr/>
            </p:nvSpPr>
            <p:spPr>
              <a:xfrm>
                <a:off x="4941309" y="1870111"/>
                <a:ext cx="1102449" cy="46685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30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Merrifield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1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(2014)</a:t>
                </a:r>
              </a:p>
            </p:txBody>
          </p:sp>
          <p:sp>
            <p:nvSpPr>
              <p:cNvPr id="36" name="TextBox 35"/>
              <p:cNvSpPr txBox="1"/>
              <p:nvPr/>
            </p:nvSpPr>
            <p:spPr>
              <a:xfrm>
                <a:off x="6373099" y="1408892"/>
                <a:ext cx="1189842" cy="46685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30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Moorefield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1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(2014)</a:t>
                </a:r>
              </a:p>
            </p:txBody>
          </p:sp>
          <p:sp>
            <p:nvSpPr>
              <p:cNvPr id="38" name="TextBox 37"/>
              <p:cNvSpPr txBox="1"/>
              <p:nvPr/>
            </p:nvSpPr>
            <p:spPr>
              <a:xfrm>
                <a:off x="3428616" y="4710630"/>
                <a:ext cx="1125106" cy="45907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ts val="15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30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Lexington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1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(2013)</a:t>
                </a:r>
              </a:p>
            </p:txBody>
          </p:sp>
          <p:sp>
            <p:nvSpPr>
              <p:cNvPr id="39" name="TextBox 38"/>
              <p:cNvSpPr txBox="1"/>
              <p:nvPr/>
            </p:nvSpPr>
            <p:spPr>
              <a:xfrm>
                <a:off x="5029186" y="4330787"/>
                <a:ext cx="900927" cy="46685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30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Slayton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1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(2014)</a:t>
                </a:r>
              </a:p>
            </p:txBody>
          </p:sp>
          <p:sp>
            <p:nvSpPr>
              <p:cNvPr id="42" name="TextBox 41"/>
              <p:cNvSpPr txBox="1"/>
              <p:nvPr/>
            </p:nvSpPr>
            <p:spPr>
              <a:xfrm>
                <a:off x="3030556" y="3767110"/>
                <a:ext cx="1906790" cy="77809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1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Z2520-2580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1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2x </a:t>
                </a:r>
                <a:r>
                  <a:rPr kumimoji="0" lang="en-US" sz="1100" b="0" i="0" u="none" strike="noStrike" kern="1200" cap="none" spc="0" normalizeH="0" baseline="0" noProof="0" dirty="0" err="1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Saltwell</a:t>
                </a: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1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32 nm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1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+XMM 6268/6360/7160</a:t>
                </a:r>
              </a:p>
            </p:txBody>
          </p:sp>
          <p:sp>
            <p:nvSpPr>
              <p:cNvPr id="43" name="TextBox 42"/>
              <p:cNvSpPr txBox="1"/>
              <p:nvPr/>
            </p:nvSpPr>
            <p:spPr>
              <a:xfrm>
                <a:off x="3473798" y="6095439"/>
                <a:ext cx="1052278" cy="77809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1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Z2420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1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1x </a:t>
                </a:r>
                <a:r>
                  <a:rPr kumimoji="0" lang="en-US" sz="1100" b="0" i="0" u="none" strike="noStrike" kern="1200" cap="none" spc="0" normalizeH="0" baseline="0" noProof="0" dirty="0" err="1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Saltwell</a:t>
                </a: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1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32 nm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1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+XMM 6265</a:t>
                </a:r>
              </a:p>
            </p:txBody>
          </p:sp>
          <p:sp>
            <p:nvSpPr>
              <p:cNvPr id="44" name="TextBox 43"/>
              <p:cNvSpPr txBox="1"/>
              <p:nvPr/>
            </p:nvSpPr>
            <p:spPr>
              <a:xfrm>
                <a:off x="1925979" y="4450909"/>
                <a:ext cx="1063112" cy="93871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1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Z2460/2480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1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1x </a:t>
                </a:r>
                <a:r>
                  <a:rPr kumimoji="0" lang="en-US" sz="1100" b="0" i="0" u="none" strike="noStrike" kern="1200" cap="none" spc="0" normalizeH="0" baseline="0" noProof="0" dirty="0" err="1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Saltwell</a:t>
                </a: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1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32 nm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1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+XMM 6260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45" name="TextBox 44"/>
              <p:cNvSpPr txBox="1"/>
              <p:nvPr/>
            </p:nvSpPr>
            <p:spPr>
              <a:xfrm>
                <a:off x="4755598" y="3258315"/>
                <a:ext cx="1479535" cy="77809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1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Z34x0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1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2x </a:t>
                </a:r>
                <a:r>
                  <a:rPr kumimoji="0" lang="en-US" sz="1100" b="0" i="0" u="none" strike="noStrike" kern="1200" cap="none" spc="0" normalizeH="0" baseline="0" noProof="0" dirty="0" err="1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Silvermont</a:t>
                </a: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1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22 nm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1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+XMM 7160/7260</a:t>
                </a:r>
              </a:p>
            </p:txBody>
          </p:sp>
          <p:sp>
            <p:nvSpPr>
              <p:cNvPr id="46" name="TextBox 45"/>
              <p:cNvSpPr txBox="1"/>
              <p:nvPr/>
            </p:nvSpPr>
            <p:spPr>
              <a:xfrm>
                <a:off x="4873088" y="5729919"/>
                <a:ext cx="1197933" cy="77809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1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Z3xxx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1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2x </a:t>
                </a:r>
                <a:r>
                  <a:rPr kumimoji="0" lang="en-US" sz="1100" b="0" i="0" u="none" strike="noStrike" kern="1200" cap="none" spc="0" normalizeH="0" baseline="0" noProof="0" dirty="0" err="1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Silvermont</a:t>
                </a: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1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22 nm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1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+A-GOLD 620</a:t>
                </a:r>
              </a:p>
            </p:txBody>
          </p:sp>
          <p:sp>
            <p:nvSpPr>
              <p:cNvPr id="49" name="TextBox 48"/>
              <p:cNvSpPr txBox="1"/>
              <p:nvPr/>
            </p:nvSpPr>
            <p:spPr>
              <a:xfrm>
                <a:off x="6223705" y="2792936"/>
                <a:ext cx="1453640" cy="77809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1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Z35xx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1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4x </a:t>
                </a:r>
                <a:r>
                  <a:rPr kumimoji="0" lang="en-US" sz="1100" b="0" i="0" u="none" strike="noStrike" kern="1200" cap="none" spc="0" normalizeH="0" baseline="0" noProof="0" dirty="0" err="1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Silvermont</a:t>
                </a: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1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22 nm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1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+XMM 7260/2/35</a:t>
                </a:r>
              </a:p>
            </p:txBody>
          </p:sp>
          <p:cxnSp>
            <p:nvCxnSpPr>
              <p:cNvPr id="56" name="Straight Arrow Connector 55"/>
              <p:cNvCxnSpPr/>
              <p:nvPr/>
            </p:nvCxnSpPr>
            <p:spPr>
              <a:xfrm>
                <a:off x="376782" y="1747197"/>
                <a:ext cx="0" cy="4951085"/>
              </a:xfrm>
              <a:prstGeom prst="straightConnector1">
                <a:avLst/>
              </a:prstGeom>
              <a:ln>
                <a:headEnd type="arrow" w="med" len="med"/>
                <a:tailEnd type="none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7" name="TextBox 56"/>
              <p:cNvSpPr txBox="1"/>
              <p:nvPr/>
            </p:nvSpPr>
            <p:spPr>
              <a:xfrm>
                <a:off x="5012" y="2023832"/>
                <a:ext cx="403951" cy="2528626"/>
              </a:xfrm>
              <a:prstGeom prst="rect">
                <a:avLst/>
              </a:prstGeom>
              <a:noFill/>
            </p:spPr>
            <p:txBody>
              <a:bodyPr vert="vert270" wrap="non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CCEC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Performance (not to scale)</a:t>
                </a:r>
              </a:p>
            </p:txBody>
          </p:sp>
          <p:grpSp>
            <p:nvGrpSpPr>
              <p:cNvPr id="54" name="Group 53"/>
              <p:cNvGrpSpPr/>
              <p:nvPr/>
            </p:nvGrpSpPr>
            <p:grpSpPr>
              <a:xfrm>
                <a:off x="537055" y="3929219"/>
                <a:ext cx="930556" cy="1038079"/>
                <a:chOff x="6722587" y="2216856"/>
                <a:chExt cx="921708" cy="1026529"/>
              </a:xfrm>
            </p:grpSpPr>
            <p:pic>
              <p:nvPicPr>
                <p:cNvPr id="55" name="Picture 2"/>
                <p:cNvPicPr>
                  <a:picLocks noChangeAspect="1" noChangeArrowheads="1"/>
                </p:cNvPicPr>
                <p:nvPr/>
              </p:nvPicPr>
              <p:blipFill rotWithShape="1">
                <a:blip r:embed="rId2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l="81382" t="30844" r="9522" b="51344"/>
                <a:stretch/>
              </p:blipFill>
              <p:spPr bwMode="auto">
                <a:xfrm>
                  <a:off x="6766560" y="2256971"/>
                  <a:ext cx="845420" cy="98641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59" name="Picture 2"/>
                <p:cNvPicPr>
                  <a:picLocks noChangeAspect="1" noChangeArrowheads="1"/>
                </p:cNvPicPr>
                <p:nvPr/>
              </p:nvPicPr>
              <p:blipFill rotWithShape="1">
                <a:blip r:embed="rId2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l="80561" t="49351" r="9522" b="41635"/>
                <a:stretch/>
              </p:blipFill>
              <p:spPr bwMode="auto">
                <a:xfrm rot="325995">
                  <a:off x="6722587" y="2216856"/>
                  <a:ext cx="921708" cy="4571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  <p:sp>
            <p:nvSpPr>
              <p:cNvPr id="60" name="TextBox 59"/>
              <p:cNvSpPr txBox="1"/>
              <p:nvPr/>
            </p:nvSpPr>
            <p:spPr>
              <a:xfrm>
                <a:off x="406463" y="3529573"/>
                <a:ext cx="1233538" cy="46685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300" b="1" i="0" u="none" strike="noStrike" kern="1200" cap="none" spc="0" normalizeH="0" baseline="0" noProof="0" dirty="0" err="1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Morestown</a:t>
                </a:r>
                <a:endParaRPr kumimoji="0" lang="en-US" sz="1300" b="1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1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(2010)</a:t>
                </a:r>
              </a:p>
            </p:txBody>
          </p:sp>
          <p:sp>
            <p:nvSpPr>
              <p:cNvPr id="61" name="TextBox 60"/>
              <p:cNvSpPr txBox="1"/>
              <p:nvPr/>
            </p:nvSpPr>
            <p:spPr>
              <a:xfrm>
                <a:off x="500870" y="4911521"/>
                <a:ext cx="928459" cy="93871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1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Z6xx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1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1x </a:t>
                </a:r>
                <a:r>
                  <a:rPr kumimoji="0" lang="en-US" sz="1100" b="0" i="0" u="none" strike="noStrike" kern="1200" cap="none" spc="0" normalizeH="0" baseline="0" noProof="0" dirty="0" err="1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Bonnell</a:t>
                </a: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1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45 nm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1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+Wireless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1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 module</a:t>
                </a:r>
              </a:p>
            </p:txBody>
          </p:sp>
          <p:grpSp>
            <p:nvGrpSpPr>
              <p:cNvPr id="68" name="Group 67"/>
              <p:cNvGrpSpPr/>
              <p:nvPr/>
            </p:nvGrpSpPr>
            <p:grpSpPr>
              <a:xfrm>
                <a:off x="7894794" y="4362515"/>
                <a:ext cx="921708" cy="1026529"/>
                <a:chOff x="6722587" y="2216856"/>
                <a:chExt cx="921708" cy="1026529"/>
              </a:xfrm>
            </p:grpSpPr>
            <p:pic>
              <p:nvPicPr>
                <p:cNvPr id="69" name="Picture 2"/>
                <p:cNvPicPr>
                  <a:picLocks noChangeAspect="1" noChangeArrowheads="1"/>
                </p:cNvPicPr>
                <p:nvPr/>
              </p:nvPicPr>
              <p:blipFill rotWithShape="1">
                <a:blip r:embed="rId2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l="81382" t="30844" r="9522" b="51344"/>
                <a:stretch/>
              </p:blipFill>
              <p:spPr bwMode="auto">
                <a:xfrm>
                  <a:off x="6766560" y="2256971"/>
                  <a:ext cx="845420" cy="98641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71" name="Picture 2"/>
                <p:cNvPicPr>
                  <a:picLocks noChangeAspect="1" noChangeArrowheads="1"/>
                </p:cNvPicPr>
                <p:nvPr/>
              </p:nvPicPr>
              <p:blipFill rotWithShape="1">
                <a:blip r:embed="rId2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l="80561" t="49351" r="9522" b="41635"/>
                <a:stretch/>
              </p:blipFill>
              <p:spPr bwMode="auto">
                <a:xfrm rot="325995">
                  <a:off x="6722587" y="2216856"/>
                  <a:ext cx="921708" cy="4571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  <p:grpSp>
            <p:nvGrpSpPr>
              <p:cNvPr id="72" name="Group 71"/>
              <p:cNvGrpSpPr/>
              <p:nvPr/>
            </p:nvGrpSpPr>
            <p:grpSpPr>
              <a:xfrm>
                <a:off x="6450927" y="4538668"/>
                <a:ext cx="921708" cy="1026529"/>
                <a:chOff x="6722587" y="2216856"/>
                <a:chExt cx="921708" cy="1026529"/>
              </a:xfrm>
            </p:grpSpPr>
            <p:pic>
              <p:nvPicPr>
                <p:cNvPr id="73" name="Picture 2"/>
                <p:cNvPicPr>
                  <a:picLocks noChangeAspect="1" noChangeArrowheads="1"/>
                </p:cNvPicPr>
                <p:nvPr/>
              </p:nvPicPr>
              <p:blipFill rotWithShape="1">
                <a:blip r:embed="rId2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l="81382" t="30844" r="9522" b="51344"/>
                <a:stretch/>
              </p:blipFill>
              <p:spPr bwMode="auto">
                <a:xfrm>
                  <a:off x="6766560" y="2256971"/>
                  <a:ext cx="845420" cy="98641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74" name="Picture 2"/>
                <p:cNvPicPr>
                  <a:picLocks noChangeAspect="1" noChangeArrowheads="1"/>
                </p:cNvPicPr>
                <p:nvPr/>
              </p:nvPicPr>
              <p:blipFill rotWithShape="1">
                <a:blip r:embed="rId2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l="80561" t="49351" r="9522" b="41635"/>
                <a:stretch/>
              </p:blipFill>
              <p:spPr bwMode="auto">
                <a:xfrm rot="325995">
                  <a:off x="6722587" y="2216856"/>
                  <a:ext cx="921708" cy="4571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  <p:sp>
            <p:nvSpPr>
              <p:cNvPr id="75" name="Rectangle 74"/>
              <p:cNvSpPr/>
              <p:nvPr/>
            </p:nvSpPr>
            <p:spPr>
              <a:xfrm>
                <a:off x="6448427" y="4052293"/>
                <a:ext cx="982961" cy="461665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30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Riverton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1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(2015)</a:t>
                </a:r>
              </a:p>
            </p:txBody>
          </p:sp>
          <p:sp>
            <p:nvSpPr>
              <p:cNvPr id="76" name="Rectangle 75"/>
              <p:cNvSpPr/>
              <p:nvPr/>
            </p:nvSpPr>
            <p:spPr>
              <a:xfrm>
                <a:off x="7663237" y="3789040"/>
                <a:ext cx="1358064" cy="692497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300" b="1" i="0" u="none" strike="noStrike" kern="1200" cap="none" spc="0" normalizeH="0" baseline="0" noProof="0" dirty="0" err="1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SoFIA</a:t>
                </a:r>
                <a:endParaRPr kumimoji="0" lang="en-US" sz="1300" b="1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30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(x3 3G/LTE)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30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 </a:t>
                </a:r>
                <a:r>
                  <a:rPr kumimoji="0" lang="en-US" sz="11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(2015)</a:t>
                </a:r>
              </a:p>
            </p:txBody>
          </p:sp>
          <p:sp>
            <p:nvSpPr>
              <p:cNvPr id="77" name="TextBox 76"/>
              <p:cNvSpPr txBox="1"/>
              <p:nvPr/>
            </p:nvSpPr>
            <p:spPr>
              <a:xfrm>
                <a:off x="6368099" y="5490678"/>
                <a:ext cx="1071127" cy="93871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1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Z3xxx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1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2x </a:t>
                </a:r>
                <a:r>
                  <a:rPr kumimoji="0" lang="en-US" sz="1100" b="0" i="0" u="none" strike="noStrike" kern="1200" cap="none" spc="0" normalizeH="0" baseline="0" noProof="0" dirty="0" err="1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Airmont</a:t>
                </a: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1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14 nm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1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 Integrated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1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 LTE modem</a:t>
                </a:r>
              </a:p>
            </p:txBody>
          </p:sp>
          <p:sp>
            <p:nvSpPr>
              <p:cNvPr id="78" name="TextBox 77"/>
              <p:cNvSpPr txBox="1"/>
              <p:nvPr/>
            </p:nvSpPr>
            <p:spPr>
              <a:xfrm>
                <a:off x="7645450" y="5308730"/>
                <a:ext cx="1449436" cy="93871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1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C31xx/32xx/34xx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1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2x/4x </a:t>
                </a:r>
                <a:r>
                  <a:rPr kumimoji="0" lang="en-US" sz="1100" b="0" i="0" u="none" strike="noStrike" kern="1200" cap="none" spc="0" normalizeH="0" baseline="0" noProof="0" dirty="0" err="1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Silvermont</a:t>
                </a: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1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28 nm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1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Integrated LTE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1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3G/4G modem</a:t>
                </a:r>
              </a:p>
            </p:txBody>
          </p:sp>
          <p:sp>
            <p:nvSpPr>
              <p:cNvPr id="81" name="TextBox 80"/>
              <p:cNvSpPr txBox="1"/>
              <p:nvPr/>
            </p:nvSpPr>
            <p:spPr>
              <a:xfrm>
                <a:off x="4818888" y="6492240"/>
                <a:ext cx="1387688" cy="42798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1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Planned, not </a:t>
                </a:r>
                <a:r>
                  <a:rPr kumimoji="0" lang="en-US" sz="1100" b="0" i="0" u="none" strike="noStrike" kern="1200" cap="none" spc="0" normalizeH="0" baseline="0" noProof="0" dirty="0" err="1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mplemented</a:t>
                </a: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cxnSp>
            <p:nvCxnSpPr>
              <p:cNvPr id="82" name="Straight Connector 81"/>
              <p:cNvCxnSpPr/>
              <p:nvPr/>
            </p:nvCxnSpPr>
            <p:spPr>
              <a:xfrm>
                <a:off x="5022050" y="4374105"/>
                <a:ext cx="1109493" cy="2034000"/>
              </a:xfrm>
              <a:prstGeom prst="line">
                <a:avLst/>
              </a:prstGeom>
              <a:ln w="28575">
                <a:solidFill>
                  <a:srgbClr val="FF0000"/>
                </a:solidFill>
                <a:prstDash val="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4" name="Straight Connector 83"/>
              <p:cNvCxnSpPr/>
              <p:nvPr/>
            </p:nvCxnSpPr>
            <p:spPr>
              <a:xfrm flipH="1">
                <a:off x="4811774" y="4391861"/>
                <a:ext cx="1245391" cy="1965600"/>
              </a:xfrm>
              <a:prstGeom prst="line">
                <a:avLst/>
              </a:prstGeom>
              <a:ln w="28575">
                <a:solidFill>
                  <a:srgbClr val="FF0000"/>
                </a:solidFill>
                <a:prstDash val="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0" name="Straight Connector 69"/>
              <p:cNvCxnSpPr/>
              <p:nvPr/>
            </p:nvCxnSpPr>
            <p:spPr>
              <a:xfrm>
                <a:off x="6377952" y="4040067"/>
                <a:ext cx="1109493" cy="2034000"/>
              </a:xfrm>
              <a:prstGeom prst="line">
                <a:avLst/>
              </a:prstGeom>
              <a:ln w="28575">
                <a:solidFill>
                  <a:srgbClr val="FF0000"/>
                </a:solidFill>
                <a:prstDash val="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3" name="Straight Connector 82"/>
              <p:cNvCxnSpPr/>
              <p:nvPr/>
            </p:nvCxnSpPr>
            <p:spPr>
              <a:xfrm>
                <a:off x="7697650" y="3863178"/>
                <a:ext cx="1241012" cy="1996092"/>
              </a:xfrm>
              <a:prstGeom prst="line">
                <a:avLst/>
              </a:prstGeom>
              <a:ln w="28575">
                <a:solidFill>
                  <a:srgbClr val="FF0000"/>
                </a:solidFill>
                <a:prstDash val="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5" name="Straight Connector 84"/>
              <p:cNvCxnSpPr/>
              <p:nvPr/>
            </p:nvCxnSpPr>
            <p:spPr>
              <a:xfrm flipH="1">
                <a:off x="6242054" y="4054687"/>
                <a:ext cx="1245391" cy="1965600"/>
              </a:xfrm>
              <a:prstGeom prst="line">
                <a:avLst/>
              </a:prstGeom>
              <a:ln w="28575">
                <a:solidFill>
                  <a:srgbClr val="FF0000"/>
                </a:solidFill>
                <a:prstDash val="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6" name="Straight Connector 85"/>
              <p:cNvCxnSpPr/>
              <p:nvPr/>
            </p:nvCxnSpPr>
            <p:spPr>
              <a:xfrm flipH="1">
                <a:off x="7757404" y="3848665"/>
                <a:ext cx="1245391" cy="1965600"/>
              </a:xfrm>
              <a:prstGeom prst="line">
                <a:avLst/>
              </a:prstGeom>
              <a:ln w="28575">
                <a:solidFill>
                  <a:srgbClr val="FF0000"/>
                </a:solidFill>
                <a:prstDash val="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87" name="TextBox 86"/>
              <p:cNvSpPr txBox="1"/>
              <p:nvPr/>
            </p:nvSpPr>
            <p:spPr>
              <a:xfrm>
                <a:off x="7918737" y="6219310"/>
                <a:ext cx="974596" cy="43573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1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 Cancelled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1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in 04/2016</a:t>
                </a:r>
              </a:p>
            </p:txBody>
          </p:sp>
          <p:sp>
            <p:nvSpPr>
              <p:cNvPr id="88" name="TextBox 87"/>
              <p:cNvSpPr txBox="1"/>
              <p:nvPr/>
            </p:nvSpPr>
            <p:spPr>
              <a:xfrm>
                <a:off x="6398779" y="6390059"/>
                <a:ext cx="1207559" cy="60016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1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Planned, not implemented </a:t>
                </a:r>
              </a:p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</p:grpSp>
        <p:grpSp>
          <p:nvGrpSpPr>
            <p:cNvPr id="79" name="Group 78"/>
            <p:cNvGrpSpPr/>
            <p:nvPr/>
          </p:nvGrpSpPr>
          <p:grpSpPr>
            <a:xfrm>
              <a:off x="7914376" y="1629508"/>
              <a:ext cx="930556" cy="1038079"/>
              <a:chOff x="6722587" y="2216856"/>
              <a:chExt cx="921708" cy="1026529"/>
            </a:xfrm>
          </p:grpSpPr>
          <p:pic>
            <p:nvPicPr>
              <p:cNvPr id="80" name="Picture 2"/>
              <p:cNvPicPr>
                <a:picLocks noChangeAspect="1" noChangeArrowheads="1"/>
              </p:cNvPicPr>
              <p:nvPr/>
            </p:nvPicPr>
            <p:blipFill rotWithShape="1">
              <a:blip r:embed="rId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81382" t="30844" r="9522" b="51344"/>
              <a:stretch/>
            </p:blipFill>
            <p:spPr bwMode="auto">
              <a:xfrm>
                <a:off x="6766560" y="2256971"/>
                <a:ext cx="845420" cy="98641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89" name="Picture 2"/>
              <p:cNvPicPr>
                <a:picLocks noChangeAspect="1" noChangeArrowheads="1"/>
              </p:cNvPicPr>
              <p:nvPr/>
            </p:nvPicPr>
            <p:blipFill rotWithShape="1">
              <a:blip r:embed="rId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80561" t="49351" r="9522" b="41635"/>
              <a:stretch/>
            </p:blipFill>
            <p:spPr bwMode="auto">
              <a:xfrm rot="325995">
                <a:off x="6722587" y="2216856"/>
                <a:ext cx="921708" cy="457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sp>
          <p:nvSpPr>
            <p:cNvPr id="90" name="TextBox 89"/>
            <p:cNvSpPr txBox="1"/>
            <p:nvPr/>
          </p:nvSpPr>
          <p:spPr>
            <a:xfrm>
              <a:off x="7734016" y="1219906"/>
              <a:ext cx="1312839" cy="46685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300" b="1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Morganfield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(2016)</a:t>
              </a:r>
            </a:p>
          </p:txBody>
        </p:sp>
        <p:sp>
          <p:nvSpPr>
            <p:cNvPr id="91" name="TextBox 90"/>
            <p:cNvSpPr txBox="1"/>
            <p:nvPr/>
          </p:nvSpPr>
          <p:spPr>
            <a:xfrm>
              <a:off x="7823071" y="2635163"/>
              <a:ext cx="1096775" cy="76944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Z5xxx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4x </a:t>
              </a:r>
              <a:r>
                <a:rPr kumimoji="0" lang="en-US" sz="11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Goldmont</a:t>
              </a:r>
              <a:endPara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14 nm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+XMM 7360</a:t>
              </a:r>
            </a:p>
          </p:txBody>
        </p:sp>
        <p:cxnSp>
          <p:nvCxnSpPr>
            <p:cNvPr id="92" name="Straight Connector 91"/>
            <p:cNvCxnSpPr/>
            <p:nvPr/>
          </p:nvCxnSpPr>
          <p:spPr>
            <a:xfrm>
              <a:off x="7824010" y="1223755"/>
              <a:ext cx="1313800" cy="2015199"/>
            </a:xfrm>
            <a:prstGeom prst="line">
              <a:avLst/>
            </a:prstGeom>
            <a:ln w="28575">
              <a:solidFill>
                <a:srgbClr val="FF0000"/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3" name="Straight Connector 92"/>
            <p:cNvCxnSpPr/>
            <p:nvPr/>
          </p:nvCxnSpPr>
          <p:spPr>
            <a:xfrm flipH="1">
              <a:off x="7690993" y="1223755"/>
              <a:ext cx="1355862" cy="1936374"/>
            </a:xfrm>
            <a:prstGeom prst="line">
              <a:avLst/>
            </a:prstGeom>
            <a:ln w="28575">
              <a:solidFill>
                <a:srgbClr val="FF0000"/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4" name="TextBox 93"/>
            <p:cNvSpPr txBox="1"/>
            <p:nvPr/>
          </p:nvSpPr>
          <p:spPr>
            <a:xfrm>
              <a:off x="7936191" y="3324107"/>
              <a:ext cx="974596" cy="43573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Cancelled</a:t>
              </a: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in 04/2016</a:t>
              </a:r>
            </a:p>
          </p:txBody>
        </p:sp>
      </p:grpSp>
      <p:sp>
        <p:nvSpPr>
          <p:cNvPr id="4" name="Title 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6. Evolution of mobile processors (21)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874692412"/>
      </p:ext>
    </p:extLst>
  </p:cSld>
  <p:clrMapOvr>
    <a:masterClrMapping/>
  </p:clrMapOvr>
</p:sld>
</file>

<file path=ppt/slides/slide2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6. Evolution of mobile processors (22)</a:t>
            </a:r>
            <a:endParaRPr lang="en-US" dirty="0"/>
          </a:p>
        </p:txBody>
      </p:sp>
      <p:sp>
        <p:nvSpPr>
          <p:cNvPr id="3" name="TextBox 2"/>
          <p:cNvSpPr txBox="1"/>
          <p:nvPr/>
        </p:nvSpPr>
        <p:spPr>
          <a:xfrm>
            <a:off x="26495" y="458670"/>
            <a:ext cx="960064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rgbClr val="2D2D8A"/>
                </a:solidFill>
              </a:rPr>
              <a:t>Implication of </a:t>
            </a:r>
            <a:r>
              <a:rPr lang="hu-HU" dirty="0" err="1">
                <a:solidFill>
                  <a:srgbClr val="2D2D8A"/>
                </a:solidFill>
              </a:rPr>
              <a:t>Intel's</a:t>
            </a:r>
            <a:r>
              <a:rPr lang="hu-HU" dirty="0">
                <a:solidFill>
                  <a:srgbClr val="2D2D8A"/>
                </a:solidFill>
              </a:rPr>
              <a:t> withdrawal from the smartphone and mobil market </a:t>
            </a:r>
            <a:r>
              <a:rPr lang="hu-HU" dirty="0"/>
              <a:t>[39] </a:t>
            </a:r>
            <a:endParaRPr lang="en-US" dirty="0"/>
          </a:p>
        </p:txBody>
      </p:sp>
      <p:sp>
        <p:nvSpPr>
          <p:cNvPr id="4" name="TextBox 3"/>
          <p:cNvSpPr txBox="1"/>
          <p:nvPr/>
        </p:nvSpPr>
        <p:spPr>
          <a:xfrm>
            <a:off x="26495" y="829220"/>
            <a:ext cx="875968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While having left the mobile market, </a:t>
            </a:r>
            <a:r>
              <a:rPr lang="en-US" sz="1600" dirty="0">
                <a:solidFill>
                  <a:srgbClr val="0070C0"/>
                </a:solidFill>
              </a:rPr>
              <a:t>Intel</a:t>
            </a:r>
            <a:r>
              <a:rPr lang="hu-HU" sz="1600" dirty="0">
                <a:solidFill>
                  <a:srgbClr val="0070C0"/>
                </a:solidFill>
              </a:rPr>
              <a:t> laid off about 12000 employees </a:t>
            </a:r>
            <a:r>
              <a:rPr lang="hu-HU" sz="1600" dirty="0"/>
              <a:t>(~ 11 %</a:t>
            </a:r>
            <a:endParaRPr lang="en-US" sz="1600" dirty="0"/>
          </a:p>
          <a:p>
            <a:r>
              <a:rPr lang="en-US" sz="1600" dirty="0"/>
              <a:t> </a:t>
            </a:r>
            <a:r>
              <a:rPr lang="hu-HU" sz="1600" dirty="0"/>
              <a:t> of</a:t>
            </a:r>
            <a:r>
              <a:rPr lang="en-US" sz="1600" dirty="0"/>
              <a:t> their </a:t>
            </a:r>
            <a:r>
              <a:rPr lang="hu-HU" sz="1600" dirty="0"/>
              <a:t>workforce).</a:t>
            </a:r>
            <a:endParaRPr lang="en-US" sz="1600" dirty="0"/>
          </a:p>
        </p:txBody>
      </p:sp>
    </p:spTree>
    <p:extLst>
      <p:ext uri="{BB962C8B-B14F-4D97-AF65-F5344CB8AC3E}">
        <p14:creationId xmlns:p14="http://schemas.microsoft.com/office/powerpoint/2010/main" val="2187381414"/>
      </p:ext>
    </p:extLst>
  </p:cSld>
  <p:clrMapOvr>
    <a:masterClrMapping/>
  </p:clrMapOvr>
</p:sld>
</file>

<file path=ppt/slides/slide2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6. Evolution of mobile processors (23)</a:t>
            </a:r>
            <a:endParaRPr lang="en-US" dirty="0"/>
          </a:p>
        </p:txBody>
      </p:sp>
      <p:sp>
        <p:nvSpPr>
          <p:cNvPr id="4" name="TextBox 3"/>
          <p:cNvSpPr txBox="1"/>
          <p:nvPr/>
        </p:nvSpPr>
        <p:spPr>
          <a:xfrm>
            <a:off x="26495" y="458670"/>
            <a:ext cx="873158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>
                <a:solidFill>
                  <a:schemeClr val="accent6"/>
                </a:solidFill>
              </a:rPr>
              <a:t>How AMD responded to the mobile challenge?</a:t>
            </a:r>
          </a:p>
        </p:txBody>
      </p:sp>
      <p:sp>
        <p:nvSpPr>
          <p:cNvPr id="3" name="Rounded Rectangle 2"/>
          <p:cNvSpPr/>
          <p:nvPr/>
        </p:nvSpPr>
        <p:spPr bwMode="auto">
          <a:xfrm>
            <a:off x="-8885" y="838250"/>
            <a:ext cx="9144000" cy="584775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19050" cap="flat" cmpd="sng" algn="ctr">
            <a:solidFill>
              <a:srgbClr val="89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26495" y="838250"/>
            <a:ext cx="856574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With a disastrous long </a:t>
            </a:r>
            <a:r>
              <a:rPr lang="en-US" sz="1600" dirty="0">
                <a:solidFill>
                  <a:srgbClr val="0070C0"/>
                </a:solidFill>
              </a:rPr>
              <a:t>delay of about 3-years </a:t>
            </a:r>
            <a:r>
              <a:rPr lang="en-US" sz="1600" dirty="0"/>
              <a:t>also AMD appeared on the mobile</a:t>
            </a:r>
          </a:p>
          <a:p>
            <a:r>
              <a:rPr lang="en-US" sz="1600" dirty="0"/>
              <a:t>   processor market with their </a:t>
            </a:r>
            <a:r>
              <a:rPr lang="en-US" sz="1600" dirty="0">
                <a:solidFill>
                  <a:srgbClr val="FF0000"/>
                </a:solidFill>
              </a:rPr>
              <a:t>Cat line </a:t>
            </a:r>
            <a:r>
              <a:rPr lang="en-US" sz="1600" dirty="0">
                <a:solidFill>
                  <a:srgbClr val="0070C0"/>
                </a:solidFill>
              </a:rPr>
              <a:t>in 2011</a:t>
            </a:r>
            <a:r>
              <a:rPr lang="en-US" sz="1600" dirty="0"/>
              <a:t>, as the following Figure depicts.</a:t>
            </a:r>
          </a:p>
        </p:txBody>
      </p:sp>
    </p:spTree>
    <p:extLst>
      <p:ext uri="{BB962C8B-B14F-4D97-AF65-F5344CB8AC3E}">
        <p14:creationId xmlns:p14="http://schemas.microsoft.com/office/powerpoint/2010/main" val="1278524962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sz="17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1. Introduction - Main battlefields of the processor war (17)</a:t>
            </a:r>
            <a:endParaRPr lang="en-US" sz="1700" dirty="0"/>
          </a:p>
        </p:txBody>
      </p:sp>
      <p:sp>
        <p:nvSpPr>
          <p:cNvPr id="4" name="TextBox 3"/>
          <p:cNvSpPr txBox="1"/>
          <p:nvPr/>
        </p:nvSpPr>
        <p:spPr>
          <a:xfrm>
            <a:off x="26495" y="449378"/>
            <a:ext cx="830240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accent6"/>
                </a:solidFill>
              </a:rPr>
              <a:t>The performance war: recent ranking of mobile processors (2021) -1</a:t>
            </a:r>
          </a:p>
        </p:txBody>
      </p:sp>
      <p:grpSp>
        <p:nvGrpSpPr>
          <p:cNvPr id="6" name="Group 5"/>
          <p:cNvGrpSpPr/>
          <p:nvPr/>
        </p:nvGrpSpPr>
        <p:grpSpPr>
          <a:xfrm>
            <a:off x="1145944" y="1133745"/>
            <a:ext cx="6702420" cy="5400328"/>
            <a:chOff x="1832858" y="1736812"/>
            <a:chExt cx="5478284" cy="4716524"/>
          </a:xfrm>
        </p:grpSpPr>
        <p:pic>
          <p:nvPicPr>
            <p:cNvPr id="7" name="Picture 6"/>
            <p:cNvPicPr>
              <a:picLocks noChangeAspect="1"/>
            </p:cNvPicPr>
            <p:nvPr/>
          </p:nvPicPr>
          <p:blipFill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7601" b="33201"/>
            <a:stretch/>
          </p:blipFill>
          <p:spPr>
            <a:xfrm>
              <a:off x="1832858" y="1736812"/>
              <a:ext cx="5478284" cy="4059832"/>
            </a:xfrm>
            <a:prstGeom prst="rect">
              <a:avLst/>
            </a:prstGeom>
          </p:spPr>
        </p:pic>
        <p:pic>
          <p:nvPicPr>
            <p:cNvPr id="8" name="Picture 7"/>
            <p:cNvPicPr>
              <a:picLocks noChangeAspect="1"/>
            </p:cNvPicPr>
            <p:nvPr/>
          </p:nvPicPr>
          <p:blipFill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93574"/>
            <a:stretch/>
          </p:blipFill>
          <p:spPr>
            <a:xfrm>
              <a:off x="1832858" y="6012668"/>
              <a:ext cx="5478284" cy="440668"/>
            </a:xfrm>
            <a:prstGeom prst="rect">
              <a:avLst/>
            </a:prstGeom>
          </p:spPr>
        </p:pic>
      </p:grpSp>
      <p:sp>
        <p:nvSpPr>
          <p:cNvPr id="9" name="TextBox 8"/>
          <p:cNvSpPr txBox="1"/>
          <p:nvPr/>
        </p:nvSpPr>
        <p:spPr>
          <a:xfrm>
            <a:off x="6561647" y="1675982"/>
            <a:ext cx="2186817" cy="80791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spcAft>
                <a:spcPts val="100"/>
              </a:spcAft>
            </a:pPr>
            <a:r>
              <a:rPr lang="en-US" sz="1100" dirty="0"/>
              <a:t>S: Snapdragon (Qualcomm)</a:t>
            </a:r>
          </a:p>
          <a:p>
            <a:pPr>
              <a:spcAft>
                <a:spcPts val="100"/>
              </a:spcAft>
            </a:pPr>
            <a:r>
              <a:rPr lang="en-US" sz="1100" dirty="0"/>
              <a:t>E: </a:t>
            </a:r>
            <a:r>
              <a:rPr lang="en-US" sz="1100" dirty="0" err="1"/>
              <a:t>Exynos</a:t>
            </a:r>
            <a:r>
              <a:rPr lang="en-US" sz="1100" dirty="0"/>
              <a:t> (Samsung)</a:t>
            </a:r>
          </a:p>
          <a:p>
            <a:pPr>
              <a:spcAft>
                <a:spcPts val="100"/>
              </a:spcAft>
            </a:pPr>
            <a:r>
              <a:rPr lang="en-US" sz="1100" dirty="0"/>
              <a:t>D: </a:t>
            </a:r>
            <a:r>
              <a:rPr lang="en-US" sz="1100" dirty="0" err="1"/>
              <a:t>Dimensity</a:t>
            </a:r>
            <a:r>
              <a:rPr lang="en-US" sz="1100" dirty="0"/>
              <a:t> (</a:t>
            </a:r>
            <a:r>
              <a:rPr lang="en-US" sz="1100" dirty="0" err="1"/>
              <a:t>MediaTek</a:t>
            </a:r>
            <a:r>
              <a:rPr lang="en-US" sz="1100" dirty="0"/>
              <a:t>)</a:t>
            </a:r>
          </a:p>
          <a:p>
            <a:pPr>
              <a:spcAft>
                <a:spcPts val="100"/>
              </a:spcAft>
            </a:pPr>
            <a:r>
              <a:rPr lang="en-US" sz="1100" dirty="0"/>
              <a:t>GS101 (Google)</a:t>
            </a:r>
          </a:p>
        </p:txBody>
      </p:sp>
      <p:sp>
        <p:nvSpPr>
          <p:cNvPr id="10" name="Rounded Rectangle 9"/>
          <p:cNvSpPr/>
          <p:nvPr/>
        </p:nvSpPr>
        <p:spPr>
          <a:xfrm>
            <a:off x="1753504" y="1673805"/>
            <a:ext cx="1404156" cy="1512168"/>
          </a:xfrm>
          <a:prstGeom prst="roundRect">
            <a:avLst/>
          </a:prstGeom>
          <a:ln w="19050">
            <a:solidFill>
              <a:srgbClr val="FF0000"/>
            </a:solidFill>
            <a:prstDash val="sysDot"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spAutoFit/>
          </a:bodyPr>
          <a:lstStyle/>
          <a:p>
            <a:pPr algn="ctr"/>
            <a:endParaRPr lang="en-US" sz="1600" dirty="0"/>
          </a:p>
        </p:txBody>
      </p:sp>
      <p:sp>
        <p:nvSpPr>
          <p:cNvPr id="11" name="TextBox 10"/>
          <p:cNvSpPr txBox="1"/>
          <p:nvPr/>
        </p:nvSpPr>
        <p:spPr>
          <a:xfrm>
            <a:off x="26495" y="773705"/>
            <a:ext cx="999111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>
                <a:solidFill>
                  <a:schemeClr val="accent6"/>
                </a:solidFill>
              </a:rPr>
              <a:t>Performance/energy consumption of Apple’s, Qualcomm’s, /Samsung’s and </a:t>
            </a:r>
            <a:r>
              <a:rPr lang="en-US" sz="1600" dirty="0" err="1">
                <a:solidFill>
                  <a:schemeClr val="accent6"/>
                </a:solidFill>
              </a:rPr>
              <a:t>MediaTek’s</a:t>
            </a:r>
            <a:endParaRPr lang="en-US" sz="1600" dirty="0">
              <a:solidFill>
                <a:schemeClr val="accent6"/>
              </a:solidFill>
            </a:endParaRPr>
          </a:p>
          <a:p>
            <a:r>
              <a:rPr lang="en-US" sz="1600" dirty="0">
                <a:solidFill>
                  <a:schemeClr val="accent6"/>
                </a:solidFill>
              </a:rPr>
              <a:t>  processors [48]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72A762DF-DCE6-D8D8-5ABC-9B2AE9CC1105}"/>
              </a:ext>
            </a:extLst>
          </p:cNvPr>
          <p:cNvSpPr txBox="1"/>
          <p:nvPr/>
        </p:nvSpPr>
        <p:spPr>
          <a:xfrm>
            <a:off x="2010416" y="1403775"/>
            <a:ext cx="896399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/>
              <a:t>Desktops</a:t>
            </a:r>
            <a:endParaRPr lang="hu-HU" sz="1200" dirty="0"/>
          </a:p>
        </p:txBody>
      </p:sp>
      <p:cxnSp>
        <p:nvCxnSpPr>
          <p:cNvPr id="12" name="Straight Arrow Connector 11">
            <a:extLst>
              <a:ext uri="{FF2B5EF4-FFF2-40B4-BE49-F238E27FC236}">
                <a16:creationId xmlns:a16="http://schemas.microsoft.com/office/drawing/2014/main" id="{93C1D05D-1299-DF10-6566-6D548A23EDFD}"/>
              </a:ext>
            </a:extLst>
          </p:cNvPr>
          <p:cNvCxnSpPr/>
          <p:nvPr/>
        </p:nvCxnSpPr>
        <p:spPr bwMode="auto">
          <a:xfrm flipV="1">
            <a:off x="3581890" y="3293985"/>
            <a:ext cx="2790310" cy="2565285"/>
          </a:xfrm>
          <a:prstGeom prst="straightConnector1">
            <a:avLst/>
          </a:prstGeom>
          <a:noFill/>
          <a:ln w="19050" cap="flat" cmpd="sng" algn="ctr">
            <a:solidFill>
              <a:srgbClr val="FF0000"/>
            </a:solidFill>
            <a:prstDash val="solid"/>
            <a:round/>
            <a:headEnd type="none" w="med" len="med"/>
            <a:tailEnd type="triangle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</p:spTree>
    <p:extLst>
      <p:ext uri="{BB962C8B-B14F-4D97-AF65-F5344CB8AC3E}">
        <p14:creationId xmlns:p14="http://schemas.microsoft.com/office/powerpoint/2010/main" val="133386034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  <p:bldP spid="10" grpId="0" animBg="1"/>
      <p:bldP spid="11" grpId="0"/>
      <p:bldP spid="3" grpId="0"/>
    </p:bldLst>
  </p:timing>
</p:sld>
</file>

<file path=ppt/slides/slide2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6. Evolution of mobile processors (24)</a:t>
            </a:r>
            <a:endParaRPr lang="en-US" dirty="0"/>
          </a:p>
        </p:txBody>
      </p:sp>
      <p:grpSp>
        <p:nvGrpSpPr>
          <p:cNvPr id="2" name="Group 1"/>
          <p:cNvGrpSpPr/>
          <p:nvPr/>
        </p:nvGrpSpPr>
        <p:grpSpPr>
          <a:xfrm>
            <a:off x="23457" y="1088740"/>
            <a:ext cx="9083325" cy="4875698"/>
            <a:chOff x="23457" y="1262255"/>
            <a:chExt cx="9083325" cy="4875698"/>
          </a:xfrm>
        </p:grpSpPr>
        <p:sp>
          <p:nvSpPr>
            <p:cNvPr id="33" name="Szövegdoboz 51"/>
            <p:cNvSpPr txBox="1"/>
            <p:nvPr/>
          </p:nvSpPr>
          <p:spPr>
            <a:xfrm>
              <a:off x="7857365" y="5742986"/>
              <a:ext cx="575799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hu-HU" sz="1200" dirty="0">
                  <a:solidFill>
                    <a:srgbClr val="FFFFFF"/>
                  </a:solidFill>
                  <a:ea typeface="Verdana" pitchFamily="34" charset="0"/>
                  <a:cs typeface="Verdana" pitchFamily="34" charset="0"/>
                </a:rPr>
                <a:t>201</a:t>
              </a:r>
              <a:r>
                <a:rPr lang="en-US" sz="1200" dirty="0">
                  <a:solidFill>
                    <a:srgbClr val="FFFFFF"/>
                  </a:solidFill>
                  <a:ea typeface="Verdana" pitchFamily="34" charset="0"/>
                  <a:cs typeface="Verdana" pitchFamily="34" charset="0"/>
                </a:rPr>
                <a:t>4</a:t>
              </a:r>
              <a:endParaRPr lang="hu-HU" sz="1200" dirty="0">
                <a:solidFill>
                  <a:srgbClr val="FFFFFF"/>
                </a:solidFill>
                <a:ea typeface="Verdana" pitchFamily="34" charset="0"/>
                <a:cs typeface="Verdana" pitchFamily="34" charset="0"/>
              </a:endParaRPr>
            </a:p>
          </p:txBody>
        </p:sp>
        <p:cxnSp>
          <p:nvCxnSpPr>
            <p:cNvPr id="13" name="Straight Connector 12"/>
            <p:cNvCxnSpPr/>
            <p:nvPr/>
          </p:nvCxnSpPr>
          <p:spPr>
            <a:xfrm>
              <a:off x="231756" y="6137953"/>
              <a:ext cx="8570714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" name="Straight Connector 14"/>
            <p:cNvCxnSpPr/>
            <p:nvPr/>
          </p:nvCxnSpPr>
          <p:spPr>
            <a:xfrm>
              <a:off x="1547664" y="5978256"/>
              <a:ext cx="0" cy="90679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" name="Straight Connector 34"/>
            <p:cNvCxnSpPr/>
            <p:nvPr/>
          </p:nvCxnSpPr>
          <p:spPr>
            <a:xfrm>
              <a:off x="3259950" y="5974980"/>
              <a:ext cx="0" cy="90679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" name="Straight Connector 35"/>
            <p:cNvCxnSpPr/>
            <p:nvPr/>
          </p:nvCxnSpPr>
          <p:spPr>
            <a:xfrm>
              <a:off x="4970140" y="5974311"/>
              <a:ext cx="0" cy="90679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" name="Straight Connector 36"/>
            <p:cNvCxnSpPr/>
            <p:nvPr/>
          </p:nvCxnSpPr>
          <p:spPr>
            <a:xfrm>
              <a:off x="6676755" y="5974980"/>
              <a:ext cx="0" cy="90679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" name="Straight Connector 37"/>
            <p:cNvCxnSpPr/>
            <p:nvPr/>
          </p:nvCxnSpPr>
          <p:spPr>
            <a:xfrm>
              <a:off x="8383370" y="5974980"/>
              <a:ext cx="0" cy="90679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2" name="Szövegdoboz 77"/>
            <p:cNvSpPr txBox="1"/>
            <p:nvPr/>
          </p:nvSpPr>
          <p:spPr>
            <a:xfrm>
              <a:off x="7452320" y="4133720"/>
              <a:ext cx="651140" cy="24622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000" dirty="0">
                  <a:solidFill>
                    <a:srgbClr val="FFFFFF"/>
                  </a:solidFill>
                  <a:ea typeface="Verdana" pitchFamily="34" charset="0"/>
                  <a:cs typeface="Verdana" pitchFamily="34" charset="0"/>
                </a:rPr>
                <a:t>4</a:t>
              </a:r>
              <a:r>
                <a:rPr lang="hu-HU" sz="1000" dirty="0">
                  <a:solidFill>
                    <a:srgbClr val="FFFFFF"/>
                  </a:solidFill>
                  <a:ea typeface="Verdana" pitchFamily="34" charset="0"/>
                  <a:cs typeface="Verdana" pitchFamily="34" charset="0"/>
                </a:rPr>
                <a:t>/201</a:t>
              </a:r>
              <a:r>
                <a:rPr lang="en-US" sz="1000" dirty="0">
                  <a:solidFill>
                    <a:srgbClr val="FFFFFF"/>
                  </a:solidFill>
                  <a:ea typeface="Verdana" pitchFamily="34" charset="0"/>
                  <a:cs typeface="Verdana" pitchFamily="34" charset="0"/>
                </a:rPr>
                <a:t>4</a:t>
              </a:r>
              <a:endParaRPr lang="hu-HU" sz="1000" dirty="0">
                <a:solidFill>
                  <a:srgbClr val="FFFFFF"/>
                </a:solidFill>
                <a:ea typeface="Verdana" pitchFamily="34" charset="0"/>
                <a:cs typeface="Verdana" pitchFamily="34" charset="0"/>
              </a:endParaRPr>
            </a:p>
          </p:txBody>
        </p:sp>
        <p:sp>
          <p:nvSpPr>
            <p:cNvPr id="19" name="TextBox 18"/>
            <p:cNvSpPr txBox="1"/>
            <p:nvPr/>
          </p:nvSpPr>
          <p:spPr>
            <a:xfrm>
              <a:off x="3065250" y="5187998"/>
              <a:ext cx="1056700" cy="43088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100" dirty="0">
                  <a:solidFill>
                    <a:srgbClr val="FFFFFF"/>
                  </a:solidFill>
                </a:rPr>
                <a:t>2-wide</a:t>
              </a:r>
            </a:p>
            <a:p>
              <a:pPr algn="ctr"/>
              <a:r>
                <a:rPr lang="en-US" sz="1100" dirty="0">
                  <a:solidFill>
                    <a:srgbClr val="FFFFFF"/>
                  </a:solidFill>
                </a:rPr>
                <a:t>out-of-order</a:t>
              </a:r>
            </a:p>
          </p:txBody>
        </p:sp>
        <p:sp>
          <p:nvSpPr>
            <p:cNvPr id="44" name="TextBox 43"/>
            <p:cNvSpPr txBox="1"/>
            <p:nvPr/>
          </p:nvSpPr>
          <p:spPr>
            <a:xfrm>
              <a:off x="6147175" y="5213840"/>
              <a:ext cx="1056700" cy="43088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100" dirty="0">
                  <a:solidFill>
                    <a:srgbClr val="FFFFFF"/>
                  </a:solidFill>
                </a:rPr>
                <a:t>2-wide</a:t>
              </a:r>
            </a:p>
            <a:p>
              <a:pPr algn="ctr"/>
              <a:r>
                <a:rPr lang="en-US" sz="1100" dirty="0">
                  <a:solidFill>
                    <a:srgbClr val="FFFFFF"/>
                  </a:solidFill>
                </a:rPr>
                <a:t>out-of-order</a:t>
              </a:r>
            </a:p>
          </p:txBody>
        </p:sp>
        <p:sp>
          <p:nvSpPr>
            <p:cNvPr id="45" name="TextBox 44"/>
            <p:cNvSpPr txBox="1"/>
            <p:nvPr/>
          </p:nvSpPr>
          <p:spPr>
            <a:xfrm>
              <a:off x="7835780" y="5213840"/>
              <a:ext cx="1056700" cy="43088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100" dirty="0">
                  <a:solidFill>
                    <a:srgbClr val="FFFFFF"/>
                  </a:solidFill>
                </a:rPr>
                <a:t>2-wide</a:t>
              </a:r>
            </a:p>
            <a:p>
              <a:pPr algn="ctr"/>
              <a:r>
                <a:rPr lang="en-US" sz="1100" dirty="0">
                  <a:solidFill>
                    <a:srgbClr val="FFFFFF"/>
                  </a:solidFill>
                </a:rPr>
                <a:t>out-of-order</a:t>
              </a:r>
            </a:p>
          </p:txBody>
        </p:sp>
        <p:sp>
          <p:nvSpPr>
            <p:cNvPr id="46" name="TextBox 45"/>
            <p:cNvSpPr txBox="1"/>
            <p:nvPr/>
          </p:nvSpPr>
          <p:spPr>
            <a:xfrm>
              <a:off x="4730435" y="2828575"/>
              <a:ext cx="1056700" cy="43088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100" dirty="0">
                  <a:solidFill>
                    <a:srgbClr val="FFFFFF"/>
                  </a:solidFill>
                </a:rPr>
                <a:t>4-wide</a:t>
              </a:r>
            </a:p>
            <a:p>
              <a:pPr algn="ctr"/>
              <a:r>
                <a:rPr lang="en-US" sz="1100" dirty="0">
                  <a:solidFill>
                    <a:srgbClr val="FFFFFF"/>
                  </a:solidFill>
                </a:rPr>
                <a:t>out-of-order</a:t>
              </a:r>
            </a:p>
          </p:txBody>
        </p:sp>
        <p:pic>
          <p:nvPicPr>
            <p:cNvPr id="49" name="Kép 1"/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3457" y="1262255"/>
              <a:ext cx="9083325" cy="4875697"/>
            </a:xfrm>
            <a:prstGeom prst="rect">
              <a:avLst/>
            </a:prstGeom>
          </p:spPr>
        </p:pic>
        <p:sp>
          <p:nvSpPr>
            <p:cNvPr id="53" name="Rounded Rectangle 52"/>
            <p:cNvSpPr/>
            <p:nvPr/>
          </p:nvSpPr>
          <p:spPr>
            <a:xfrm>
              <a:off x="72402" y="4358775"/>
              <a:ext cx="9000000" cy="1584000"/>
            </a:xfrm>
            <a:prstGeom prst="roundRect">
              <a:avLst/>
            </a:prstGeom>
            <a:noFill/>
            <a:ln w="38100">
              <a:solidFill>
                <a:srgbClr val="FF0000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FFFF"/>
                </a:solidFill>
              </a:endParaRPr>
            </a:p>
          </p:txBody>
        </p:sp>
      </p:grpSp>
      <p:sp>
        <p:nvSpPr>
          <p:cNvPr id="18" name="TextBox 1"/>
          <p:cNvSpPr txBox="1">
            <a:spLocks noChangeArrowheads="1"/>
          </p:cNvSpPr>
          <p:nvPr/>
        </p:nvSpPr>
        <p:spPr bwMode="auto">
          <a:xfrm>
            <a:off x="26495" y="458670"/>
            <a:ext cx="8449429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</a:pPr>
            <a:r>
              <a:rPr lang="en-US" spc="-40" dirty="0">
                <a:solidFill>
                  <a:srgbClr val="333399"/>
                </a:solidFill>
                <a:latin typeface="Verdana"/>
              </a:rPr>
              <a:t>Emergence of AMD's Cat line in 2011 aiming for tablets and smartphones </a:t>
            </a:r>
            <a:endParaRPr lang="en-US" spc="-40" dirty="0">
              <a:latin typeface="Verdana"/>
            </a:endParaRPr>
          </a:p>
        </p:txBody>
      </p:sp>
    </p:spTree>
    <p:extLst>
      <p:ext uri="{BB962C8B-B14F-4D97-AF65-F5344CB8AC3E}">
        <p14:creationId xmlns:p14="http://schemas.microsoft.com/office/powerpoint/2010/main" val="1934754778"/>
      </p:ext>
    </p:extLst>
  </p:cSld>
  <p:clrMapOvr>
    <a:masterClrMapping/>
  </p:clrMapOvr>
</p:sld>
</file>

<file path=ppt/slides/slide2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6. Evolution of mobile processors (25)</a:t>
            </a:r>
            <a:endParaRPr lang="en-US" dirty="0"/>
          </a:p>
        </p:txBody>
      </p:sp>
      <p:sp>
        <p:nvSpPr>
          <p:cNvPr id="3" name="TextBox 2"/>
          <p:cNvSpPr txBox="1"/>
          <p:nvPr/>
        </p:nvSpPr>
        <p:spPr>
          <a:xfrm>
            <a:off x="26495" y="458670"/>
            <a:ext cx="850232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rgbClr val="2D2D8A"/>
                </a:solidFill>
              </a:rPr>
              <a:t>AMD’s related achievements and c</a:t>
            </a:r>
            <a:r>
              <a:rPr lang="hu-HU" dirty="0">
                <a:solidFill>
                  <a:srgbClr val="2D2D8A"/>
                </a:solidFill>
              </a:rPr>
              <a:t>ancellation of </a:t>
            </a:r>
            <a:r>
              <a:rPr lang="en-US" dirty="0">
                <a:solidFill>
                  <a:srgbClr val="2D2D8A"/>
                </a:solidFill>
              </a:rPr>
              <a:t>their </a:t>
            </a:r>
            <a:r>
              <a:rPr lang="hu-HU" dirty="0">
                <a:solidFill>
                  <a:srgbClr val="2D2D8A"/>
                </a:solidFill>
              </a:rPr>
              <a:t>Cat line in 2015</a:t>
            </a:r>
            <a:endParaRPr lang="en-US" dirty="0">
              <a:solidFill>
                <a:srgbClr val="2D2D8A"/>
              </a:solidFill>
            </a:endParaRPr>
          </a:p>
        </p:txBody>
      </p:sp>
      <p:sp>
        <p:nvSpPr>
          <p:cNvPr id="6" name="Rounded Rectangle 5"/>
          <p:cNvSpPr/>
          <p:nvPr/>
        </p:nvSpPr>
        <p:spPr>
          <a:xfrm>
            <a:off x="34580" y="863715"/>
            <a:ext cx="9082925" cy="576000"/>
          </a:xfrm>
          <a:prstGeom prst="roundRect">
            <a:avLst/>
          </a:prstGeom>
          <a:solidFill>
            <a:schemeClr val="bg1">
              <a:lumMod val="9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TextBox 6"/>
          <p:cNvSpPr txBox="1"/>
          <p:nvPr/>
        </p:nvSpPr>
        <p:spPr>
          <a:xfrm>
            <a:off x="231207" y="863835"/>
            <a:ext cx="10596488" cy="1554272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dirty="0">
                <a:solidFill>
                  <a:srgbClr val="000000"/>
                </a:solidFill>
              </a:rPr>
              <a:t>After poor results earned on the mobile market, AMD also decided to cancel their</a:t>
            </a:r>
          </a:p>
          <a:p>
            <a:pPr>
              <a:spcAft>
                <a:spcPts val="600"/>
              </a:spcAft>
            </a:pPr>
            <a:r>
              <a:rPr lang="en-US" sz="1600" dirty="0">
                <a:solidFill>
                  <a:srgbClr val="000000"/>
                </a:solidFill>
              </a:rPr>
              <a:t>      Cat line.</a:t>
            </a:r>
          </a:p>
          <a:p>
            <a:pPr marL="285750" indent="-285750"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hu-HU" sz="1600" dirty="0">
                <a:solidFill>
                  <a:srgbClr val="000000"/>
                </a:solidFill>
              </a:rPr>
              <a:t>The </a:t>
            </a:r>
            <a:r>
              <a:rPr lang="hu-HU" sz="1600" dirty="0">
                <a:solidFill>
                  <a:srgbClr val="0070C0"/>
                </a:solidFill>
              </a:rPr>
              <a:t>last core of </a:t>
            </a:r>
            <a:r>
              <a:rPr lang="en-US" sz="1600" dirty="0">
                <a:solidFill>
                  <a:srgbClr val="0070C0"/>
                </a:solidFill>
              </a:rPr>
              <a:t>this</a:t>
            </a:r>
            <a:r>
              <a:rPr lang="hu-HU" sz="1600" dirty="0">
                <a:solidFill>
                  <a:srgbClr val="0070C0"/>
                </a:solidFill>
              </a:rPr>
              <a:t> line </a:t>
            </a:r>
            <a:r>
              <a:rPr lang="hu-HU" sz="1600" dirty="0">
                <a:solidFill>
                  <a:srgbClr val="000000"/>
                </a:solidFill>
              </a:rPr>
              <a:t>was the </a:t>
            </a:r>
            <a:r>
              <a:rPr lang="hu-HU" sz="1600" dirty="0">
                <a:solidFill>
                  <a:srgbClr val="FF0000"/>
                </a:solidFill>
              </a:rPr>
              <a:t>Puma+ core</a:t>
            </a:r>
            <a:r>
              <a:rPr lang="hu-HU" sz="1600" dirty="0">
                <a:solidFill>
                  <a:srgbClr val="000000"/>
                </a:solidFill>
              </a:rPr>
              <a:t> (launched in 6/2015</a:t>
            </a:r>
            <a:r>
              <a:rPr lang="en-US" sz="1600" dirty="0">
                <a:solidFill>
                  <a:srgbClr val="000000"/>
                </a:solidFill>
              </a:rPr>
              <a:t>.</a:t>
            </a:r>
            <a:endParaRPr lang="hu-HU" sz="1600" dirty="0">
              <a:solidFill>
                <a:srgbClr val="000000"/>
              </a:solidFill>
            </a:endParaRPr>
          </a:p>
          <a:p>
            <a:pPr marL="285750" indent="-285750"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en-US" sz="1600" dirty="0">
                <a:solidFill>
                  <a:srgbClr val="0070C0"/>
                </a:solidFill>
              </a:rPr>
              <a:t>Subsequently, there was no sign of continuing the Cat line.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spc="-50" dirty="0">
                <a:solidFill>
                  <a:srgbClr val="000000"/>
                </a:solidFill>
              </a:rPr>
              <a:t>I</a:t>
            </a:r>
            <a:r>
              <a:rPr lang="hu-HU" sz="1600" spc="-50" dirty="0" err="1">
                <a:solidFill>
                  <a:srgbClr val="000000"/>
                </a:solidFill>
              </a:rPr>
              <a:t>nstead</a:t>
            </a:r>
            <a:r>
              <a:rPr lang="en-US" sz="1600" spc="-50" dirty="0">
                <a:solidFill>
                  <a:srgbClr val="000000"/>
                </a:solidFill>
              </a:rPr>
              <a:t>, AMD emphasized the Zen architecture that was </a:t>
            </a:r>
            <a:r>
              <a:rPr lang="hu-HU" sz="1600" spc="-50" dirty="0" err="1">
                <a:solidFill>
                  <a:srgbClr val="000000"/>
                </a:solidFill>
              </a:rPr>
              <a:t>launched</a:t>
            </a:r>
            <a:r>
              <a:rPr lang="en-US" sz="1600" spc="-50" dirty="0">
                <a:solidFill>
                  <a:srgbClr val="000000"/>
                </a:solidFill>
              </a:rPr>
              <a:t> </a:t>
            </a:r>
            <a:r>
              <a:rPr lang="hu-HU" sz="1600" spc="-50" dirty="0">
                <a:solidFill>
                  <a:srgbClr val="000000"/>
                </a:solidFill>
              </a:rPr>
              <a:t>in 2017.   </a:t>
            </a:r>
            <a:endParaRPr lang="en-US" sz="1600" spc="-50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7327172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</p:bldLst>
  </p:timing>
</p:sld>
</file>

<file path=ppt/slides/slide2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/>
          <p:cNvSpPr txBox="1"/>
          <p:nvPr/>
        </p:nvSpPr>
        <p:spPr>
          <a:xfrm>
            <a:off x="26495" y="458670"/>
            <a:ext cx="927702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pc="-80" dirty="0" err="1">
                <a:solidFill>
                  <a:schemeClr val="accent6"/>
                </a:solidFill>
                <a:latin typeface="Verdana"/>
              </a:rPr>
              <a:t>Nvidia’s</a:t>
            </a:r>
            <a:r>
              <a:rPr lang="en-US" spc="-80" dirty="0">
                <a:solidFill>
                  <a:schemeClr val="accent6"/>
                </a:solidFill>
                <a:latin typeface="Verdana"/>
              </a:rPr>
              <a:t> farewell from the smartphone and tablet market as well, in June 2016 [</a:t>
            </a:r>
            <a:r>
              <a:rPr lang="hu-HU" spc="-80" dirty="0">
                <a:solidFill>
                  <a:schemeClr val="accent6"/>
                </a:solidFill>
                <a:latin typeface="Verdana"/>
              </a:rPr>
              <a:t>4</a:t>
            </a:r>
            <a:r>
              <a:rPr lang="en-US" spc="-80" dirty="0">
                <a:solidFill>
                  <a:schemeClr val="accent6"/>
                </a:solidFill>
                <a:latin typeface="Verdana"/>
              </a:rPr>
              <a:t>1]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183356" y="2484185"/>
            <a:ext cx="9924259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dirty="0">
                <a:latin typeface="+mj-lt"/>
              </a:rPr>
              <a:t>Instead, NVIDIA became interested in designing in-car computers and car </a:t>
            </a:r>
          </a:p>
          <a:p>
            <a:r>
              <a:rPr lang="en-US" sz="1600" spc="-20" dirty="0">
                <a:latin typeface="+mj-lt"/>
              </a:rPr>
              <a:t>      infotainment systems beyond their traditional field of discrete GPU cards (</a:t>
            </a:r>
            <a:r>
              <a:rPr lang="en-US" sz="1600" spc="-20" dirty="0" err="1">
                <a:latin typeface="+mj-lt"/>
              </a:rPr>
              <a:t>dGPUs</a:t>
            </a:r>
            <a:r>
              <a:rPr lang="en-US" sz="1600" spc="-20" dirty="0">
                <a:latin typeface="+mj-lt"/>
              </a:rPr>
              <a:t>).  </a:t>
            </a:r>
          </a:p>
        </p:txBody>
      </p:sp>
      <p:sp>
        <p:nvSpPr>
          <p:cNvPr id="10" name="Rectangle 22"/>
          <p:cNvSpPr>
            <a:spLocks noGrp="1" noChangeArrowheads="1"/>
          </p:cNvSpPr>
          <p:nvPr>
            <p:ph type="title"/>
          </p:nvPr>
        </p:nvSpPr>
        <p:spPr bwMode="auto"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lang="en-US" altLang="en-US" sz="17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6. Evolution of mobile processors (26)</a:t>
            </a:r>
            <a:endParaRPr lang="hu-HU" altLang="en-US" sz="1700" dirty="0">
              <a:solidFill>
                <a:srgbClr val="FFFFFF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2" name="TextBox 1"/>
          <p:cNvSpPr txBox="1"/>
          <p:nvPr/>
        </p:nvSpPr>
        <p:spPr>
          <a:xfrm>
            <a:off x="161925" y="1674095"/>
            <a:ext cx="8910574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600" dirty="0">
                <a:solidFill>
                  <a:srgbClr val="0070C0"/>
                </a:solidFill>
              </a:rPr>
              <a:t> “We are no longer interested in that market”. He adds, “Anybody can build smartphones, and we’re happy to enjoy these devices, but we’ll let someone else build them”.</a:t>
            </a:r>
          </a:p>
        </p:txBody>
      </p:sp>
      <p:sp>
        <p:nvSpPr>
          <p:cNvPr id="3" name="Rounded Rectangle 2"/>
          <p:cNvSpPr/>
          <p:nvPr/>
        </p:nvSpPr>
        <p:spPr>
          <a:xfrm>
            <a:off x="26495" y="877560"/>
            <a:ext cx="9117012" cy="720000"/>
          </a:xfrm>
          <a:prstGeom prst="roundRect">
            <a:avLst/>
          </a:prstGeom>
          <a:solidFill>
            <a:schemeClr val="bg1">
              <a:lumMod val="9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TextBox 8"/>
          <p:cNvSpPr txBox="1"/>
          <p:nvPr/>
        </p:nvSpPr>
        <p:spPr>
          <a:xfrm>
            <a:off x="224878" y="932518"/>
            <a:ext cx="8847621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dirty="0">
                <a:solidFill>
                  <a:srgbClr val="0070C0"/>
                </a:solidFill>
                <a:latin typeface="+mj-lt"/>
              </a:rPr>
              <a:t>In 6/2016 </a:t>
            </a:r>
            <a:r>
              <a:rPr lang="en-US" sz="1600" dirty="0">
                <a:latin typeface="+mj-lt"/>
              </a:rPr>
              <a:t>(at </a:t>
            </a:r>
            <a:r>
              <a:rPr lang="en-US" sz="1600" dirty="0" err="1">
                <a:latin typeface="+mj-lt"/>
              </a:rPr>
              <a:t>Computex</a:t>
            </a:r>
            <a:r>
              <a:rPr lang="en-US" sz="1600" dirty="0">
                <a:latin typeface="+mj-lt"/>
              </a:rPr>
              <a:t>),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NVIDIA's CEO J. Huang</a:t>
            </a:r>
            <a:r>
              <a:rPr lang="en-US" sz="1600" dirty="0">
                <a:latin typeface="+mj-lt"/>
              </a:rPr>
              <a:t> declared the firm's leaving the</a:t>
            </a:r>
          </a:p>
          <a:p>
            <a:pPr>
              <a:spcAft>
                <a:spcPts val="600"/>
              </a:spcAft>
            </a:pPr>
            <a:r>
              <a:rPr lang="en-US" sz="1600" dirty="0">
                <a:latin typeface="+mj-lt"/>
              </a:rPr>
              <a:t>     smartphone and tablet market by saying: </a:t>
            </a:r>
          </a:p>
        </p:txBody>
      </p:sp>
    </p:spTree>
    <p:extLst>
      <p:ext uri="{BB962C8B-B14F-4D97-AF65-F5344CB8AC3E}">
        <p14:creationId xmlns:p14="http://schemas.microsoft.com/office/powerpoint/2010/main" val="333707756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  <p:bldP spid="2" grpId="0"/>
      <p:bldP spid="3" grpId="0" animBg="1"/>
      <p:bldP spid="9" grpId="0"/>
    </p:bldLst>
  </p:timing>
</p:sld>
</file>

<file path=ppt/slides/slide2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6. Evolution of mobile processors (27)</a:t>
            </a:r>
            <a:endParaRPr lang="en-US" dirty="0"/>
          </a:p>
        </p:txBody>
      </p:sp>
      <p:sp>
        <p:nvSpPr>
          <p:cNvPr id="3" name="TextBox 2"/>
          <p:cNvSpPr txBox="1"/>
          <p:nvPr/>
        </p:nvSpPr>
        <p:spPr>
          <a:xfrm>
            <a:off x="26495" y="458670"/>
            <a:ext cx="738061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accent6"/>
                </a:solidFill>
              </a:rPr>
              <a:t>How far mobile processors have subsequently been evolved?</a:t>
            </a:r>
          </a:p>
        </p:txBody>
      </p:sp>
      <p:sp>
        <p:nvSpPr>
          <p:cNvPr id="4" name="TextBox 3"/>
          <p:cNvSpPr txBox="1"/>
          <p:nvPr/>
        </p:nvSpPr>
        <p:spPr>
          <a:xfrm>
            <a:off x="73847" y="842808"/>
            <a:ext cx="9124614" cy="140038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dirty="0"/>
              <a:t>Since Intel, AMD, and Nvidia left the mobile market, mobile processors evolved </a:t>
            </a:r>
          </a:p>
          <a:p>
            <a:pPr>
              <a:spcAft>
                <a:spcPts val="600"/>
              </a:spcAft>
            </a:pPr>
            <a:r>
              <a:rPr lang="en-US" sz="1600" dirty="0"/>
              <a:t>      tremendously, as discussed in the Chapter “ARM’s CPU core designs”.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dirty="0"/>
              <a:t>Nevertheless, to give a glimpse of this enormous evolution, we point out just a</a:t>
            </a:r>
          </a:p>
          <a:p>
            <a:r>
              <a:rPr lang="en-US" sz="1600" dirty="0"/>
              <a:t>      </a:t>
            </a:r>
            <a:r>
              <a:rPr lang="en-US" sz="1600" dirty="0">
                <a:solidFill>
                  <a:srgbClr val="0070C0"/>
                </a:solidFill>
              </a:rPr>
              <a:t>single aspect</a:t>
            </a:r>
            <a:r>
              <a:rPr lang="en-US" sz="1600" dirty="0"/>
              <a:t>, showing in the following two Figures </a:t>
            </a:r>
            <a:r>
              <a:rPr lang="en-US" sz="1600" dirty="0">
                <a:solidFill>
                  <a:srgbClr val="0070C0"/>
                </a:solidFill>
              </a:rPr>
              <a:t>how wide mobile processors</a:t>
            </a:r>
          </a:p>
          <a:p>
            <a:r>
              <a:rPr lang="en-US" sz="1600" dirty="0">
                <a:solidFill>
                  <a:srgbClr val="0070C0"/>
                </a:solidFill>
              </a:rPr>
              <a:t>      became </a:t>
            </a:r>
            <a:r>
              <a:rPr lang="en-US" sz="1600" dirty="0"/>
              <a:t>in the last couple of years.</a:t>
            </a:r>
          </a:p>
        </p:txBody>
      </p:sp>
    </p:spTree>
    <p:extLst>
      <p:ext uri="{BB962C8B-B14F-4D97-AF65-F5344CB8AC3E}">
        <p14:creationId xmlns:p14="http://schemas.microsoft.com/office/powerpoint/2010/main" val="155421795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6. Evolution of mobile processors (28)</a:t>
            </a:r>
            <a:r>
              <a:rPr lang="en-US" dirty="0"/>
              <a:t> </a:t>
            </a:r>
          </a:p>
        </p:txBody>
      </p:sp>
      <p:sp>
        <p:nvSpPr>
          <p:cNvPr id="3" name="TextBox 2"/>
          <p:cNvSpPr txBox="1"/>
          <p:nvPr/>
        </p:nvSpPr>
        <p:spPr>
          <a:xfrm>
            <a:off x="26495" y="458670"/>
            <a:ext cx="5214697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Early evolution and width of mobile CPU cores 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172100" y="818710"/>
            <a:ext cx="899041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We note that certain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early mobile processors were only 1-wide 32-bit designs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, like</a:t>
            </a:r>
          </a:p>
        </p:txBody>
      </p:sp>
      <p:sp>
        <p:nvSpPr>
          <p:cNvPr id="6" name="TextBox 5"/>
          <p:cNvSpPr txBox="1"/>
          <p:nvPr/>
        </p:nvSpPr>
        <p:spPr>
          <a:xfrm>
            <a:off x="653040" y="1138165"/>
            <a:ext cx="5189690" cy="61042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ARM’s 1176 used in Apple’s iPhone (2007) or 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ARM’s Cortex-A5 (2009)  </a:t>
            </a:r>
          </a:p>
        </p:txBody>
      </p:sp>
      <p:sp>
        <p:nvSpPr>
          <p:cNvPr id="7" name="TextBox 6"/>
          <p:cNvSpPr txBox="1"/>
          <p:nvPr/>
        </p:nvSpPr>
        <p:spPr>
          <a:xfrm flipH="1">
            <a:off x="397125" y="1728101"/>
            <a:ext cx="8685965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nevertheless, for better clarity, these processors are not indicated in the next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600" dirty="0">
                <a:solidFill>
                  <a:srgbClr val="000000"/>
                </a:solidFill>
                <a:latin typeface="Verdana"/>
              </a:rPr>
              <a:t>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Figure.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437A223D-77FA-6B0E-340C-B3ABA9B246D7}"/>
              </a:ext>
            </a:extLst>
          </p:cNvPr>
          <p:cNvSpPr txBox="1"/>
          <p:nvPr/>
        </p:nvSpPr>
        <p:spPr>
          <a:xfrm>
            <a:off x="71500" y="2348880"/>
            <a:ext cx="9032537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dirty="0">
                <a:solidFill>
                  <a:srgbClr val="FF0000"/>
                </a:solidFill>
              </a:rPr>
              <a:t>ARM’s early mobile processors </a:t>
            </a:r>
            <a:r>
              <a:rPr lang="en-US" sz="1600" dirty="0"/>
              <a:t>were </a:t>
            </a:r>
            <a:r>
              <a:rPr lang="en-US" sz="1600" dirty="0">
                <a:solidFill>
                  <a:srgbClr val="0070C0"/>
                </a:solidFill>
              </a:rPr>
              <a:t>32-bit designs </a:t>
            </a:r>
            <a:r>
              <a:rPr lang="en-US" sz="1600" dirty="0"/>
              <a:t>and usually </a:t>
            </a:r>
            <a:r>
              <a:rPr lang="en-US" sz="1600" dirty="0">
                <a:solidFill>
                  <a:srgbClr val="0070C0"/>
                </a:solidFill>
              </a:rPr>
              <a:t>2- or 3-wide</a:t>
            </a:r>
            <a:r>
              <a:rPr lang="en-US" sz="1600" dirty="0"/>
              <a:t>,</a:t>
            </a:r>
          </a:p>
          <a:p>
            <a:r>
              <a:rPr lang="en-US" sz="1600" dirty="0">
                <a:solidFill>
                  <a:srgbClr val="FF0000"/>
                </a:solidFill>
              </a:rPr>
              <a:t>     subsequent mobile processors </a:t>
            </a:r>
            <a:r>
              <a:rPr lang="en-US" sz="1600" dirty="0">
                <a:solidFill>
                  <a:srgbClr val="0070C0"/>
                </a:solidFill>
              </a:rPr>
              <a:t>first became 64-bit designs </a:t>
            </a:r>
            <a:r>
              <a:rPr lang="en-US" sz="1600" dirty="0"/>
              <a:t>(since about 2012)  </a:t>
            </a:r>
          </a:p>
          <a:p>
            <a:r>
              <a:rPr lang="en-US" sz="1600" dirty="0"/>
              <a:t>     followed by an </a:t>
            </a:r>
            <a:r>
              <a:rPr lang="en-US" sz="1600" dirty="0">
                <a:solidFill>
                  <a:srgbClr val="0070C0"/>
                </a:solidFill>
              </a:rPr>
              <a:t>impressive widening of their microarchitecture</a:t>
            </a:r>
            <a:r>
              <a:rPr lang="en-US" sz="1600" dirty="0"/>
              <a:t>, as indicated in the </a:t>
            </a:r>
          </a:p>
          <a:p>
            <a:r>
              <a:rPr lang="en-US" sz="1600" dirty="0"/>
              <a:t>     following Figures. </a:t>
            </a:r>
          </a:p>
        </p:txBody>
      </p:sp>
    </p:spTree>
    <p:extLst>
      <p:ext uri="{BB962C8B-B14F-4D97-AF65-F5344CB8AC3E}">
        <p14:creationId xmlns:p14="http://schemas.microsoft.com/office/powerpoint/2010/main" val="341612053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6" grpId="0"/>
      <p:bldP spid="7" grpId="0"/>
    </p:bldLst>
  </p:timing>
</p:sld>
</file>

<file path=ppt/slides/slide2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" name="Text Box 5"/>
          <p:cNvSpPr txBox="1">
            <a:spLocks noChangeArrowheads="1"/>
          </p:cNvSpPr>
          <p:nvPr/>
        </p:nvSpPr>
        <p:spPr bwMode="auto">
          <a:xfrm>
            <a:off x="3504432" y="1715244"/>
            <a:ext cx="780983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3-wide</a:t>
            </a:r>
          </a:p>
        </p:txBody>
      </p:sp>
      <p:sp>
        <p:nvSpPr>
          <p:cNvPr id="71" name="Text Box 5"/>
          <p:cNvSpPr txBox="1">
            <a:spLocks noChangeArrowheads="1"/>
          </p:cNvSpPr>
          <p:nvPr/>
        </p:nvSpPr>
        <p:spPr bwMode="auto">
          <a:xfrm>
            <a:off x="1379190" y="1713151"/>
            <a:ext cx="780983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2-wide</a:t>
            </a:r>
          </a:p>
        </p:txBody>
      </p:sp>
      <p:sp>
        <p:nvSpPr>
          <p:cNvPr id="73" name="Oval 13"/>
          <p:cNvSpPr>
            <a:spLocks noChangeArrowheads="1"/>
          </p:cNvSpPr>
          <p:nvPr/>
        </p:nvSpPr>
        <p:spPr bwMode="auto">
          <a:xfrm>
            <a:off x="8109328" y="1633964"/>
            <a:ext cx="65087" cy="61913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hu-HU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sp>
        <p:nvSpPr>
          <p:cNvPr id="74" name="Text Box 5"/>
          <p:cNvSpPr txBox="1">
            <a:spLocks noChangeArrowheads="1"/>
          </p:cNvSpPr>
          <p:nvPr/>
        </p:nvSpPr>
        <p:spPr bwMode="auto">
          <a:xfrm>
            <a:off x="5234942" y="1711807"/>
            <a:ext cx="187877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4-wide</a:t>
            </a:r>
          </a:p>
        </p:txBody>
      </p:sp>
      <p:cxnSp>
        <p:nvCxnSpPr>
          <p:cNvPr id="75" name="Straight Connector 74"/>
          <p:cNvCxnSpPr>
            <a:endCxn id="79" idx="6"/>
          </p:cNvCxnSpPr>
          <p:nvPr/>
        </p:nvCxnSpPr>
        <p:spPr bwMode="auto">
          <a:xfrm flipH="1">
            <a:off x="1689406" y="1408053"/>
            <a:ext cx="3218830" cy="264061"/>
          </a:xfrm>
          <a:prstGeom prst="line">
            <a:avLst/>
          </a:prstGeom>
          <a:noFill/>
          <a:ln w="63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CC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76" name="Straight Connector 75"/>
          <p:cNvCxnSpPr/>
          <p:nvPr/>
        </p:nvCxnSpPr>
        <p:spPr bwMode="auto">
          <a:xfrm>
            <a:off x="4900451" y="1408053"/>
            <a:ext cx="3235487" cy="233898"/>
          </a:xfrm>
          <a:prstGeom prst="line">
            <a:avLst/>
          </a:prstGeom>
          <a:noFill/>
          <a:ln w="63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CC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77" name="Text Box 4"/>
          <p:cNvSpPr txBox="1">
            <a:spLocks noChangeArrowheads="1"/>
          </p:cNvSpPr>
          <p:nvPr/>
        </p:nvSpPr>
        <p:spPr bwMode="auto">
          <a:xfrm>
            <a:off x="1983142" y="901717"/>
            <a:ext cx="5878461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SzPct val="75000"/>
              <a:buFont typeface="Wingdings" pitchFamily="2" charset="2"/>
              <a:buChar char="p"/>
              <a:defRPr sz="28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tx2"/>
              </a:buClr>
              <a:buSzPct val="75000"/>
              <a:buFont typeface="Wingdings" pitchFamily="2" charset="2"/>
              <a:buChar char="n"/>
              <a:defRPr sz="24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65000"/>
              <a:buFont typeface="Wingdings" pitchFamily="2" charset="2"/>
              <a:buChar char="p"/>
              <a:defRPr sz="20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bg2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tx2"/>
              </a:buClr>
              <a:buSzPct val="80000"/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tx2"/>
              </a:buClr>
              <a:buSzPct val="80000"/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tx2"/>
              </a:buClr>
              <a:buSzPct val="80000"/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tx2"/>
              </a:buClr>
              <a:buSzPct val="80000"/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tx2"/>
              </a:buClr>
              <a:buSzPct val="80000"/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pPr>
            <a:r>
              <a: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Width of mobile cores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pPr>
            <a:r>
              <a: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(or of big cores of </a:t>
            </a:r>
            <a:r>
              <a:rPr kumimoji="0" lang="en-US" altLang="en-US" sz="12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big.LITTLE</a:t>
            </a:r>
            <a:r>
              <a: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  or </a:t>
            </a:r>
            <a:r>
              <a:rPr kumimoji="0" lang="en-US" altLang="en-US" sz="12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dynamIQ</a:t>
            </a:r>
            <a:r>
              <a: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 core clusters)</a:t>
            </a:r>
          </a:p>
        </p:txBody>
      </p:sp>
      <p:sp>
        <p:nvSpPr>
          <p:cNvPr id="78" name="Text Box 6"/>
          <p:cNvSpPr txBox="1">
            <a:spLocks noChangeArrowheads="1"/>
          </p:cNvSpPr>
          <p:nvPr/>
        </p:nvSpPr>
        <p:spPr bwMode="auto">
          <a:xfrm>
            <a:off x="7745444" y="1713861"/>
            <a:ext cx="780983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sz="1200" b="1" dirty="0">
                <a:solidFill>
                  <a:srgbClr val="000000"/>
                </a:solidFill>
              </a:rPr>
              <a:t>5</a:t>
            </a:r>
            <a:r>
              <a:rPr kumimoji="0" 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-wide</a:t>
            </a:r>
          </a:p>
        </p:txBody>
      </p:sp>
      <p:sp>
        <p:nvSpPr>
          <p:cNvPr id="79" name="Oval 78"/>
          <p:cNvSpPr>
            <a:spLocks noChangeArrowheads="1"/>
          </p:cNvSpPr>
          <p:nvPr/>
        </p:nvSpPr>
        <p:spPr bwMode="auto">
          <a:xfrm>
            <a:off x="1624318" y="1641951"/>
            <a:ext cx="65088" cy="60325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hu-HU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cxnSp>
        <p:nvCxnSpPr>
          <p:cNvPr id="80" name="Straight Connector 79"/>
          <p:cNvCxnSpPr/>
          <p:nvPr/>
        </p:nvCxnSpPr>
        <p:spPr bwMode="auto">
          <a:xfrm flipH="1">
            <a:off x="3917379" y="1408053"/>
            <a:ext cx="969126" cy="270031"/>
          </a:xfrm>
          <a:prstGeom prst="line">
            <a:avLst/>
          </a:prstGeom>
          <a:noFill/>
          <a:ln w="63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81" name="Straight Connector 80"/>
          <p:cNvCxnSpPr/>
          <p:nvPr/>
        </p:nvCxnSpPr>
        <p:spPr bwMode="auto">
          <a:xfrm>
            <a:off x="4900451" y="1401790"/>
            <a:ext cx="1257605" cy="252936"/>
          </a:xfrm>
          <a:prstGeom prst="line">
            <a:avLst/>
          </a:prstGeom>
          <a:noFill/>
          <a:ln w="63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82" name="Oval 81"/>
          <p:cNvSpPr>
            <a:spLocks noChangeArrowheads="1"/>
          </p:cNvSpPr>
          <p:nvPr/>
        </p:nvSpPr>
        <p:spPr bwMode="auto">
          <a:xfrm>
            <a:off x="3884834" y="1645591"/>
            <a:ext cx="65088" cy="60325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hu-HU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sp>
        <p:nvSpPr>
          <p:cNvPr id="83" name="Oval 82"/>
          <p:cNvSpPr>
            <a:spLocks noChangeArrowheads="1"/>
          </p:cNvSpPr>
          <p:nvPr/>
        </p:nvSpPr>
        <p:spPr bwMode="auto">
          <a:xfrm>
            <a:off x="6137115" y="1637657"/>
            <a:ext cx="65088" cy="60325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hu-HU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sp>
        <p:nvSpPr>
          <p:cNvPr id="84" name="TextBox 83"/>
          <p:cNvSpPr txBox="1"/>
          <p:nvPr/>
        </p:nvSpPr>
        <p:spPr>
          <a:xfrm>
            <a:off x="71500" y="1965312"/>
            <a:ext cx="749218" cy="2827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ARM</a:t>
            </a:r>
          </a:p>
        </p:txBody>
      </p:sp>
      <p:sp>
        <p:nvSpPr>
          <p:cNvPr id="85" name="TextBox 84"/>
          <p:cNvSpPr txBox="1"/>
          <p:nvPr/>
        </p:nvSpPr>
        <p:spPr>
          <a:xfrm>
            <a:off x="351450" y="1966178"/>
            <a:ext cx="2654857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v7 Cortex-A (2005-09)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(except 1-wide LP A5 (2009)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and 3-wide HP A15)) </a:t>
            </a:r>
          </a:p>
        </p:txBody>
      </p:sp>
      <p:sp>
        <p:nvSpPr>
          <p:cNvPr id="86" name="TextBox 85"/>
          <p:cNvSpPr txBox="1"/>
          <p:nvPr/>
        </p:nvSpPr>
        <p:spPr>
          <a:xfrm>
            <a:off x="2851920" y="1962587"/>
            <a:ext cx="213761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v7 HP Cortex-A15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(2010)</a:t>
            </a:r>
          </a:p>
        </p:txBody>
      </p:sp>
      <p:sp>
        <p:nvSpPr>
          <p:cNvPr id="87" name="TextBox 86"/>
          <p:cNvSpPr txBox="1"/>
          <p:nvPr/>
        </p:nvSpPr>
        <p:spPr>
          <a:xfrm>
            <a:off x="124593" y="3477527"/>
            <a:ext cx="731737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Intel</a:t>
            </a:r>
          </a:p>
        </p:txBody>
      </p:sp>
      <p:sp>
        <p:nvSpPr>
          <p:cNvPr id="88" name="TextBox 87"/>
          <p:cNvSpPr txBox="1"/>
          <p:nvPr/>
        </p:nvSpPr>
        <p:spPr>
          <a:xfrm>
            <a:off x="647220" y="3492409"/>
            <a:ext cx="207864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Atom family (2008-15)</a:t>
            </a:r>
          </a:p>
        </p:txBody>
      </p:sp>
      <p:sp>
        <p:nvSpPr>
          <p:cNvPr id="89" name="TextBox 88"/>
          <p:cNvSpPr txBox="1"/>
          <p:nvPr/>
        </p:nvSpPr>
        <p:spPr>
          <a:xfrm>
            <a:off x="114534" y="3733469"/>
            <a:ext cx="731737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AMD</a:t>
            </a:r>
          </a:p>
        </p:txBody>
      </p:sp>
      <p:sp>
        <p:nvSpPr>
          <p:cNvPr id="90" name="TextBox 89"/>
          <p:cNvSpPr txBox="1"/>
          <p:nvPr/>
        </p:nvSpPr>
        <p:spPr>
          <a:xfrm>
            <a:off x="566690" y="3751148"/>
            <a:ext cx="2278859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Cat family (2011-2015)</a:t>
            </a:r>
          </a:p>
        </p:txBody>
      </p:sp>
      <p:sp>
        <p:nvSpPr>
          <p:cNvPr id="91" name="TextBox 90"/>
          <p:cNvSpPr txBox="1"/>
          <p:nvPr/>
        </p:nvSpPr>
        <p:spPr>
          <a:xfrm>
            <a:off x="114534" y="4012048"/>
            <a:ext cx="72431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Apple</a:t>
            </a:r>
          </a:p>
        </p:txBody>
      </p:sp>
      <p:sp>
        <p:nvSpPr>
          <p:cNvPr id="92" name="TextBox 91"/>
          <p:cNvSpPr txBox="1"/>
          <p:nvPr/>
        </p:nvSpPr>
        <p:spPr>
          <a:xfrm>
            <a:off x="768002" y="4018580"/>
            <a:ext cx="1888298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v7 Cortex-A8 (2009)</a:t>
            </a:r>
          </a:p>
        </p:txBody>
      </p:sp>
      <p:sp>
        <p:nvSpPr>
          <p:cNvPr id="93" name="TextBox 92"/>
          <p:cNvSpPr txBox="1"/>
          <p:nvPr/>
        </p:nvSpPr>
        <p:spPr>
          <a:xfrm>
            <a:off x="3045994" y="4015760"/>
            <a:ext cx="1995159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v7 Swift (A6) (2012)</a:t>
            </a:r>
          </a:p>
        </p:txBody>
      </p:sp>
      <p:sp>
        <p:nvSpPr>
          <p:cNvPr id="95" name="TextBox 94"/>
          <p:cNvSpPr txBox="1"/>
          <p:nvPr/>
        </p:nvSpPr>
        <p:spPr>
          <a:xfrm>
            <a:off x="107112" y="4299409"/>
            <a:ext cx="103511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Qualcomm</a:t>
            </a:r>
          </a:p>
        </p:txBody>
      </p:sp>
      <p:sp>
        <p:nvSpPr>
          <p:cNvPr id="96" name="TextBox 95"/>
          <p:cNvSpPr txBox="1"/>
          <p:nvPr/>
        </p:nvSpPr>
        <p:spPr>
          <a:xfrm>
            <a:off x="744909" y="4304020"/>
            <a:ext cx="194265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v7 Scorpion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(S1-S3) (2007-10)</a:t>
            </a:r>
          </a:p>
        </p:txBody>
      </p:sp>
      <p:sp>
        <p:nvSpPr>
          <p:cNvPr id="97" name="TextBox 96"/>
          <p:cNvSpPr txBox="1"/>
          <p:nvPr/>
        </p:nvSpPr>
        <p:spPr>
          <a:xfrm>
            <a:off x="2953227" y="4298965"/>
            <a:ext cx="1933277" cy="16850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v7 Krait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(S4/S400/S60x/S80x)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(2012-14)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v8 </a:t>
            </a:r>
            <a:r>
              <a:rPr kumimoji="0" 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Kryo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/</a:t>
            </a:r>
            <a:r>
              <a:rPr kumimoji="0" 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Kryo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280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(S820/821/835) (2015/2016/2017)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v8.2 </a:t>
            </a:r>
            <a:r>
              <a:rPr kumimoji="0" 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Kryo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385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(S845) (2018)</a:t>
            </a:r>
          </a:p>
        </p:txBody>
      </p:sp>
      <p:sp>
        <p:nvSpPr>
          <p:cNvPr id="98" name="TextBox 97"/>
          <p:cNvSpPr txBox="1"/>
          <p:nvPr/>
        </p:nvSpPr>
        <p:spPr>
          <a:xfrm>
            <a:off x="116505" y="5941959"/>
            <a:ext cx="103511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Samsung</a:t>
            </a:r>
          </a:p>
        </p:txBody>
      </p:sp>
      <p:sp>
        <p:nvSpPr>
          <p:cNvPr id="99" name="TextBox 98"/>
          <p:cNvSpPr txBox="1"/>
          <p:nvPr/>
        </p:nvSpPr>
        <p:spPr>
          <a:xfrm>
            <a:off x="5088487" y="5960661"/>
            <a:ext cx="2251557" cy="88229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v8.0 M1 (2016)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(</a:t>
            </a:r>
            <a:r>
              <a:rPr kumimoji="0" 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Exynos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8 </a:t>
            </a:r>
            <a:r>
              <a:rPr kumimoji="0" 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Octa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)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v8 M2 (2017)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(</a:t>
            </a:r>
            <a:r>
              <a:rPr kumimoji="0" 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Exynos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9 </a:t>
            </a:r>
            <a:r>
              <a:rPr kumimoji="0" 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Octa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)</a:t>
            </a:r>
          </a:p>
        </p:txBody>
      </p:sp>
      <p:sp>
        <p:nvSpPr>
          <p:cNvPr id="101" name="TextBox 100"/>
          <p:cNvSpPr txBox="1"/>
          <p:nvPr/>
        </p:nvSpPr>
        <p:spPr>
          <a:xfrm>
            <a:off x="2516697" y="2582116"/>
            <a:ext cx="278682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v8.0 HP Cortex-A  (2013-15) (except 2-wide HP Cortex-A73)</a:t>
            </a:r>
          </a:p>
        </p:txBody>
      </p:sp>
      <p:sp>
        <p:nvSpPr>
          <p:cNvPr id="102" name="TextBox 101"/>
          <p:cNvSpPr txBox="1"/>
          <p:nvPr/>
        </p:nvSpPr>
        <p:spPr>
          <a:xfrm>
            <a:off x="2780501" y="5944577"/>
            <a:ext cx="2219170" cy="86946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v7 Ex</a:t>
            </a:r>
            <a:r>
              <a:rPr kumimoji="0" 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ynos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5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(2013-14)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v8 </a:t>
            </a:r>
            <a:r>
              <a:rPr kumimoji="0" 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Exynos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7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(2016) </a:t>
            </a:r>
          </a:p>
        </p:txBody>
      </p:sp>
      <p:sp>
        <p:nvSpPr>
          <p:cNvPr id="103" name="Right Arrow 102"/>
          <p:cNvSpPr/>
          <p:nvPr/>
        </p:nvSpPr>
        <p:spPr bwMode="auto">
          <a:xfrm>
            <a:off x="2815669" y="2065078"/>
            <a:ext cx="274320" cy="90010"/>
          </a:xfrm>
          <a:prstGeom prst="rightArrow">
            <a:avLst/>
          </a:prstGeom>
          <a:solidFill>
            <a:srgbClr val="FF0000"/>
          </a:solidFill>
          <a:ln w="1905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sp>
        <p:nvSpPr>
          <p:cNvPr id="104" name="Right Arrow 103"/>
          <p:cNvSpPr/>
          <p:nvPr/>
        </p:nvSpPr>
        <p:spPr bwMode="auto">
          <a:xfrm>
            <a:off x="2806421" y="4109988"/>
            <a:ext cx="273600" cy="90000"/>
          </a:xfrm>
          <a:prstGeom prst="rightArrow">
            <a:avLst/>
          </a:prstGeom>
          <a:solidFill>
            <a:srgbClr val="FF0000"/>
          </a:solidFill>
          <a:ln w="1905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sp>
        <p:nvSpPr>
          <p:cNvPr id="105" name="Right Arrow 104"/>
          <p:cNvSpPr/>
          <p:nvPr/>
        </p:nvSpPr>
        <p:spPr bwMode="auto">
          <a:xfrm>
            <a:off x="2805857" y="4412408"/>
            <a:ext cx="274320" cy="90010"/>
          </a:xfrm>
          <a:prstGeom prst="rightArrow">
            <a:avLst/>
          </a:prstGeom>
          <a:solidFill>
            <a:srgbClr val="FF0000"/>
          </a:solidFill>
          <a:ln w="1905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sp>
        <p:nvSpPr>
          <p:cNvPr id="106" name="Right Arrow 105"/>
          <p:cNvSpPr/>
          <p:nvPr/>
        </p:nvSpPr>
        <p:spPr bwMode="auto">
          <a:xfrm>
            <a:off x="4833152" y="6051537"/>
            <a:ext cx="274320" cy="90010"/>
          </a:xfrm>
          <a:prstGeom prst="rightArrow">
            <a:avLst/>
          </a:prstGeom>
          <a:solidFill>
            <a:srgbClr val="FF0000"/>
          </a:solidFill>
          <a:ln w="1905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sp>
        <p:nvSpPr>
          <p:cNvPr id="109" name="TextBox 66"/>
          <p:cNvSpPr txBox="1"/>
          <p:nvPr/>
        </p:nvSpPr>
        <p:spPr>
          <a:xfrm>
            <a:off x="5251055" y="3035657"/>
            <a:ext cx="1736887" cy="104131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v8.2 HP Cortex-A76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(2018) to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GB" sz="1200" dirty="0">
                <a:solidFill>
                  <a:srgbClr val="000000"/>
                </a:solidFill>
                <a:latin typeface="Verdana"/>
              </a:rPr>
              <a:t>HP Cortex-A78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GB" sz="1200" dirty="0">
                <a:solidFill>
                  <a:srgbClr val="000000"/>
                </a:solidFill>
                <a:latin typeface="Verdana"/>
              </a:rPr>
              <a:t>(2020)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110" name="Right Arrow 36"/>
          <p:cNvSpPr/>
          <p:nvPr/>
        </p:nvSpPr>
        <p:spPr bwMode="auto">
          <a:xfrm>
            <a:off x="4889942" y="3147901"/>
            <a:ext cx="274320" cy="90010"/>
          </a:xfrm>
          <a:prstGeom prst="rightArrow">
            <a:avLst/>
          </a:prstGeom>
          <a:solidFill>
            <a:srgbClr val="FF0000"/>
          </a:solidFill>
          <a:ln w="1905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sp>
        <p:nvSpPr>
          <p:cNvPr id="111" name="Szövegdoboz 1"/>
          <p:cNvSpPr txBox="1"/>
          <p:nvPr/>
        </p:nvSpPr>
        <p:spPr>
          <a:xfrm>
            <a:off x="359854" y="6345324"/>
            <a:ext cx="287999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HP: High-Performance/big core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LP: Low-Power</a:t>
            </a:r>
          </a:p>
        </p:txBody>
      </p:sp>
      <p:sp>
        <p:nvSpPr>
          <p:cNvPr id="112" name="Szövegdoboz 8"/>
          <p:cNvSpPr txBox="1"/>
          <p:nvPr/>
        </p:nvSpPr>
        <p:spPr>
          <a:xfrm>
            <a:off x="819738" y="2604335"/>
            <a:ext cx="171918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v8.0 HP Cortex-A73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(2016)</a:t>
            </a:r>
          </a:p>
        </p:txBody>
      </p:sp>
      <p:sp>
        <p:nvSpPr>
          <p:cNvPr id="113" name="TextBox 53"/>
          <p:cNvSpPr txBox="1"/>
          <p:nvPr/>
        </p:nvSpPr>
        <p:spPr>
          <a:xfrm>
            <a:off x="3001480" y="3438418"/>
            <a:ext cx="1757047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Airmont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-based Atom core (2016)</a:t>
            </a:r>
          </a:p>
        </p:txBody>
      </p:sp>
      <p:sp>
        <p:nvSpPr>
          <p:cNvPr id="114" name="Right Arrow 36"/>
          <p:cNvSpPr/>
          <p:nvPr/>
        </p:nvSpPr>
        <p:spPr bwMode="auto">
          <a:xfrm>
            <a:off x="2820506" y="3619292"/>
            <a:ext cx="274320" cy="90010"/>
          </a:xfrm>
          <a:prstGeom prst="rightArrow">
            <a:avLst/>
          </a:prstGeom>
          <a:solidFill>
            <a:srgbClr val="FF0000"/>
          </a:solidFill>
          <a:ln w="1905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sp>
        <p:nvSpPr>
          <p:cNvPr id="116" name="Right Arrow 36"/>
          <p:cNvSpPr/>
          <p:nvPr/>
        </p:nvSpPr>
        <p:spPr bwMode="auto">
          <a:xfrm>
            <a:off x="7100549" y="3136014"/>
            <a:ext cx="274320" cy="90010"/>
          </a:xfrm>
          <a:prstGeom prst="rightArrow">
            <a:avLst/>
          </a:prstGeom>
          <a:solidFill>
            <a:srgbClr val="FF0000"/>
          </a:solidFill>
          <a:ln w="1905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sp>
        <p:nvSpPr>
          <p:cNvPr id="117" name="TextBox 116"/>
          <p:cNvSpPr txBox="1"/>
          <p:nvPr/>
        </p:nvSpPr>
        <p:spPr>
          <a:xfrm>
            <a:off x="763222" y="3038080"/>
            <a:ext cx="181536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v8.0/8.2 LP Cortex-A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(2013/2017)</a:t>
            </a:r>
          </a:p>
        </p:txBody>
      </p:sp>
      <p:sp>
        <p:nvSpPr>
          <p:cNvPr id="118" name="TextBox 117"/>
          <p:cNvSpPr txBox="1"/>
          <p:nvPr/>
        </p:nvSpPr>
        <p:spPr>
          <a:xfrm>
            <a:off x="3061495" y="3038096"/>
            <a:ext cx="1719189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v8.2 HP Cortex-A75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(2017)</a:t>
            </a:r>
          </a:p>
        </p:txBody>
      </p:sp>
      <p:sp>
        <p:nvSpPr>
          <p:cNvPr id="63" name="Right Arrow 62"/>
          <p:cNvSpPr/>
          <p:nvPr/>
        </p:nvSpPr>
        <p:spPr bwMode="auto">
          <a:xfrm>
            <a:off x="6987942" y="6061791"/>
            <a:ext cx="274320" cy="90010"/>
          </a:xfrm>
          <a:prstGeom prst="rightArrow">
            <a:avLst/>
          </a:prstGeom>
          <a:solidFill>
            <a:srgbClr val="FF0000"/>
          </a:solidFill>
          <a:ln w="1905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sp>
        <p:nvSpPr>
          <p:cNvPr id="53" name="TextBox 52"/>
          <p:cNvSpPr txBox="1"/>
          <p:nvPr/>
        </p:nvSpPr>
        <p:spPr>
          <a:xfrm>
            <a:off x="7380312" y="3039343"/>
            <a:ext cx="182096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v8.2 HP Cortex-X1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(2020))</a:t>
            </a:r>
          </a:p>
        </p:txBody>
      </p:sp>
      <p:sp>
        <p:nvSpPr>
          <p:cNvPr id="54" name="Right Arrow 53"/>
          <p:cNvSpPr/>
          <p:nvPr/>
        </p:nvSpPr>
        <p:spPr bwMode="auto">
          <a:xfrm>
            <a:off x="5004048" y="4113076"/>
            <a:ext cx="274320" cy="90010"/>
          </a:xfrm>
          <a:prstGeom prst="rightArrow">
            <a:avLst/>
          </a:prstGeom>
          <a:solidFill>
            <a:srgbClr val="FF0000"/>
          </a:solidFill>
          <a:ln w="1905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sp>
        <p:nvSpPr>
          <p:cNvPr id="50" name="TextBox 49"/>
          <p:cNvSpPr txBox="1"/>
          <p:nvPr/>
        </p:nvSpPr>
        <p:spPr>
          <a:xfrm>
            <a:off x="26495" y="458670"/>
            <a:ext cx="673408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lvl="0">
              <a:defRPr/>
            </a:pPr>
            <a:r>
              <a:rPr kumimoji="0" lang="en-US" b="0" i="0" u="none" strike="noStrike" kern="1200" cap="none" spc="0" normalizeH="0" baseline="0" noProof="0" dirty="0">
                <a:ln>
                  <a:noFill/>
                </a:ln>
                <a:solidFill>
                  <a:schemeClr val="accent6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Widening of mobile CPU cores </a:t>
            </a:r>
            <a:r>
              <a:rPr lang="en-US" dirty="0">
                <a:solidFill>
                  <a:schemeClr val="accent6"/>
                </a:solidFill>
              </a:rPr>
              <a:t>during </a:t>
            </a:r>
            <a:r>
              <a:rPr kumimoji="0" lang="en-US" b="0" i="0" u="none" strike="noStrike" kern="1200" cap="none" spc="0" normalizeH="0" baseline="0" noProof="0" dirty="0">
                <a:ln>
                  <a:noFill/>
                </a:ln>
                <a:solidFill>
                  <a:schemeClr val="accent6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their evolution -1</a:t>
            </a: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6. Evolution of mobile processors (29)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780368296"/>
      </p:ext>
    </p:extLst>
  </p:cSld>
  <p:clrMapOvr>
    <a:masterClrMapping/>
  </p:clrMapOvr>
</p:sld>
</file>

<file path=ppt/slides/slide2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Cím 11"/>
          <p:cNvSpPr>
            <a:spLocks noGrp="1"/>
          </p:cNvSpPr>
          <p:nvPr>
            <p:ph type="title"/>
          </p:nvPr>
        </p:nvSpPr>
        <p:spPr>
          <a:xfrm>
            <a:off x="0" y="10219"/>
            <a:ext cx="9144000" cy="393700"/>
          </a:xfrm>
          <a:solidFill>
            <a:srgbClr val="0000FF"/>
          </a:solidFill>
        </p:spPr>
        <p:txBody>
          <a:bodyPr/>
          <a:lstStyle/>
          <a:p>
            <a:r>
              <a:rPr lang="en-US" altLang="en-US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6. Evolution of mobile processors (30)</a:t>
            </a:r>
            <a:endParaRPr lang="en-US" dirty="0"/>
          </a:p>
        </p:txBody>
      </p:sp>
      <p:sp>
        <p:nvSpPr>
          <p:cNvPr id="69" name="Text Box 5"/>
          <p:cNvSpPr txBox="1">
            <a:spLocks noChangeArrowheads="1"/>
          </p:cNvSpPr>
          <p:nvPr/>
        </p:nvSpPr>
        <p:spPr bwMode="auto">
          <a:xfrm>
            <a:off x="3152390" y="1715244"/>
            <a:ext cx="780983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6-wide</a:t>
            </a:r>
          </a:p>
        </p:txBody>
      </p:sp>
      <p:sp>
        <p:nvSpPr>
          <p:cNvPr id="73" name="Oval 13"/>
          <p:cNvSpPr>
            <a:spLocks noChangeArrowheads="1"/>
          </p:cNvSpPr>
          <p:nvPr/>
        </p:nvSpPr>
        <p:spPr bwMode="auto">
          <a:xfrm>
            <a:off x="7757286" y="1633964"/>
            <a:ext cx="65087" cy="61913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hu-HU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sp>
        <p:nvSpPr>
          <p:cNvPr id="74" name="Text Box 5"/>
          <p:cNvSpPr txBox="1">
            <a:spLocks noChangeArrowheads="1"/>
          </p:cNvSpPr>
          <p:nvPr/>
        </p:nvSpPr>
        <p:spPr bwMode="auto">
          <a:xfrm>
            <a:off x="4882900" y="1711807"/>
            <a:ext cx="187877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sz="1200" b="1" dirty="0">
                <a:solidFill>
                  <a:srgbClr val="000000"/>
                </a:solidFill>
              </a:rPr>
              <a:t>7</a:t>
            </a:r>
            <a:r>
              <a:rPr kumimoji="0" 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-wide</a:t>
            </a:r>
          </a:p>
        </p:txBody>
      </p:sp>
      <p:cxnSp>
        <p:nvCxnSpPr>
          <p:cNvPr id="76" name="Straight Connector 75"/>
          <p:cNvCxnSpPr/>
          <p:nvPr/>
        </p:nvCxnSpPr>
        <p:spPr bwMode="auto">
          <a:xfrm>
            <a:off x="4548409" y="1408053"/>
            <a:ext cx="3235487" cy="233898"/>
          </a:xfrm>
          <a:prstGeom prst="line">
            <a:avLst/>
          </a:prstGeom>
          <a:noFill/>
          <a:ln w="63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CC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77" name="Text Box 4"/>
          <p:cNvSpPr txBox="1">
            <a:spLocks noChangeArrowheads="1"/>
          </p:cNvSpPr>
          <p:nvPr/>
        </p:nvSpPr>
        <p:spPr bwMode="auto">
          <a:xfrm>
            <a:off x="1631100" y="901717"/>
            <a:ext cx="5878461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SzPct val="75000"/>
              <a:buFont typeface="Wingdings" pitchFamily="2" charset="2"/>
              <a:buChar char="p"/>
              <a:defRPr sz="28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tx2"/>
              </a:buClr>
              <a:buSzPct val="75000"/>
              <a:buFont typeface="Wingdings" pitchFamily="2" charset="2"/>
              <a:buChar char="n"/>
              <a:defRPr sz="24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65000"/>
              <a:buFont typeface="Wingdings" pitchFamily="2" charset="2"/>
              <a:buChar char="p"/>
              <a:defRPr sz="20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bg2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tx2"/>
              </a:buClr>
              <a:buSzPct val="80000"/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tx2"/>
              </a:buClr>
              <a:buSzPct val="80000"/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tx2"/>
              </a:buClr>
              <a:buSzPct val="80000"/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tx2"/>
              </a:buClr>
              <a:buSzPct val="80000"/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tx2"/>
              </a:buClr>
              <a:buSzPct val="80000"/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pPr>
            <a:r>
              <a: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Width of mobile cores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pPr>
            <a:r>
              <a: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(or of big cores of </a:t>
            </a:r>
            <a:r>
              <a:rPr kumimoji="0" lang="en-US" altLang="en-US" sz="12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big.LITTLE</a:t>
            </a:r>
            <a:r>
              <a: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  or </a:t>
            </a:r>
            <a:r>
              <a:rPr kumimoji="0" lang="en-US" altLang="en-US" sz="12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dynamIQ</a:t>
            </a:r>
            <a:r>
              <a: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 core clusters)</a:t>
            </a:r>
          </a:p>
        </p:txBody>
      </p:sp>
      <p:sp>
        <p:nvSpPr>
          <p:cNvPr id="78" name="Text Box 6"/>
          <p:cNvSpPr txBox="1">
            <a:spLocks noChangeArrowheads="1"/>
          </p:cNvSpPr>
          <p:nvPr/>
        </p:nvSpPr>
        <p:spPr bwMode="auto">
          <a:xfrm>
            <a:off x="7393402" y="1713861"/>
            <a:ext cx="780983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8-wide</a:t>
            </a:r>
          </a:p>
        </p:txBody>
      </p:sp>
      <p:cxnSp>
        <p:nvCxnSpPr>
          <p:cNvPr id="80" name="Straight Connector 79"/>
          <p:cNvCxnSpPr/>
          <p:nvPr/>
        </p:nvCxnSpPr>
        <p:spPr bwMode="auto">
          <a:xfrm flipH="1">
            <a:off x="3565337" y="1408053"/>
            <a:ext cx="969126" cy="270031"/>
          </a:xfrm>
          <a:prstGeom prst="line">
            <a:avLst/>
          </a:prstGeom>
          <a:noFill/>
          <a:ln w="63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81" name="Straight Connector 80"/>
          <p:cNvCxnSpPr/>
          <p:nvPr/>
        </p:nvCxnSpPr>
        <p:spPr bwMode="auto">
          <a:xfrm>
            <a:off x="4548409" y="1401790"/>
            <a:ext cx="1257605" cy="252936"/>
          </a:xfrm>
          <a:prstGeom prst="line">
            <a:avLst/>
          </a:prstGeom>
          <a:noFill/>
          <a:ln w="63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82" name="Oval 81"/>
          <p:cNvSpPr>
            <a:spLocks noChangeArrowheads="1"/>
          </p:cNvSpPr>
          <p:nvPr/>
        </p:nvSpPr>
        <p:spPr bwMode="auto">
          <a:xfrm>
            <a:off x="3532792" y="1645591"/>
            <a:ext cx="65088" cy="60325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hu-HU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sp>
        <p:nvSpPr>
          <p:cNvPr id="83" name="Oval 82"/>
          <p:cNvSpPr>
            <a:spLocks noChangeArrowheads="1"/>
          </p:cNvSpPr>
          <p:nvPr/>
        </p:nvSpPr>
        <p:spPr bwMode="auto">
          <a:xfrm>
            <a:off x="5785073" y="1637657"/>
            <a:ext cx="65088" cy="60325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hu-HU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sp>
        <p:nvSpPr>
          <p:cNvPr id="84" name="TextBox 83"/>
          <p:cNvSpPr txBox="1"/>
          <p:nvPr/>
        </p:nvSpPr>
        <p:spPr>
          <a:xfrm>
            <a:off x="71500" y="1965312"/>
            <a:ext cx="749218" cy="2827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ARM</a:t>
            </a:r>
          </a:p>
        </p:txBody>
      </p:sp>
      <p:sp>
        <p:nvSpPr>
          <p:cNvPr id="87" name="TextBox 86"/>
          <p:cNvSpPr txBox="1"/>
          <p:nvPr/>
        </p:nvSpPr>
        <p:spPr>
          <a:xfrm>
            <a:off x="124593" y="3465004"/>
            <a:ext cx="731737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Intel</a:t>
            </a:r>
          </a:p>
        </p:txBody>
      </p:sp>
      <p:sp>
        <p:nvSpPr>
          <p:cNvPr id="89" name="TextBox 88"/>
          <p:cNvSpPr txBox="1"/>
          <p:nvPr/>
        </p:nvSpPr>
        <p:spPr>
          <a:xfrm>
            <a:off x="114534" y="3720946"/>
            <a:ext cx="731737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AMD</a:t>
            </a:r>
          </a:p>
        </p:txBody>
      </p:sp>
      <p:sp>
        <p:nvSpPr>
          <p:cNvPr id="91" name="TextBox 90"/>
          <p:cNvSpPr txBox="1"/>
          <p:nvPr/>
        </p:nvSpPr>
        <p:spPr>
          <a:xfrm>
            <a:off x="114534" y="4041068"/>
            <a:ext cx="72431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Apple</a:t>
            </a:r>
          </a:p>
        </p:txBody>
      </p:sp>
      <p:sp>
        <p:nvSpPr>
          <p:cNvPr id="95" name="TextBox 94"/>
          <p:cNvSpPr txBox="1"/>
          <p:nvPr/>
        </p:nvSpPr>
        <p:spPr>
          <a:xfrm>
            <a:off x="107112" y="4772181"/>
            <a:ext cx="103511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Qualcomm</a:t>
            </a:r>
          </a:p>
        </p:txBody>
      </p:sp>
      <p:sp>
        <p:nvSpPr>
          <p:cNvPr id="98" name="TextBox 97"/>
          <p:cNvSpPr txBox="1"/>
          <p:nvPr/>
        </p:nvSpPr>
        <p:spPr>
          <a:xfrm>
            <a:off x="116505" y="5168225"/>
            <a:ext cx="103511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Samsung</a:t>
            </a:r>
          </a:p>
        </p:txBody>
      </p:sp>
      <p:sp>
        <p:nvSpPr>
          <p:cNvPr id="104" name="Right Arrow 103"/>
          <p:cNvSpPr/>
          <p:nvPr/>
        </p:nvSpPr>
        <p:spPr bwMode="auto">
          <a:xfrm>
            <a:off x="4471986" y="4167092"/>
            <a:ext cx="273600" cy="90000"/>
          </a:xfrm>
          <a:prstGeom prst="rightArrow">
            <a:avLst/>
          </a:prstGeom>
          <a:solidFill>
            <a:srgbClr val="FF0000"/>
          </a:solidFill>
          <a:ln w="1905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sp>
        <p:nvSpPr>
          <p:cNvPr id="105" name="Right Arrow 104"/>
          <p:cNvSpPr/>
          <p:nvPr/>
        </p:nvSpPr>
        <p:spPr bwMode="auto">
          <a:xfrm>
            <a:off x="5493810" y="5298246"/>
            <a:ext cx="274320" cy="90010"/>
          </a:xfrm>
          <a:prstGeom prst="rightArrow">
            <a:avLst/>
          </a:prstGeom>
          <a:solidFill>
            <a:srgbClr val="FF0000"/>
          </a:solidFill>
          <a:ln w="1905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sp>
        <p:nvSpPr>
          <p:cNvPr id="107" name="Right Arrow 106"/>
          <p:cNvSpPr/>
          <p:nvPr/>
        </p:nvSpPr>
        <p:spPr bwMode="auto">
          <a:xfrm>
            <a:off x="6537926" y="4221088"/>
            <a:ext cx="274320" cy="90010"/>
          </a:xfrm>
          <a:prstGeom prst="rightArrow">
            <a:avLst/>
          </a:prstGeom>
          <a:solidFill>
            <a:srgbClr val="FF0000"/>
          </a:solidFill>
          <a:ln w="1905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sp>
        <p:nvSpPr>
          <p:cNvPr id="111" name="Szövegdoboz 1"/>
          <p:cNvSpPr txBox="1"/>
          <p:nvPr/>
        </p:nvSpPr>
        <p:spPr>
          <a:xfrm>
            <a:off x="296547" y="6381553"/>
            <a:ext cx="276328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HP: High-Performance/big core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LP: Low-Power</a:t>
            </a:r>
          </a:p>
        </p:txBody>
      </p:sp>
      <p:sp>
        <p:nvSpPr>
          <p:cNvPr id="61" name="TextBox 60"/>
          <p:cNvSpPr txBox="1"/>
          <p:nvPr/>
        </p:nvSpPr>
        <p:spPr>
          <a:xfrm>
            <a:off x="2598677" y="4047455"/>
            <a:ext cx="201732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v8.0 HP A7-</a:t>
            </a:r>
            <a:r>
              <a:rPr lang="en-US" sz="1200" dirty="0">
                <a:solidFill>
                  <a:srgbClr val="000000"/>
                </a:solidFill>
                <a:latin typeface="Verdana"/>
              </a:rPr>
              <a:t>A10X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(2013-2017)</a:t>
            </a:r>
          </a:p>
        </p:txBody>
      </p:sp>
      <p:sp>
        <p:nvSpPr>
          <p:cNvPr id="53" name="TextBox 52"/>
          <p:cNvSpPr txBox="1"/>
          <p:nvPr/>
        </p:nvSpPr>
        <p:spPr>
          <a:xfrm>
            <a:off x="4724014" y="4011451"/>
            <a:ext cx="183620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v8.2 HP A11 (2017)</a:t>
            </a:r>
          </a:p>
          <a:p>
            <a:pPr lvl="0" algn="ctr" defTabSz="914400">
              <a:defRPr/>
            </a:pPr>
            <a:r>
              <a:rPr lang="en-US" sz="1200" dirty="0">
                <a:solidFill>
                  <a:srgbClr val="000000"/>
                </a:solidFill>
              </a:rPr>
              <a:t>v8.3 HP A12/A12X </a:t>
            </a:r>
          </a:p>
          <a:p>
            <a:pPr lvl="0" algn="ctr" defTabSz="914400">
              <a:defRPr/>
            </a:pPr>
            <a:r>
              <a:rPr lang="en-US" sz="1200" dirty="0">
                <a:solidFill>
                  <a:srgbClr val="000000"/>
                </a:solidFill>
              </a:rPr>
              <a:t>(2018)</a:t>
            </a: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54" name="TextBox 53"/>
          <p:cNvSpPr txBox="1"/>
          <p:nvPr/>
        </p:nvSpPr>
        <p:spPr>
          <a:xfrm>
            <a:off x="6776242" y="4042809"/>
            <a:ext cx="183620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v8.4 HP A13 (2019)</a:t>
            </a:r>
          </a:p>
          <a:p>
            <a:pPr lvl="0" algn="ctr" defTabSz="914400">
              <a:defRPr/>
            </a:pPr>
            <a:r>
              <a:rPr lang="en-US" sz="1200" dirty="0">
                <a:solidFill>
                  <a:srgbClr val="000000"/>
                </a:solidFill>
              </a:rPr>
              <a:t>v8.6 HP A14/M1 </a:t>
            </a:r>
          </a:p>
          <a:p>
            <a:pPr lvl="0" algn="ctr" defTabSz="914400">
              <a:defRPr/>
            </a:pPr>
            <a:r>
              <a:rPr lang="en-US" sz="1200" dirty="0">
                <a:solidFill>
                  <a:srgbClr val="000000"/>
                </a:solidFill>
              </a:rPr>
              <a:t>(2020)</a:t>
            </a: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55" name="TextBox 54"/>
          <p:cNvSpPr txBox="1"/>
          <p:nvPr/>
        </p:nvSpPr>
        <p:spPr>
          <a:xfrm>
            <a:off x="6704234" y="5172232"/>
            <a:ext cx="1758041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v8.2 M6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(2020)/cancelled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2749949" y="5171127"/>
            <a:ext cx="1758041" cy="135421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914400">
              <a:spcBef>
                <a:spcPts val="300"/>
              </a:spcBef>
              <a:spcAft>
                <a:spcPts val="300"/>
              </a:spcAft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v8.2 M3 (2018) </a:t>
            </a:r>
            <a:r>
              <a:rPr kumimoji="0" 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Exynos</a:t>
            </a:r>
            <a:r>
              <a:rPr lang="en-US" sz="1200" dirty="0">
                <a:solidFill>
                  <a:srgbClr val="000000"/>
                </a:solidFill>
                <a:latin typeface="Verdana"/>
              </a:rPr>
              <a:t> 9810)</a:t>
            </a:r>
            <a:endParaRPr lang="en-US" sz="1200" dirty="0">
              <a:solidFill>
                <a:srgbClr val="000000"/>
              </a:solidFill>
            </a:endParaRPr>
          </a:p>
          <a:p>
            <a:pPr algn="ctr" defTabSz="914400">
              <a:spcBef>
                <a:spcPts val="300"/>
              </a:spcBef>
              <a:spcAft>
                <a:spcPts val="300"/>
              </a:spcAft>
              <a:defRPr/>
            </a:pPr>
            <a:r>
              <a:rPr lang="en-US" sz="1200" dirty="0">
                <a:solidFill>
                  <a:srgbClr val="000000"/>
                </a:solidFill>
              </a:rPr>
              <a:t> v8.2 M4 (2019) </a:t>
            </a:r>
            <a:r>
              <a:rPr lang="en-US" sz="1200" dirty="0" err="1">
                <a:solidFill>
                  <a:srgbClr val="000000"/>
                </a:solidFill>
              </a:rPr>
              <a:t>Exynos</a:t>
            </a:r>
            <a:r>
              <a:rPr lang="en-US" sz="1200" dirty="0">
                <a:solidFill>
                  <a:srgbClr val="000000"/>
                </a:solidFill>
              </a:rPr>
              <a:t> 9820)</a:t>
            </a:r>
          </a:p>
          <a:p>
            <a:pPr algn="ctr" defTabSz="914400">
              <a:spcBef>
                <a:spcPts val="300"/>
              </a:spcBef>
              <a:spcAft>
                <a:spcPts val="300"/>
              </a:spcAft>
              <a:defRPr/>
            </a:pPr>
            <a:r>
              <a:rPr lang="en-US" sz="1200" dirty="0">
                <a:solidFill>
                  <a:srgbClr val="000000"/>
                </a:solidFill>
              </a:rPr>
              <a:t>v8.2 M5 (2019) </a:t>
            </a:r>
            <a:r>
              <a:rPr lang="en-US" sz="1200" dirty="0" err="1">
                <a:solidFill>
                  <a:srgbClr val="000000"/>
                </a:solidFill>
              </a:rPr>
              <a:t>Exynos</a:t>
            </a:r>
            <a:r>
              <a:rPr lang="en-US" sz="1200" dirty="0">
                <a:solidFill>
                  <a:srgbClr val="000000"/>
                </a:solidFill>
              </a:rPr>
              <a:t> 990)</a:t>
            </a:r>
            <a:endParaRPr lang="en-US" sz="1200" dirty="0">
              <a:solidFill>
                <a:srgbClr val="000000"/>
              </a:solidFill>
              <a:latin typeface="Verdana"/>
            </a:endParaRPr>
          </a:p>
        </p:txBody>
      </p:sp>
      <p:sp>
        <p:nvSpPr>
          <p:cNvPr id="29" name="TextBox 28"/>
          <p:cNvSpPr txBox="1"/>
          <p:nvPr/>
        </p:nvSpPr>
        <p:spPr>
          <a:xfrm>
            <a:off x="26495" y="458670"/>
            <a:ext cx="666836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lvl="0">
              <a:defRPr/>
            </a:pPr>
            <a:r>
              <a:rPr kumimoji="0" lang="en-US" b="0" i="0" u="none" strike="noStrike" kern="1200" cap="none" spc="0" normalizeH="0" baseline="0" noProof="0" dirty="0">
                <a:ln>
                  <a:noFill/>
                </a:ln>
                <a:solidFill>
                  <a:schemeClr val="accent6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Widening of mobile CPU cores </a:t>
            </a:r>
            <a:r>
              <a:rPr lang="en-US" dirty="0">
                <a:solidFill>
                  <a:schemeClr val="accent6"/>
                </a:solidFill>
              </a:rPr>
              <a:t>during </a:t>
            </a:r>
            <a:r>
              <a:rPr kumimoji="0" lang="en-US" b="0" i="0" u="none" strike="noStrike" kern="1200" cap="none" spc="0" normalizeH="0" baseline="0" noProof="0" dirty="0">
                <a:ln>
                  <a:noFill/>
                </a:ln>
                <a:solidFill>
                  <a:schemeClr val="accent6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their evolution -2</a:t>
            </a:r>
          </a:p>
        </p:txBody>
      </p:sp>
      <p:sp>
        <p:nvSpPr>
          <p:cNvPr id="30" name="TextBox 29"/>
          <p:cNvSpPr txBox="1"/>
          <p:nvPr/>
        </p:nvSpPr>
        <p:spPr>
          <a:xfrm>
            <a:off x="2706031" y="3039343"/>
            <a:ext cx="182096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v9.0 HP Cortex-X3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(2022)</a:t>
            </a:r>
          </a:p>
        </p:txBody>
      </p:sp>
      <p:sp>
        <p:nvSpPr>
          <p:cNvPr id="31" name="Right Arrow 30"/>
          <p:cNvSpPr/>
          <p:nvPr/>
        </p:nvSpPr>
        <p:spPr bwMode="auto">
          <a:xfrm>
            <a:off x="2455447" y="3148887"/>
            <a:ext cx="274320" cy="90010"/>
          </a:xfrm>
          <a:prstGeom prst="rightArrow">
            <a:avLst/>
          </a:prstGeom>
          <a:solidFill>
            <a:srgbClr val="FF0000"/>
          </a:solidFill>
          <a:ln w="1905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2C498C79-9AED-B8C2-E2FC-16C23690E64F}"/>
              </a:ext>
            </a:extLst>
          </p:cNvPr>
          <p:cNvSpPr/>
          <p:nvPr/>
        </p:nvSpPr>
        <p:spPr bwMode="auto">
          <a:xfrm>
            <a:off x="0" y="4014065"/>
            <a:ext cx="9207515" cy="648072"/>
          </a:xfrm>
          <a:prstGeom prst="roundRect">
            <a:avLst/>
          </a:prstGeom>
          <a:noFill/>
          <a:ln w="1905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hu-HU" sz="14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054360203"/>
      </p:ext>
    </p:extLst>
  </p:cSld>
  <p:clrMapOvr>
    <a:masterClrMapping/>
  </p:clrMapOvr>
</p:sld>
</file>

<file path=ppt/slides/slide2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6. Evolution of mobile processors (31)</a:t>
            </a:r>
            <a:endParaRPr lang="en-US" dirty="0"/>
          </a:p>
        </p:txBody>
      </p:sp>
      <p:sp>
        <p:nvSpPr>
          <p:cNvPr id="5" name="TextBox 4"/>
          <p:cNvSpPr txBox="1"/>
          <p:nvPr/>
        </p:nvSpPr>
        <p:spPr>
          <a:xfrm>
            <a:off x="26988" y="503675"/>
            <a:ext cx="793441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>
                <a:solidFill>
                  <a:schemeClr val="accent6"/>
                </a:solidFill>
              </a:rPr>
              <a:t>ARM’s astonishingly dynamic widening their cores in a couple of years [</a:t>
            </a:r>
            <a:r>
              <a:rPr lang="hu-HU" sz="1600" dirty="0">
                <a:solidFill>
                  <a:schemeClr val="accent6"/>
                </a:solidFill>
              </a:rPr>
              <a:t>61</a:t>
            </a:r>
            <a:r>
              <a:rPr lang="en-US" sz="1600" dirty="0">
                <a:solidFill>
                  <a:schemeClr val="accent6"/>
                </a:solidFill>
              </a:rPr>
              <a:t>]</a:t>
            </a:r>
          </a:p>
        </p:txBody>
      </p:sp>
      <p:grpSp>
        <p:nvGrpSpPr>
          <p:cNvPr id="8" name="Group 7"/>
          <p:cNvGrpSpPr/>
          <p:nvPr/>
        </p:nvGrpSpPr>
        <p:grpSpPr>
          <a:xfrm>
            <a:off x="13263" y="998730"/>
            <a:ext cx="9130737" cy="2008243"/>
            <a:chOff x="-78178" y="2303875"/>
            <a:chExt cx="9150678" cy="2008243"/>
          </a:xfrm>
        </p:grpSpPr>
        <p:pic>
          <p:nvPicPr>
            <p:cNvPr id="3" name="Picture 2"/>
            <p:cNvPicPr>
              <a:picLocks noChangeAspect="1"/>
            </p:cNvPicPr>
            <p:nvPr/>
          </p:nvPicPr>
          <p:blipFill rotWithShape="1">
            <a:blip r:embed="rId2"/>
            <a:srcRect l="4227" t="39610" r="7181" b="25826"/>
            <a:stretch/>
          </p:blipFill>
          <p:spPr>
            <a:xfrm>
              <a:off x="-78177" y="2303875"/>
              <a:ext cx="9150677" cy="2008243"/>
            </a:xfrm>
            <a:prstGeom prst="rect">
              <a:avLst/>
            </a:prstGeom>
          </p:spPr>
        </p:pic>
        <p:sp>
          <p:nvSpPr>
            <p:cNvPr id="7" name="Rounded Rectangle 6"/>
            <p:cNvSpPr/>
            <p:nvPr/>
          </p:nvSpPr>
          <p:spPr bwMode="auto">
            <a:xfrm>
              <a:off x="-78178" y="4059070"/>
              <a:ext cx="1139787" cy="253048"/>
            </a:xfrm>
            <a:prstGeom prst="roundRect">
              <a:avLst/>
            </a:prstGeom>
            <a:solidFill>
              <a:schemeClr val="bg1"/>
            </a:solidFill>
            <a:ln w="19050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400" b="1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Verdana" pitchFamily="34" charset="0"/>
              </a:endParaRPr>
            </a:p>
          </p:txBody>
        </p:sp>
      </p:grpSp>
      <p:sp>
        <p:nvSpPr>
          <p:cNvPr id="9" name="TextBox 8"/>
          <p:cNvSpPr txBox="1"/>
          <p:nvPr/>
        </p:nvSpPr>
        <p:spPr>
          <a:xfrm>
            <a:off x="438084" y="3023955"/>
            <a:ext cx="716863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/>
              <a:t>(2018)</a:t>
            </a:r>
          </a:p>
        </p:txBody>
      </p:sp>
      <p:sp>
        <p:nvSpPr>
          <p:cNvPr id="11" name="TextBox 10"/>
          <p:cNvSpPr txBox="1"/>
          <p:nvPr/>
        </p:nvSpPr>
        <p:spPr>
          <a:xfrm>
            <a:off x="2321750" y="3032268"/>
            <a:ext cx="716863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/>
              <a:t>(2019)</a:t>
            </a:r>
          </a:p>
        </p:txBody>
      </p:sp>
      <p:sp>
        <p:nvSpPr>
          <p:cNvPr id="12" name="TextBox 11"/>
          <p:cNvSpPr txBox="1"/>
          <p:nvPr/>
        </p:nvSpPr>
        <p:spPr>
          <a:xfrm>
            <a:off x="4665227" y="3023955"/>
            <a:ext cx="716863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/>
              <a:t>(2020)</a:t>
            </a:r>
          </a:p>
        </p:txBody>
      </p:sp>
      <p:sp>
        <p:nvSpPr>
          <p:cNvPr id="13" name="TextBox 12"/>
          <p:cNvSpPr txBox="1"/>
          <p:nvPr/>
        </p:nvSpPr>
        <p:spPr>
          <a:xfrm>
            <a:off x="7140502" y="3037052"/>
            <a:ext cx="716863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/>
              <a:t>(2022)</a:t>
            </a:r>
          </a:p>
        </p:txBody>
      </p:sp>
      <p:sp>
        <p:nvSpPr>
          <p:cNvPr id="14" name="TextBox 13"/>
          <p:cNvSpPr txBox="1"/>
          <p:nvPr/>
        </p:nvSpPr>
        <p:spPr>
          <a:xfrm>
            <a:off x="26495" y="3383995"/>
            <a:ext cx="876323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As seen, ARM increased the width of their Cortex cores by 50 % within three years.</a:t>
            </a:r>
          </a:p>
        </p:txBody>
      </p:sp>
    </p:spTree>
    <p:extLst>
      <p:ext uri="{BB962C8B-B14F-4D97-AF65-F5344CB8AC3E}">
        <p14:creationId xmlns:p14="http://schemas.microsoft.com/office/powerpoint/2010/main" val="434974735"/>
      </p:ext>
    </p:extLst>
  </p:cSld>
  <p:clrMapOvr>
    <a:masterClrMapping/>
  </p:clrMapOvr>
</p:sld>
</file>

<file path=ppt/slides/slide2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6. Evolution of mobile processors (32)</a:t>
            </a:r>
            <a:endParaRPr lang="en-US" dirty="0"/>
          </a:p>
        </p:txBody>
      </p:sp>
      <p:sp>
        <p:nvSpPr>
          <p:cNvPr id="4" name="TextBox 3"/>
          <p:cNvSpPr txBox="1"/>
          <p:nvPr/>
        </p:nvSpPr>
        <p:spPr>
          <a:xfrm>
            <a:off x="26495" y="458670"/>
            <a:ext cx="666836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lvl="0">
              <a:defRPr/>
            </a:pPr>
            <a:r>
              <a:rPr kumimoji="0" lang="en-US" b="0" i="0" u="none" strike="noStrike" kern="1200" cap="none" spc="0" normalizeH="0" baseline="0" noProof="0" dirty="0">
                <a:ln>
                  <a:noFill/>
                </a:ln>
                <a:solidFill>
                  <a:schemeClr val="accent6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Widening of mobile CPU cores </a:t>
            </a:r>
            <a:r>
              <a:rPr lang="en-US" dirty="0">
                <a:solidFill>
                  <a:schemeClr val="accent6"/>
                </a:solidFill>
              </a:rPr>
              <a:t>during </a:t>
            </a:r>
            <a:r>
              <a:rPr kumimoji="0" lang="en-US" b="0" i="0" u="none" strike="noStrike" kern="1200" cap="none" spc="0" normalizeH="0" baseline="0" noProof="0" dirty="0">
                <a:ln>
                  <a:noFill/>
                </a:ln>
                <a:solidFill>
                  <a:schemeClr val="accent6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their evolution -3</a:t>
            </a:r>
          </a:p>
        </p:txBody>
      </p:sp>
      <p:sp>
        <p:nvSpPr>
          <p:cNvPr id="3" name="Rounded Rectangle 2"/>
          <p:cNvSpPr/>
          <p:nvPr/>
        </p:nvSpPr>
        <p:spPr bwMode="auto">
          <a:xfrm>
            <a:off x="26495" y="860594"/>
            <a:ext cx="9117505" cy="828000"/>
          </a:xfrm>
          <a:prstGeom prst="roundRect">
            <a:avLst/>
          </a:prstGeom>
          <a:solidFill>
            <a:srgbClr val="E5F2FF"/>
          </a:solidFill>
          <a:ln w="19050" cap="flat" cmpd="sng" algn="ctr">
            <a:solidFill>
              <a:srgbClr val="89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26495" y="833235"/>
            <a:ext cx="9314729" cy="123110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spc="-70" dirty="0"/>
              <a:t>As the above Figures demonstrate, in the last couple of years both ARM, Apple, and Samsung</a:t>
            </a:r>
          </a:p>
          <a:p>
            <a:r>
              <a:rPr lang="en-US" sz="1600" spc="-30" dirty="0"/>
              <a:t>  dramatically widened their mobile </a:t>
            </a:r>
            <a:r>
              <a:rPr lang="en-US" sz="1600" dirty="0"/>
              <a:t>cores, as long as</a:t>
            </a:r>
            <a:r>
              <a:rPr lang="en-US" sz="1600" spc="-30" dirty="0"/>
              <a:t> </a:t>
            </a:r>
            <a:r>
              <a:rPr lang="en-US" sz="1600" spc="-30" dirty="0">
                <a:solidFill>
                  <a:srgbClr val="0070C0"/>
                </a:solidFill>
              </a:rPr>
              <a:t>early mobile processors were only</a:t>
            </a:r>
          </a:p>
          <a:p>
            <a:pPr>
              <a:spcAft>
                <a:spcPts val="1200"/>
              </a:spcAft>
            </a:pPr>
            <a:r>
              <a:rPr lang="en-US" sz="1600" spc="-30" dirty="0">
                <a:solidFill>
                  <a:srgbClr val="0070C0"/>
                </a:solidFill>
              </a:rPr>
              <a:t>  1-3 wide</a:t>
            </a:r>
            <a:r>
              <a:rPr lang="en-US" sz="1600" spc="-30" dirty="0"/>
              <a:t>, </a:t>
            </a:r>
            <a:r>
              <a:rPr lang="en-US" sz="1600" spc="-30" dirty="0">
                <a:solidFill>
                  <a:srgbClr val="0070C0"/>
                </a:solidFill>
              </a:rPr>
              <a:t>their </a:t>
            </a:r>
            <a:r>
              <a:rPr lang="en-US" sz="1600" dirty="0">
                <a:solidFill>
                  <a:srgbClr val="0070C0"/>
                </a:solidFill>
              </a:rPr>
              <a:t>recent successors </a:t>
            </a:r>
            <a:r>
              <a:rPr lang="en-US" sz="1600" dirty="0"/>
              <a:t>provide already </a:t>
            </a:r>
            <a:r>
              <a:rPr lang="en-US" sz="1600" dirty="0">
                <a:solidFill>
                  <a:srgbClr val="0070C0"/>
                </a:solidFill>
              </a:rPr>
              <a:t>6 to 8-wide cores.</a:t>
            </a:r>
          </a:p>
          <a:p>
            <a:r>
              <a:rPr lang="en-US" sz="1600" dirty="0"/>
              <a:t>In fact, </a:t>
            </a:r>
            <a:r>
              <a:rPr lang="en-US" sz="1600" dirty="0">
                <a:solidFill>
                  <a:srgbClr val="0070C0"/>
                </a:solidFill>
              </a:rPr>
              <a:t>such core widths were inconceivable a few years earlier yet.</a:t>
            </a:r>
          </a:p>
        </p:txBody>
      </p:sp>
    </p:spTree>
    <p:extLst>
      <p:ext uri="{BB962C8B-B14F-4D97-AF65-F5344CB8AC3E}">
        <p14:creationId xmlns:p14="http://schemas.microsoft.com/office/powerpoint/2010/main" val="1835291969"/>
      </p:ext>
    </p:extLst>
  </p:cSld>
  <p:clrMapOvr>
    <a:masterClrMapping/>
  </p:clrMapOvr>
</p:sld>
</file>

<file path=ppt/slides/slide2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182F76"/>
            </a:gs>
            <a:gs pos="100000">
              <a:srgbClr val="3366FF"/>
            </a:gs>
          </a:gsLst>
          <a:lin ang="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3346" name="AutoShape 3"/>
          <p:cNvSpPr>
            <a:spLocks noChangeArrowheads="1"/>
          </p:cNvSpPr>
          <p:nvPr/>
        </p:nvSpPr>
        <p:spPr bwMode="auto">
          <a:xfrm>
            <a:off x="971550" y="2069080"/>
            <a:ext cx="7404100" cy="504825"/>
          </a:xfrm>
          <a:prstGeom prst="roundRect">
            <a:avLst>
              <a:gd name="adj" fmla="val 0"/>
            </a:avLst>
          </a:prstGeom>
          <a:solidFill>
            <a:srgbClr val="000080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9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7. References </a:t>
            </a:r>
          </a:p>
        </p:txBody>
      </p:sp>
    </p:spTree>
    <p:extLst>
      <p:ext uri="{BB962C8B-B14F-4D97-AF65-F5344CB8AC3E}">
        <p14:creationId xmlns:p14="http://schemas.microsoft.com/office/powerpoint/2010/main" val="144038549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solidFill>
            <a:srgbClr val="0000FF"/>
          </a:solidFill>
        </p:spPr>
        <p:txBody>
          <a:bodyPr/>
          <a:lstStyle/>
          <a:p>
            <a:r>
              <a:rPr lang="en-US" altLang="en-US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1. Introduction - Main battlefields of the processor war (18)</a:t>
            </a:r>
            <a:endParaRPr lang="en-US" dirty="0"/>
          </a:p>
        </p:txBody>
      </p:sp>
      <p:sp>
        <p:nvSpPr>
          <p:cNvPr id="5" name="Rounded Rectangle 4"/>
          <p:cNvSpPr/>
          <p:nvPr/>
        </p:nvSpPr>
        <p:spPr>
          <a:xfrm>
            <a:off x="-508" y="886350"/>
            <a:ext cx="9144000" cy="576000"/>
          </a:xfrm>
          <a:prstGeom prst="roundRect">
            <a:avLst/>
          </a:prstGeom>
          <a:solidFill>
            <a:schemeClr val="bg1">
              <a:lumMod val="9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26495" y="449378"/>
            <a:ext cx="844987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accent6"/>
                </a:solidFill>
              </a:rPr>
              <a:t>The performance war: recent ranking of mobile processors (2021) -2</a:t>
            </a:r>
          </a:p>
        </p:txBody>
      </p:sp>
      <p:sp>
        <p:nvSpPr>
          <p:cNvPr id="3" name="Rounded Rectangle 2"/>
          <p:cNvSpPr/>
          <p:nvPr/>
        </p:nvSpPr>
        <p:spPr bwMode="auto">
          <a:xfrm>
            <a:off x="16870" y="2892060"/>
            <a:ext cx="9126622" cy="900000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19050" cap="flat" cmpd="sng" algn="ctr">
            <a:solidFill>
              <a:schemeClr val="bg1">
                <a:lumMod val="50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206515" y="901020"/>
            <a:ext cx="9091010" cy="286232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lvl="0" indent="-285750" defTabSz="457200">
              <a:buFont typeface="Arial" panose="020B0604020202020204" pitchFamily="34" charset="0"/>
              <a:buChar char="•"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As the cited results indicate, </a:t>
            </a:r>
            <a:r>
              <a:rPr kumimoji="0" lang="en-US" sz="1600" b="0" i="0" u="none" strike="noStrike" kern="1200" cap="none" spc="0" normalizeH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the big cores of </a:t>
            </a:r>
            <a:r>
              <a:rPr lang="en-US" sz="1600" dirty="0">
                <a:solidFill>
                  <a:srgbClr val="FF0000"/>
                </a:solidFill>
              </a:rPr>
              <a:t>Apple’s A14 and A15 processors</a:t>
            </a:r>
          </a:p>
          <a:p>
            <a:pPr lvl="0" defTabSz="457200">
              <a:spcAft>
                <a:spcPts val="600"/>
              </a:spcAft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 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/>
                <a:ea typeface="+mn-ea"/>
                <a:cs typeface="+mn-cs"/>
              </a:rPr>
              <a:t>have an</a:t>
            </a:r>
            <a:r>
              <a:rPr lang="en-US" sz="1600" dirty="0"/>
              <a:t> </a:t>
            </a:r>
            <a:r>
              <a:rPr lang="en-US" sz="1600" dirty="0">
                <a:solidFill>
                  <a:srgbClr val="FF0000"/>
                </a:solidFill>
              </a:rPr>
              <a:t>outstanding performance.</a:t>
            </a: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  <a:p>
            <a:pPr marL="285750" lvl="0" indent="-285750" defTabSz="457200">
              <a:buFont typeface="Arial" panose="020B0604020202020204" pitchFamily="34" charset="0"/>
              <a:buChar char="•"/>
              <a:defRPr/>
            </a:pPr>
            <a:r>
              <a:rPr kumimoji="0" lang="en-US" sz="1600" b="0" i="0" u="none" strike="noStrike" kern="1200" cap="none" spc="-7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The </a:t>
            </a:r>
            <a:r>
              <a:rPr kumimoji="0" lang="en-US" sz="1600" b="0" i="0" u="none" strike="noStrike" kern="1200" cap="none" spc="-70" normalizeH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next highest performance</a:t>
            </a:r>
            <a:r>
              <a:rPr kumimoji="0" lang="en-US" sz="1600" b="0" i="0" u="none" strike="noStrike" kern="1200" cap="none" spc="-7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has </a:t>
            </a:r>
            <a:r>
              <a:rPr kumimoji="0" lang="en-US" sz="1600" b="0" i="0" u="none" strike="noStrike" kern="1200" cap="none" spc="-70" normalizeH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Qualcomm’s X2 core, </a:t>
            </a:r>
            <a:r>
              <a:rPr kumimoji="0" lang="en-US" sz="1600" b="0" i="0" u="none" strike="noStrike" kern="1200" cap="none" spc="-70" normalizeH="0" noProof="0" dirty="0">
                <a:ln>
                  <a:noFill/>
                </a:ln>
                <a:effectLst/>
                <a:uLnTx/>
                <a:uFillTx/>
                <a:latin typeface="Verdana"/>
                <a:ea typeface="+mn-ea"/>
                <a:cs typeface="+mn-cs"/>
              </a:rPr>
              <a:t>which is the </a:t>
            </a:r>
            <a:r>
              <a:rPr kumimoji="0" lang="en-US" sz="1600" b="0" i="0" u="none" strike="noStrike" kern="1200" cap="none" spc="-7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Snapdragon 8 Gen1</a:t>
            </a:r>
          </a:p>
          <a:p>
            <a:pPr lvl="0" defTabSz="457200">
              <a:spcAft>
                <a:spcPts val="600"/>
              </a:spcAft>
              <a:defRPr/>
            </a:pPr>
            <a:r>
              <a:rPr lang="en-US" sz="1600" spc="-70" dirty="0">
                <a:solidFill>
                  <a:srgbClr val="000000"/>
                </a:solidFill>
                <a:latin typeface="Verdana"/>
              </a:rPr>
              <a:t>       </a:t>
            </a:r>
            <a:r>
              <a:rPr kumimoji="0" lang="en-US" sz="1600" b="0" i="0" u="none" strike="noStrike" kern="1200" cap="none" spc="-7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</a:t>
            </a:r>
            <a:r>
              <a:rPr kumimoji="0" lang="en-US" sz="1600" b="0" i="0" u="none" strike="noStrike" kern="1200" cap="none" spc="-7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processor’s big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core.</a:t>
            </a:r>
          </a:p>
          <a:p>
            <a:pPr marL="285750" marR="0" lvl="0" indent="-28575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Also, Qualcomm’s preceding big X1</a:t>
            </a:r>
            <a:r>
              <a:rPr kumimoji="0" lang="en-US" sz="1600" b="0" i="0" u="none" strike="noStrike" kern="1200" cap="none" spc="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cores of the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Snapdragon 888 processors show</a:t>
            </a:r>
          </a:p>
          <a:p>
            <a:pPr marR="0" lvl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lang="en-US" sz="1600" dirty="0">
                <a:solidFill>
                  <a:srgbClr val="000000"/>
                </a:solidFill>
                <a:latin typeface="Verdana"/>
              </a:rPr>
              <a:t>     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high performance,</a:t>
            </a:r>
            <a:r>
              <a:rPr kumimoji="0" lang="en-US" sz="1600" b="0" i="0" u="none" strike="noStrike" kern="1200" cap="none" spc="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notably higher than S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amsung’s or MediaTek’s</a:t>
            </a:r>
            <a:r>
              <a:rPr lang="en-US" sz="1600" dirty="0">
                <a:solidFill>
                  <a:srgbClr val="000000"/>
                </a:solidFill>
              </a:rPr>
              <a:t> A77 or</a:t>
            </a:r>
          </a:p>
          <a:p>
            <a:pPr marR="0" lvl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200"/>
              </a:spcAft>
              <a:buClrTx/>
              <a:buSzTx/>
              <a:tabLst/>
              <a:defRPr/>
            </a:pPr>
            <a:r>
              <a:rPr lang="en-US" sz="1600" dirty="0">
                <a:solidFill>
                  <a:srgbClr val="000000"/>
                </a:solidFill>
              </a:rPr>
              <a:t>       A78-based cores.</a:t>
            </a: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  <a:p>
            <a:pPr lvl="0" defTabSz="457200">
              <a:defRPr/>
            </a:pPr>
            <a:r>
              <a:rPr lang="en-US" sz="1600" dirty="0">
                <a:solidFill>
                  <a:srgbClr val="000000"/>
                </a:solidFill>
                <a:latin typeface="Verdana"/>
              </a:rPr>
              <a:t>   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It is also worth noting that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Apple’s big cores mentioned above </a:t>
            </a:r>
            <a:r>
              <a:rPr lang="en-US" sz="1600" dirty="0">
                <a:solidFill>
                  <a:srgbClr val="0070C0"/>
                </a:solidFill>
                <a:latin typeface="Verdana"/>
              </a:rPr>
              <a:t>perform already</a:t>
            </a:r>
          </a:p>
          <a:p>
            <a:pPr lvl="0" defTabSz="457200">
              <a:defRPr/>
            </a:pPr>
            <a:r>
              <a:rPr lang="en-US" sz="1600" dirty="0">
                <a:solidFill>
                  <a:srgbClr val="0070C0"/>
                </a:solidFill>
                <a:latin typeface="Verdana"/>
              </a:rPr>
              <a:t>      at the level of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Intel’s and AMD’s client processors, whereas they consume </a:t>
            </a:r>
            <a:r>
              <a:rPr lang="en-US" sz="1600" dirty="0">
                <a:solidFill>
                  <a:srgbClr val="0070C0"/>
                </a:solidFill>
                <a:latin typeface="Verdana"/>
              </a:rPr>
              <a:t>much</a:t>
            </a:r>
          </a:p>
          <a:p>
            <a:pPr lvl="0" defTabSz="457200">
              <a:defRPr/>
            </a:pPr>
            <a:r>
              <a:rPr lang="en-US" sz="1600" dirty="0">
                <a:solidFill>
                  <a:srgbClr val="0070C0"/>
                </a:solidFill>
                <a:latin typeface="Verdana"/>
              </a:rPr>
              <a:t>      less power </a:t>
            </a:r>
            <a:r>
              <a:rPr lang="en-US" sz="1600" dirty="0">
                <a:latin typeface="Verdana"/>
              </a:rPr>
              <a:t>than client processors (with TDP values up to 100 W).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</a:t>
            </a:r>
          </a:p>
        </p:txBody>
      </p:sp>
    </p:spTree>
    <p:extLst>
      <p:ext uri="{BB962C8B-B14F-4D97-AF65-F5344CB8AC3E}">
        <p14:creationId xmlns:p14="http://schemas.microsoft.com/office/powerpoint/2010/main" val="1686397266"/>
      </p:ext>
    </p:extLst>
  </p:cSld>
  <p:clrMapOvr>
    <a:masterClrMapping/>
  </p:clrMapOvr>
</p:sld>
</file>

<file path=ppt/slides/slide2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4370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 sz="1600" dirty="0"/>
              <a:t>7</a:t>
            </a:r>
            <a:r>
              <a:rPr lang="hu-HU" altLang="en-US" sz="1600" dirty="0"/>
              <a:t>. References (1)</a:t>
            </a:r>
          </a:p>
        </p:txBody>
      </p:sp>
      <p:sp>
        <p:nvSpPr>
          <p:cNvPr id="314373" name="Text Box 5"/>
          <p:cNvSpPr txBox="1">
            <a:spLocks noChangeArrowheads="1"/>
          </p:cNvSpPr>
          <p:nvPr/>
        </p:nvSpPr>
        <p:spPr bwMode="auto">
          <a:xfrm>
            <a:off x="116505" y="2657236"/>
            <a:ext cx="8667750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[</a:t>
            </a:r>
            <a:r>
              <a:rPr lang="hu-HU" altLang="en-US" sz="1400" dirty="0">
                <a:solidFill>
                  <a:srgbClr val="000000"/>
                </a:solidFill>
                <a:cs typeface="Arial" charset="0"/>
              </a:rPr>
              <a:t>5</a:t>
            </a: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]: Fisher S., “Technical Overview of the 45 nm Next Generation Intel Core Microarchitecture</a:t>
            </a:r>
          </a:p>
          <a:p>
            <a:pPr marL="534988" indent="-534988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         </a:t>
            </a:r>
            <a:r>
              <a:rPr lang="hu-HU" altLang="en-US" sz="1400" dirty="0">
                <a:solidFill>
                  <a:srgbClr val="000000"/>
                </a:solidFill>
                <a:cs typeface="Arial" charset="0"/>
              </a:rPr>
              <a:t>   </a:t>
            </a: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(Penryn),” IDF 2007, ITPS001, http://isdlibrary.intel-dispatch.com/isd/89/45nm.pdf</a:t>
            </a:r>
          </a:p>
        </p:txBody>
      </p:sp>
      <p:sp>
        <p:nvSpPr>
          <p:cNvPr id="11" name="TextBox 9"/>
          <p:cNvSpPr txBox="1"/>
          <p:nvPr/>
        </p:nvSpPr>
        <p:spPr>
          <a:xfrm>
            <a:off x="140853" y="3242301"/>
            <a:ext cx="8751627" cy="7386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sz="1400" dirty="0"/>
              <a:t>[6]: Server </a:t>
            </a:r>
            <a:r>
              <a:rPr lang="hu-HU" sz="1400" dirty="0" err="1"/>
              <a:t>duel</a:t>
            </a:r>
            <a:r>
              <a:rPr lang="hu-HU" sz="1400" dirty="0"/>
              <a:t>: </a:t>
            </a:r>
            <a:r>
              <a:rPr lang="hu-HU" sz="1400" dirty="0" err="1"/>
              <a:t>Xeon</a:t>
            </a:r>
            <a:r>
              <a:rPr lang="hu-HU" sz="1400" dirty="0"/>
              <a:t> </a:t>
            </a:r>
            <a:r>
              <a:rPr lang="hu-HU" sz="1400" dirty="0" err="1"/>
              <a:t>Woodcrest</a:t>
            </a:r>
            <a:r>
              <a:rPr lang="hu-HU" sz="1400" dirty="0"/>
              <a:t> vs. </a:t>
            </a:r>
            <a:r>
              <a:rPr lang="hu-HU" sz="1400" dirty="0" err="1"/>
              <a:t>Opteron</a:t>
            </a:r>
            <a:r>
              <a:rPr lang="hu-HU" sz="1400" dirty="0"/>
              <a:t> </a:t>
            </a:r>
            <a:r>
              <a:rPr lang="hu-HU" sz="1400" dirty="0" err="1"/>
              <a:t>Socket</a:t>
            </a:r>
            <a:r>
              <a:rPr lang="hu-HU" sz="1400" dirty="0"/>
              <a:t> F, </a:t>
            </a:r>
            <a:r>
              <a:rPr lang="hu-HU" sz="1400" dirty="0" err="1"/>
              <a:t>Tweakers</a:t>
            </a:r>
            <a:r>
              <a:rPr lang="hu-HU" sz="1400" dirty="0"/>
              <a:t>, </a:t>
            </a:r>
            <a:r>
              <a:rPr lang="hu-HU" sz="1400" dirty="0" err="1"/>
              <a:t>Sept</a:t>
            </a:r>
            <a:r>
              <a:rPr lang="hu-HU" sz="1400" dirty="0"/>
              <a:t>. 7 2006,</a:t>
            </a:r>
          </a:p>
          <a:p>
            <a:r>
              <a:rPr lang="hu-HU" sz="1400" dirty="0"/>
              <a:t>            </a:t>
            </a:r>
            <a:r>
              <a:rPr lang="en-US" sz="1400" dirty="0"/>
              <a:t>https://tweakers.net/reviews/646/2/server-duel-xeon-woodcrest-vs-opteron-socket-f-</a:t>
            </a:r>
            <a:endParaRPr lang="hu-HU" sz="1400" dirty="0"/>
          </a:p>
          <a:p>
            <a:r>
              <a:rPr lang="hu-HU" sz="1400" dirty="0"/>
              <a:t>            </a:t>
            </a:r>
            <a:r>
              <a:rPr lang="en-US" sz="1400" dirty="0"/>
              <a:t>post-mortem-netburst.html</a:t>
            </a:r>
          </a:p>
        </p:txBody>
      </p:sp>
      <p:sp>
        <p:nvSpPr>
          <p:cNvPr id="12" name="Text Box 5"/>
          <p:cNvSpPr txBox="1">
            <a:spLocks noChangeArrowheads="1"/>
          </p:cNvSpPr>
          <p:nvPr/>
        </p:nvSpPr>
        <p:spPr bwMode="auto">
          <a:xfrm>
            <a:off x="140927" y="4007386"/>
            <a:ext cx="7491413" cy="7381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[</a:t>
            </a:r>
            <a:r>
              <a:rPr lang="hu-HU" altLang="en-US" sz="1400" dirty="0">
                <a:solidFill>
                  <a:srgbClr val="000000"/>
                </a:solidFill>
                <a:cs typeface="Arial" charset="0"/>
              </a:rPr>
              <a:t>7</a:t>
            </a: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]: </a:t>
            </a:r>
            <a:r>
              <a:rPr lang="en-US" altLang="en-US" sz="1400" dirty="0" err="1">
                <a:solidFill>
                  <a:srgbClr val="000000"/>
                </a:solidFill>
                <a:cs typeface="Arial" charset="0"/>
              </a:rPr>
              <a:t>Razin</a:t>
            </a: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 A., Core, Nehalem, </a:t>
            </a:r>
            <a:r>
              <a:rPr lang="en-US" altLang="en-US" sz="1400" dirty="0" err="1">
                <a:solidFill>
                  <a:srgbClr val="000000"/>
                </a:solidFill>
                <a:cs typeface="Arial" charset="0"/>
              </a:rPr>
              <a:t>Gesher</a:t>
            </a: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. Intel: New Architecture Every Two Years,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         </a:t>
            </a:r>
            <a:r>
              <a:rPr lang="hu-HU" altLang="en-US" sz="1400" dirty="0">
                <a:solidFill>
                  <a:srgbClr val="000000"/>
                </a:solidFill>
                <a:cs typeface="Arial" charset="0"/>
              </a:rPr>
              <a:t>   </a:t>
            </a:r>
            <a:r>
              <a:rPr lang="en-US" altLang="en-US" sz="1400" dirty="0" err="1">
                <a:solidFill>
                  <a:srgbClr val="000000"/>
                </a:solidFill>
                <a:cs typeface="Arial" charset="0"/>
              </a:rPr>
              <a:t>Xbit</a:t>
            </a: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 Laboratories, April 28 2006,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         </a:t>
            </a:r>
            <a:r>
              <a:rPr lang="hu-HU" altLang="en-US" sz="1400" dirty="0">
                <a:solidFill>
                  <a:srgbClr val="000000"/>
                </a:solidFill>
                <a:cs typeface="Arial" charset="0"/>
              </a:rPr>
              <a:t>   </a:t>
            </a: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http://www.xbitlabs.com/news/cpu/display/20060428162855.html </a:t>
            </a:r>
          </a:p>
        </p:txBody>
      </p:sp>
      <p:sp>
        <p:nvSpPr>
          <p:cNvPr id="13" name="TextBox 5"/>
          <p:cNvSpPr txBox="1"/>
          <p:nvPr/>
        </p:nvSpPr>
        <p:spPr>
          <a:xfrm>
            <a:off x="116505" y="503675"/>
            <a:ext cx="851572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dirty="0"/>
              <a:t>[</a:t>
            </a:r>
            <a:r>
              <a:rPr lang="hu-HU" sz="1400" dirty="0"/>
              <a:t>1</a:t>
            </a:r>
            <a:r>
              <a:rPr lang="en-US" sz="1400" dirty="0"/>
              <a:t>]:</a:t>
            </a:r>
            <a:r>
              <a:rPr lang="hu-HU" sz="1400" dirty="0"/>
              <a:t> </a:t>
            </a:r>
            <a:r>
              <a:rPr lang="en-US" sz="1400" dirty="0" err="1"/>
              <a:t>Exynos</a:t>
            </a:r>
            <a:r>
              <a:rPr lang="en-US" sz="1400" dirty="0"/>
              <a:t> 8 </a:t>
            </a:r>
            <a:r>
              <a:rPr lang="en-US" sz="1400" dirty="0" err="1"/>
              <a:t>Octa</a:t>
            </a:r>
            <a:r>
              <a:rPr lang="en-US" sz="1400" dirty="0"/>
              <a:t> (8890)</a:t>
            </a:r>
            <a:r>
              <a:rPr lang="hu-HU" sz="1400" dirty="0"/>
              <a:t>, Samsung, 2016, </a:t>
            </a:r>
          </a:p>
          <a:p>
            <a:r>
              <a:rPr lang="hu-HU" sz="1400" dirty="0"/>
              <a:t>         </a:t>
            </a:r>
            <a:r>
              <a:rPr lang="en-US" sz="1400" dirty="0"/>
              <a:t> </a:t>
            </a:r>
            <a:r>
              <a:rPr lang="hu-HU" sz="1400" dirty="0"/>
              <a:t>  http://www.samsung.com/semiconductor/minisite/Exynos/w/solution/mod_ap/8890</a:t>
            </a:r>
            <a:endParaRPr lang="en-US" sz="1400" dirty="0"/>
          </a:p>
        </p:txBody>
      </p:sp>
      <p:sp>
        <p:nvSpPr>
          <p:cNvPr id="14" name="TextBox 6"/>
          <p:cNvSpPr txBox="1"/>
          <p:nvPr/>
        </p:nvSpPr>
        <p:spPr>
          <a:xfrm>
            <a:off x="116505" y="1001053"/>
            <a:ext cx="8221481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dirty="0"/>
              <a:t>[</a:t>
            </a:r>
            <a:r>
              <a:rPr lang="hu-HU" sz="1400" dirty="0"/>
              <a:t>2</a:t>
            </a:r>
            <a:r>
              <a:rPr lang="en-US" sz="1400" dirty="0"/>
              <a:t>]: </a:t>
            </a:r>
            <a:r>
              <a:rPr lang="en-US" sz="1400" dirty="0" err="1"/>
              <a:t>Shilow</a:t>
            </a:r>
            <a:r>
              <a:rPr lang="en-US" sz="1400" dirty="0"/>
              <a:t> A., Intel’s Path to 10nm: Past, Present, and Future, EET Asia, June 17, 2020,</a:t>
            </a:r>
          </a:p>
          <a:p>
            <a:r>
              <a:rPr lang="en-US" sz="1400" dirty="0"/>
              <a:t>            https://www.eetasia.com/intels-path-to-10nm-past-present-and-future</a:t>
            </a:r>
          </a:p>
        </p:txBody>
      </p:sp>
      <p:sp>
        <p:nvSpPr>
          <p:cNvPr id="15" name="TextBox 8"/>
          <p:cNvSpPr txBox="1"/>
          <p:nvPr/>
        </p:nvSpPr>
        <p:spPr>
          <a:xfrm>
            <a:off x="127543" y="1532111"/>
            <a:ext cx="6085127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dirty="0"/>
              <a:t>[</a:t>
            </a:r>
            <a:r>
              <a:rPr lang="hu-HU" sz="1400" dirty="0"/>
              <a:t>3</a:t>
            </a:r>
            <a:r>
              <a:rPr lang="en-US" sz="1400" dirty="0"/>
              <a:t>]: 10_nm lithography process,</a:t>
            </a:r>
          </a:p>
          <a:p>
            <a:r>
              <a:rPr lang="en-US" sz="1400" dirty="0"/>
              <a:t>          </a:t>
            </a:r>
            <a:r>
              <a:rPr lang="hu-HU" sz="1400" dirty="0"/>
              <a:t>  </a:t>
            </a:r>
            <a:r>
              <a:rPr lang="en-US" sz="1400" dirty="0"/>
              <a:t>https://en.wikichip.org/wiki/10_nm_lithography_process</a:t>
            </a:r>
          </a:p>
        </p:txBody>
      </p:sp>
      <p:sp>
        <p:nvSpPr>
          <p:cNvPr id="16" name="TextBox 6"/>
          <p:cNvSpPr txBox="1"/>
          <p:nvPr/>
        </p:nvSpPr>
        <p:spPr>
          <a:xfrm>
            <a:off x="128429" y="2117176"/>
            <a:ext cx="7098866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sz="1400" dirty="0"/>
              <a:t>[4]: </a:t>
            </a:r>
            <a:r>
              <a:rPr lang="en-US" sz="1400" dirty="0"/>
              <a:t>Intel eases up in race to 10GHz</a:t>
            </a:r>
            <a:r>
              <a:rPr lang="hu-HU" sz="1400" dirty="0"/>
              <a:t>, The </a:t>
            </a:r>
            <a:r>
              <a:rPr lang="hu-HU" sz="1400" dirty="0" err="1"/>
              <a:t>Register</a:t>
            </a:r>
            <a:r>
              <a:rPr lang="hu-HU" sz="1400" dirty="0"/>
              <a:t>, </a:t>
            </a:r>
            <a:r>
              <a:rPr lang="hu-HU" sz="1400" dirty="0" err="1"/>
              <a:t>Sept</a:t>
            </a:r>
            <a:r>
              <a:rPr lang="hu-HU" sz="1400" dirty="0"/>
              <a:t>. 25 2002,</a:t>
            </a:r>
          </a:p>
          <a:p>
            <a:r>
              <a:rPr lang="hu-HU" sz="1400" dirty="0"/>
              <a:t>            </a:t>
            </a:r>
            <a:r>
              <a:rPr lang="en-US" sz="1400" dirty="0"/>
              <a:t>https://www.theregister.co.uk/2002/09/25/intel_eases_up_in_race/</a:t>
            </a:r>
          </a:p>
        </p:txBody>
      </p:sp>
      <p:sp>
        <p:nvSpPr>
          <p:cNvPr id="17" name="Text Box 17"/>
          <p:cNvSpPr txBox="1">
            <a:spLocks noChangeArrowheads="1"/>
          </p:cNvSpPr>
          <p:nvPr/>
        </p:nvSpPr>
        <p:spPr bwMode="auto">
          <a:xfrm>
            <a:off x="147820" y="4772471"/>
            <a:ext cx="8879675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[</a:t>
            </a:r>
            <a:r>
              <a:rPr lang="hu-HU" altLang="en-US" sz="1400" dirty="0">
                <a:solidFill>
                  <a:srgbClr val="000000"/>
                </a:solidFill>
                <a:cs typeface="Arial" charset="0"/>
              </a:rPr>
              <a:t>8</a:t>
            </a: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]: </a:t>
            </a:r>
            <a:r>
              <a:rPr lang="en-US" altLang="hu-HU" sz="1400" dirty="0">
                <a:solidFill>
                  <a:srgbClr val="000000"/>
                </a:solidFill>
                <a:cs typeface="Arial" charset="0"/>
              </a:rPr>
              <a:t>Intel's (INTC) CEO Brian </a:t>
            </a:r>
            <a:r>
              <a:rPr lang="en-US" altLang="hu-HU" sz="1400" dirty="0" err="1">
                <a:solidFill>
                  <a:srgbClr val="000000"/>
                </a:solidFill>
                <a:cs typeface="Arial" charset="0"/>
              </a:rPr>
              <a:t>Krzanich</a:t>
            </a:r>
            <a:r>
              <a:rPr lang="en-US" altLang="hu-HU" sz="1400" dirty="0">
                <a:solidFill>
                  <a:srgbClr val="000000"/>
                </a:solidFill>
                <a:cs typeface="Arial" charset="0"/>
              </a:rPr>
              <a:t> on Q2 2015 Results - Earnings Call Transcript</a:t>
            </a:r>
            <a:r>
              <a:rPr lang="hu-HU" altLang="hu-HU" sz="1400" dirty="0">
                <a:solidFill>
                  <a:srgbClr val="000000"/>
                </a:solidFill>
                <a:cs typeface="Arial" charset="0"/>
              </a:rPr>
              <a:t>, </a:t>
            </a:r>
            <a:r>
              <a:rPr lang="hu-HU" altLang="hu-HU" sz="1400" dirty="0" err="1">
                <a:solidFill>
                  <a:srgbClr val="000000"/>
                </a:solidFill>
                <a:cs typeface="Arial" charset="0"/>
              </a:rPr>
              <a:t>Seeking</a:t>
            </a:r>
            <a:endParaRPr lang="hu-HU" altLang="hu-HU" sz="1400" dirty="0">
              <a:solidFill>
                <a:srgbClr val="000000"/>
              </a:solidFill>
              <a:cs typeface="Arial" charset="0"/>
            </a:endParaRP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hu-HU" sz="1400" dirty="0">
                <a:solidFill>
                  <a:srgbClr val="000000"/>
                </a:solidFill>
                <a:cs typeface="Arial" charset="0"/>
              </a:rPr>
              <a:t>            </a:t>
            </a:r>
            <a:r>
              <a:rPr lang="hu-HU" altLang="hu-HU" sz="1400" dirty="0" err="1">
                <a:solidFill>
                  <a:srgbClr val="000000"/>
                </a:solidFill>
                <a:cs typeface="Arial" charset="0"/>
              </a:rPr>
              <a:t>Alpha</a:t>
            </a:r>
            <a:r>
              <a:rPr lang="hu-HU" altLang="hu-HU" sz="1400" dirty="0">
                <a:solidFill>
                  <a:srgbClr val="000000"/>
                </a:solidFill>
                <a:cs typeface="Arial" charset="0"/>
              </a:rPr>
              <a:t>, </a:t>
            </a:r>
            <a:r>
              <a:rPr lang="hu-HU" altLang="hu-HU" sz="1400" dirty="0" err="1">
                <a:solidFill>
                  <a:srgbClr val="000000"/>
                </a:solidFill>
                <a:cs typeface="Arial" charset="0"/>
              </a:rPr>
              <a:t>July</a:t>
            </a:r>
            <a:r>
              <a:rPr lang="hu-HU" altLang="hu-HU" sz="1400" dirty="0">
                <a:solidFill>
                  <a:srgbClr val="000000"/>
                </a:solidFill>
                <a:cs typeface="Arial" charset="0"/>
              </a:rPr>
              <a:t> 15 2015, http://seekingalpha.com/article/3329035-intels-intc-ceo-brian-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hu-HU" sz="1400" dirty="0">
                <a:solidFill>
                  <a:srgbClr val="000000"/>
                </a:solidFill>
                <a:cs typeface="Arial" charset="0"/>
              </a:rPr>
              <a:t>            krzanich-on-q2-2015-results-earnings-call-transcript?</a:t>
            </a:r>
            <a:r>
              <a:rPr lang="hu-HU" altLang="hu-HU" sz="1400" dirty="0" err="1">
                <a:solidFill>
                  <a:srgbClr val="000000"/>
                </a:solidFill>
                <a:cs typeface="Arial" charset="0"/>
              </a:rPr>
              <a:t>page</a:t>
            </a:r>
            <a:r>
              <a:rPr lang="hu-HU" altLang="hu-HU" sz="1400" dirty="0">
                <a:solidFill>
                  <a:srgbClr val="000000"/>
                </a:solidFill>
                <a:cs typeface="Arial" charset="0"/>
              </a:rPr>
              <a:t>=2</a:t>
            </a:r>
            <a:endParaRPr lang="en-US" altLang="hu-HU" sz="1400" dirty="0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18" name="TextBox 3"/>
          <p:cNvSpPr txBox="1"/>
          <p:nvPr/>
        </p:nvSpPr>
        <p:spPr>
          <a:xfrm>
            <a:off x="167386" y="5537556"/>
            <a:ext cx="8725094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715963" lvl="0" indent="-715963"/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/>
                <a:ea typeface="+mn-ea"/>
                <a:cs typeface="+mn-cs"/>
              </a:rPr>
              <a:t>[</a:t>
            </a:r>
            <a:r>
              <a:rPr lang="hu-HU" sz="1400" dirty="0">
                <a:latin typeface="Verdana"/>
              </a:rPr>
              <a:t>9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/>
                <a:ea typeface="+mn-ea"/>
                <a:cs typeface="+mn-cs"/>
              </a:rPr>
              <a:t>]:</a:t>
            </a:r>
            <a:r>
              <a:rPr lang="hu-HU" sz="1400" dirty="0">
                <a:latin typeface="Verdana"/>
              </a:rPr>
              <a:t> </a:t>
            </a:r>
            <a:r>
              <a:rPr lang="hu-HU" sz="1400" dirty="0"/>
              <a:t>ARS S</a:t>
            </a:r>
            <a:r>
              <a:rPr lang="en-US" sz="1400" dirty="0" err="1"/>
              <a:t>taff</a:t>
            </a:r>
            <a:r>
              <a:rPr lang="hu-HU" sz="1400" dirty="0"/>
              <a:t>; </a:t>
            </a:r>
            <a:r>
              <a:rPr lang="en-US" sz="1400" dirty="0"/>
              <a:t>Intel retires “tick-tock” development model, extending the life of each process</a:t>
            </a:r>
            <a:r>
              <a:rPr lang="hu-HU" sz="1400" dirty="0"/>
              <a:t>; https://arstechnica.com/; 03.</a:t>
            </a:r>
            <a:r>
              <a:rPr lang="en-US" sz="1400" dirty="0"/>
              <a:t>23</a:t>
            </a:r>
            <a:r>
              <a:rPr lang="hu-HU" sz="1400" dirty="0"/>
              <a:t>.</a:t>
            </a:r>
            <a:r>
              <a:rPr lang="en-US" sz="1400" dirty="0"/>
              <a:t>2016</a:t>
            </a:r>
            <a:r>
              <a:rPr lang="hu-HU" sz="1400" dirty="0"/>
              <a:t>; https://arstechnica.com/information-technology/2016/03/intel-retires-tick-tock-development-model-extending-the-life-of-each-process/</a:t>
            </a:r>
          </a:p>
        </p:txBody>
      </p:sp>
    </p:spTree>
    <p:extLst>
      <p:ext uri="{BB962C8B-B14F-4D97-AF65-F5344CB8AC3E}">
        <p14:creationId xmlns:p14="http://schemas.microsoft.com/office/powerpoint/2010/main" val="1601230508"/>
      </p:ext>
    </p:extLst>
  </p:cSld>
  <p:clrMapOvr>
    <a:masterClrMapping/>
  </p:clrMapOvr>
</p:sld>
</file>

<file path=ppt/slides/slide2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1"/>
          <p:cNvSpPr>
            <a:spLocks noGrp="1"/>
          </p:cNvSpPr>
          <p:nvPr>
            <p:ph type="title"/>
          </p:nvPr>
        </p:nvSpPr>
        <p:spPr>
          <a:xfrm>
            <a:off x="12046" y="0"/>
            <a:ext cx="9144000" cy="393700"/>
          </a:xfrm>
        </p:spPr>
        <p:txBody>
          <a:bodyPr/>
          <a:lstStyle/>
          <a:p>
            <a:r>
              <a:rPr lang="en-US" sz="1600" dirty="0"/>
              <a:t>7. </a:t>
            </a:r>
            <a:r>
              <a:rPr lang="hu-HU" sz="1600" dirty="0" err="1"/>
              <a:t>References</a:t>
            </a:r>
            <a:r>
              <a:rPr lang="en-US" sz="1600" dirty="0"/>
              <a:t> </a:t>
            </a:r>
            <a:r>
              <a:rPr lang="hu-HU" sz="1600" dirty="0"/>
              <a:t>(2)</a:t>
            </a:r>
            <a:endParaRPr lang="en-US" sz="1600" dirty="0"/>
          </a:p>
        </p:txBody>
      </p:sp>
      <p:sp>
        <p:nvSpPr>
          <p:cNvPr id="11" name="TextBox 3"/>
          <p:cNvSpPr txBox="1"/>
          <p:nvPr/>
        </p:nvSpPr>
        <p:spPr>
          <a:xfrm>
            <a:off x="122381" y="511512"/>
            <a:ext cx="8725094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715963" lvl="0" indent="-715963"/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/>
                <a:ea typeface="+mn-ea"/>
                <a:cs typeface="+mn-cs"/>
              </a:rPr>
              <a:t>[</a:t>
            </a:r>
            <a:r>
              <a:rPr lang="hu-HU" sz="1400" dirty="0">
                <a:latin typeface="Verdana"/>
              </a:rPr>
              <a:t>10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/>
                <a:ea typeface="+mn-ea"/>
                <a:cs typeface="+mn-cs"/>
              </a:rPr>
              <a:t>]:</a:t>
            </a:r>
            <a:r>
              <a:rPr lang="hu-HU" sz="1400" dirty="0">
                <a:latin typeface="Verdana"/>
              </a:rPr>
              <a:t> </a:t>
            </a:r>
            <a:r>
              <a:rPr kumimoji="0" lang="hu-HU" sz="1400" b="0" i="0" u="none" strike="noStrike" kern="1200" cap="none" spc="0" normalizeH="0" baseline="0" noProof="0" dirty="0" err="1">
                <a:ln>
                  <a:noFill/>
                </a:ln>
                <a:effectLst/>
                <a:uLnTx/>
                <a:uFillTx/>
                <a:latin typeface="Verdana"/>
                <a:ea typeface="+mn-ea"/>
                <a:cs typeface="+mn-cs"/>
              </a:rPr>
              <a:t>Cutres</a:t>
            </a:r>
            <a:r>
              <a:rPr kumimoji="0" lang="hu-HU" sz="14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/>
                <a:ea typeface="+mn-ea"/>
                <a:cs typeface="+mn-cs"/>
              </a:rPr>
              <a:t> I.; </a:t>
            </a:r>
            <a:r>
              <a:rPr kumimoji="0" lang="hu-HU" sz="1400" b="0" i="0" u="none" strike="noStrike" kern="1200" cap="none" spc="0" normalizeH="0" baseline="0" noProof="0" dirty="0" err="1">
                <a:ln>
                  <a:noFill/>
                </a:ln>
                <a:effectLst/>
                <a:uLnTx/>
                <a:uFillTx/>
                <a:latin typeface="Verdana"/>
                <a:ea typeface="+mn-ea"/>
                <a:cs typeface="+mn-cs"/>
              </a:rPr>
              <a:t>Intel’s</a:t>
            </a:r>
            <a:r>
              <a:rPr kumimoji="0" lang="hu-HU" sz="14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/>
                <a:ea typeface="+mn-ea"/>
                <a:cs typeface="+mn-cs"/>
              </a:rPr>
              <a:t> 10nm </a:t>
            </a:r>
            <a:r>
              <a:rPr kumimoji="0" lang="hu-HU" sz="1400" b="0" i="0" u="none" strike="noStrike" kern="1200" cap="none" spc="0" normalizeH="0" baseline="0" noProof="0" dirty="0" err="1">
                <a:ln>
                  <a:noFill/>
                </a:ln>
                <a:effectLst/>
                <a:uLnTx/>
                <a:uFillTx/>
                <a:latin typeface="Verdana"/>
                <a:ea typeface="+mn-ea"/>
                <a:cs typeface="+mn-cs"/>
              </a:rPr>
              <a:t>Cannon</a:t>
            </a:r>
            <a:r>
              <a:rPr kumimoji="0" lang="hu-HU" sz="14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/>
                <a:ea typeface="+mn-ea"/>
                <a:cs typeface="+mn-cs"/>
              </a:rPr>
              <a:t> Lake and </a:t>
            </a:r>
            <a:r>
              <a:rPr kumimoji="0" lang="hu-HU" sz="1400" b="0" i="0" u="none" strike="noStrike" kern="1200" cap="none" spc="0" normalizeH="0" baseline="0" noProof="0" dirty="0" err="1">
                <a:ln>
                  <a:noFill/>
                </a:ln>
                <a:effectLst/>
                <a:uLnTx/>
                <a:uFillTx/>
                <a:latin typeface="Verdana"/>
                <a:ea typeface="+mn-ea"/>
                <a:cs typeface="+mn-cs"/>
              </a:rPr>
              <a:t>Core</a:t>
            </a:r>
            <a:r>
              <a:rPr kumimoji="0" lang="hu-HU" sz="1400" b="0" i="0" u="none" strike="noStrike" kern="1200" cap="none" spc="0" normalizeH="0" noProof="0" dirty="0">
                <a:ln>
                  <a:noFill/>
                </a:ln>
                <a:effectLst/>
                <a:uLnTx/>
                <a:uFillTx/>
                <a:latin typeface="Verdana"/>
                <a:ea typeface="+mn-ea"/>
                <a:cs typeface="+mn-cs"/>
              </a:rPr>
              <a:t> i3-8121U Deep </a:t>
            </a:r>
            <a:r>
              <a:rPr kumimoji="0" lang="hu-HU" sz="1400" b="0" i="0" u="none" strike="noStrike" kern="1200" cap="none" spc="0" normalizeH="0" noProof="0" dirty="0" err="1">
                <a:ln>
                  <a:noFill/>
                </a:ln>
                <a:effectLst/>
                <a:uLnTx/>
                <a:uFillTx/>
                <a:latin typeface="Verdana"/>
                <a:ea typeface="+mn-ea"/>
                <a:cs typeface="+mn-cs"/>
              </a:rPr>
              <a:t>Dive</a:t>
            </a:r>
            <a:r>
              <a:rPr kumimoji="0" lang="hu-HU" sz="1400" b="0" i="0" u="none" strike="noStrike" kern="1200" cap="none" spc="0" normalizeH="0" noProof="0" dirty="0">
                <a:ln>
                  <a:noFill/>
                </a:ln>
                <a:effectLst/>
                <a:uLnTx/>
                <a:uFillTx/>
                <a:latin typeface="Verdana"/>
                <a:ea typeface="+mn-ea"/>
                <a:cs typeface="+mn-cs"/>
              </a:rPr>
              <a:t> </a:t>
            </a:r>
            <a:r>
              <a:rPr kumimoji="0" lang="hu-HU" sz="1400" b="0" i="0" u="none" strike="noStrike" kern="1200" cap="none" spc="0" normalizeH="0" noProof="0" dirty="0" err="1">
                <a:ln>
                  <a:noFill/>
                </a:ln>
                <a:effectLst/>
                <a:uLnTx/>
                <a:uFillTx/>
                <a:latin typeface="Verdana"/>
                <a:ea typeface="+mn-ea"/>
                <a:cs typeface="+mn-cs"/>
              </a:rPr>
              <a:t>Review</a:t>
            </a:r>
            <a:r>
              <a:rPr lang="hu-HU" sz="1400" dirty="0"/>
              <a:t>;  anandtech.com; 25. </a:t>
            </a:r>
            <a:r>
              <a:rPr lang="hu-HU" sz="1400" dirty="0" err="1"/>
              <a:t>January</a:t>
            </a:r>
            <a:r>
              <a:rPr lang="hu-HU" sz="1400" dirty="0"/>
              <a:t> 2019.; https://www.anandtech.com/show/13405/intel-10nm-cannon-lake-and-core-i3-8121u-deep-dive-review</a:t>
            </a:r>
          </a:p>
        </p:txBody>
      </p:sp>
      <p:sp>
        <p:nvSpPr>
          <p:cNvPr id="12" name="TextBox 5"/>
          <p:cNvSpPr txBox="1"/>
          <p:nvPr/>
        </p:nvSpPr>
        <p:spPr>
          <a:xfrm>
            <a:off x="116505" y="1223755"/>
            <a:ext cx="9115725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dirty="0"/>
              <a:t>[1</a:t>
            </a:r>
            <a:r>
              <a:rPr lang="hu-HU" sz="1400" dirty="0"/>
              <a:t>1</a:t>
            </a:r>
            <a:r>
              <a:rPr lang="en-US" sz="1400" dirty="0"/>
              <a:t>]: </a:t>
            </a:r>
            <a:r>
              <a:rPr lang="hu-HU" sz="1400" dirty="0" err="1"/>
              <a:t>Passingham</a:t>
            </a:r>
            <a:r>
              <a:rPr lang="hu-HU" sz="1400" dirty="0"/>
              <a:t> M., </a:t>
            </a:r>
            <a:r>
              <a:rPr lang="en-US" sz="1400" dirty="0"/>
              <a:t>Intel 8th-gen CPUs Revealed: Double the cores, but where’s Coffee Lake?</a:t>
            </a:r>
            <a:r>
              <a:rPr lang="hu-HU" sz="1400" dirty="0"/>
              <a:t>,</a:t>
            </a:r>
          </a:p>
          <a:p>
            <a:r>
              <a:rPr lang="hu-HU" sz="1400" dirty="0"/>
              <a:t>            </a:t>
            </a:r>
            <a:r>
              <a:rPr lang="hu-HU" sz="1400" dirty="0" err="1"/>
              <a:t>Trusted</a:t>
            </a:r>
            <a:r>
              <a:rPr lang="hu-HU" sz="1400" dirty="0"/>
              <a:t> </a:t>
            </a:r>
            <a:r>
              <a:rPr lang="hu-HU" sz="1400" dirty="0" err="1"/>
              <a:t>Reviews</a:t>
            </a:r>
            <a:r>
              <a:rPr lang="hu-HU" sz="1400" dirty="0"/>
              <a:t>, Aug. 23 2017, http://www.trustedreviews.com/news/intel-8th-gen-</a:t>
            </a:r>
          </a:p>
          <a:p>
            <a:r>
              <a:rPr lang="hu-HU" sz="1400" dirty="0"/>
              <a:t>            core-specs-technology-explained-2952599</a:t>
            </a:r>
            <a:endParaRPr lang="en-US" sz="1400" dirty="0"/>
          </a:p>
        </p:txBody>
      </p:sp>
      <p:sp>
        <p:nvSpPr>
          <p:cNvPr id="14" name="TextBox 9"/>
          <p:cNvSpPr txBox="1"/>
          <p:nvPr/>
        </p:nvSpPr>
        <p:spPr>
          <a:xfrm>
            <a:off x="116505" y="1988840"/>
            <a:ext cx="9097875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dirty="0"/>
              <a:t>[</a:t>
            </a:r>
            <a:r>
              <a:rPr lang="hu-HU" sz="1400" dirty="0"/>
              <a:t>1</a:t>
            </a:r>
            <a:r>
              <a:rPr lang="en-US" sz="1400" dirty="0"/>
              <a:t>2]: </a:t>
            </a:r>
            <a:r>
              <a:rPr lang="en-US" sz="1400" dirty="0" err="1"/>
              <a:t>Cutress</a:t>
            </a:r>
            <a:r>
              <a:rPr lang="en-US" sz="1400" dirty="0"/>
              <a:t> I., Intel’s Manufacturing Roadmap from 2019 to 2029: Back Porting, 7nm, 5nm, </a:t>
            </a:r>
          </a:p>
          <a:p>
            <a:r>
              <a:rPr lang="en-US" sz="1400" dirty="0"/>
              <a:t>           </a:t>
            </a:r>
            <a:r>
              <a:rPr lang="hu-HU" sz="1400" dirty="0"/>
              <a:t> </a:t>
            </a:r>
            <a:r>
              <a:rPr lang="en-US" sz="1400" dirty="0"/>
              <a:t>3nm, 2nm, and 1.4 nm, </a:t>
            </a:r>
            <a:r>
              <a:rPr lang="en-US" sz="1400" dirty="0" err="1"/>
              <a:t>AnandTech</a:t>
            </a:r>
            <a:r>
              <a:rPr lang="en-US" sz="1400" dirty="0"/>
              <a:t>, Dec. 11, 2019, </a:t>
            </a:r>
          </a:p>
          <a:p>
            <a:r>
              <a:rPr lang="hu-HU" sz="1400" dirty="0"/>
              <a:t>            </a:t>
            </a:r>
            <a:r>
              <a:rPr lang="en-US" sz="1350" dirty="0"/>
              <a:t>https://www.anandtech.com/show/15217/intels-manufacturing-roadmap-from-2019-to-2029</a:t>
            </a:r>
          </a:p>
          <a:p>
            <a:endParaRPr lang="en-US" sz="1400" dirty="0"/>
          </a:p>
        </p:txBody>
      </p:sp>
      <p:sp>
        <p:nvSpPr>
          <p:cNvPr id="17" name="TextBox 10"/>
          <p:cNvSpPr txBox="1"/>
          <p:nvPr/>
        </p:nvSpPr>
        <p:spPr>
          <a:xfrm>
            <a:off x="116505" y="2753925"/>
            <a:ext cx="858574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dirty="0"/>
              <a:t>[</a:t>
            </a:r>
            <a:r>
              <a:rPr lang="hu-HU" sz="1400" dirty="0"/>
              <a:t>13</a:t>
            </a:r>
            <a:r>
              <a:rPr lang="en-US" sz="1400" dirty="0"/>
              <a:t>]: </a:t>
            </a:r>
            <a:r>
              <a:rPr lang="en-US" sz="1400" dirty="0" err="1"/>
              <a:t>Papermaster</a:t>
            </a:r>
            <a:r>
              <a:rPr lang="en-US" sz="1400" dirty="0"/>
              <a:t> M., Back in High Performance...To Stay, AMD 2017 Financial Analyst Day, </a:t>
            </a:r>
          </a:p>
          <a:p>
            <a:r>
              <a:rPr lang="en-US" sz="1400" dirty="0"/>
              <a:t>           </a:t>
            </a:r>
            <a:r>
              <a:rPr lang="hu-HU" sz="1400" dirty="0"/>
              <a:t> </a:t>
            </a:r>
            <a:r>
              <a:rPr lang="en-US" sz="1400" dirty="0"/>
              <a:t>May 16 2017</a:t>
            </a:r>
            <a:r>
              <a:rPr lang="hu-HU" sz="1400" dirty="0"/>
              <a:t>, </a:t>
            </a:r>
            <a:r>
              <a:rPr lang="en-US" sz="1400" dirty="0"/>
              <a:t>http://ir.amd.com/phoenix.zhtml?c=74093&amp;p=irol-analystday</a:t>
            </a:r>
          </a:p>
        </p:txBody>
      </p:sp>
      <p:sp>
        <p:nvSpPr>
          <p:cNvPr id="18" name="TextBox 3"/>
          <p:cNvSpPr txBox="1"/>
          <p:nvPr/>
        </p:nvSpPr>
        <p:spPr>
          <a:xfrm>
            <a:off x="116505" y="3301822"/>
            <a:ext cx="8725094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720725" indent="-720725"/>
            <a:r>
              <a:rPr lang="hu-HU" sz="1400" dirty="0"/>
              <a:t>[</a:t>
            </a:r>
            <a:r>
              <a:rPr lang="hu-HU" sz="1400" dirty="0">
                <a:latin typeface="Verdana"/>
              </a:rPr>
              <a:t>14]: </a:t>
            </a:r>
            <a:r>
              <a:rPr lang="en-US" sz="1400" dirty="0" err="1">
                <a:latin typeface="Verdana"/>
              </a:rPr>
              <a:t>Vireko</a:t>
            </a:r>
            <a:r>
              <a:rPr lang="en-US" sz="1400" dirty="0">
                <a:latin typeface="Verdana"/>
              </a:rPr>
              <a:t> K., A Simple Guide To Intel CPU/Processor Naming Scheme (Explained), Tech Consumer Guide, Mai 16, 2019, https://www.techconsumerguide.com/guide-to-intel-cpu-naming</a:t>
            </a:r>
            <a:endParaRPr lang="hu-HU" sz="1400" dirty="0">
              <a:latin typeface="Verdana"/>
            </a:endParaRPr>
          </a:p>
        </p:txBody>
      </p:sp>
      <p:sp>
        <p:nvSpPr>
          <p:cNvPr id="19" name="TextBox 11"/>
          <p:cNvSpPr txBox="1"/>
          <p:nvPr/>
        </p:nvSpPr>
        <p:spPr>
          <a:xfrm>
            <a:off x="127121" y="4046873"/>
            <a:ext cx="9215409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Bef>
                <a:spcPct val="0"/>
              </a:spcBef>
            </a:pPr>
            <a:r>
              <a:rPr lang="en-US" altLang="en-US" sz="1400" dirty="0">
                <a:solidFill>
                  <a:srgbClr val="000000"/>
                </a:solidFill>
                <a:latin typeface="+mj-lt"/>
              </a:rPr>
              <a:t>[</a:t>
            </a:r>
            <a:r>
              <a:rPr lang="hu-HU" altLang="en-US" sz="1400" dirty="0">
                <a:solidFill>
                  <a:srgbClr val="000000"/>
                </a:solidFill>
                <a:latin typeface="+mj-lt"/>
              </a:rPr>
              <a:t>15</a:t>
            </a:r>
            <a:r>
              <a:rPr lang="en-US" altLang="en-US" sz="1400" dirty="0">
                <a:solidFill>
                  <a:srgbClr val="000000"/>
                </a:solidFill>
                <a:latin typeface="+mj-lt"/>
              </a:rPr>
              <a:t>]: New Xeon Processor Numbering, More Than Just a Number, Intel.com, April 5 2011,</a:t>
            </a:r>
          </a:p>
          <a:p>
            <a:pPr>
              <a:spcBef>
                <a:spcPct val="0"/>
              </a:spcBef>
            </a:pPr>
            <a:r>
              <a:rPr lang="en-US" altLang="en-US" sz="1400" dirty="0">
                <a:solidFill>
                  <a:srgbClr val="000000"/>
                </a:solidFill>
                <a:latin typeface="+mj-lt"/>
              </a:rPr>
              <a:t>          </a:t>
            </a:r>
            <a:r>
              <a:rPr lang="hu-HU" altLang="en-US" sz="1400" dirty="0">
                <a:solidFill>
                  <a:srgbClr val="000000"/>
                </a:solidFill>
                <a:latin typeface="+mj-lt"/>
              </a:rPr>
              <a:t> </a:t>
            </a:r>
            <a:r>
              <a:rPr lang="en-US" altLang="en-US" sz="1400" dirty="0">
                <a:latin typeface="+mj-lt"/>
              </a:rPr>
              <a:t>https</a:t>
            </a:r>
            <a:r>
              <a:rPr lang="en-US" altLang="en-US" sz="1400" dirty="0">
                <a:solidFill>
                  <a:srgbClr val="000000"/>
                </a:solidFill>
                <a:latin typeface="+mj-lt"/>
              </a:rPr>
              <a:t>://communities.intel.com/community/itpeernetwork/datastack/blog/2011/04/05/</a:t>
            </a:r>
          </a:p>
          <a:p>
            <a:pPr>
              <a:spcBef>
                <a:spcPct val="0"/>
              </a:spcBef>
            </a:pPr>
            <a:r>
              <a:rPr lang="en-US" altLang="en-US" sz="1400" dirty="0">
                <a:solidFill>
                  <a:srgbClr val="000000"/>
                </a:solidFill>
                <a:latin typeface="+mj-lt"/>
              </a:rPr>
              <a:t>          </a:t>
            </a:r>
            <a:r>
              <a:rPr lang="hu-HU" altLang="en-US" sz="1400" dirty="0">
                <a:solidFill>
                  <a:srgbClr val="000000"/>
                </a:solidFill>
                <a:latin typeface="+mj-lt"/>
              </a:rPr>
              <a:t> </a:t>
            </a:r>
            <a:r>
              <a:rPr lang="en-US" altLang="en-US" sz="1400" dirty="0">
                <a:solidFill>
                  <a:srgbClr val="000000"/>
                </a:solidFill>
                <a:latin typeface="+mj-lt"/>
              </a:rPr>
              <a:t>new-</a:t>
            </a:r>
            <a:r>
              <a:rPr lang="en-US" altLang="en-US" sz="1400" dirty="0" err="1">
                <a:solidFill>
                  <a:srgbClr val="000000"/>
                </a:solidFill>
                <a:latin typeface="+mj-lt"/>
              </a:rPr>
              <a:t>xeon</a:t>
            </a:r>
            <a:r>
              <a:rPr lang="en-US" altLang="en-US" sz="1400" dirty="0">
                <a:solidFill>
                  <a:srgbClr val="000000"/>
                </a:solidFill>
                <a:latin typeface="+mj-lt"/>
              </a:rPr>
              <a:t>-processor-numbering-more-than-just-a-number</a:t>
            </a:r>
          </a:p>
        </p:txBody>
      </p:sp>
      <p:sp>
        <p:nvSpPr>
          <p:cNvPr id="20" name="Text Box 12"/>
          <p:cNvSpPr txBox="1">
            <a:spLocks noChangeArrowheads="1"/>
          </p:cNvSpPr>
          <p:nvPr/>
        </p:nvSpPr>
        <p:spPr bwMode="auto">
          <a:xfrm>
            <a:off x="132190" y="4770801"/>
            <a:ext cx="79502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[</a:t>
            </a:r>
            <a:r>
              <a:rPr lang="hu-HU" altLang="en-US" sz="1400" dirty="0">
                <a:solidFill>
                  <a:srgbClr val="000000"/>
                </a:solidFill>
                <a:cs typeface="Arial" charset="0"/>
              </a:rPr>
              <a:t>16</a:t>
            </a: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]: Intel Core 2 Duo Processor E8000 and E7000 Series Datasheet, Intel, Jan. 2009 </a:t>
            </a:r>
          </a:p>
        </p:txBody>
      </p:sp>
      <p:sp>
        <p:nvSpPr>
          <p:cNvPr id="21" name="TextBox 3"/>
          <p:cNvSpPr txBox="1"/>
          <p:nvPr/>
        </p:nvSpPr>
        <p:spPr>
          <a:xfrm>
            <a:off x="116505" y="5156609"/>
            <a:ext cx="8725094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715963" lvl="0" indent="-715963"/>
            <a:r>
              <a:rPr lang="hu-HU" sz="1400" dirty="0"/>
              <a:t>[17]: </a:t>
            </a:r>
            <a:r>
              <a:rPr lang="en-US" sz="1400" dirty="0"/>
              <a:t>Morgan t. P. Deep dive into Intel’s “Ice Lake” Xeon SP architecture, The next platform,  April 19, 2021,https://www.nextplatform.com/2021/04/19/deep-dive-into-intels-ice-lake-xeon-sp-architecture/</a:t>
            </a:r>
          </a:p>
          <a:p>
            <a:pPr marL="715963" lvl="0" indent="-715963"/>
            <a:endParaRPr lang="en-US" sz="1400" dirty="0"/>
          </a:p>
        </p:txBody>
      </p:sp>
      <p:sp>
        <p:nvSpPr>
          <p:cNvPr id="22" name="TextBox 4"/>
          <p:cNvSpPr txBox="1"/>
          <p:nvPr/>
        </p:nvSpPr>
        <p:spPr>
          <a:xfrm>
            <a:off x="131093" y="5885691"/>
            <a:ext cx="8509958" cy="7386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dirty="0"/>
              <a:t>[</a:t>
            </a:r>
            <a:r>
              <a:rPr lang="hu-HU" sz="1400" dirty="0"/>
              <a:t>18</a:t>
            </a:r>
            <a:r>
              <a:rPr lang="en-US" sz="1400" dirty="0"/>
              <a:t>]: Bohr M., Leading at the edge, Technology and manufacturing Day, Intel, 28/03/2017, </a:t>
            </a:r>
          </a:p>
          <a:p>
            <a:r>
              <a:rPr lang="en-US" sz="1400" dirty="0"/>
              <a:t>            https://</a:t>
            </a:r>
            <a:r>
              <a:rPr lang="en-US" sz="1400" dirty="0" err="1"/>
              <a:t>newsroom.intel.com</a:t>
            </a:r>
            <a:r>
              <a:rPr lang="en-US" sz="1400" dirty="0"/>
              <a:t>/newsroom/</a:t>
            </a:r>
            <a:r>
              <a:rPr lang="en-US" sz="1400" dirty="0" err="1"/>
              <a:t>wp</a:t>
            </a:r>
            <a:r>
              <a:rPr lang="en-US" sz="1400" dirty="0"/>
              <a:t>-content/uploads/sites/11/2017/03/</a:t>
            </a:r>
          </a:p>
          <a:p>
            <a:r>
              <a:rPr lang="en-US" sz="1400" dirty="0"/>
              <a:t>            Mark-Bohr-2017-</a:t>
            </a:r>
            <a:r>
              <a:rPr lang="en-US" sz="1400" dirty="0" err="1"/>
              <a:t>Moores</a:t>
            </a:r>
            <a:r>
              <a:rPr lang="en-US" sz="1400" dirty="0"/>
              <a:t>-</a:t>
            </a:r>
            <a:r>
              <a:rPr lang="en-US" sz="1400" dirty="0" err="1"/>
              <a:t>Law.pdf</a:t>
            </a:r>
            <a:endParaRPr lang="en-US" sz="1400" dirty="0"/>
          </a:p>
        </p:txBody>
      </p:sp>
    </p:spTree>
    <p:extLst>
      <p:ext uri="{BB962C8B-B14F-4D97-AF65-F5344CB8AC3E}">
        <p14:creationId xmlns:p14="http://schemas.microsoft.com/office/powerpoint/2010/main" val="3744511647"/>
      </p:ext>
    </p:extLst>
  </p:cSld>
  <p:clrMapOvr>
    <a:masterClrMapping/>
  </p:clrMapOvr>
</p:sld>
</file>

<file path=ppt/slides/slide2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1"/>
          <p:cNvSpPr>
            <a:spLocks noGrp="1"/>
          </p:cNvSpPr>
          <p:nvPr>
            <p:ph type="title"/>
          </p:nvPr>
        </p:nvSpPr>
        <p:spPr>
          <a:xfrm>
            <a:off x="12046" y="0"/>
            <a:ext cx="9144000" cy="393700"/>
          </a:xfrm>
        </p:spPr>
        <p:txBody>
          <a:bodyPr/>
          <a:lstStyle/>
          <a:p>
            <a:r>
              <a:rPr lang="en-US" sz="1600" dirty="0"/>
              <a:t>7. </a:t>
            </a:r>
            <a:r>
              <a:rPr lang="hu-HU" sz="1600" dirty="0" err="1"/>
              <a:t>References</a:t>
            </a:r>
            <a:r>
              <a:rPr lang="en-US" sz="1600" dirty="0"/>
              <a:t> </a:t>
            </a:r>
            <a:r>
              <a:rPr lang="hu-HU" sz="1600" dirty="0"/>
              <a:t>(3)</a:t>
            </a:r>
            <a:endParaRPr lang="en-US" sz="1600" dirty="0"/>
          </a:p>
        </p:txBody>
      </p:sp>
      <p:sp>
        <p:nvSpPr>
          <p:cNvPr id="3" name="TextBox 3"/>
          <p:cNvSpPr txBox="1"/>
          <p:nvPr/>
        </p:nvSpPr>
        <p:spPr>
          <a:xfrm>
            <a:off x="117122" y="503675"/>
            <a:ext cx="8725094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715963" lvl="0" indent="-715963"/>
            <a:r>
              <a:rPr lang="hu-HU" sz="1400" dirty="0"/>
              <a:t>[19]: </a:t>
            </a:r>
            <a:r>
              <a:rPr lang="en-US" sz="1400" dirty="0"/>
              <a:t>Intel 5th Generation </a:t>
            </a:r>
            <a:r>
              <a:rPr lang="en-US" sz="1400" dirty="0" err="1"/>
              <a:t>Broadwell</a:t>
            </a:r>
            <a:r>
              <a:rPr lang="en-US" sz="1400" dirty="0"/>
              <a:t> Processors Arrive, Cherry Trail Shipping</a:t>
            </a:r>
            <a:r>
              <a:rPr lang="hu-HU" sz="1400" dirty="0"/>
              <a:t>; CdrInfo.com; 5. </a:t>
            </a:r>
            <a:r>
              <a:rPr lang="hu-HU" sz="1400" dirty="0" err="1"/>
              <a:t>January</a:t>
            </a:r>
            <a:r>
              <a:rPr lang="hu-HU" sz="1400" dirty="0"/>
              <a:t> 2015.; https</a:t>
            </a:r>
            <a:r>
              <a:rPr lang="en-US" sz="1400" dirty="0"/>
              <a:t>://www.cdrinfo.com/sections/news/Print.aspx?NewsId=42515</a:t>
            </a:r>
          </a:p>
          <a:p>
            <a:pPr marL="715963" lvl="0" indent="-715963"/>
            <a:endParaRPr lang="en-US" sz="1400" dirty="0"/>
          </a:p>
          <a:p>
            <a:pPr marL="715963" lvl="0" indent="-715963"/>
            <a:endParaRPr lang="en-US" sz="1400" dirty="0"/>
          </a:p>
        </p:txBody>
      </p:sp>
      <p:sp>
        <p:nvSpPr>
          <p:cNvPr id="4" name="Text Box 6"/>
          <p:cNvSpPr txBox="1">
            <a:spLocks noChangeArrowheads="1"/>
          </p:cNvSpPr>
          <p:nvPr/>
        </p:nvSpPr>
        <p:spPr bwMode="auto">
          <a:xfrm>
            <a:off x="116505" y="1060575"/>
            <a:ext cx="6204006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None/>
            </a:pP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[</a:t>
            </a:r>
            <a:r>
              <a:rPr lang="hu-HU" altLang="en-US" sz="1400" dirty="0">
                <a:solidFill>
                  <a:srgbClr val="000000"/>
                </a:solidFill>
                <a:cs typeface="Arial" charset="0"/>
              </a:rPr>
              <a:t>20</a:t>
            </a: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]: </a:t>
            </a:r>
            <a:r>
              <a:rPr lang="hu-HU" altLang="hu-HU" sz="1400" dirty="0" err="1">
                <a:solidFill>
                  <a:srgbClr val="000000"/>
                </a:solidFill>
                <a:cs typeface="Arial" charset="0"/>
              </a:rPr>
              <a:t>Wikipedia</a:t>
            </a:r>
            <a:r>
              <a:rPr lang="hu-HU" altLang="hu-HU" sz="1400" dirty="0">
                <a:solidFill>
                  <a:srgbClr val="000000"/>
                </a:solidFill>
                <a:cs typeface="Arial" charset="0"/>
              </a:rPr>
              <a:t>, </a:t>
            </a:r>
            <a:r>
              <a:rPr lang="en-US" sz="1400" dirty="0"/>
              <a:t>Intel HD and Iris Graphics</a:t>
            </a:r>
            <a:r>
              <a:rPr lang="hu-HU" altLang="hu-HU" sz="1400" dirty="0">
                <a:solidFill>
                  <a:srgbClr val="000000"/>
                </a:solidFill>
                <a:cs typeface="Arial" charset="0"/>
              </a:rPr>
              <a:t>,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hu-HU" sz="1400" dirty="0">
                <a:solidFill>
                  <a:srgbClr val="000000"/>
                </a:solidFill>
                <a:cs typeface="Arial" charset="0"/>
              </a:rPr>
              <a:t>            https://en.wikipedia.org/wiki/Intel_HD_and_Iris_Graphics</a:t>
            </a:r>
          </a:p>
        </p:txBody>
      </p:sp>
      <p:sp>
        <p:nvSpPr>
          <p:cNvPr id="6" name="TextBox 3"/>
          <p:cNvSpPr txBox="1"/>
          <p:nvPr/>
        </p:nvSpPr>
        <p:spPr>
          <a:xfrm>
            <a:off x="116505" y="1619798"/>
            <a:ext cx="8696999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715963" indent="-715963"/>
            <a:r>
              <a:rPr lang="hu-HU" sz="1400" dirty="0"/>
              <a:t>[21]: </a:t>
            </a:r>
            <a:r>
              <a:rPr lang="hu-HU" sz="1400" dirty="0" err="1"/>
              <a:t>oneAPI</a:t>
            </a:r>
            <a:r>
              <a:rPr lang="hu-HU" sz="1400" dirty="0"/>
              <a:t> GPU </a:t>
            </a:r>
            <a:r>
              <a:rPr lang="hu-HU" sz="1400" dirty="0" err="1"/>
              <a:t>Optimization</a:t>
            </a:r>
            <a:r>
              <a:rPr lang="hu-HU" sz="1400" dirty="0"/>
              <a:t> </a:t>
            </a:r>
            <a:r>
              <a:rPr lang="hu-HU" sz="1400" dirty="0" err="1"/>
              <a:t>Guide</a:t>
            </a:r>
            <a:r>
              <a:rPr lang="hu-HU" sz="1400" dirty="0"/>
              <a:t>; </a:t>
            </a:r>
            <a:r>
              <a:rPr lang="hu-HU" sz="1400" dirty="0" err="1"/>
              <a:t>Developer</a:t>
            </a:r>
            <a:r>
              <a:rPr lang="hu-HU" sz="1400" dirty="0"/>
              <a:t> </a:t>
            </a:r>
            <a:r>
              <a:rPr lang="hu-HU" sz="1400" dirty="0" err="1"/>
              <a:t>Guide</a:t>
            </a:r>
            <a:r>
              <a:rPr lang="hu-HU" sz="1400" dirty="0"/>
              <a:t>; Intel.com; 11. </a:t>
            </a:r>
            <a:r>
              <a:rPr lang="hu-HU" sz="1400" dirty="0" err="1"/>
              <a:t>April</a:t>
            </a:r>
            <a:r>
              <a:rPr lang="hu-HU" sz="1400" dirty="0"/>
              <a:t> 2021.;    https://www.intel.com/content/www/us/en/develop/documentation/oneapi-gpu-optimization-guide/top/gen-arch.html</a:t>
            </a:r>
          </a:p>
          <a:p>
            <a:pPr marL="715963" indent="-715963"/>
            <a:r>
              <a:rPr lang="hu-HU" sz="1400" dirty="0"/>
              <a:t> </a:t>
            </a:r>
          </a:p>
        </p:txBody>
      </p:sp>
      <p:sp>
        <p:nvSpPr>
          <p:cNvPr id="7" name="TextBox 4"/>
          <p:cNvSpPr txBox="1"/>
          <p:nvPr/>
        </p:nvSpPr>
        <p:spPr>
          <a:xfrm>
            <a:off x="116505" y="2375301"/>
            <a:ext cx="9082230" cy="7386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lvl="0"/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/>
                <a:ea typeface="+mn-ea"/>
                <a:cs typeface="+mn-cs"/>
              </a:rPr>
              <a:t>[</a:t>
            </a:r>
            <a:r>
              <a:rPr lang="hu-HU" sz="1400" dirty="0">
                <a:latin typeface="Verdana"/>
              </a:rPr>
              <a:t>22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/>
                <a:ea typeface="+mn-ea"/>
                <a:cs typeface="+mn-cs"/>
              </a:rPr>
              <a:t>]: </a:t>
            </a:r>
            <a:r>
              <a:rPr kumimoji="0" lang="hu-HU" altLang="en-US" sz="1400" b="0" i="0" u="none" strike="noStrike" kern="1200" cap="none" spc="0" normalizeH="0" baseline="0" noProof="0" dirty="0" err="1">
                <a:ln>
                  <a:noFill/>
                </a:ln>
                <a:effectLst/>
                <a:uLnTx/>
                <a:uFillTx/>
                <a:latin typeface="Verdana"/>
                <a:ea typeface="+mn-ea"/>
                <a:cs typeface="Arial" charset="0"/>
              </a:rPr>
              <a:t>Cutress</a:t>
            </a:r>
            <a:r>
              <a:rPr kumimoji="0" lang="hu-HU" altLang="en-US" sz="1400" b="0" i="0" u="none" strike="noStrike" kern="1200" cap="none" spc="0" normalizeH="0" noProof="0" dirty="0">
                <a:ln>
                  <a:noFill/>
                </a:ln>
                <a:effectLst/>
                <a:uLnTx/>
                <a:uFillTx/>
                <a:latin typeface="Verdana"/>
                <a:ea typeface="+mn-ea"/>
                <a:cs typeface="Arial" charset="0"/>
              </a:rPr>
              <a:t> I., </a:t>
            </a:r>
            <a:r>
              <a:rPr lang="en-US" altLang="en-US" sz="1400" dirty="0">
                <a:cs typeface="Arial" charset="0"/>
              </a:rPr>
              <a:t>Hot Chips 2020 Live Blog: Intel's </a:t>
            </a:r>
            <a:r>
              <a:rPr lang="en-US" altLang="en-US" sz="1400" dirty="0" err="1">
                <a:cs typeface="Arial" charset="0"/>
              </a:rPr>
              <a:t>Xe</a:t>
            </a:r>
            <a:r>
              <a:rPr lang="en-US" altLang="en-US" sz="1400" dirty="0">
                <a:cs typeface="Arial" charset="0"/>
              </a:rPr>
              <a:t> GPU Architecture (5:30pm PT)</a:t>
            </a:r>
            <a:r>
              <a:rPr lang="hu-HU" altLang="en-US" sz="1400" dirty="0">
                <a:cs typeface="Arial" charset="0"/>
              </a:rPr>
              <a:t>, </a:t>
            </a:r>
            <a:r>
              <a:rPr lang="hu-HU" altLang="en-US" sz="1400" dirty="0" err="1">
                <a:cs typeface="Arial" charset="0"/>
              </a:rPr>
              <a:t>AnandTech</a:t>
            </a:r>
            <a:r>
              <a:rPr lang="hu-HU" altLang="en-US" sz="1400" dirty="0">
                <a:cs typeface="Arial" charset="0"/>
              </a:rPr>
              <a:t>,</a:t>
            </a:r>
          </a:p>
          <a:p>
            <a:pPr lvl="0"/>
            <a:r>
              <a:rPr lang="hu-HU" altLang="en-US" sz="1400" dirty="0">
                <a:cs typeface="Arial" charset="0"/>
              </a:rPr>
              <a:t>            Aug. 17 2020, https://www.anandtech.com/show/15993/hot-chips-2020-live-blog-intels-</a:t>
            </a:r>
          </a:p>
          <a:p>
            <a:pPr lvl="0"/>
            <a:r>
              <a:rPr lang="hu-HU" altLang="en-US" sz="1400" dirty="0">
                <a:cs typeface="Arial" charset="0"/>
              </a:rPr>
              <a:t>            xe-gpu-architecture-530pm-pt</a:t>
            </a:r>
            <a:endParaRPr lang="en-US" altLang="en-US" sz="1400" dirty="0">
              <a:cs typeface="Arial" charset="0"/>
            </a:endParaRPr>
          </a:p>
        </p:txBody>
      </p:sp>
      <p:sp>
        <p:nvSpPr>
          <p:cNvPr id="8" name="TextBox 3"/>
          <p:cNvSpPr txBox="1"/>
          <p:nvPr/>
        </p:nvSpPr>
        <p:spPr>
          <a:xfrm>
            <a:off x="116505" y="3158970"/>
            <a:ext cx="8696999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715963" indent="-715963"/>
            <a:r>
              <a:rPr lang="hu-HU" sz="1400" dirty="0"/>
              <a:t>[23]: </a:t>
            </a:r>
            <a:r>
              <a:rPr lang="hu-HU" sz="1400" dirty="0" err="1"/>
              <a:t>Simth</a:t>
            </a:r>
            <a:r>
              <a:rPr lang="hu-HU" sz="1400" dirty="0"/>
              <a:t> R.; The Intel XE-LP GPU </a:t>
            </a:r>
            <a:r>
              <a:rPr lang="hu-HU" sz="1400" dirty="0" err="1"/>
              <a:t>Architecture</a:t>
            </a:r>
            <a:r>
              <a:rPr lang="hu-HU" sz="1400" dirty="0"/>
              <a:t> Deep </a:t>
            </a:r>
            <a:r>
              <a:rPr lang="hu-HU" sz="1400" dirty="0" err="1"/>
              <a:t>Dive</a:t>
            </a:r>
            <a:r>
              <a:rPr lang="hu-HU" sz="1400" dirty="0"/>
              <a:t>; anadtech.com; 13. August 2020.; https://www.anandtech.com/show/15973/the-intel-xelp-gpu-architecture-deep-dive-building-up-from-the-bottom</a:t>
            </a:r>
          </a:p>
        </p:txBody>
      </p:sp>
      <p:sp>
        <p:nvSpPr>
          <p:cNvPr id="9" name="Text Box 6"/>
          <p:cNvSpPr txBox="1">
            <a:spLocks noChangeArrowheads="1"/>
          </p:cNvSpPr>
          <p:nvPr/>
        </p:nvSpPr>
        <p:spPr bwMode="auto">
          <a:xfrm>
            <a:off x="116505" y="3879050"/>
            <a:ext cx="8395568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[</a:t>
            </a:r>
            <a:r>
              <a:rPr lang="hu-HU" altLang="en-US" sz="1400" dirty="0">
                <a:solidFill>
                  <a:srgbClr val="000000"/>
                </a:solidFill>
                <a:cs typeface="Arial" charset="0"/>
              </a:rPr>
              <a:t>24</a:t>
            </a: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]: </a:t>
            </a:r>
            <a:r>
              <a:rPr lang="hu-HU" altLang="en-US" sz="1400" dirty="0" err="1">
                <a:solidFill>
                  <a:srgbClr val="000000"/>
                </a:solidFill>
                <a:cs typeface="Arial" charset="0"/>
              </a:rPr>
              <a:t>Blythe</a:t>
            </a:r>
            <a:r>
              <a:rPr lang="hu-HU" altLang="en-US" sz="1400" dirty="0">
                <a:solidFill>
                  <a:srgbClr val="000000"/>
                </a:solidFill>
                <a:cs typeface="Arial" charset="0"/>
              </a:rPr>
              <a:t> D., </a:t>
            </a:r>
            <a:r>
              <a:rPr lang="hu-HU" altLang="en-US" sz="1400" dirty="0" err="1">
                <a:solidFill>
                  <a:srgbClr val="000000"/>
                </a:solidFill>
                <a:cs typeface="Arial" charset="0"/>
              </a:rPr>
              <a:t>Technology</a:t>
            </a:r>
            <a:r>
              <a:rPr lang="hu-HU" altLang="en-US" sz="1400" dirty="0">
                <a:solidFill>
                  <a:srgbClr val="000000"/>
                </a:solidFill>
                <a:cs typeface="Arial" charset="0"/>
              </a:rPr>
              <a:t> </a:t>
            </a:r>
            <a:r>
              <a:rPr lang="hu-HU" altLang="en-US" sz="1400" dirty="0" err="1">
                <a:solidFill>
                  <a:srgbClr val="000000"/>
                </a:solidFill>
                <a:cs typeface="Arial" charset="0"/>
              </a:rPr>
              <a:t>Insight</a:t>
            </a:r>
            <a:r>
              <a:rPr lang="hu-HU" altLang="en-US" sz="1400" dirty="0">
                <a:solidFill>
                  <a:srgbClr val="000000"/>
                </a:solidFill>
                <a:cs typeface="Arial" charset="0"/>
              </a:rPr>
              <a:t>: </a:t>
            </a:r>
            <a:r>
              <a:rPr lang="hu-HU" altLang="en-US" sz="1400" dirty="0" err="1">
                <a:solidFill>
                  <a:srgbClr val="000000"/>
                </a:solidFill>
                <a:cs typeface="Arial" charset="0"/>
              </a:rPr>
              <a:t>Next</a:t>
            </a:r>
            <a:r>
              <a:rPr lang="hu-HU" altLang="en-US" sz="1400" dirty="0">
                <a:solidFill>
                  <a:srgbClr val="000000"/>
                </a:solidFill>
                <a:cs typeface="Arial" charset="0"/>
              </a:rPr>
              <a:t> </a:t>
            </a:r>
            <a:r>
              <a:rPr lang="hu-HU" altLang="en-US" sz="1400" dirty="0" err="1">
                <a:solidFill>
                  <a:srgbClr val="000000"/>
                </a:solidFill>
                <a:cs typeface="Arial" charset="0"/>
              </a:rPr>
              <a:t>Generation</a:t>
            </a:r>
            <a:r>
              <a:rPr lang="hu-HU" altLang="en-US" sz="1400" dirty="0">
                <a:solidFill>
                  <a:srgbClr val="000000"/>
                </a:solidFill>
                <a:cs typeface="Arial" charset="0"/>
              </a:rPr>
              <a:t> Intel </a:t>
            </a:r>
            <a:r>
              <a:rPr lang="hu-HU" altLang="en-US" sz="1400" dirty="0" err="1">
                <a:solidFill>
                  <a:srgbClr val="000000"/>
                </a:solidFill>
                <a:cs typeface="Arial" charset="0"/>
              </a:rPr>
              <a:t>Processor</a:t>
            </a:r>
            <a:r>
              <a:rPr lang="hu-HU" altLang="en-US" sz="1400" dirty="0">
                <a:solidFill>
                  <a:srgbClr val="000000"/>
                </a:solidFill>
                <a:cs typeface="Arial" charset="0"/>
              </a:rPr>
              <a:t> </a:t>
            </a:r>
            <a:r>
              <a:rPr lang="hu-HU" altLang="en-US" sz="1400" dirty="0" err="1">
                <a:solidFill>
                  <a:srgbClr val="000000"/>
                </a:solidFill>
                <a:cs typeface="Arial" charset="0"/>
              </a:rPr>
              <a:t>Graphics</a:t>
            </a:r>
            <a:r>
              <a:rPr lang="hu-HU" altLang="en-US" sz="1400" dirty="0">
                <a:solidFill>
                  <a:srgbClr val="000000"/>
                </a:solidFill>
                <a:cs typeface="Arial" charset="0"/>
              </a:rPr>
              <a:t> </a:t>
            </a:r>
            <a:r>
              <a:rPr lang="hu-HU" altLang="en-US" sz="1400" dirty="0" err="1">
                <a:solidFill>
                  <a:srgbClr val="000000"/>
                </a:solidFill>
                <a:cs typeface="Arial" charset="0"/>
              </a:rPr>
              <a:t>Architecture</a:t>
            </a:r>
            <a:endParaRPr lang="hu-HU" altLang="en-US" sz="1400" dirty="0">
              <a:solidFill>
                <a:srgbClr val="000000"/>
              </a:solidFill>
              <a:cs typeface="Arial" charset="0"/>
            </a:endParaRP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hu-HU" sz="1400" dirty="0">
                <a:solidFill>
                  <a:srgbClr val="000000"/>
                </a:solidFill>
                <a:cs typeface="Arial" charset="0"/>
              </a:rPr>
              <a:t>            </a:t>
            </a:r>
            <a:r>
              <a:rPr lang="hu-HU" altLang="hu-HU" sz="1400" dirty="0" err="1">
                <a:solidFill>
                  <a:srgbClr val="000000"/>
                </a:solidFill>
                <a:cs typeface="Arial" charset="0"/>
              </a:rPr>
              <a:t>Code</a:t>
            </a:r>
            <a:r>
              <a:rPr lang="hu-HU" altLang="hu-HU" sz="1400" dirty="0">
                <a:solidFill>
                  <a:srgbClr val="000000"/>
                </a:solidFill>
                <a:cs typeface="Arial" charset="0"/>
              </a:rPr>
              <a:t> </a:t>
            </a:r>
            <a:r>
              <a:rPr lang="hu-HU" altLang="hu-HU" sz="1400" dirty="0" err="1">
                <a:solidFill>
                  <a:srgbClr val="000000"/>
                </a:solidFill>
                <a:cs typeface="Arial" charset="0"/>
              </a:rPr>
              <a:t>Name</a:t>
            </a:r>
            <a:r>
              <a:rPr lang="hu-HU" altLang="hu-HU" sz="1400" dirty="0">
                <a:solidFill>
                  <a:srgbClr val="000000"/>
                </a:solidFill>
                <a:cs typeface="Arial" charset="0"/>
              </a:rPr>
              <a:t> </a:t>
            </a:r>
            <a:r>
              <a:rPr lang="hu-HU" altLang="hu-HU" sz="1400" dirty="0" err="1">
                <a:solidFill>
                  <a:srgbClr val="000000"/>
                </a:solidFill>
                <a:cs typeface="Arial" charset="0"/>
              </a:rPr>
              <a:t>Skylake</a:t>
            </a:r>
            <a:r>
              <a:rPr lang="hu-HU" altLang="hu-HU" sz="1400" dirty="0">
                <a:solidFill>
                  <a:srgbClr val="000000"/>
                </a:solidFill>
                <a:cs typeface="Arial" charset="0"/>
              </a:rPr>
              <a:t>, SPCS003, IDF15, San Francisco, Aug. 2015</a:t>
            </a:r>
            <a:endParaRPr lang="en-US" altLang="hu-HU" sz="1400" dirty="0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10" name="TextBox 1"/>
          <p:cNvSpPr txBox="1"/>
          <p:nvPr/>
        </p:nvSpPr>
        <p:spPr>
          <a:xfrm>
            <a:off x="116505" y="4464115"/>
            <a:ext cx="9154429" cy="7386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sz="1400" dirty="0"/>
              <a:t>[25]: </a:t>
            </a:r>
            <a:r>
              <a:rPr lang="en-US" sz="1400" dirty="0">
                <a:solidFill>
                  <a:srgbClr val="000000"/>
                </a:solidFill>
              </a:rPr>
              <a:t>X299 XPOWER GAMING AC</a:t>
            </a:r>
            <a:r>
              <a:rPr lang="hu-HU" sz="1400" dirty="0">
                <a:solidFill>
                  <a:srgbClr val="000000"/>
                </a:solidFill>
              </a:rPr>
              <a:t>, MSI,</a:t>
            </a:r>
          </a:p>
          <a:p>
            <a:r>
              <a:rPr lang="hu-HU" sz="1400" dirty="0">
                <a:solidFill>
                  <a:srgbClr val="000000"/>
                </a:solidFill>
              </a:rPr>
              <a:t>            </a:t>
            </a:r>
            <a:r>
              <a:rPr lang="en-US" sz="1400" dirty="0">
                <a:solidFill>
                  <a:srgbClr val="000000"/>
                </a:solidFill>
              </a:rPr>
              <a:t>https://www.msi.com/Motherboard/X299-XPOWER-GAMING-AC.html#productSpecification</a:t>
            </a:r>
            <a:endParaRPr lang="hu-HU" sz="1400" dirty="0">
              <a:solidFill>
                <a:srgbClr val="000000"/>
              </a:solidFill>
            </a:endParaRPr>
          </a:p>
          <a:p>
            <a:r>
              <a:rPr lang="hu-HU" sz="1400" dirty="0">
                <a:solidFill>
                  <a:srgbClr val="000000"/>
                </a:solidFill>
              </a:rPr>
              <a:t>            </a:t>
            </a:r>
            <a:r>
              <a:rPr lang="en-US" sz="1400" dirty="0">
                <a:solidFill>
                  <a:srgbClr val="000000"/>
                </a:solidFill>
              </a:rPr>
              <a:t>-section</a:t>
            </a:r>
          </a:p>
        </p:txBody>
      </p:sp>
      <p:sp>
        <p:nvSpPr>
          <p:cNvPr id="11" name="TextBox 3"/>
          <p:cNvSpPr txBox="1"/>
          <p:nvPr/>
        </p:nvSpPr>
        <p:spPr>
          <a:xfrm>
            <a:off x="116505" y="5075601"/>
            <a:ext cx="9177321" cy="7386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sz="1400" dirty="0">
                <a:solidFill>
                  <a:srgbClr val="000000"/>
                </a:solidFill>
              </a:rPr>
              <a:t>[26]: Ung G. M., </a:t>
            </a:r>
            <a:r>
              <a:rPr lang="en-US" sz="1400" dirty="0">
                <a:solidFill>
                  <a:srgbClr val="000000"/>
                </a:solidFill>
              </a:rPr>
              <a:t>Intel Broadwell-E Core i7-6950X Review: The first 10-core enthusiast CPU is a </a:t>
            </a:r>
            <a:endParaRPr lang="hu-HU" sz="1400" dirty="0">
              <a:solidFill>
                <a:srgbClr val="000000"/>
              </a:solidFill>
            </a:endParaRPr>
          </a:p>
          <a:p>
            <a:r>
              <a:rPr lang="hu-HU" sz="1400" dirty="0">
                <a:solidFill>
                  <a:srgbClr val="000000"/>
                </a:solidFill>
              </a:rPr>
              <a:t>            </a:t>
            </a:r>
            <a:r>
              <a:rPr lang="en-US" sz="1400" dirty="0">
                <a:solidFill>
                  <a:srgbClr val="000000"/>
                </a:solidFill>
              </a:rPr>
              <a:t>beast</a:t>
            </a:r>
            <a:r>
              <a:rPr lang="hu-HU" sz="1400" dirty="0">
                <a:solidFill>
                  <a:srgbClr val="000000"/>
                </a:solidFill>
              </a:rPr>
              <a:t>, PC World, May 30 2016, http://www.pcworld.com/article/3075433/computers/</a:t>
            </a:r>
          </a:p>
          <a:p>
            <a:r>
              <a:rPr lang="hu-HU" sz="1400" dirty="0">
                <a:solidFill>
                  <a:srgbClr val="000000"/>
                </a:solidFill>
              </a:rPr>
              <a:t>            intel-broadwell-e-core-i7-6950x-review-the-first-10-core-enthusiast-cpu-is-a-monster.html</a:t>
            </a:r>
            <a:endParaRPr lang="en-US" sz="1400" dirty="0">
              <a:solidFill>
                <a:srgbClr val="000000"/>
              </a:solidFill>
            </a:endParaRPr>
          </a:p>
        </p:txBody>
      </p:sp>
      <p:sp>
        <p:nvSpPr>
          <p:cNvPr id="12" name="TextBox 4"/>
          <p:cNvSpPr txBox="1"/>
          <p:nvPr/>
        </p:nvSpPr>
        <p:spPr>
          <a:xfrm>
            <a:off x="116505" y="5859270"/>
            <a:ext cx="870962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dirty="0"/>
              <a:t>[</a:t>
            </a:r>
            <a:r>
              <a:rPr lang="hu-HU" sz="1400" dirty="0"/>
              <a:t>27</a:t>
            </a:r>
            <a:r>
              <a:rPr lang="en-US" sz="1400" dirty="0"/>
              <a:t>]: </a:t>
            </a:r>
            <a:r>
              <a:rPr lang="hu-HU" altLang="en-US" sz="1400" dirty="0">
                <a:solidFill>
                  <a:srgbClr val="000000"/>
                </a:solidFill>
                <a:cs typeface="Arial" charset="0"/>
              </a:rPr>
              <a:t>A New Day for the Datacenter, </a:t>
            </a: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Presentation at AMD Financial Analyst Day, May 16 2017</a:t>
            </a:r>
            <a:r>
              <a:rPr lang="hu-HU" altLang="en-US" sz="1400" dirty="0">
                <a:solidFill>
                  <a:srgbClr val="000000"/>
                </a:solidFill>
                <a:cs typeface="Arial" charset="0"/>
              </a:rPr>
              <a:t>,</a:t>
            </a:r>
          </a:p>
          <a:p>
            <a:r>
              <a:rPr lang="hu-HU" sz="1400" dirty="0"/>
              <a:t>         </a:t>
            </a:r>
            <a:r>
              <a:rPr lang="en-US" sz="1400" dirty="0"/>
              <a:t> </a:t>
            </a:r>
            <a:r>
              <a:rPr lang="hu-HU" sz="1400" dirty="0"/>
              <a:t>  </a:t>
            </a:r>
            <a:r>
              <a:rPr lang="en-US" sz="1400" dirty="0"/>
              <a:t>http://ir.amd.com/phoenix.zhtml?c=74093&amp;p=irol-analystday</a:t>
            </a: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 </a:t>
            </a:r>
            <a:endParaRPr lang="en-US" sz="1400" dirty="0"/>
          </a:p>
        </p:txBody>
      </p:sp>
    </p:spTree>
    <p:extLst>
      <p:ext uri="{BB962C8B-B14F-4D97-AF65-F5344CB8AC3E}">
        <p14:creationId xmlns:p14="http://schemas.microsoft.com/office/powerpoint/2010/main" val="2206680322"/>
      </p:ext>
    </p:extLst>
  </p:cSld>
  <p:clrMapOvr>
    <a:masterClrMapping/>
  </p:clrMapOvr>
</p:sld>
</file>

<file path=ppt/slides/slide2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1"/>
          <p:cNvSpPr>
            <a:spLocks noGrp="1"/>
          </p:cNvSpPr>
          <p:nvPr>
            <p:ph type="title"/>
          </p:nvPr>
        </p:nvSpPr>
        <p:spPr>
          <a:xfrm>
            <a:off x="12046" y="0"/>
            <a:ext cx="9144000" cy="393700"/>
          </a:xfrm>
        </p:spPr>
        <p:txBody>
          <a:bodyPr/>
          <a:lstStyle/>
          <a:p>
            <a:r>
              <a:rPr lang="en-US" sz="1600" dirty="0"/>
              <a:t>7. </a:t>
            </a:r>
            <a:r>
              <a:rPr lang="hu-HU" sz="1600" dirty="0" err="1"/>
              <a:t>References</a:t>
            </a:r>
            <a:r>
              <a:rPr lang="en-US" sz="1600" dirty="0"/>
              <a:t> </a:t>
            </a:r>
            <a:r>
              <a:rPr lang="hu-HU" sz="1600" dirty="0"/>
              <a:t>(4)</a:t>
            </a:r>
            <a:endParaRPr lang="en-US" sz="1600" dirty="0"/>
          </a:p>
        </p:txBody>
      </p:sp>
      <p:sp>
        <p:nvSpPr>
          <p:cNvPr id="3" name="TextBox 6"/>
          <p:cNvSpPr txBox="1"/>
          <p:nvPr/>
        </p:nvSpPr>
        <p:spPr>
          <a:xfrm>
            <a:off x="127221" y="511513"/>
            <a:ext cx="782015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dirty="0"/>
              <a:t>[</a:t>
            </a:r>
            <a:r>
              <a:rPr lang="hu-HU" sz="1400" dirty="0"/>
              <a:t>28</a:t>
            </a:r>
            <a:r>
              <a:rPr lang="en-US" sz="1400" dirty="0"/>
              <a:t>]: Coffee Lake - Microarchitectures – Intel, </a:t>
            </a:r>
            <a:r>
              <a:rPr lang="en-US" sz="1400" dirty="0" err="1"/>
              <a:t>WikiChip</a:t>
            </a:r>
            <a:r>
              <a:rPr lang="en-US" sz="1400" dirty="0"/>
              <a:t> (visited on 27 Aug., 2019), </a:t>
            </a:r>
          </a:p>
          <a:p>
            <a:r>
              <a:rPr lang="en-US" sz="1400" dirty="0"/>
              <a:t>            https://en.wikichip.org/wiki/intel/microarchitectures/coffee_lake</a:t>
            </a:r>
          </a:p>
        </p:txBody>
      </p:sp>
      <p:sp>
        <p:nvSpPr>
          <p:cNvPr id="4" name="Text Box 6"/>
          <p:cNvSpPr txBox="1">
            <a:spLocks noChangeArrowheads="1"/>
          </p:cNvSpPr>
          <p:nvPr/>
        </p:nvSpPr>
        <p:spPr bwMode="auto">
          <a:xfrm>
            <a:off x="116505" y="1061631"/>
            <a:ext cx="9177338" cy="738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fontAlgn="base">
              <a:spcAft>
                <a:spcPct val="0"/>
              </a:spcAft>
              <a:buFontTx/>
              <a:buNone/>
            </a:pP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[</a:t>
            </a:r>
            <a:r>
              <a:rPr lang="hu-HU" altLang="en-US" sz="1400" dirty="0">
                <a:solidFill>
                  <a:srgbClr val="000000"/>
                </a:solidFill>
                <a:cs typeface="Arial" charset="0"/>
              </a:rPr>
              <a:t>29</a:t>
            </a: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]: </a:t>
            </a:r>
            <a:r>
              <a:rPr lang="hu-HU" altLang="hu-HU" sz="1400" dirty="0">
                <a:solidFill>
                  <a:srgbClr val="000000"/>
                </a:solidFill>
                <a:cs typeface="Arial" charset="0"/>
              </a:rPr>
              <a:t>Scansen D., </a:t>
            </a:r>
            <a:r>
              <a:rPr lang="en-US" altLang="hu-HU" sz="1400" dirty="0">
                <a:solidFill>
                  <a:srgbClr val="000000"/>
                </a:solidFill>
                <a:cs typeface="Arial" charset="0"/>
              </a:rPr>
              <a:t>Intel Launches Next Generation of Microprocessors</a:t>
            </a:r>
            <a:r>
              <a:rPr lang="hu-HU" altLang="hu-HU" sz="1400" dirty="0">
                <a:solidFill>
                  <a:srgbClr val="000000"/>
                </a:solidFill>
                <a:cs typeface="Arial" charset="0"/>
              </a:rPr>
              <a:t>, Engineering, June 10 2013,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hu-HU" sz="1400" dirty="0">
                <a:solidFill>
                  <a:srgbClr val="000000"/>
                </a:solidFill>
                <a:cs typeface="Arial" charset="0"/>
              </a:rPr>
              <a:t>            </a:t>
            </a:r>
            <a:r>
              <a:rPr lang="en-US" altLang="hu-HU" sz="1400" dirty="0">
                <a:solidFill>
                  <a:srgbClr val="000000"/>
                </a:solidFill>
                <a:cs typeface="Arial" charset="0"/>
              </a:rPr>
              <a:t>http://www.engineering.com/ElectronicsDesign/ElectronicsDesignArticles/ArticleID/</a:t>
            </a:r>
            <a:endParaRPr lang="hu-HU" altLang="hu-HU" sz="1400" dirty="0">
              <a:solidFill>
                <a:srgbClr val="000000"/>
              </a:solidFill>
              <a:cs typeface="Arial" charset="0"/>
            </a:endParaRP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hu-HU" sz="1400" dirty="0">
                <a:solidFill>
                  <a:srgbClr val="000000"/>
                </a:solidFill>
                <a:cs typeface="Arial" charset="0"/>
              </a:rPr>
              <a:t>            </a:t>
            </a:r>
            <a:r>
              <a:rPr lang="en-US" altLang="hu-HU" sz="1400" dirty="0">
                <a:solidFill>
                  <a:srgbClr val="000000"/>
                </a:solidFill>
                <a:cs typeface="Arial" charset="0"/>
              </a:rPr>
              <a:t>5838/Intel-Launches-Next-Generation-of-Microprocessors.aspx</a:t>
            </a:r>
          </a:p>
        </p:txBody>
      </p:sp>
      <p:sp>
        <p:nvSpPr>
          <p:cNvPr id="6" name="Text Box 3"/>
          <p:cNvSpPr txBox="1">
            <a:spLocks noChangeArrowheads="1"/>
          </p:cNvSpPr>
          <p:nvPr/>
        </p:nvSpPr>
        <p:spPr bwMode="auto">
          <a:xfrm>
            <a:off x="116505" y="1889828"/>
            <a:ext cx="7513637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[</a:t>
            </a:r>
            <a:r>
              <a:rPr lang="hu-HU" altLang="en-US" sz="1400" dirty="0">
                <a:solidFill>
                  <a:srgbClr val="000000"/>
                </a:solidFill>
                <a:cs typeface="Arial" charset="0"/>
              </a:rPr>
              <a:t>3</a:t>
            </a: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0]: Wechsler O., “Inside Intel Core Microarchitecture,” White Paper, Intel, 2006</a:t>
            </a:r>
          </a:p>
        </p:txBody>
      </p:sp>
      <p:sp>
        <p:nvSpPr>
          <p:cNvPr id="7" name="Text Box 4"/>
          <p:cNvSpPr txBox="1">
            <a:spLocks noChangeArrowheads="1"/>
          </p:cNvSpPr>
          <p:nvPr/>
        </p:nvSpPr>
        <p:spPr bwMode="auto">
          <a:xfrm>
            <a:off x="130603" y="2294873"/>
            <a:ext cx="8311827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dirty="0">
                <a:solidFill>
                  <a:srgbClr val="000000"/>
                </a:solidFill>
                <a:cs typeface="Times New Roman" pitchFamily="18" charset="0"/>
              </a:rPr>
              <a:t>[</a:t>
            </a:r>
            <a:r>
              <a:rPr lang="hu-HU" altLang="en-US" sz="1400" dirty="0">
                <a:solidFill>
                  <a:srgbClr val="000000"/>
                </a:solidFill>
                <a:cs typeface="Times New Roman" pitchFamily="18" charset="0"/>
              </a:rPr>
              <a:t>31</a:t>
            </a:r>
            <a:r>
              <a:rPr lang="en-US" altLang="en-US" sz="1400" dirty="0">
                <a:solidFill>
                  <a:srgbClr val="000000"/>
                </a:solidFill>
                <a:cs typeface="Times New Roman" pitchFamily="18" charset="0"/>
              </a:rPr>
              <a:t>]: Bryant D., </a:t>
            </a:r>
            <a:r>
              <a:rPr lang="en-US" altLang="en-US" sz="1400" dirty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“</a:t>
            </a:r>
            <a:r>
              <a:rPr lang="en-US" altLang="en-US" sz="1400" dirty="0">
                <a:solidFill>
                  <a:srgbClr val="000000"/>
                </a:solidFill>
                <a:cs typeface="Times New Roman" pitchFamily="18" charset="0"/>
              </a:rPr>
              <a:t>Intel Hitting on All Cylinders,</a:t>
            </a:r>
            <a:r>
              <a:rPr lang="en-US" altLang="en-US" sz="1400" dirty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”</a:t>
            </a:r>
            <a:r>
              <a:rPr lang="en-US" altLang="en-US" sz="1400" dirty="0">
                <a:solidFill>
                  <a:srgbClr val="000000"/>
                </a:solidFill>
                <a:cs typeface="Times New Roman" pitchFamily="18" charset="0"/>
              </a:rPr>
              <a:t> UBS Conf., Nov. 2007, 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dirty="0">
                <a:solidFill>
                  <a:srgbClr val="000000"/>
                </a:solidFill>
                <a:cs typeface="Times New Roman" pitchFamily="18" charset="0"/>
              </a:rPr>
              <a:t>           </a:t>
            </a:r>
            <a:r>
              <a:rPr lang="hu-HU" altLang="en-US" sz="1400" dirty="0">
                <a:solidFill>
                  <a:srgbClr val="000000"/>
                </a:solidFill>
                <a:cs typeface="Times New Roman" pitchFamily="18" charset="0"/>
              </a:rPr>
              <a:t> </a:t>
            </a:r>
            <a:r>
              <a:rPr lang="en-US" altLang="en-US" sz="1400" dirty="0">
                <a:solidFill>
                  <a:srgbClr val="000000"/>
                </a:solidFill>
                <a:cs typeface="Times New Roman" pitchFamily="18" charset="0"/>
              </a:rPr>
              <a:t>http://files.shareholder.com/downloads/INTC/0x0x191011/e2b3bcc5-0a37-4d06-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dirty="0">
                <a:solidFill>
                  <a:srgbClr val="000000"/>
                </a:solidFill>
                <a:cs typeface="Times New Roman" pitchFamily="18" charset="0"/>
              </a:rPr>
              <a:t>           </a:t>
            </a:r>
            <a:r>
              <a:rPr lang="hu-HU" altLang="en-US" sz="1400" dirty="0">
                <a:solidFill>
                  <a:srgbClr val="000000"/>
                </a:solidFill>
                <a:cs typeface="Times New Roman" pitchFamily="18" charset="0"/>
              </a:rPr>
              <a:t> </a:t>
            </a:r>
            <a:r>
              <a:rPr lang="en-US" altLang="en-US" sz="1400" dirty="0">
                <a:solidFill>
                  <a:srgbClr val="000000"/>
                </a:solidFill>
                <a:cs typeface="Times New Roman" pitchFamily="18" charset="0"/>
              </a:rPr>
              <a:t>aa5a-0c46e8a1a76d/UBSConfNov2007Bryant.pdf </a:t>
            </a:r>
          </a:p>
        </p:txBody>
      </p:sp>
      <p:sp>
        <p:nvSpPr>
          <p:cNvPr id="8" name="Text Box 8"/>
          <p:cNvSpPr txBox="1">
            <a:spLocks noChangeArrowheads="1"/>
          </p:cNvSpPr>
          <p:nvPr/>
        </p:nvSpPr>
        <p:spPr bwMode="auto">
          <a:xfrm>
            <a:off x="116505" y="3104963"/>
            <a:ext cx="8878887" cy="522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[</a:t>
            </a:r>
            <a:r>
              <a:rPr lang="hu-HU" altLang="en-US" sz="1400" dirty="0">
                <a:solidFill>
                  <a:srgbClr val="000000"/>
                </a:solidFill>
                <a:cs typeface="Arial" charset="0"/>
              </a:rPr>
              <a:t>32</a:t>
            </a: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]: Fisher S., “Technical Overview of the 45nm Next Generation Intel Core Microarchitecture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            (Penryn),” IPTS001, Fall IDF 2007, http://isdlibrary.intel-dispatch.com/isd/89/45nm.pdf</a:t>
            </a:r>
          </a:p>
        </p:txBody>
      </p:sp>
      <p:sp>
        <p:nvSpPr>
          <p:cNvPr id="9" name="Text Box 17"/>
          <p:cNvSpPr txBox="1">
            <a:spLocks noChangeArrowheads="1"/>
          </p:cNvSpPr>
          <p:nvPr/>
        </p:nvSpPr>
        <p:spPr bwMode="auto">
          <a:xfrm>
            <a:off x="114414" y="3716449"/>
            <a:ext cx="8913081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[</a:t>
            </a:r>
            <a:r>
              <a:rPr lang="hu-HU" altLang="en-US" sz="1400" dirty="0">
                <a:solidFill>
                  <a:srgbClr val="000000"/>
                </a:solidFill>
                <a:cs typeface="Arial" charset="0"/>
              </a:rPr>
              <a:t>33</a:t>
            </a: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]: </a:t>
            </a:r>
            <a:r>
              <a:rPr lang="hu-HU" altLang="en-US" sz="1400" dirty="0" err="1">
                <a:solidFill>
                  <a:srgbClr val="000000"/>
                </a:solidFill>
                <a:cs typeface="Arial" charset="0"/>
              </a:rPr>
              <a:t>Cutress</a:t>
            </a:r>
            <a:r>
              <a:rPr lang="hu-HU" altLang="en-US" sz="1400" dirty="0">
                <a:solidFill>
                  <a:srgbClr val="000000"/>
                </a:solidFill>
                <a:cs typeface="Arial" charset="0"/>
              </a:rPr>
              <a:t> I., </a:t>
            </a: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The Intel </a:t>
            </a:r>
            <a:r>
              <a:rPr lang="en-US" altLang="en-US" sz="1400" dirty="0" err="1">
                <a:solidFill>
                  <a:srgbClr val="000000"/>
                </a:solidFill>
                <a:cs typeface="Arial" charset="0"/>
              </a:rPr>
              <a:t>Skylake</a:t>
            </a: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 Mobile and Desktop Launch, with Architecture Analysis</a:t>
            </a:r>
            <a:r>
              <a:rPr lang="hu-HU" altLang="en-US" sz="1400" dirty="0">
                <a:solidFill>
                  <a:srgbClr val="000000"/>
                </a:solidFill>
                <a:cs typeface="Arial" charset="0"/>
              </a:rPr>
              <a:t>,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400" dirty="0">
                <a:solidFill>
                  <a:srgbClr val="000000"/>
                </a:solidFill>
                <a:cs typeface="Arial" charset="0"/>
              </a:rPr>
              <a:t>            </a:t>
            </a:r>
            <a:r>
              <a:rPr lang="hu-HU" altLang="en-US" sz="1400" dirty="0" err="1">
                <a:solidFill>
                  <a:srgbClr val="000000"/>
                </a:solidFill>
                <a:cs typeface="Arial" charset="0"/>
              </a:rPr>
              <a:t>AnandTech</a:t>
            </a:r>
            <a:r>
              <a:rPr lang="hu-HU" altLang="en-US" sz="1400" dirty="0">
                <a:solidFill>
                  <a:srgbClr val="000000"/>
                </a:solidFill>
                <a:cs typeface="Arial" charset="0"/>
              </a:rPr>
              <a:t>, </a:t>
            </a:r>
            <a:r>
              <a:rPr lang="hu-HU" altLang="en-US" sz="1400" dirty="0" err="1">
                <a:solidFill>
                  <a:srgbClr val="000000"/>
                </a:solidFill>
                <a:cs typeface="Arial" charset="0"/>
              </a:rPr>
              <a:t>Sept</a:t>
            </a:r>
            <a:r>
              <a:rPr lang="hu-HU" altLang="en-US" sz="1400" dirty="0">
                <a:solidFill>
                  <a:srgbClr val="000000"/>
                </a:solidFill>
                <a:cs typeface="Arial" charset="0"/>
              </a:rPr>
              <a:t>. 1 2015, http://www.anandtech.com/show/9582/intel-skylake-mobile-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400" dirty="0">
                <a:solidFill>
                  <a:srgbClr val="000000"/>
                </a:solidFill>
                <a:cs typeface="Arial" charset="0"/>
              </a:rPr>
              <a:t>            </a:t>
            </a:r>
            <a:r>
              <a:rPr lang="hu-HU" altLang="en-US" sz="1400" dirty="0" err="1">
                <a:solidFill>
                  <a:srgbClr val="000000"/>
                </a:solidFill>
                <a:cs typeface="Arial" charset="0"/>
              </a:rPr>
              <a:t>desktop-launch-architecture-analysis</a:t>
            </a:r>
            <a:endParaRPr lang="en-US" altLang="en-US" sz="1400" dirty="0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116505" y="4545123"/>
            <a:ext cx="9033691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dirty="0">
                <a:solidFill>
                  <a:srgbClr val="000000"/>
                </a:solidFill>
              </a:rPr>
              <a:t>[</a:t>
            </a:r>
            <a:r>
              <a:rPr lang="hu-HU" sz="1400" dirty="0">
                <a:solidFill>
                  <a:srgbClr val="000000"/>
                </a:solidFill>
              </a:rPr>
              <a:t>34</a:t>
            </a:r>
            <a:r>
              <a:rPr lang="en-US" sz="1400" dirty="0">
                <a:solidFill>
                  <a:srgbClr val="000000"/>
                </a:solidFill>
              </a:rPr>
              <a:t>]: </a:t>
            </a:r>
            <a:r>
              <a:rPr lang="hu-HU" sz="1400" dirty="0">
                <a:solidFill>
                  <a:srgbClr val="000000"/>
                </a:solidFill>
              </a:rPr>
              <a:t>Eul H., Bell M., Mobile at Intel, Investor Meeting 2012,</a:t>
            </a:r>
          </a:p>
          <a:p>
            <a:r>
              <a:rPr lang="hu-HU" sz="1400" dirty="0">
                <a:solidFill>
                  <a:srgbClr val="000000"/>
                </a:solidFill>
              </a:rPr>
              <a:t>          </a:t>
            </a:r>
            <a:r>
              <a:rPr lang="en-US" sz="1400" dirty="0">
                <a:solidFill>
                  <a:srgbClr val="000000"/>
                </a:solidFill>
              </a:rPr>
              <a:t>  </a:t>
            </a:r>
            <a:r>
              <a:rPr lang="hu-HU" sz="1400" dirty="0">
                <a:solidFill>
                  <a:srgbClr val="000000"/>
                </a:solidFill>
              </a:rPr>
              <a:t>http://www.cnx-software.com/pdf/Intel_2012/2012_Intel_Investor_Meeting_Eul_Bell.pdf</a:t>
            </a:r>
            <a:endParaRPr lang="en-US" sz="1400" dirty="0">
              <a:solidFill>
                <a:srgbClr val="000000"/>
              </a:solidFill>
            </a:endParaRPr>
          </a:p>
        </p:txBody>
      </p:sp>
      <p:sp>
        <p:nvSpPr>
          <p:cNvPr id="11" name="Text Box 4"/>
          <p:cNvSpPr txBox="1">
            <a:spLocks noChangeArrowheads="1"/>
          </p:cNvSpPr>
          <p:nvPr/>
        </p:nvSpPr>
        <p:spPr bwMode="auto">
          <a:xfrm>
            <a:off x="116505" y="5101368"/>
            <a:ext cx="8851900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[</a:t>
            </a:r>
            <a:r>
              <a:rPr lang="hu-HU" altLang="en-US" sz="1400" dirty="0">
                <a:solidFill>
                  <a:srgbClr val="000000"/>
                </a:solidFill>
                <a:cs typeface="Arial" charset="0"/>
              </a:rPr>
              <a:t>35</a:t>
            </a: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]: Lee V., “Inside the Intel Core Microarchitecture,” IDF, May 2006, Shenzhen,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           </a:t>
            </a:r>
            <a:r>
              <a:rPr lang="hu-HU" altLang="en-US" sz="1400" dirty="0">
                <a:solidFill>
                  <a:srgbClr val="000000"/>
                </a:solidFill>
                <a:cs typeface="Arial" charset="0"/>
              </a:rPr>
              <a:t> </a:t>
            </a: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http://www.prcidf.com.cn/sz/systems_conf/track_sz/SMC/Intel%20Core%20uArch.pdf </a:t>
            </a:r>
          </a:p>
        </p:txBody>
      </p:sp>
      <p:sp>
        <p:nvSpPr>
          <p:cNvPr id="12" name="TextBox 6"/>
          <p:cNvSpPr txBox="1"/>
          <p:nvPr/>
        </p:nvSpPr>
        <p:spPr>
          <a:xfrm>
            <a:off x="116505" y="5670248"/>
            <a:ext cx="8878200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lvl="0"/>
            <a:r>
              <a:rPr lang="hu-HU" sz="1400" dirty="0"/>
              <a:t>[36]: </a:t>
            </a:r>
            <a:r>
              <a:rPr lang="en-US" sz="1400" dirty="0">
                <a:solidFill>
                  <a:srgbClr val="000000"/>
                </a:solidFill>
              </a:rPr>
              <a:t>Qualcomm dominates smartphone chip and baseband, tablet processor markets, Mobile </a:t>
            </a:r>
          </a:p>
          <a:p>
            <a:pPr lvl="0"/>
            <a:r>
              <a:rPr lang="en-US" sz="1400" dirty="0">
                <a:solidFill>
                  <a:srgbClr val="000000"/>
                </a:solidFill>
              </a:rPr>
              <a:t>           </a:t>
            </a:r>
            <a:r>
              <a:rPr lang="hu-HU" sz="1400" dirty="0">
                <a:solidFill>
                  <a:srgbClr val="000000"/>
                </a:solidFill>
              </a:rPr>
              <a:t> </a:t>
            </a:r>
            <a:r>
              <a:rPr lang="en-US" sz="1400" dirty="0">
                <a:solidFill>
                  <a:srgbClr val="000000"/>
                </a:solidFill>
              </a:rPr>
              <a:t>Europe, February 17 2014</a:t>
            </a:r>
          </a:p>
          <a:p>
            <a:pPr lvl="0"/>
            <a:r>
              <a:rPr lang="en-US" sz="1400" dirty="0">
                <a:solidFill>
                  <a:srgbClr val="000000"/>
                </a:solidFill>
              </a:rPr>
              <a:t>           </a:t>
            </a:r>
            <a:r>
              <a:rPr lang="hu-HU" sz="1400" dirty="0">
                <a:solidFill>
                  <a:srgbClr val="000000"/>
                </a:solidFill>
              </a:rPr>
              <a:t> </a:t>
            </a:r>
            <a:r>
              <a:rPr lang="en-US" sz="1400" dirty="0">
                <a:solidFill>
                  <a:srgbClr val="000000"/>
                </a:solidFill>
              </a:rPr>
              <a:t>http://www.mobileeurope.co.uk/Press-Wire/qualcomm-dominates-smartphone-chip-and</a:t>
            </a:r>
          </a:p>
          <a:p>
            <a:pPr lvl="0"/>
            <a:r>
              <a:rPr lang="en-US" sz="1400" dirty="0">
                <a:solidFill>
                  <a:srgbClr val="000000"/>
                </a:solidFill>
              </a:rPr>
              <a:t>           </a:t>
            </a:r>
            <a:r>
              <a:rPr lang="hu-HU" sz="1400" dirty="0">
                <a:solidFill>
                  <a:srgbClr val="000000"/>
                </a:solidFill>
              </a:rPr>
              <a:t> </a:t>
            </a:r>
            <a:r>
              <a:rPr lang="en-US" sz="1400" dirty="0">
                <a:solidFill>
                  <a:srgbClr val="000000"/>
                </a:solidFill>
              </a:rPr>
              <a:t>-baseband-tablet-processor-markets</a:t>
            </a:r>
            <a:endParaRPr lang="en-US" sz="1400" dirty="0"/>
          </a:p>
        </p:txBody>
      </p:sp>
    </p:spTree>
    <p:extLst>
      <p:ext uri="{BB962C8B-B14F-4D97-AF65-F5344CB8AC3E}">
        <p14:creationId xmlns:p14="http://schemas.microsoft.com/office/powerpoint/2010/main" val="1058915897"/>
      </p:ext>
    </p:extLst>
  </p:cSld>
  <p:clrMapOvr>
    <a:masterClrMapping/>
  </p:clrMapOvr>
</p:sld>
</file>

<file path=ppt/slides/slide2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1"/>
          <p:cNvSpPr>
            <a:spLocks noGrp="1"/>
          </p:cNvSpPr>
          <p:nvPr>
            <p:ph type="title"/>
          </p:nvPr>
        </p:nvSpPr>
        <p:spPr>
          <a:xfrm>
            <a:off x="12046" y="0"/>
            <a:ext cx="9144000" cy="393700"/>
          </a:xfrm>
        </p:spPr>
        <p:txBody>
          <a:bodyPr/>
          <a:lstStyle/>
          <a:p>
            <a:r>
              <a:rPr lang="en-US" sz="1600" dirty="0"/>
              <a:t>7. </a:t>
            </a:r>
            <a:r>
              <a:rPr lang="hu-HU" sz="1600" dirty="0" err="1"/>
              <a:t>References</a:t>
            </a:r>
            <a:r>
              <a:rPr lang="en-US" sz="1600" dirty="0"/>
              <a:t> </a:t>
            </a:r>
            <a:r>
              <a:rPr lang="hu-HU" sz="1600" dirty="0"/>
              <a:t>(5)</a:t>
            </a:r>
            <a:endParaRPr lang="en-US" sz="1600" dirty="0"/>
          </a:p>
        </p:txBody>
      </p:sp>
      <p:sp>
        <p:nvSpPr>
          <p:cNvPr id="4" name="Text Box 16"/>
          <p:cNvSpPr txBox="1">
            <a:spLocks noChangeArrowheads="1"/>
          </p:cNvSpPr>
          <p:nvPr/>
        </p:nvSpPr>
        <p:spPr bwMode="auto">
          <a:xfrm>
            <a:off x="145025" y="511512"/>
            <a:ext cx="8500340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[</a:t>
            </a:r>
            <a:r>
              <a:rPr lang="hu-HU" altLang="en-US" sz="1400" dirty="0">
                <a:solidFill>
                  <a:srgbClr val="000000"/>
                </a:solidFill>
                <a:cs typeface="Arial" charset="0"/>
              </a:rPr>
              <a:t>3</a:t>
            </a: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7]: </a:t>
            </a:r>
            <a:r>
              <a:rPr lang="en-US" altLang="en-US" sz="1400" dirty="0" err="1">
                <a:solidFill>
                  <a:srgbClr val="000000"/>
                </a:solidFill>
                <a:cs typeface="Arial" charset="0"/>
              </a:rPr>
              <a:t>Völkel</a:t>
            </a: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 F., “Duel of the Titans: Opteron vs. Xeon : Hammer Time: AMD On The Attack,”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           </a:t>
            </a:r>
            <a:r>
              <a:rPr lang="hu-HU" altLang="en-US" sz="1400" dirty="0">
                <a:solidFill>
                  <a:srgbClr val="000000"/>
                </a:solidFill>
                <a:cs typeface="Arial" charset="0"/>
              </a:rPr>
              <a:t> </a:t>
            </a: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Tom’s Hardware, Apr. 22 2003,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           </a:t>
            </a:r>
            <a:r>
              <a:rPr lang="hu-HU" altLang="en-US" sz="1400" dirty="0">
                <a:solidFill>
                  <a:srgbClr val="000000"/>
                </a:solidFill>
                <a:cs typeface="Arial" charset="0"/>
              </a:rPr>
              <a:t> </a:t>
            </a: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http://www.tomshardware.com/reviews/duel-titans,620.html</a:t>
            </a:r>
          </a:p>
        </p:txBody>
      </p:sp>
      <p:sp>
        <p:nvSpPr>
          <p:cNvPr id="6" name="Text Box 17"/>
          <p:cNvSpPr txBox="1">
            <a:spLocks noChangeArrowheads="1"/>
          </p:cNvSpPr>
          <p:nvPr/>
        </p:nvSpPr>
        <p:spPr bwMode="auto">
          <a:xfrm>
            <a:off x="145025" y="1295181"/>
            <a:ext cx="8832850" cy="5222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[3</a:t>
            </a:r>
            <a:r>
              <a:rPr lang="hu-HU" altLang="en-US" sz="1400" dirty="0">
                <a:solidFill>
                  <a:srgbClr val="000000"/>
                </a:solidFill>
                <a:cs typeface="Arial" charset="0"/>
              </a:rPr>
              <a:t>8</a:t>
            </a: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]: George V., Piazza T., Jiang H.: Technology Insight: Intel Next Generation Microarchitecture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            Codename Ivy Bridge, IDF 2011</a:t>
            </a:r>
          </a:p>
        </p:txBody>
      </p:sp>
      <p:sp>
        <p:nvSpPr>
          <p:cNvPr id="7" name="TextBox 5"/>
          <p:cNvSpPr txBox="1"/>
          <p:nvPr/>
        </p:nvSpPr>
        <p:spPr>
          <a:xfrm>
            <a:off x="145025" y="1925251"/>
            <a:ext cx="9004068" cy="7386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sz="1400" dirty="0"/>
              <a:t>[39]: Smith R., </a:t>
            </a:r>
            <a:r>
              <a:rPr lang="en-US" sz="1400" dirty="0"/>
              <a:t>Intel's Changing Future: Smartphone </a:t>
            </a:r>
            <a:r>
              <a:rPr lang="en-US" sz="1400" dirty="0" err="1"/>
              <a:t>SoCs</a:t>
            </a:r>
            <a:r>
              <a:rPr lang="en-US" sz="1400" dirty="0"/>
              <a:t> Broxton &amp; </a:t>
            </a:r>
            <a:r>
              <a:rPr lang="en-US" sz="1400" dirty="0" err="1"/>
              <a:t>SoFIA</a:t>
            </a:r>
            <a:r>
              <a:rPr lang="en-US" sz="1400" dirty="0"/>
              <a:t> Officially Cancelled</a:t>
            </a:r>
            <a:r>
              <a:rPr lang="hu-HU" sz="1400" dirty="0"/>
              <a:t>,</a:t>
            </a:r>
            <a:endParaRPr lang="en-US" sz="1400" dirty="0">
              <a:hlinkClick r:id="rId2"/>
            </a:endParaRPr>
          </a:p>
          <a:p>
            <a:r>
              <a:rPr lang="hu-HU" sz="1400" dirty="0"/>
              <a:t>            </a:t>
            </a:r>
            <a:r>
              <a:rPr lang="hu-HU" sz="1400" dirty="0" err="1"/>
              <a:t>AnandTech</a:t>
            </a:r>
            <a:r>
              <a:rPr lang="hu-HU" sz="1400" dirty="0"/>
              <a:t>, </a:t>
            </a:r>
            <a:r>
              <a:rPr lang="en-US" sz="1400" i="1" dirty="0"/>
              <a:t>April 29, 2016</a:t>
            </a:r>
            <a:r>
              <a:rPr lang="hu-HU" sz="1400" i="1" dirty="0"/>
              <a:t>,</a:t>
            </a:r>
          </a:p>
          <a:p>
            <a:r>
              <a:rPr lang="hu-HU" sz="1400" dirty="0"/>
              <a:t>            </a:t>
            </a:r>
            <a:r>
              <a:rPr lang="en-US" sz="1400" dirty="0"/>
              <a:t>http://www.anandtech.com/show/10288/intel-broxton-sofia-smartphone-socs-cancelled</a:t>
            </a:r>
            <a:r>
              <a:rPr lang="hu-HU" sz="1400" dirty="0"/>
              <a:t> </a:t>
            </a:r>
            <a:endParaRPr lang="en-US" sz="1400" dirty="0"/>
          </a:p>
        </p:txBody>
      </p:sp>
      <p:sp>
        <p:nvSpPr>
          <p:cNvPr id="8" name="Text Box 6"/>
          <p:cNvSpPr txBox="1">
            <a:spLocks noChangeArrowheads="1"/>
          </p:cNvSpPr>
          <p:nvPr/>
        </p:nvSpPr>
        <p:spPr bwMode="auto">
          <a:xfrm>
            <a:off x="145025" y="2735341"/>
            <a:ext cx="866616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[4</a:t>
            </a:r>
            <a:r>
              <a:rPr lang="hu-HU" altLang="en-US" sz="1400" dirty="0">
                <a:solidFill>
                  <a:srgbClr val="000000"/>
                </a:solidFill>
                <a:cs typeface="Arial" charset="0"/>
              </a:rPr>
              <a:t>0</a:t>
            </a: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]: Intel </a:t>
            </a:r>
            <a:r>
              <a:rPr lang="en-US" altLang="en-US" sz="1400" dirty="0" err="1">
                <a:solidFill>
                  <a:srgbClr val="000000"/>
                </a:solidFill>
                <a:cs typeface="Arial" charset="0"/>
              </a:rPr>
              <a:t>Timna</a:t>
            </a: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 Microprocessor Family, CPU World, http://www.cpu-world.com/CPUs/Timna/</a:t>
            </a:r>
          </a:p>
        </p:txBody>
      </p:sp>
      <p:sp>
        <p:nvSpPr>
          <p:cNvPr id="9" name="Text Box 6"/>
          <p:cNvSpPr txBox="1">
            <a:spLocks noChangeArrowheads="1"/>
          </p:cNvSpPr>
          <p:nvPr/>
        </p:nvSpPr>
        <p:spPr bwMode="auto">
          <a:xfrm>
            <a:off x="160152" y="3140386"/>
            <a:ext cx="7500708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[</a:t>
            </a:r>
            <a:r>
              <a:rPr lang="hu-HU" altLang="en-US" sz="1400" dirty="0">
                <a:solidFill>
                  <a:srgbClr val="000000"/>
                </a:solidFill>
                <a:cs typeface="Arial" charset="0"/>
              </a:rPr>
              <a:t>4</a:t>
            </a: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1]: </a:t>
            </a:r>
            <a:r>
              <a:rPr lang="en-US" altLang="en-US" sz="1400" dirty="0" err="1">
                <a:solidFill>
                  <a:srgbClr val="000000"/>
                </a:solidFill>
                <a:cs typeface="Arial" charset="0"/>
              </a:rPr>
              <a:t>Olivera</a:t>
            </a: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, A </a:t>
            </a:r>
            <a:r>
              <a:rPr lang="en-US" altLang="en-US" sz="1400" dirty="0" err="1">
                <a:solidFill>
                  <a:srgbClr val="000000"/>
                </a:solidFill>
                <a:cs typeface="Arial" charset="0"/>
              </a:rPr>
              <a:t>régóta</a:t>
            </a: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 </a:t>
            </a:r>
            <a:r>
              <a:rPr lang="en-US" altLang="en-US" sz="1400" dirty="0" err="1">
                <a:solidFill>
                  <a:srgbClr val="000000"/>
                </a:solidFill>
                <a:cs typeface="Arial" charset="0"/>
              </a:rPr>
              <a:t>várt</a:t>
            </a: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 Intel Ivy Bridge </a:t>
            </a:r>
            <a:r>
              <a:rPr lang="en-US" altLang="en-US" sz="1400" dirty="0" err="1">
                <a:solidFill>
                  <a:srgbClr val="000000"/>
                </a:solidFill>
                <a:cs typeface="Arial" charset="0"/>
              </a:rPr>
              <a:t>tesztje</a:t>
            </a: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, </a:t>
            </a:r>
            <a:r>
              <a:rPr lang="en-US" altLang="en-US" sz="1400" dirty="0" err="1">
                <a:solidFill>
                  <a:srgbClr val="000000"/>
                </a:solidFill>
                <a:cs typeface="Arial" charset="0"/>
              </a:rPr>
              <a:t>Prohardware</a:t>
            </a: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, April 13 2012,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            http://prohardver.hu/teszt/intel_ivy_bridge_teszt/az_ivy_bridge.html</a:t>
            </a:r>
          </a:p>
        </p:txBody>
      </p:sp>
      <p:sp>
        <p:nvSpPr>
          <p:cNvPr id="10" name="TextBox 9"/>
          <p:cNvSpPr txBox="1"/>
          <p:nvPr/>
        </p:nvSpPr>
        <p:spPr>
          <a:xfrm>
            <a:off x="145025" y="3706867"/>
            <a:ext cx="9316036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spc="-30" dirty="0"/>
              <a:t>[42]: </a:t>
            </a:r>
            <a:r>
              <a:rPr lang="en-US" sz="1400" spc="-30" dirty="0" err="1"/>
              <a:t>Shimpi</a:t>
            </a:r>
            <a:r>
              <a:rPr lang="en-US" sz="1400" spc="-30" dirty="0"/>
              <a:t> a. L. &amp; Smith R., The Intel Ivy Bridge (Core i7 3770K) Review, </a:t>
            </a:r>
            <a:r>
              <a:rPr lang="en-US" sz="1400" spc="-30" dirty="0" err="1"/>
              <a:t>AnandTech</a:t>
            </a:r>
            <a:r>
              <a:rPr lang="en-US" sz="1400" spc="-30" dirty="0"/>
              <a:t>, April 23, 2012</a:t>
            </a:r>
            <a:r>
              <a:rPr lang="en-US" sz="1400" dirty="0"/>
              <a:t>,</a:t>
            </a:r>
          </a:p>
          <a:p>
            <a:r>
              <a:rPr lang="en-US" sz="1400" dirty="0"/>
              <a:t>            https://www.anandtech.com/show/5771/the-intel-ivy-bridge-core-i7-3770k-review/4</a:t>
            </a:r>
          </a:p>
        </p:txBody>
      </p:sp>
      <p:sp>
        <p:nvSpPr>
          <p:cNvPr id="11" name="TextBox 10"/>
          <p:cNvSpPr txBox="1"/>
          <p:nvPr/>
        </p:nvSpPr>
        <p:spPr>
          <a:xfrm>
            <a:off x="145025" y="4265511"/>
            <a:ext cx="9039541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spc="-30" dirty="0"/>
              <a:t>[43]: Wright A., Intel 12th Gen Alder Lake vs. AMD Ryzen 5000: Which Should You Get?, MUO, </a:t>
            </a:r>
          </a:p>
          <a:p>
            <a:r>
              <a:rPr lang="en-US" sz="1400" spc="-30" dirty="0"/>
              <a:t>             17. Jan., 2021,</a:t>
            </a:r>
          </a:p>
          <a:p>
            <a:r>
              <a:rPr lang="en-US" sz="1400" dirty="0"/>
              <a:t>            https://www.makeuseof.com/intel-12th-gen-vs-amd-ryzen-5000/</a:t>
            </a:r>
          </a:p>
        </p:txBody>
      </p:sp>
      <p:sp>
        <p:nvSpPr>
          <p:cNvPr id="12" name="TextBox 11"/>
          <p:cNvSpPr txBox="1"/>
          <p:nvPr/>
        </p:nvSpPr>
        <p:spPr>
          <a:xfrm>
            <a:off x="145025" y="5037854"/>
            <a:ext cx="963107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spc="-30" dirty="0"/>
              <a:t>[44</a:t>
            </a:r>
            <a:r>
              <a:rPr lang="en-US" sz="1400" spc="-60" dirty="0"/>
              <a:t>]: Crider M., Intel 12th-gen ‘Alder Lake’ vs. Ryzen 5000: 5 key things to know, </a:t>
            </a:r>
            <a:r>
              <a:rPr lang="en-US" sz="1400" spc="-60" dirty="0" err="1"/>
              <a:t>PCWorld</a:t>
            </a:r>
            <a:r>
              <a:rPr lang="en-US" sz="1400" spc="-60" dirty="0"/>
              <a:t>, 04. Nov. 2021</a:t>
            </a:r>
            <a:r>
              <a:rPr lang="en-US" sz="1400" spc="-30" dirty="0"/>
              <a:t>,</a:t>
            </a:r>
          </a:p>
          <a:p>
            <a:r>
              <a:rPr lang="en-US" sz="1400" spc="-30" dirty="0"/>
              <a:t>             </a:t>
            </a:r>
            <a:r>
              <a:rPr lang="en-US" sz="1400" spc="-50" dirty="0"/>
              <a:t>https://www.pcworld.com/article/549847/intel-alder-lake-vs-ryzen-5000-5-things-to-know.html</a:t>
            </a:r>
          </a:p>
        </p:txBody>
      </p:sp>
      <p:sp>
        <p:nvSpPr>
          <p:cNvPr id="13" name="TextBox 12"/>
          <p:cNvSpPr txBox="1"/>
          <p:nvPr/>
        </p:nvSpPr>
        <p:spPr>
          <a:xfrm>
            <a:off x="145025" y="5615661"/>
            <a:ext cx="9039541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spc="-30" dirty="0"/>
              <a:t>[45]: Smith R., AMD Details Ryzen 7000 Launch: Ryzen 7950X and More, Coming sept. 27</a:t>
            </a:r>
            <a:r>
              <a:rPr lang="en-US" sz="1400" spc="-30" baseline="30000" dirty="0"/>
              <a:t>th</a:t>
            </a:r>
            <a:r>
              <a:rPr lang="en-US" sz="1400" spc="-30" dirty="0"/>
              <a:t>,   </a:t>
            </a:r>
          </a:p>
          <a:p>
            <a:r>
              <a:rPr lang="en-US" sz="1400" spc="-30" dirty="0"/>
              <a:t>             https://www.anandtech.com/show/17552/amd-details-ryzen-7000-launch-up-ryzen-7950x-</a:t>
            </a:r>
          </a:p>
          <a:p>
            <a:r>
              <a:rPr lang="en-US" sz="1400" spc="-30" dirty="0"/>
              <a:t>             coming-sept-27</a:t>
            </a:r>
          </a:p>
        </p:txBody>
      </p:sp>
    </p:spTree>
    <p:extLst>
      <p:ext uri="{BB962C8B-B14F-4D97-AF65-F5344CB8AC3E}">
        <p14:creationId xmlns:p14="http://schemas.microsoft.com/office/powerpoint/2010/main" val="1169950741"/>
      </p:ext>
    </p:extLst>
  </p:cSld>
  <p:clrMapOvr>
    <a:masterClrMapping/>
  </p:clrMapOvr>
</p:sld>
</file>

<file path=ppt/slides/slide2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1"/>
          <p:cNvSpPr>
            <a:spLocks noGrp="1"/>
          </p:cNvSpPr>
          <p:nvPr>
            <p:ph type="title"/>
          </p:nvPr>
        </p:nvSpPr>
        <p:spPr>
          <a:xfrm>
            <a:off x="12046" y="0"/>
            <a:ext cx="9144000" cy="393700"/>
          </a:xfrm>
        </p:spPr>
        <p:txBody>
          <a:bodyPr/>
          <a:lstStyle/>
          <a:p>
            <a:r>
              <a:rPr lang="en-US" sz="1600" dirty="0"/>
              <a:t>7. </a:t>
            </a:r>
            <a:r>
              <a:rPr lang="hu-HU" sz="1600" dirty="0" err="1"/>
              <a:t>References</a:t>
            </a:r>
            <a:r>
              <a:rPr lang="en-US" sz="1600" dirty="0"/>
              <a:t> </a:t>
            </a:r>
            <a:r>
              <a:rPr lang="hu-HU" sz="1600" dirty="0"/>
              <a:t>(6)</a:t>
            </a:r>
            <a:endParaRPr lang="en-US" sz="1600" dirty="0"/>
          </a:p>
        </p:txBody>
      </p:sp>
      <p:sp>
        <p:nvSpPr>
          <p:cNvPr id="4" name="Text Box 16"/>
          <p:cNvSpPr txBox="1">
            <a:spLocks noChangeArrowheads="1"/>
          </p:cNvSpPr>
          <p:nvPr/>
        </p:nvSpPr>
        <p:spPr bwMode="auto">
          <a:xfrm>
            <a:off x="113601" y="521094"/>
            <a:ext cx="8805680" cy="9541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>
              <a:spcBef>
                <a:spcPts val="0"/>
              </a:spcBef>
              <a:buNone/>
            </a:pP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[46]: </a:t>
            </a:r>
            <a:r>
              <a:rPr lang="en-US" sz="1400" dirty="0" err="1"/>
              <a:t>Cutress</a:t>
            </a:r>
            <a:r>
              <a:rPr lang="en-US" sz="1400" dirty="0"/>
              <a:t> I., AMD Ryzen 5000 and Zen 3 on Nov 5th: +19% IPC, Claims Best Gaming CPU,</a:t>
            </a:r>
          </a:p>
          <a:p>
            <a:pPr>
              <a:spcBef>
                <a:spcPts val="0"/>
              </a:spcBef>
              <a:buNone/>
            </a:pPr>
            <a:r>
              <a:rPr lang="en-US" sz="1400" dirty="0"/>
              <a:t>            </a:t>
            </a:r>
            <a:r>
              <a:rPr lang="en-US" sz="1400" dirty="0" err="1"/>
              <a:t>AnandTech</a:t>
            </a:r>
            <a:r>
              <a:rPr lang="en-US" sz="1400" dirty="0"/>
              <a:t>, Oct. 8, 2020,</a:t>
            </a:r>
          </a:p>
          <a:p>
            <a:pPr>
              <a:spcBef>
                <a:spcPts val="0"/>
              </a:spcBef>
              <a:buNone/>
            </a:pPr>
            <a:r>
              <a:rPr lang="en-US" sz="1400" dirty="0"/>
              <a:t>            https://www.anandtech.com/print/16148/amd-ryzen-5000-and-zen-3-on-nov-5th-19-</a:t>
            </a:r>
          </a:p>
          <a:p>
            <a:pPr>
              <a:spcBef>
                <a:spcPts val="0"/>
              </a:spcBef>
              <a:buNone/>
            </a:pPr>
            <a:r>
              <a:rPr lang="en-US" sz="1400" dirty="0"/>
              <a:t>            </a:t>
            </a:r>
            <a:r>
              <a:rPr lang="en-US" sz="1400" dirty="0" err="1"/>
              <a:t>ipc</a:t>
            </a:r>
            <a:r>
              <a:rPr lang="en-US" sz="1400" dirty="0"/>
              <a:t>-claims-best-gaming-CPU</a:t>
            </a:r>
          </a:p>
        </p:txBody>
      </p:sp>
      <p:sp>
        <p:nvSpPr>
          <p:cNvPr id="7" name="TextBox 5"/>
          <p:cNvSpPr txBox="1"/>
          <p:nvPr/>
        </p:nvSpPr>
        <p:spPr>
          <a:xfrm>
            <a:off x="143306" y="1537046"/>
            <a:ext cx="889717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sz="1400" dirty="0"/>
              <a:t>[</a:t>
            </a:r>
            <a:r>
              <a:rPr lang="en-US" sz="1400" dirty="0"/>
              <a:t>47</a:t>
            </a:r>
            <a:r>
              <a:rPr lang="hu-HU" sz="1400" dirty="0"/>
              <a:t>]:</a:t>
            </a:r>
            <a:r>
              <a:rPr lang="en-US" sz="1400" dirty="0"/>
              <a:t> Hwang c., TSMC dossier (4): Technology contention among world-class leaders, </a:t>
            </a:r>
            <a:r>
              <a:rPr lang="en-US" sz="1400" dirty="0" err="1"/>
              <a:t>Digitimes</a:t>
            </a:r>
            <a:r>
              <a:rPr lang="en-US" sz="1400" dirty="0"/>
              <a:t>,</a:t>
            </a:r>
          </a:p>
          <a:p>
            <a:r>
              <a:rPr lang="en-US" sz="1400" dirty="0"/>
              <a:t>            17. July, 2021, https://www.digitimes.com/news/a20210713VL201.html</a:t>
            </a:r>
          </a:p>
        </p:txBody>
      </p:sp>
      <p:sp>
        <p:nvSpPr>
          <p:cNvPr id="14" name="TextBox 6"/>
          <p:cNvSpPr txBox="1"/>
          <p:nvPr/>
        </p:nvSpPr>
        <p:spPr>
          <a:xfrm>
            <a:off x="143306" y="2195281"/>
            <a:ext cx="8723312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715963" indent="-715963"/>
            <a:r>
              <a:rPr lang="en-US" sz="1400" dirty="0"/>
              <a:t>[48]: </a:t>
            </a:r>
            <a:r>
              <a:rPr lang="en-US" sz="1400" dirty="0" err="1"/>
              <a:t>Cutress</a:t>
            </a:r>
            <a:r>
              <a:rPr lang="en-US" sz="1400" dirty="0"/>
              <a:t> I., The Snapdragon 8 Gen 1 Performance Preview: Sizing Up Cortex-X2, </a:t>
            </a:r>
            <a:r>
              <a:rPr lang="en-US" sz="1400" dirty="0" err="1"/>
              <a:t>AnandTech</a:t>
            </a:r>
            <a:r>
              <a:rPr lang="en-US" sz="1400" dirty="0"/>
              <a:t>, </a:t>
            </a:r>
            <a:r>
              <a:rPr lang="hu-HU" sz="1400" dirty="0" err="1"/>
              <a:t>Dec</a:t>
            </a:r>
            <a:r>
              <a:rPr lang="en-US" sz="1400" dirty="0"/>
              <a:t>. </a:t>
            </a:r>
            <a:r>
              <a:rPr lang="hu-HU" sz="1400" dirty="0"/>
              <a:t>14</a:t>
            </a:r>
            <a:r>
              <a:rPr lang="en-US" sz="1400" dirty="0"/>
              <a:t>, 202</a:t>
            </a:r>
            <a:r>
              <a:rPr lang="hu-HU" sz="1400" dirty="0"/>
              <a:t>1</a:t>
            </a:r>
            <a:r>
              <a:rPr lang="en-US" sz="1400" dirty="0"/>
              <a:t>,</a:t>
            </a:r>
            <a:r>
              <a:rPr lang="hu-HU" sz="1400" dirty="0"/>
              <a:t> </a:t>
            </a:r>
            <a:r>
              <a:rPr lang="en-US" sz="1400" dirty="0"/>
              <a:t>https://www.anandtech.com/show/17102/snapdragon-8-gen-1-performance-preview-sizing-up-cortex-x2/2</a:t>
            </a:r>
          </a:p>
        </p:txBody>
      </p:sp>
      <p:sp>
        <p:nvSpPr>
          <p:cNvPr id="15" name="TextBox 16"/>
          <p:cNvSpPr txBox="1"/>
          <p:nvPr/>
        </p:nvSpPr>
        <p:spPr>
          <a:xfrm>
            <a:off x="143306" y="3041374"/>
            <a:ext cx="9091015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[49]: </a:t>
            </a:r>
            <a:r>
              <a:rPr kumimoji="0" lang="en-GB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Frumusanu</a:t>
            </a:r>
            <a:r>
              <a:rPr kumimoji="0" lang="en-GB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A., Arm Announces </a:t>
            </a:r>
            <a:r>
              <a:rPr kumimoji="0" lang="en-GB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Neoverse</a:t>
            </a:r>
            <a:r>
              <a:rPr kumimoji="0" lang="en-GB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V1, N2 Platforms &amp; CPUs, CMN-700 Mesh: More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      Performance, More Cores, More Flexibility, </a:t>
            </a:r>
            <a:r>
              <a:rPr kumimoji="0" lang="en-GB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anandTech</a:t>
            </a:r>
            <a:r>
              <a:rPr kumimoji="0" lang="en-GB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, April 27, 2021,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      https://www.anandtech.com/print/16640/arm-announces-neoverse-v1-n2-platforms-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      cpus-cmn700-mesh</a:t>
            </a:r>
          </a:p>
        </p:txBody>
      </p:sp>
      <p:sp>
        <p:nvSpPr>
          <p:cNvPr id="8" name="TextBox 4"/>
          <p:cNvSpPr txBox="1"/>
          <p:nvPr/>
        </p:nvSpPr>
        <p:spPr>
          <a:xfrm>
            <a:off x="135561" y="4040486"/>
            <a:ext cx="909875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dirty="0">
                <a:solidFill>
                  <a:srgbClr val="000000"/>
                </a:solidFill>
              </a:rPr>
              <a:t>[</a:t>
            </a:r>
            <a:r>
              <a:rPr lang="hu-HU" sz="1400" dirty="0">
                <a:solidFill>
                  <a:srgbClr val="000000"/>
                </a:solidFill>
              </a:rPr>
              <a:t>50</a:t>
            </a:r>
            <a:r>
              <a:rPr lang="en-US" sz="1400" dirty="0">
                <a:solidFill>
                  <a:srgbClr val="000000"/>
                </a:solidFill>
              </a:rPr>
              <a:t>]: </a:t>
            </a:r>
            <a:r>
              <a:rPr lang="hu-HU" sz="1400" dirty="0">
                <a:solidFill>
                  <a:srgbClr val="000000"/>
                </a:solidFill>
              </a:rPr>
              <a:t>Holt W., </a:t>
            </a:r>
            <a:r>
              <a:rPr lang="en-US" sz="1400" dirty="0">
                <a:solidFill>
                  <a:srgbClr val="000000"/>
                </a:solidFill>
              </a:rPr>
              <a:t>Advancing Moore's Law:</a:t>
            </a:r>
            <a:r>
              <a:rPr lang="hu-HU" sz="1400" dirty="0">
                <a:solidFill>
                  <a:srgbClr val="000000"/>
                </a:solidFill>
              </a:rPr>
              <a:t> </a:t>
            </a:r>
            <a:r>
              <a:rPr lang="en-US" sz="1400" dirty="0">
                <a:solidFill>
                  <a:srgbClr val="000000"/>
                </a:solidFill>
              </a:rPr>
              <a:t>Benefits Across the Portfolio</a:t>
            </a:r>
            <a:r>
              <a:rPr lang="hu-HU" sz="1400" dirty="0">
                <a:solidFill>
                  <a:srgbClr val="000000"/>
                </a:solidFill>
              </a:rPr>
              <a:t>, </a:t>
            </a:r>
            <a:r>
              <a:rPr lang="hu-HU" sz="1400" dirty="0" err="1">
                <a:solidFill>
                  <a:srgbClr val="000000"/>
                </a:solidFill>
              </a:rPr>
              <a:t>Investor</a:t>
            </a:r>
            <a:r>
              <a:rPr lang="hu-HU" sz="1400" dirty="0">
                <a:solidFill>
                  <a:srgbClr val="000000"/>
                </a:solidFill>
              </a:rPr>
              <a:t> Meeting, Nov. 21                       </a:t>
            </a:r>
          </a:p>
          <a:p>
            <a:r>
              <a:rPr lang="hu-HU" sz="1400" dirty="0">
                <a:solidFill>
                  <a:srgbClr val="000000"/>
                </a:solidFill>
              </a:rPr>
              <a:t>           2013,http://</a:t>
            </a:r>
            <a:r>
              <a:rPr lang="hu-HU" sz="1400" dirty="0">
                <a:solidFill>
                  <a:srgbClr val="000000"/>
                </a:solidFill>
                <a:latin typeface="Verdana"/>
              </a:rPr>
              <a:t>www.semiwiki.com/forum/files/Intel%20Manufacturing%20Slides%202013.pdf</a:t>
            </a:r>
            <a:endParaRPr lang="en-US" sz="1400" dirty="0">
              <a:solidFill>
                <a:srgbClr val="000000"/>
              </a:solidFill>
              <a:latin typeface="Verdana"/>
            </a:endParaRPr>
          </a:p>
        </p:txBody>
      </p:sp>
      <p:sp>
        <p:nvSpPr>
          <p:cNvPr id="9" name="TextBox 16"/>
          <p:cNvSpPr txBox="1"/>
          <p:nvPr/>
        </p:nvSpPr>
        <p:spPr>
          <a:xfrm>
            <a:off x="143306" y="4616549"/>
            <a:ext cx="8897179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>
              <a:defRPr/>
            </a:pPr>
            <a:r>
              <a:rPr kumimoji="0" lang="en-GB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[</a:t>
            </a:r>
            <a:r>
              <a:rPr lang="hu-HU" sz="1400" dirty="0">
                <a:solidFill>
                  <a:srgbClr val="000000"/>
                </a:solidFill>
                <a:latin typeface="Verdana"/>
              </a:rPr>
              <a:t>51</a:t>
            </a:r>
            <a:r>
              <a:rPr kumimoji="0" lang="en-GB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]: </a:t>
            </a:r>
            <a:r>
              <a:rPr lang="hu-HU" sz="1400" dirty="0">
                <a:solidFill>
                  <a:srgbClr val="000000"/>
                </a:solidFill>
                <a:latin typeface="Verdana"/>
              </a:rPr>
              <a:t>Jones S</a:t>
            </a:r>
            <a:r>
              <a:rPr lang="en-GB" sz="1400" dirty="0">
                <a:solidFill>
                  <a:srgbClr val="000000"/>
                </a:solidFill>
              </a:rPr>
              <a:t>., Intel Node Names</a:t>
            </a:r>
            <a:r>
              <a:rPr lang="hu-HU" sz="1400" dirty="0">
                <a:solidFill>
                  <a:srgbClr val="000000"/>
                </a:solidFill>
              </a:rPr>
              <a:t>, </a:t>
            </a:r>
            <a:r>
              <a:rPr lang="en-US" sz="1400" dirty="0">
                <a:solidFill>
                  <a:srgbClr val="000000"/>
                </a:solidFill>
              </a:rPr>
              <a:t>IC Knowledge, Intel, Semiconductor Services</a:t>
            </a:r>
            <a:r>
              <a:rPr lang="hu-HU" sz="1400" dirty="0">
                <a:solidFill>
                  <a:srgbClr val="000000"/>
                </a:solidFill>
              </a:rPr>
              <a:t>;                      </a:t>
            </a:r>
            <a:br>
              <a:rPr lang="hu-HU" sz="1400" dirty="0">
                <a:solidFill>
                  <a:srgbClr val="000000"/>
                </a:solidFill>
              </a:rPr>
            </a:br>
            <a:r>
              <a:rPr lang="hu-HU" sz="1400" dirty="0">
                <a:solidFill>
                  <a:srgbClr val="000000"/>
                </a:solidFill>
              </a:rPr>
              <a:t>           </a:t>
            </a:r>
            <a:r>
              <a:rPr lang="en-GB" sz="1400" dirty="0">
                <a:solidFill>
                  <a:srgbClr val="000000"/>
                </a:solidFill>
              </a:rPr>
              <a:t>https://semiwiki.com/</a:t>
            </a:r>
            <a:r>
              <a:rPr lang="hu-HU" sz="1400" dirty="0">
                <a:solidFill>
                  <a:srgbClr val="000000"/>
                </a:solidFill>
              </a:rPr>
              <a:t>;</a:t>
            </a:r>
            <a:r>
              <a:rPr lang="en-GB" sz="1400" dirty="0">
                <a:solidFill>
                  <a:srgbClr val="000000"/>
                </a:solidFill>
              </a:rPr>
              <a:t> </a:t>
            </a:r>
            <a:r>
              <a:rPr lang="hu-HU" sz="1400" dirty="0" err="1">
                <a:solidFill>
                  <a:srgbClr val="000000"/>
                </a:solidFill>
                <a:latin typeface="Verdana"/>
              </a:rPr>
              <a:t>February</a:t>
            </a:r>
            <a:r>
              <a:rPr kumimoji="0" lang="en-GB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</a:t>
            </a:r>
            <a:r>
              <a:rPr lang="hu-HU" sz="1400" dirty="0">
                <a:solidFill>
                  <a:srgbClr val="000000"/>
                </a:solidFill>
                <a:latin typeface="Verdana"/>
              </a:rPr>
              <a:t>15</a:t>
            </a:r>
            <a:r>
              <a:rPr kumimoji="0" lang="en-GB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, 2021,</a:t>
            </a:r>
          </a:p>
          <a:p>
            <a:pPr lvl="0">
              <a:defRPr/>
            </a:pPr>
            <a:r>
              <a:rPr kumimoji="0" lang="en-GB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      </a:t>
            </a:r>
            <a:r>
              <a:rPr lang="en-GB" sz="1400" dirty="0">
                <a:solidFill>
                  <a:srgbClr val="000000"/>
                </a:solidFill>
              </a:rPr>
              <a:t>https://semiwiki.com/semiconductor-manufacturers/intel/295767-intel-nodes/</a:t>
            </a:r>
            <a:endParaRPr kumimoji="0" lang="en-GB" sz="1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10" name="TextBox 16"/>
          <p:cNvSpPr txBox="1"/>
          <p:nvPr/>
        </p:nvSpPr>
        <p:spPr>
          <a:xfrm>
            <a:off x="130316" y="5480646"/>
            <a:ext cx="8897179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>
              <a:defRPr/>
            </a:pPr>
            <a:r>
              <a:rPr kumimoji="0" lang="en-GB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[</a:t>
            </a:r>
            <a:r>
              <a:rPr lang="hu-HU" sz="1400" dirty="0">
                <a:solidFill>
                  <a:srgbClr val="000000"/>
                </a:solidFill>
                <a:latin typeface="Verdana"/>
              </a:rPr>
              <a:t>52</a:t>
            </a:r>
            <a:r>
              <a:rPr lang="en-GB" sz="1400" dirty="0">
                <a:solidFill>
                  <a:srgbClr val="000000"/>
                </a:solidFill>
              </a:rPr>
              <a:t>]: </a:t>
            </a:r>
            <a:r>
              <a:rPr lang="en-GB" sz="1400" dirty="0" err="1">
                <a:solidFill>
                  <a:srgbClr val="000000"/>
                </a:solidFill>
              </a:rPr>
              <a:t>Leibson</a:t>
            </a:r>
            <a:r>
              <a:rPr kumimoji="0" lang="hu-HU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</a:t>
            </a:r>
            <a:r>
              <a:rPr lang="hu-HU" sz="1400" dirty="0">
                <a:solidFill>
                  <a:srgbClr val="000000"/>
                </a:solidFill>
                <a:latin typeface="Verdana"/>
              </a:rPr>
              <a:t>S</a:t>
            </a:r>
            <a:r>
              <a:rPr lang="en-US" sz="1400" dirty="0">
                <a:solidFill>
                  <a:srgbClr val="000000"/>
                </a:solidFill>
              </a:rPr>
              <a:t>Intel Welcomes You to the Angstrom Era</a:t>
            </a:r>
            <a:r>
              <a:rPr lang="hu-HU" sz="1400" dirty="0">
                <a:solidFill>
                  <a:srgbClr val="000000"/>
                </a:solidFill>
              </a:rPr>
              <a:t> </a:t>
            </a:r>
            <a:r>
              <a:rPr lang="en-US" sz="1400" dirty="0">
                <a:solidFill>
                  <a:srgbClr val="000000"/>
                </a:solidFill>
              </a:rPr>
              <a:t>PS: Moore’s Law is Still Dead</a:t>
            </a:r>
            <a:r>
              <a:rPr lang="hu-HU" sz="1400" dirty="0">
                <a:solidFill>
                  <a:srgbClr val="000000"/>
                </a:solidFill>
              </a:rPr>
              <a:t>;                      </a:t>
            </a:r>
            <a:br>
              <a:rPr lang="hu-HU" sz="1400" dirty="0">
                <a:solidFill>
                  <a:srgbClr val="000000"/>
                </a:solidFill>
              </a:rPr>
            </a:br>
            <a:r>
              <a:rPr lang="hu-HU" sz="1400" dirty="0">
                <a:solidFill>
                  <a:srgbClr val="000000"/>
                </a:solidFill>
              </a:rPr>
              <a:t>           </a:t>
            </a:r>
            <a:r>
              <a:rPr lang="en-GB" sz="1400" dirty="0">
                <a:solidFill>
                  <a:srgbClr val="000000"/>
                </a:solidFill>
              </a:rPr>
              <a:t>https://www.eejournal.com/</a:t>
            </a:r>
            <a:r>
              <a:rPr lang="hu-HU" sz="1400" dirty="0">
                <a:solidFill>
                  <a:srgbClr val="000000"/>
                </a:solidFill>
              </a:rPr>
              <a:t>; </a:t>
            </a:r>
            <a:r>
              <a:rPr lang="hu-HU" sz="1400" dirty="0">
                <a:solidFill>
                  <a:srgbClr val="000000"/>
                </a:solidFill>
                <a:latin typeface="Verdana"/>
              </a:rPr>
              <a:t>November</a:t>
            </a:r>
            <a:r>
              <a:rPr kumimoji="0" lang="en-GB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</a:t>
            </a:r>
            <a:r>
              <a:rPr lang="hu-HU" sz="1400" noProof="0" dirty="0">
                <a:solidFill>
                  <a:srgbClr val="000000"/>
                </a:solidFill>
                <a:latin typeface="Verdana"/>
              </a:rPr>
              <a:t>01</a:t>
            </a:r>
            <a:r>
              <a:rPr kumimoji="0" lang="en-GB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, 2021,</a:t>
            </a:r>
          </a:p>
          <a:p>
            <a:pPr lvl="0">
              <a:defRPr/>
            </a:pPr>
            <a:r>
              <a:rPr kumimoji="0" lang="en-GB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      </a:t>
            </a:r>
            <a:r>
              <a:rPr lang="en-GB" sz="1400" dirty="0">
                <a:solidFill>
                  <a:srgbClr val="000000"/>
                </a:solidFill>
              </a:rPr>
              <a:t>https://www.eejournal.com/article/intel-welcomes-you-to-the-angstrom-era/</a:t>
            </a:r>
            <a:endParaRPr kumimoji="0" lang="en-GB" sz="1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906309432"/>
      </p:ext>
    </p:extLst>
  </p:cSld>
  <p:clrMapOvr>
    <a:masterClrMapping/>
  </p:clrMapOvr>
</p:sld>
</file>

<file path=ppt/slides/slide2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1"/>
          <p:cNvSpPr>
            <a:spLocks noGrp="1"/>
          </p:cNvSpPr>
          <p:nvPr>
            <p:ph type="title"/>
          </p:nvPr>
        </p:nvSpPr>
        <p:spPr>
          <a:xfrm>
            <a:off x="12046" y="0"/>
            <a:ext cx="9144000" cy="393700"/>
          </a:xfrm>
        </p:spPr>
        <p:txBody>
          <a:bodyPr/>
          <a:lstStyle/>
          <a:p>
            <a:r>
              <a:rPr lang="en-US" sz="1600" dirty="0"/>
              <a:t>7. </a:t>
            </a:r>
            <a:r>
              <a:rPr lang="hu-HU" sz="1600" dirty="0" err="1"/>
              <a:t>References</a:t>
            </a:r>
            <a:r>
              <a:rPr lang="en-US" sz="1600" dirty="0"/>
              <a:t> </a:t>
            </a:r>
            <a:r>
              <a:rPr lang="hu-HU" sz="1600" dirty="0"/>
              <a:t>(7)</a:t>
            </a:r>
            <a:endParaRPr lang="en-US" sz="1600" dirty="0"/>
          </a:p>
        </p:txBody>
      </p:sp>
      <p:sp>
        <p:nvSpPr>
          <p:cNvPr id="4" name="Text Box 16"/>
          <p:cNvSpPr txBox="1">
            <a:spLocks noChangeArrowheads="1"/>
          </p:cNvSpPr>
          <p:nvPr/>
        </p:nvSpPr>
        <p:spPr bwMode="auto">
          <a:xfrm>
            <a:off x="116505" y="1385191"/>
            <a:ext cx="6899453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>
              <a:spcBef>
                <a:spcPts val="0"/>
              </a:spcBef>
              <a:buNone/>
            </a:pP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[</a:t>
            </a:r>
            <a:r>
              <a:rPr lang="hu-HU" altLang="en-US" sz="1400" dirty="0">
                <a:solidFill>
                  <a:srgbClr val="000000"/>
                </a:solidFill>
                <a:cs typeface="Arial" charset="0"/>
              </a:rPr>
              <a:t>54</a:t>
            </a: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]: </a:t>
            </a:r>
            <a:r>
              <a:rPr lang="hu-HU" altLang="en-US" sz="1400" dirty="0" err="1"/>
              <a:t>Lal</a:t>
            </a:r>
            <a:r>
              <a:rPr lang="hu-HU" altLang="en-US" sz="1400" dirty="0"/>
              <a:t> </a:t>
            </a:r>
            <a:r>
              <a:rPr lang="hu-HU" altLang="en-US" sz="1400" dirty="0" err="1"/>
              <a:t>Shimpi</a:t>
            </a:r>
            <a:r>
              <a:rPr lang="en-US" sz="1400" dirty="0"/>
              <a:t> </a:t>
            </a:r>
            <a:r>
              <a:rPr lang="hu-HU" sz="1400" dirty="0"/>
              <a:t>A</a:t>
            </a:r>
            <a:r>
              <a:rPr lang="en-US" sz="1400" dirty="0"/>
              <a:t>., </a:t>
            </a:r>
            <a:r>
              <a:rPr lang="hu-HU" sz="1400" dirty="0"/>
              <a:t>Intel </a:t>
            </a:r>
            <a:r>
              <a:rPr lang="hu-HU" sz="1400" dirty="0" err="1"/>
              <a:t>Core</a:t>
            </a:r>
            <a:r>
              <a:rPr lang="hu-HU" sz="1400" dirty="0"/>
              <a:t> 2 </a:t>
            </a:r>
            <a:r>
              <a:rPr lang="hu-HU" sz="1400" dirty="0" err="1"/>
              <a:t>Extreme</a:t>
            </a:r>
            <a:r>
              <a:rPr lang="hu-HU" sz="1400" dirty="0"/>
              <a:t> QX6850 and </a:t>
            </a:r>
            <a:r>
              <a:rPr lang="hu-HU" sz="1400" dirty="0" err="1"/>
              <a:t>Massive</a:t>
            </a:r>
            <a:r>
              <a:rPr lang="hu-HU" sz="1400" dirty="0"/>
              <a:t> Price </a:t>
            </a:r>
            <a:r>
              <a:rPr lang="hu-HU" sz="1400" dirty="0" err="1"/>
              <a:t>Cuts</a:t>
            </a:r>
            <a:r>
              <a:rPr lang="en-US" sz="1400" dirty="0"/>
              <a:t>,</a:t>
            </a:r>
          </a:p>
          <a:p>
            <a:pPr>
              <a:spcBef>
                <a:spcPts val="0"/>
              </a:spcBef>
              <a:buNone/>
            </a:pPr>
            <a:r>
              <a:rPr lang="en-US" sz="1400" dirty="0"/>
              <a:t>            </a:t>
            </a:r>
            <a:r>
              <a:rPr lang="en-US" sz="1400" dirty="0" err="1"/>
              <a:t>AnandTech</a:t>
            </a:r>
            <a:r>
              <a:rPr lang="en-US" sz="1400" dirty="0"/>
              <a:t>, </a:t>
            </a:r>
            <a:r>
              <a:rPr lang="hu-HU" sz="1400" dirty="0" err="1"/>
              <a:t>July</a:t>
            </a:r>
            <a:r>
              <a:rPr lang="en-US" sz="1400" dirty="0"/>
              <a:t> </a:t>
            </a:r>
            <a:r>
              <a:rPr lang="hu-HU" sz="1400" dirty="0"/>
              <a:t>16</a:t>
            </a:r>
            <a:r>
              <a:rPr lang="en-US" sz="1400" dirty="0"/>
              <a:t>, 2</a:t>
            </a:r>
            <a:r>
              <a:rPr lang="hu-HU" sz="1400" dirty="0"/>
              <a:t>007</a:t>
            </a:r>
            <a:r>
              <a:rPr lang="en-US" sz="1400" dirty="0"/>
              <a:t>,</a:t>
            </a:r>
          </a:p>
          <a:p>
            <a:pPr>
              <a:spcBef>
                <a:spcPts val="0"/>
              </a:spcBef>
              <a:buNone/>
            </a:pPr>
            <a:r>
              <a:rPr lang="en-US" sz="1400" dirty="0"/>
              <a:t>            https://www.anandtech.com/show/2276/6</a:t>
            </a:r>
          </a:p>
        </p:txBody>
      </p:sp>
      <p:sp>
        <p:nvSpPr>
          <p:cNvPr id="19" name="Text Box 16"/>
          <p:cNvSpPr txBox="1">
            <a:spLocks noChangeArrowheads="1"/>
          </p:cNvSpPr>
          <p:nvPr/>
        </p:nvSpPr>
        <p:spPr bwMode="auto">
          <a:xfrm>
            <a:off x="116505" y="511512"/>
            <a:ext cx="8500340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[</a:t>
            </a:r>
            <a:r>
              <a:rPr lang="hu-HU" altLang="en-US" sz="1400" dirty="0">
                <a:solidFill>
                  <a:srgbClr val="000000"/>
                </a:solidFill>
                <a:cs typeface="Arial" charset="0"/>
              </a:rPr>
              <a:t>53</a:t>
            </a: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]: </a:t>
            </a:r>
            <a:r>
              <a:rPr lang="en-US" altLang="en-US" sz="1400" dirty="0" err="1">
                <a:solidFill>
                  <a:srgbClr val="000000"/>
                </a:solidFill>
                <a:cs typeface="Arial" charset="0"/>
              </a:rPr>
              <a:t>Völkel</a:t>
            </a: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 F., “Duel of the Titans: Opteron vs. Xeon : Hammer Time: AMD On The Attack,”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           </a:t>
            </a:r>
            <a:r>
              <a:rPr lang="hu-HU" altLang="en-US" sz="1400" dirty="0">
                <a:solidFill>
                  <a:srgbClr val="000000"/>
                </a:solidFill>
                <a:cs typeface="Arial" charset="0"/>
              </a:rPr>
              <a:t> </a:t>
            </a: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Tom’s Hardware, Apr. 22 2003,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           </a:t>
            </a:r>
            <a:r>
              <a:rPr lang="hu-HU" altLang="en-US" sz="1400" dirty="0">
                <a:solidFill>
                  <a:srgbClr val="000000"/>
                </a:solidFill>
                <a:cs typeface="Arial" charset="0"/>
              </a:rPr>
              <a:t> </a:t>
            </a: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http://www.tomshardware.com/reviews/duel-titans,620.html</a:t>
            </a:r>
          </a:p>
        </p:txBody>
      </p:sp>
      <p:sp>
        <p:nvSpPr>
          <p:cNvPr id="20" name="Text Box 16"/>
          <p:cNvSpPr txBox="1">
            <a:spLocks noChangeArrowheads="1"/>
          </p:cNvSpPr>
          <p:nvPr/>
        </p:nvSpPr>
        <p:spPr bwMode="auto">
          <a:xfrm>
            <a:off x="147822" y="2176697"/>
            <a:ext cx="8642302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>
              <a:spcBef>
                <a:spcPts val="0"/>
              </a:spcBef>
              <a:buNone/>
            </a:pP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[</a:t>
            </a:r>
            <a:r>
              <a:rPr lang="hu-HU" altLang="en-US" sz="1400" dirty="0">
                <a:solidFill>
                  <a:srgbClr val="000000"/>
                </a:solidFill>
                <a:cs typeface="Arial" charset="0"/>
              </a:rPr>
              <a:t>55</a:t>
            </a: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]: </a:t>
            </a:r>
            <a:r>
              <a:rPr lang="hu-HU" altLang="en-US" sz="1400" dirty="0" err="1"/>
              <a:t>Connatser</a:t>
            </a:r>
            <a:r>
              <a:rPr lang="en-US" sz="1400" dirty="0"/>
              <a:t> </a:t>
            </a:r>
            <a:r>
              <a:rPr lang="hu-HU" sz="1400" dirty="0"/>
              <a:t>M</a:t>
            </a:r>
            <a:r>
              <a:rPr lang="en-US" sz="1400" dirty="0"/>
              <a:t>., </a:t>
            </a:r>
            <a:r>
              <a:rPr lang="hu-HU" sz="1400" dirty="0"/>
              <a:t>AMD </a:t>
            </a:r>
            <a:r>
              <a:rPr lang="hu-HU" sz="1400" dirty="0" err="1"/>
              <a:t>Ryzen</a:t>
            </a:r>
            <a:r>
              <a:rPr lang="hu-HU" sz="1400" dirty="0"/>
              <a:t> 7000 vs. Intel Raptor Lake; https://www.digitaltrends.com/</a:t>
            </a:r>
            <a:r>
              <a:rPr lang="en-US" sz="1400" dirty="0"/>
              <a:t>, </a:t>
            </a:r>
            <a:endParaRPr lang="hu-HU" sz="1400" dirty="0"/>
          </a:p>
          <a:p>
            <a:pPr>
              <a:spcBef>
                <a:spcPts val="0"/>
              </a:spcBef>
              <a:buNone/>
            </a:pPr>
            <a:r>
              <a:rPr lang="hu-HU" sz="1400" dirty="0"/>
              <a:t>            </a:t>
            </a:r>
            <a:r>
              <a:rPr lang="hu-HU" sz="1400" dirty="0" err="1"/>
              <a:t>Oct</a:t>
            </a:r>
            <a:r>
              <a:rPr lang="hu-HU" sz="1400" dirty="0"/>
              <a:t>.</a:t>
            </a:r>
            <a:r>
              <a:rPr lang="en-US" sz="1400" dirty="0"/>
              <a:t> </a:t>
            </a:r>
            <a:r>
              <a:rPr lang="hu-HU" sz="1400" dirty="0"/>
              <a:t>20</a:t>
            </a:r>
            <a:r>
              <a:rPr lang="en-US" sz="1400" dirty="0"/>
              <a:t>, 2</a:t>
            </a:r>
            <a:r>
              <a:rPr lang="hu-HU" sz="1400" dirty="0"/>
              <a:t>022</a:t>
            </a:r>
            <a:r>
              <a:rPr lang="en-US" sz="1400" dirty="0"/>
              <a:t>,</a:t>
            </a:r>
          </a:p>
          <a:p>
            <a:pPr>
              <a:spcBef>
                <a:spcPts val="0"/>
              </a:spcBef>
              <a:buNone/>
            </a:pPr>
            <a:r>
              <a:rPr lang="en-US" sz="1400" dirty="0"/>
              <a:t>            https://www.digitaltrends.com/computing/amd-ryzen-7000-vs-intel-raptor-lake/</a:t>
            </a:r>
          </a:p>
        </p:txBody>
      </p:sp>
      <p:sp>
        <p:nvSpPr>
          <p:cNvPr id="21" name="Text Box 16"/>
          <p:cNvSpPr txBox="1">
            <a:spLocks noChangeArrowheads="1"/>
          </p:cNvSpPr>
          <p:nvPr/>
        </p:nvSpPr>
        <p:spPr bwMode="auto">
          <a:xfrm>
            <a:off x="167115" y="2986787"/>
            <a:ext cx="8623009" cy="9541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[</a:t>
            </a:r>
            <a:r>
              <a:rPr lang="hu-HU" altLang="en-US" sz="1400" dirty="0">
                <a:solidFill>
                  <a:srgbClr val="000000"/>
                </a:solidFill>
                <a:cs typeface="Arial" charset="0"/>
              </a:rPr>
              <a:t>56</a:t>
            </a: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]: </a:t>
            </a:r>
            <a:r>
              <a:rPr lang="hu-HU" altLang="en-US" sz="1400" dirty="0">
                <a:solidFill>
                  <a:srgbClr val="000000"/>
                </a:solidFill>
                <a:cs typeface="Arial" charset="0"/>
              </a:rPr>
              <a:t>George</a:t>
            </a: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 </a:t>
            </a:r>
            <a:r>
              <a:rPr lang="hu-HU" altLang="en-US" sz="1400" dirty="0">
                <a:solidFill>
                  <a:srgbClr val="000000"/>
                </a:solidFill>
                <a:cs typeface="Arial" charset="0"/>
              </a:rPr>
              <a:t>W</a:t>
            </a: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., What Happened to High End Desktop (HEDT) Processors?</a:t>
            </a:r>
            <a:r>
              <a:rPr lang="hu-HU" altLang="en-US" sz="1400" dirty="0">
                <a:solidFill>
                  <a:srgbClr val="000000"/>
                </a:solidFill>
                <a:cs typeface="Arial" charset="0"/>
              </a:rPr>
              <a:t>;</a:t>
            </a: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 </a:t>
            </a:r>
            <a:endParaRPr lang="hu-HU" altLang="en-US" sz="1400" dirty="0">
              <a:solidFill>
                <a:srgbClr val="000000"/>
              </a:solidFill>
              <a:cs typeface="Arial" charset="0"/>
            </a:endParaRP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400" dirty="0">
                <a:solidFill>
                  <a:srgbClr val="000000"/>
                </a:solidFill>
                <a:cs typeface="Arial" charset="0"/>
              </a:rPr>
              <a:t>            </a:t>
            </a: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https://www.pugetsystems.com/</a:t>
            </a:r>
            <a:r>
              <a:rPr lang="hu-HU" altLang="en-US" sz="1400" dirty="0">
                <a:solidFill>
                  <a:srgbClr val="000000"/>
                </a:solidFill>
                <a:cs typeface="Arial" charset="0"/>
              </a:rPr>
              <a:t>;</a:t>
            </a: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 </a:t>
            </a:r>
            <a:r>
              <a:rPr lang="hu-HU" altLang="en-US" sz="1400" dirty="0">
                <a:solidFill>
                  <a:srgbClr val="000000"/>
                </a:solidFill>
                <a:cs typeface="Arial" charset="0"/>
              </a:rPr>
              <a:t>May</a:t>
            </a: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 </a:t>
            </a:r>
            <a:r>
              <a:rPr lang="hu-HU" altLang="en-US" sz="1400" dirty="0">
                <a:solidFill>
                  <a:srgbClr val="000000"/>
                </a:solidFill>
                <a:cs typeface="Arial" charset="0"/>
              </a:rPr>
              <a:t>09.</a:t>
            </a: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 20</a:t>
            </a:r>
            <a:r>
              <a:rPr lang="hu-HU" altLang="en-US" sz="1400" dirty="0">
                <a:solidFill>
                  <a:srgbClr val="000000"/>
                </a:solidFill>
                <a:cs typeface="Arial" charset="0"/>
              </a:rPr>
              <a:t>22;</a:t>
            </a:r>
            <a:endParaRPr lang="en-US" altLang="en-US" sz="1400" dirty="0">
              <a:solidFill>
                <a:srgbClr val="000000"/>
              </a:solidFill>
              <a:cs typeface="Arial" charset="0"/>
            </a:endParaRPr>
          </a:p>
          <a:p>
            <a:pPr marL="717550" indent="-717550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dirty="0">
                <a:cs typeface="Arial" charset="0"/>
              </a:rPr>
              <a:t>           </a:t>
            </a:r>
            <a:r>
              <a:rPr lang="hu-HU" altLang="en-US" sz="1400" dirty="0">
                <a:cs typeface="Arial" charset="0"/>
              </a:rPr>
              <a:t> </a:t>
            </a:r>
            <a:r>
              <a:rPr lang="en-US" altLang="en-US" sz="1400" dirty="0">
                <a:solidFill>
                  <a:srgbClr val="000000"/>
                </a:solidFill>
                <a:cs typeface="Arial" charset="0"/>
                <a:hlinkClick r:id="rId2"/>
              </a:rPr>
              <a:t>https://www.pugetsystems.com/blog/2022/05/09/what-happened-to-high-end-</a:t>
            </a:r>
            <a:r>
              <a:rPr lang="hu-HU" altLang="en-US" sz="1400" dirty="0">
                <a:solidFill>
                  <a:srgbClr val="000000"/>
                </a:solidFill>
                <a:cs typeface="Arial" charset="0"/>
              </a:rPr>
              <a:t>     </a:t>
            </a: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desktop-hedt-processors-2329/</a:t>
            </a:r>
          </a:p>
        </p:txBody>
      </p:sp>
      <p:sp>
        <p:nvSpPr>
          <p:cNvPr id="22" name="Text Box 16"/>
          <p:cNvSpPr txBox="1">
            <a:spLocks noChangeArrowheads="1"/>
          </p:cNvSpPr>
          <p:nvPr/>
        </p:nvSpPr>
        <p:spPr bwMode="auto">
          <a:xfrm>
            <a:off x="161510" y="4021902"/>
            <a:ext cx="9345251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>
              <a:spcBef>
                <a:spcPts val="0"/>
              </a:spcBef>
              <a:buNone/>
            </a:pP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[</a:t>
            </a:r>
            <a:r>
              <a:rPr lang="hu-HU" altLang="en-US" sz="1400" dirty="0">
                <a:solidFill>
                  <a:srgbClr val="000000"/>
                </a:solidFill>
                <a:cs typeface="Arial" charset="0"/>
              </a:rPr>
              <a:t>57</a:t>
            </a: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]: </a:t>
            </a:r>
            <a:r>
              <a:rPr lang="hu-HU" altLang="en-US" sz="1400" dirty="0" err="1"/>
              <a:t>btarunr</a:t>
            </a:r>
            <a:r>
              <a:rPr lang="en-US" sz="1400" dirty="0"/>
              <a:t>., </a:t>
            </a:r>
            <a:r>
              <a:rPr lang="hu-HU" sz="1400" dirty="0"/>
              <a:t>Intel "</a:t>
            </a:r>
            <a:r>
              <a:rPr lang="hu-HU" sz="1400" dirty="0" err="1"/>
              <a:t>Sapphire</a:t>
            </a:r>
            <a:r>
              <a:rPr lang="hu-HU" sz="1400" dirty="0"/>
              <a:t> </a:t>
            </a:r>
            <a:r>
              <a:rPr lang="hu-HU" sz="1400" dirty="0" err="1"/>
              <a:t>Rapids</a:t>
            </a:r>
            <a:r>
              <a:rPr lang="hu-HU" sz="1400" dirty="0"/>
              <a:t>" </a:t>
            </a:r>
            <a:r>
              <a:rPr lang="hu-HU" sz="1400" dirty="0" err="1"/>
              <a:t>Xeon</a:t>
            </a:r>
            <a:r>
              <a:rPr lang="hu-HU" sz="1400" dirty="0"/>
              <a:t> 4-tile MCM </a:t>
            </a:r>
            <a:r>
              <a:rPr lang="hu-HU" sz="1400" dirty="0" err="1"/>
              <a:t>Annotated</a:t>
            </a:r>
            <a:r>
              <a:rPr lang="hu-HU" sz="1400" dirty="0"/>
              <a:t>; https://www.techpowerup.com/</a:t>
            </a:r>
            <a:r>
              <a:rPr lang="en-US" sz="1400" dirty="0"/>
              <a:t>, </a:t>
            </a:r>
            <a:endParaRPr lang="hu-HU" sz="1400" dirty="0"/>
          </a:p>
          <a:p>
            <a:pPr>
              <a:spcBef>
                <a:spcPts val="0"/>
              </a:spcBef>
              <a:buNone/>
            </a:pPr>
            <a:r>
              <a:rPr lang="hu-HU" sz="1400" dirty="0"/>
              <a:t>            Febr.</a:t>
            </a:r>
            <a:r>
              <a:rPr lang="en-US" sz="1400" dirty="0"/>
              <a:t> </a:t>
            </a:r>
            <a:r>
              <a:rPr lang="hu-HU" sz="1400" dirty="0"/>
              <a:t>21</a:t>
            </a:r>
            <a:r>
              <a:rPr lang="en-US" sz="1400" dirty="0"/>
              <a:t>, 2</a:t>
            </a:r>
            <a:r>
              <a:rPr lang="hu-HU" sz="1400" dirty="0"/>
              <a:t>022</a:t>
            </a:r>
            <a:r>
              <a:rPr lang="en-US" sz="1400" dirty="0"/>
              <a:t>,</a:t>
            </a:r>
          </a:p>
          <a:p>
            <a:pPr>
              <a:spcBef>
                <a:spcPts val="0"/>
              </a:spcBef>
              <a:buNone/>
            </a:pPr>
            <a:r>
              <a:rPr lang="en-US" sz="1400" dirty="0"/>
              <a:t>            https://www.techpowerup.com/292204/intel-sapphire-rapids-xeon-4-tile-mcm-annotated</a:t>
            </a:r>
          </a:p>
        </p:txBody>
      </p:sp>
      <p:sp>
        <p:nvSpPr>
          <p:cNvPr id="8" name="Text Box 16"/>
          <p:cNvSpPr txBox="1">
            <a:spLocks noChangeArrowheads="1"/>
          </p:cNvSpPr>
          <p:nvPr/>
        </p:nvSpPr>
        <p:spPr bwMode="auto">
          <a:xfrm>
            <a:off x="177300" y="4850576"/>
            <a:ext cx="8760186" cy="9541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marL="717550" indent="-717550">
              <a:spcBef>
                <a:spcPts val="0"/>
              </a:spcBef>
              <a:buNone/>
            </a:pP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[</a:t>
            </a:r>
            <a:r>
              <a:rPr lang="hu-HU" altLang="en-US" sz="1400" dirty="0">
                <a:solidFill>
                  <a:srgbClr val="000000"/>
                </a:solidFill>
                <a:cs typeface="Arial" charset="0"/>
              </a:rPr>
              <a:t>58</a:t>
            </a: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]: </a:t>
            </a:r>
            <a:r>
              <a:rPr lang="hu-HU" altLang="en-US" sz="1400" dirty="0" err="1"/>
              <a:t>Hamblen</a:t>
            </a:r>
            <a:r>
              <a:rPr lang="hu-HU" altLang="en-US" sz="1400" dirty="0"/>
              <a:t> M.</a:t>
            </a:r>
            <a:r>
              <a:rPr lang="en-US" sz="1400" dirty="0"/>
              <a:t>, Intel CEO </a:t>
            </a:r>
            <a:r>
              <a:rPr lang="en-US" sz="1400" dirty="0" err="1"/>
              <a:t>Gelsinger</a:t>
            </a:r>
            <a:r>
              <a:rPr lang="en-US" sz="1400" dirty="0"/>
              <a:t> at Hot Chips focuses on </a:t>
            </a:r>
            <a:r>
              <a:rPr lang="en-US" sz="1400" dirty="0" err="1"/>
              <a:t>chiplets</a:t>
            </a:r>
            <a:r>
              <a:rPr lang="en-US" sz="1400" dirty="0"/>
              <a:t> for speed</a:t>
            </a:r>
            <a:r>
              <a:rPr lang="hu-HU" sz="1400" dirty="0"/>
              <a:t>; https://www.fierceelectronics.com/; Aug.</a:t>
            </a:r>
            <a:r>
              <a:rPr lang="en-US" sz="1400" dirty="0"/>
              <a:t> </a:t>
            </a:r>
            <a:r>
              <a:rPr lang="hu-HU" sz="1400" dirty="0"/>
              <a:t>22</a:t>
            </a:r>
            <a:r>
              <a:rPr lang="en-US" sz="1400" dirty="0"/>
              <a:t>, 2</a:t>
            </a:r>
            <a:r>
              <a:rPr lang="hu-HU" sz="1400" dirty="0"/>
              <a:t>022; </a:t>
            </a:r>
            <a:r>
              <a:rPr lang="en-US" sz="1400" dirty="0"/>
              <a:t>https://www.fierceelectronics.com/sensors/intel-features-meteor-lake-hot-chips-focus-chiplets-speed</a:t>
            </a:r>
          </a:p>
        </p:txBody>
      </p:sp>
      <p:sp>
        <p:nvSpPr>
          <p:cNvPr id="10" name="Text Box 16"/>
          <p:cNvSpPr txBox="1">
            <a:spLocks noChangeArrowheads="1"/>
          </p:cNvSpPr>
          <p:nvPr/>
        </p:nvSpPr>
        <p:spPr bwMode="auto">
          <a:xfrm>
            <a:off x="161510" y="5840686"/>
            <a:ext cx="8760186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marL="717550" indent="-717550">
              <a:spcBef>
                <a:spcPts val="0"/>
              </a:spcBef>
              <a:buNone/>
            </a:pP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[</a:t>
            </a:r>
            <a:r>
              <a:rPr lang="hu-HU" altLang="en-US" sz="1400" dirty="0">
                <a:solidFill>
                  <a:srgbClr val="000000"/>
                </a:solidFill>
                <a:cs typeface="Arial" charset="0"/>
              </a:rPr>
              <a:t>59</a:t>
            </a: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]: </a:t>
            </a:r>
            <a:r>
              <a:rPr lang="hu-HU" altLang="en-US" sz="1400" dirty="0" err="1"/>
              <a:t>Pirzada</a:t>
            </a:r>
            <a:r>
              <a:rPr lang="hu-HU" altLang="en-US" sz="1400" dirty="0"/>
              <a:t> U.</a:t>
            </a:r>
            <a:r>
              <a:rPr lang="en-US" sz="1400" dirty="0"/>
              <a:t>, Ivy Bridge-EX Arrives – Intel Xeon E7 v2 Released with 20 New SKU Lineup</a:t>
            </a:r>
            <a:r>
              <a:rPr lang="hu-HU" sz="1400" dirty="0"/>
              <a:t>; </a:t>
            </a:r>
            <a:r>
              <a:rPr lang="hu-HU" sz="1400" dirty="0">
                <a:hlinkClick r:id="rId3"/>
              </a:rPr>
              <a:t>https://wccftech.com/</a:t>
            </a:r>
            <a:r>
              <a:rPr lang="hu-HU" sz="1400" dirty="0"/>
              <a:t>;  Febr.</a:t>
            </a:r>
            <a:r>
              <a:rPr lang="en-US" sz="1400" dirty="0"/>
              <a:t> </a:t>
            </a:r>
            <a:r>
              <a:rPr lang="hu-HU" sz="1400" dirty="0"/>
              <a:t>19</a:t>
            </a:r>
            <a:r>
              <a:rPr lang="en-US" sz="1400" dirty="0"/>
              <a:t>, 2</a:t>
            </a:r>
            <a:r>
              <a:rPr lang="hu-HU" sz="1400" dirty="0"/>
              <a:t>014; </a:t>
            </a:r>
            <a:r>
              <a:rPr lang="en-US" sz="1400" dirty="0"/>
              <a:t>https://wccftech.com/ivy-bridge-ex-arrives-intel-xeon-e7-v2-released/</a:t>
            </a:r>
          </a:p>
        </p:txBody>
      </p:sp>
    </p:spTree>
    <p:extLst>
      <p:ext uri="{BB962C8B-B14F-4D97-AF65-F5344CB8AC3E}">
        <p14:creationId xmlns:p14="http://schemas.microsoft.com/office/powerpoint/2010/main" val="1674282790"/>
      </p:ext>
    </p:extLst>
  </p:cSld>
  <p:clrMapOvr>
    <a:masterClrMapping/>
  </p:clrMapOvr>
</p:sld>
</file>

<file path=ppt/slides/slide2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1"/>
          <p:cNvSpPr>
            <a:spLocks noGrp="1"/>
          </p:cNvSpPr>
          <p:nvPr>
            <p:ph type="title"/>
          </p:nvPr>
        </p:nvSpPr>
        <p:spPr>
          <a:xfrm>
            <a:off x="12046" y="0"/>
            <a:ext cx="9144000" cy="393700"/>
          </a:xfrm>
        </p:spPr>
        <p:txBody>
          <a:bodyPr/>
          <a:lstStyle/>
          <a:p>
            <a:r>
              <a:rPr lang="en-US" sz="1600" dirty="0"/>
              <a:t>7. </a:t>
            </a:r>
            <a:r>
              <a:rPr lang="hu-HU" sz="1600" dirty="0" err="1"/>
              <a:t>References</a:t>
            </a:r>
            <a:r>
              <a:rPr lang="en-US" sz="1600" dirty="0"/>
              <a:t> </a:t>
            </a:r>
            <a:r>
              <a:rPr lang="hu-HU" sz="1600" dirty="0"/>
              <a:t>(8)</a:t>
            </a:r>
            <a:endParaRPr lang="en-US" sz="1600" dirty="0"/>
          </a:p>
        </p:txBody>
      </p:sp>
      <p:sp>
        <p:nvSpPr>
          <p:cNvPr id="4" name="Text Box 16"/>
          <p:cNvSpPr txBox="1">
            <a:spLocks noChangeArrowheads="1"/>
          </p:cNvSpPr>
          <p:nvPr/>
        </p:nvSpPr>
        <p:spPr bwMode="auto">
          <a:xfrm>
            <a:off x="116505" y="1502787"/>
            <a:ext cx="8898142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>
              <a:spcBef>
                <a:spcPts val="0"/>
              </a:spcBef>
              <a:buNone/>
            </a:pP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[</a:t>
            </a:r>
            <a:r>
              <a:rPr lang="hu-HU" altLang="en-US" sz="1400" dirty="0">
                <a:solidFill>
                  <a:srgbClr val="000000"/>
                </a:solidFill>
                <a:cs typeface="Arial" charset="0"/>
              </a:rPr>
              <a:t>61</a:t>
            </a: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]: </a:t>
            </a:r>
            <a:r>
              <a:rPr lang="hu-HU" altLang="en-US" sz="1400" dirty="0" err="1"/>
              <a:t>Schor</a:t>
            </a:r>
            <a:r>
              <a:rPr lang="hu-HU" altLang="en-US" sz="1400" dirty="0"/>
              <a:t> D</a:t>
            </a:r>
            <a:r>
              <a:rPr lang="en-US" sz="1400" dirty="0"/>
              <a:t>., Arm Unveils Next-Gen Flagship Core: Cortex-X3,</a:t>
            </a:r>
            <a:r>
              <a:rPr lang="hu-HU" sz="1400" dirty="0"/>
              <a:t> </a:t>
            </a:r>
            <a:r>
              <a:rPr lang="en-US" sz="1400" dirty="0"/>
              <a:t>use.wikichip.org, </a:t>
            </a:r>
            <a:r>
              <a:rPr lang="hu-HU" sz="1400" dirty="0" err="1"/>
              <a:t>Jun</a:t>
            </a:r>
            <a:r>
              <a:rPr lang="hu-HU" sz="1400" dirty="0"/>
              <a:t>.</a:t>
            </a:r>
            <a:r>
              <a:rPr lang="en-US" sz="1400" dirty="0"/>
              <a:t> </a:t>
            </a:r>
            <a:r>
              <a:rPr lang="hu-HU" sz="1400" dirty="0"/>
              <a:t>28</a:t>
            </a:r>
            <a:r>
              <a:rPr lang="en-US" sz="1400" dirty="0"/>
              <a:t>, 2</a:t>
            </a:r>
            <a:r>
              <a:rPr lang="hu-HU" sz="1400" dirty="0"/>
              <a:t>022</a:t>
            </a:r>
            <a:r>
              <a:rPr lang="en-US" sz="1400" dirty="0"/>
              <a:t>,</a:t>
            </a:r>
          </a:p>
          <a:p>
            <a:pPr>
              <a:spcBef>
                <a:spcPts val="0"/>
              </a:spcBef>
              <a:buNone/>
            </a:pPr>
            <a:r>
              <a:rPr lang="en-US" sz="1400" dirty="0"/>
              <a:t>            https://fuse.wikichip.org/news/6855/arm-unveils-next-gen-flagship-core-cortex-x3/</a:t>
            </a:r>
          </a:p>
        </p:txBody>
      </p:sp>
      <p:sp>
        <p:nvSpPr>
          <p:cNvPr id="19" name="Text Box 16"/>
          <p:cNvSpPr txBox="1">
            <a:spLocks noChangeArrowheads="1"/>
          </p:cNvSpPr>
          <p:nvPr/>
        </p:nvSpPr>
        <p:spPr bwMode="auto">
          <a:xfrm>
            <a:off x="116505" y="503675"/>
            <a:ext cx="8314712" cy="9541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[</a:t>
            </a:r>
            <a:r>
              <a:rPr lang="hu-HU" altLang="en-US" sz="1400" dirty="0">
                <a:solidFill>
                  <a:srgbClr val="000000"/>
                </a:solidFill>
                <a:cs typeface="Arial" charset="0"/>
              </a:rPr>
              <a:t>60</a:t>
            </a: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]: Dr. </a:t>
            </a:r>
            <a:r>
              <a:rPr lang="en-US" altLang="en-US" sz="1400" dirty="0" err="1">
                <a:solidFill>
                  <a:srgbClr val="000000"/>
                </a:solidFill>
                <a:cs typeface="Arial" charset="0"/>
              </a:rPr>
              <a:t>Cutress</a:t>
            </a: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 I., Intel </a:t>
            </a:r>
            <a:r>
              <a:rPr lang="hu-HU" altLang="en-US" sz="1400" dirty="0" err="1">
                <a:solidFill>
                  <a:srgbClr val="000000"/>
                </a:solidFill>
                <a:cs typeface="Arial" charset="0"/>
              </a:rPr>
              <a:t>Xeon</a:t>
            </a:r>
            <a:r>
              <a:rPr lang="hu-HU" altLang="en-US" sz="1400" dirty="0">
                <a:solidFill>
                  <a:srgbClr val="000000"/>
                </a:solidFill>
                <a:cs typeface="Arial" charset="0"/>
              </a:rPr>
              <a:t> </a:t>
            </a:r>
            <a:r>
              <a:rPr lang="hu-HU" altLang="en-US" sz="1400" dirty="0" err="1">
                <a:solidFill>
                  <a:srgbClr val="000000"/>
                </a:solidFill>
                <a:cs typeface="Arial" charset="0"/>
              </a:rPr>
              <a:t>Sapphire</a:t>
            </a:r>
            <a:r>
              <a:rPr lang="hu-HU" altLang="en-US" sz="1400" dirty="0">
                <a:solidFill>
                  <a:srgbClr val="000000"/>
                </a:solidFill>
                <a:cs typeface="Arial" charset="0"/>
              </a:rPr>
              <a:t> </a:t>
            </a:r>
            <a:r>
              <a:rPr lang="hu-HU" altLang="en-US" sz="1400" dirty="0" err="1">
                <a:solidFill>
                  <a:srgbClr val="000000"/>
                </a:solidFill>
                <a:cs typeface="Arial" charset="0"/>
              </a:rPr>
              <a:t>Rapids</a:t>
            </a:r>
            <a:r>
              <a:rPr lang="hu-HU" altLang="en-US" sz="1400" dirty="0">
                <a:solidFill>
                  <a:srgbClr val="000000"/>
                </a:solidFill>
                <a:cs typeface="Arial" charset="0"/>
              </a:rPr>
              <a:t>: </a:t>
            </a:r>
            <a:r>
              <a:rPr lang="hu-HU" altLang="en-US" sz="1400" dirty="0" err="1">
                <a:solidFill>
                  <a:srgbClr val="000000"/>
                </a:solidFill>
                <a:cs typeface="Arial" charset="0"/>
              </a:rPr>
              <a:t>How</a:t>
            </a:r>
            <a:r>
              <a:rPr lang="hu-HU" altLang="en-US" sz="1400" dirty="0">
                <a:solidFill>
                  <a:srgbClr val="000000"/>
                </a:solidFill>
                <a:cs typeface="Arial" charset="0"/>
              </a:rPr>
              <a:t> </a:t>
            </a:r>
            <a:r>
              <a:rPr lang="hu-HU" altLang="en-US" sz="1400" dirty="0" err="1">
                <a:solidFill>
                  <a:srgbClr val="000000"/>
                </a:solidFill>
                <a:cs typeface="Arial" charset="0"/>
              </a:rPr>
              <a:t>To</a:t>
            </a:r>
            <a:r>
              <a:rPr lang="hu-HU" altLang="en-US" sz="1400" dirty="0">
                <a:solidFill>
                  <a:srgbClr val="000000"/>
                </a:solidFill>
                <a:cs typeface="Arial" charset="0"/>
              </a:rPr>
              <a:t> Go </a:t>
            </a:r>
            <a:r>
              <a:rPr lang="hu-HU" altLang="en-US" sz="1400" dirty="0" err="1">
                <a:solidFill>
                  <a:srgbClr val="000000"/>
                </a:solidFill>
                <a:cs typeface="Arial" charset="0"/>
              </a:rPr>
              <a:t>Monolithic</a:t>
            </a:r>
            <a:r>
              <a:rPr lang="hu-HU" altLang="en-US" sz="1400" dirty="0">
                <a:solidFill>
                  <a:srgbClr val="000000"/>
                </a:solidFill>
                <a:cs typeface="Arial" charset="0"/>
              </a:rPr>
              <a:t> </a:t>
            </a:r>
            <a:r>
              <a:rPr lang="hu-HU" altLang="en-US" sz="1400" dirty="0" err="1">
                <a:solidFill>
                  <a:srgbClr val="000000"/>
                </a:solidFill>
                <a:cs typeface="Arial" charset="0"/>
              </a:rPr>
              <a:t>with</a:t>
            </a:r>
            <a:r>
              <a:rPr lang="hu-HU" altLang="en-US" sz="1400" dirty="0">
                <a:solidFill>
                  <a:srgbClr val="000000"/>
                </a:solidFill>
                <a:cs typeface="Arial" charset="0"/>
              </a:rPr>
              <a:t> </a:t>
            </a:r>
            <a:r>
              <a:rPr lang="hu-HU" altLang="en-US" sz="1400" dirty="0" err="1">
                <a:solidFill>
                  <a:srgbClr val="000000"/>
                </a:solidFill>
                <a:cs typeface="Arial" charset="0"/>
              </a:rPr>
              <a:t>Tiles</a:t>
            </a: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,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            </a:t>
            </a:r>
            <a:r>
              <a:rPr lang="en-US" altLang="en-US" sz="1400" dirty="0" err="1">
                <a:solidFill>
                  <a:srgbClr val="000000"/>
                </a:solidFill>
                <a:cs typeface="Arial" charset="0"/>
              </a:rPr>
              <a:t>AnandTech</a:t>
            </a: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, </a:t>
            </a:r>
            <a:r>
              <a:rPr lang="hu-HU" altLang="en-US" sz="1400" dirty="0">
                <a:solidFill>
                  <a:srgbClr val="000000"/>
                </a:solidFill>
                <a:cs typeface="Arial" charset="0"/>
              </a:rPr>
              <a:t>Aug.</a:t>
            </a: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 </a:t>
            </a:r>
            <a:r>
              <a:rPr lang="hu-HU" altLang="en-US" sz="1400" dirty="0">
                <a:solidFill>
                  <a:srgbClr val="000000"/>
                </a:solidFill>
                <a:cs typeface="Arial" charset="0"/>
              </a:rPr>
              <a:t>31</a:t>
            </a: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, 20</a:t>
            </a:r>
            <a:r>
              <a:rPr lang="hu-HU" altLang="en-US" sz="1400" dirty="0">
                <a:solidFill>
                  <a:srgbClr val="000000"/>
                </a:solidFill>
                <a:cs typeface="Arial" charset="0"/>
              </a:rPr>
              <a:t>21</a:t>
            </a: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,</a:t>
            </a:r>
          </a:p>
          <a:p>
            <a:pPr marL="717550" indent="-717550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            https://www.anandtech.com/show/16921/intel-sapphire-rapids-nextgen-xeon-scalable-gets-a-tiling-upgrade/2</a:t>
            </a:r>
          </a:p>
        </p:txBody>
      </p:sp>
      <p:sp>
        <p:nvSpPr>
          <p:cNvPr id="6" name="Text Box 16"/>
          <p:cNvSpPr txBox="1">
            <a:spLocks noChangeArrowheads="1"/>
          </p:cNvSpPr>
          <p:nvPr/>
        </p:nvSpPr>
        <p:spPr bwMode="auto">
          <a:xfrm>
            <a:off x="116505" y="2177862"/>
            <a:ext cx="8314712" cy="9541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marL="717550" indent="-717550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[</a:t>
            </a:r>
            <a:r>
              <a:rPr lang="hu-HU" altLang="en-US" sz="1400" dirty="0">
                <a:solidFill>
                  <a:srgbClr val="000000"/>
                </a:solidFill>
                <a:cs typeface="Arial" charset="0"/>
              </a:rPr>
              <a:t>62</a:t>
            </a: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]: </a:t>
            </a:r>
            <a:r>
              <a:rPr lang="hu-HU" altLang="en-US" sz="1400" dirty="0" err="1">
                <a:solidFill>
                  <a:srgbClr val="000000"/>
                </a:solidFill>
                <a:cs typeface="Arial" charset="0"/>
              </a:rPr>
              <a:t>Bonshor</a:t>
            </a: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 </a:t>
            </a:r>
            <a:r>
              <a:rPr lang="hu-HU" altLang="en-US" sz="1400" dirty="0">
                <a:solidFill>
                  <a:srgbClr val="000000"/>
                </a:solidFill>
                <a:cs typeface="Arial" charset="0"/>
              </a:rPr>
              <a:t>G</a:t>
            </a: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, Intel </a:t>
            </a:r>
            <a:r>
              <a:rPr lang="hu-HU" altLang="en-US" sz="1400" dirty="0" err="1">
                <a:solidFill>
                  <a:srgbClr val="000000"/>
                </a:solidFill>
                <a:cs typeface="Arial" charset="0"/>
              </a:rPr>
              <a:t>Core</a:t>
            </a:r>
            <a:r>
              <a:rPr lang="hu-HU" altLang="en-US" sz="1400" dirty="0">
                <a:solidFill>
                  <a:srgbClr val="000000"/>
                </a:solidFill>
                <a:cs typeface="Arial" charset="0"/>
              </a:rPr>
              <a:t> i9-l3900K and i5-l3600K </a:t>
            </a:r>
            <a:r>
              <a:rPr lang="hu-HU" altLang="en-US" sz="1400" dirty="0" err="1">
                <a:solidFill>
                  <a:srgbClr val="000000"/>
                </a:solidFill>
                <a:cs typeface="Arial" charset="0"/>
              </a:rPr>
              <a:t>Review</a:t>
            </a:r>
            <a:r>
              <a:rPr lang="hu-HU" altLang="en-US" sz="1400" dirty="0">
                <a:solidFill>
                  <a:srgbClr val="000000"/>
                </a:solidFill>
                <a:cs typeface="Arial" charset="0"/>
              </a:rPr>
              <a:t>: Raptor Lake </a:t>
            </a:r>
            <a:r>
              <a:rPr lang="hu-HU" altLang="en-US" sz="1400" dirty="0" err="1">
                <a:solidFill>
                  <a:srgbClr val="000000"/>
                </a:solidFill>
                <a:cs typeface="Arial" charset="0"/>
              </a:rPr>
              <a:t>Brings</a:t>
            </a:r>
            <a:r>
              <a:rPr lang="hu-HU" altLang="en-US" sz="1400" dirty="0">
                <a:solidFill>
                  <a:srgbClr val="000000"/>
                </a:solidFill>
                <a:cs typeface="Arial" charset="0"/>
              </a:rPr>
              <a:t> More </a:t>
            </a:r>
            <a:r>
              <a:rPr lang="hu-HU" altLang="en-US" sz="1400" dirty="0" err="1">
                <a:solidFill>
                  <a:srgbClr val="000000"/>
                </a:solidFill>
                <a:cs typeface="Arial" charset="0"/>
              </a:rPr>
              <a:t>Bite</a:t>
            </a: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,</a:t>
            </a:r>
            <a:r>
              <a:rPr lang="hu-HU" altLang="en-US" sz="1400" dirty="0">
                <a:solidFill>
                  <a:srgbClr val="000000"/>
                </a:solidFill>
                <a:cs typeface="Arial" charset="0"/>
              </a:rPr>
              <a:t> </a:t>
            </a:r>
            <a:r>
              <a:rPr lang="en-US" altLang="en-US" sz="1400" dirty="0" err="1">
                <a:solidFill>
                  <a:srgbClr val="000000"/>
                </a:solidFill>
                <a:cs typeface="Arial" charset="0"/>
              </a:rPr>
              <a:t>AnandTech</a:t>
            </a: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, </a:t>
            </a:r>
            <a:r>
              <a:rPr lang="hu-HU" altLang="en-US" sz="1400" dirty="0" err="1">
                <a:solidFill>
                  <a:srgbClr val="000000"/>
                </a:solidFill>
                <a:cs typeface="Arial" charset="0"/>
              </a:rPr>
              <a:t>Oct</a:t>
            </a:r>
            <a:r>
              <a:rPr lang="hu-HU" altLang="en-US" sz="1400" dirty="0">
                <a:solidFill>
                  <a:srgbClr val="000000"/>
                </a:solidFill>
                <a:cs typeface="Arial" charset="0"/>
              </a:rPr>
              <a:t>.</a:t>
            </a: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 </a:t>
            </a:r>
            <a:r>
              <a:rPr lang="hu-HU" altLang="en-US" sz="1400" dirty="0">
                <a:solidFill>
                  <a:srgbClr val="000000"/>
                </a:solidFill>
                <a:cs typeface="Arial" charset="0"/>
              </a:rPr>
              <a:t>20</a:t>
            </a: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, 20</a:t>
            </a:r>
            <a:r>
              <a:rPr lang="hu-HU" altLang="en-US" sz="1400" dirty="0">
                <a:solidFill>
                  <a:srgbClr val="000000"/>
                </a:solidFill>
                <a:cs typeface="Arial" charset="0"/>
              </a:rPr>
              <a:t>22</a:t>
            </a: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,</a:t>
            </a:r>
          </a:p>
          <a:p>
            <a:pPr marL="717550" indent="-717550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            https://www.anandtech.com/print/17601/intel-core-i9-13900k-and-i5-13600k-review</a:t>
            </a: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B67372AE-F837-E6A2-05BB-7F3953201470}"/>
              </a:ext>
            </a:extLst>
          </p:cNvPr>
          <p:cNvSpPr txBox="1"/>
          <p:nvPr/>
        </p:nvSpPr>
        <p:spPr>
          <a:xfrm>
            <a:off x="161510" y="3128196"/>
            <a:ext cx="8802687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dirty="0"/>
              <a:t>[63]: </a:t>
            </a:r>
            <a:r>
              <a:rPr lang="en-US" sz="1400" dirty="0" err="1"/>
              <a:t>Bonshor</a:t>
            </a:r>
            <a:r>
              <a:rPr lang="en-US" sz="1400" dirty="0"/>
              <a:t> G., Intel To Launch New Core Processor Branding for Meteor Lake: Drop the </a:t>
            </a:r>
            <a:r>
              <a:rPr lang="en-US" sz="1400" dirty="0" err="1"/>
              <a:t>i</a:t>
            </a:r>
            <a:r>
              <a:rPr lang="en-US" sz="1400" dirty="0"/>
              <a:t>,</a:t>
            </a:r>
          </a:p>
          <a:p>
            <a:r>
              <a:rPr lang="en-US" sz="1400" dirty="0"/>
              <a:t>           Add Ultra Tier, </a:t>
            </a:r>
            <a:r>
              <a:rPr lang="en-US" sz="1400" dirty="0" err="1"/>
              <a:t>AnandTech</a:t>
            </a:r>
            <a:r>
              <a:rPr lang="en-US" sz="1400" dirty="0"/>
              <a:t>, June 15, 2023,</a:t>
            </a:r>
          </a:p>
          <a:p>
            <a:r>
              <a:rPr lang="en-US" sz="1400" dirty="0"/>
              <a:t>           </a:t>
            </a:r>
            <a:r>
              <a:rPr lang="hu-HU" sz="1400" dirty="0"/>
              <a:t>https://www.anandtech.com/show/18911/intel-new-core-branding-for-meteor-lake-no</a:t>
            </a:r>
            <a:endParaRPr lang="en-US" sz="1400" dirty="0"/>
          </a:p>
          <a:p>
            <a:r>
              <a:rPr lang="en-US" sz="1400" dirty="0"/>
              <a:t>           </a:t>
            </a:r>
            <a:r>
              <a:rPr lang="hu-HU" sz="1400" dirty="0"/>
              <a:t>-i-new-ultra-tier</a:t>
            </a:r>
          </a:p>
        </p:txBody>
      </p:sp>
    </p:spTree>
    <p:extLst>
      <p:ext uri="{BB962C8B-B14F-4D97-AF65-F5344CB8AC3E}">
        <p14:creationId xmlns:p14="http://schemas.microsoft.com/office/powerpoint/2010/main" val="1118316672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sz="17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1. Introduction - Main battlefields of the processor war (19)</a:t>
            </a:r>
            <a:endParaRPr lang="en-US" sz="1700" dirty="0"/>
          </a:p>
        </p:txBody>
      </p:sp>
      <p:sp>
        <p:nvSpPr>
          <p:cNvPr id="4" name="TextBox 3"/>
          <p:cNvSpPr txBox="1"/>
          <p:nvPr/>
        </p:nvSpPr>
        <p:spPr>
          <a:xfrm>
            <a:off x="26495" y="458670"/>
            <a:ext cx="922664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pc="-20" dirty="0">
                <a:solidFill>
                  <a:schemeClr val="accent6"/>
                </a:solidFill>
              </a:rPr>
              <a:t>What’s next to expect from AMD and Intel concerning gaming DT processors? </a:t>
            </a:r>
          </a:p>
        </p:txBody>
      </p:sp>
      <p:sp>
        <p:nvSpPr>
          <p:cNvPr id="9" name="TextBox 8"/>
          <p:cNvSpPr txBox="1"/>
          <p:nvPr/>
        </p:nvSpPr>
        <p:spPr>
          <a:xfrm>
            <a:off x="102671" y="1449070"/>
            <a:ext cx="9464884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dirty="0">
                <a:solidFill>
                  <a:srgbClr val="0070C0"/>
                </a:solidFill>
              </a:rPr>
              <a:t>Intel’s 14</a:t>
            </a:r>
            <a:r>
              <a:rPr lang="en-US" sz="1600" baseline="30000" dirty="0">
                <a:solidFill>
                  <a:srgbClr val="0070C0"/>
                </a:solidFill>
              </a:rPr>
              <a:t>th</a:t>
            </a:r>
            <a:r>
              <a:rPr lang="en-US" sz="1600" dirty="0">
                <a:solidFill>
                  <a:srgbClr val="0070C0"/>
                </a:solidFill>
              </a:rPr>
              <a:t>  gen. </a:t>
            </a:r>
            <a:r>
              <a:rPr lang="en-US" sz="1600" dirty="0">
                <a:solidFill>
                  <a:srgbClr val="FF0000"/>
                </a:solidFill>
              </a:rPr>
              <a:t>Meteor Lake </a:t>
            </a:r>
            <a:r>
              <a:rPr lang="en-US" sz="1600" dirty="0"/>
              <a:t>DT processor (built on “Intel 4?” technology) is </a:t>
            </a:r>
          </a:p>
          <a:p>
            <a:r>
              <a:rPr lang="en-US" sz="1600" dirty="0"/>
              <a:t>      expected to be launched in 2023.</a:t>
            </a:r>
            <a:endParaRPr lang="en-US" sz="1600" dirty="0">
              <a:solidFill>
                <a:srgbClr val="0070C0"/>
              </a:solidFill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120201" y="883000"/>
            <a:ext cx="9447354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dirty="0">
                <a:solidFill>
                  <a:srgbClr val="0070C0"/>
                </a:solidFill>
              </a:rPr>
              <a:t>AMD</a:t>
            </a:r>
            <a:r>
              <a:rPr lang="en-US" sz="1600" dirty="0"/>
              <a:t> plans their </a:t>
            </a:r>
            <a:r>
              <a:rPr lang="en-US" sz="1600" dirty="0">
                <a:solidFill>
                  <a:srgbClr val="0070C0"/>
                </a:solidFill>
              </a:rPr>
              <a:t>Zen 5-based </a:t>
            </a:r>
            <a:r>
              <a:rPr lang="en-US" sz="1600" dirty="0">
                <a:solidFill>
                  <a:srgbClr val="FF0000"/>
                </a:solidFill>
              </a:rPr>
              <a:t>Granit Ridge </a:t>
            </a:r>
            <a:r>
              <a:rPr lang="en-US" sz="1600" dirty="0"/>
              <a:t>DTs (based on 3 or 4 nm technology)</a:t>
            </a:r>
          </a:p>
          <a:p>
            <a:r>
              <a:rPr lang="en-US" sz="1600" dirty="0"/>
              <a:t>      to be launched in 2023 or 2024, whereas 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120201" y="2034135"/>
            <a:ext cx="8862289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dirty="0"/>
              <a:t>Thus, in the field of gaming DTs </a:t>
            </a:r>
            <a:r>
              <a:rPr lang="en-US" sz="1600" dirty="0">
                <a:solidFill>
                  <a:srgbClr val="FF0000"/>
                </a:solidFill>
              </a:rPr>
              <a:t>fierce competition </a:t>
            </a:r>
            <a:r>
              <a:rPr lang="en-US" sz="1600" dirty="0"/>
              <a:t>is ahead between Intel and</a:t>
            </a:r>
          </a:p>
          <a:p>
            <a:r>
              <a:rPr lang="en-US" sz="1600" dirty="0"/>
              <a:t>      AMD in the upcoming years. </a:t>
            </a:r>
          </a:p>
        </p:txBody>
      </p:sp>
    </p:spTree>
    <p:extLst>
      <p:ext uri="{BB962C8B-B14F-4D97-AF65-F5344CB8AC3E}">
        <p14:creationId xmlns:p14="http://schemas.microsoft.com/office/powerpoint/2010/main" val="126354975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sz="17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1. Introduction - Main battlefields of the processor war (20)</a:t>
            </a:r>
            <a:endParaRPr lang="en-US" sz="1700" dirty="0"/>
          </a:p>
        </p:txBody>
      </p:sp>
      <p:sp>
        <p:nvSpPr>
          <p:cNvPr id="4" name="TextBox 3"/>
          <p:cNvSpPr txBox="1"/>
          <p:nvPr/>
        </p:nvSpPr>
        <p:spPr>
          <a:xfrm>
            <a:off x="26495" y="449378"/>
            <a:ext cx="825386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accent6"/>
                </a:solidFill>
              </a:rPr>
              <a:t>The performance war: recent ranking of server processors (2021) -1 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26495" y="773705"/>
            <a:ext cx="876573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>
                <a:solidFill>
                  <a:schemeClr val="accent6"/>
                </a:solidFill>
              </a:rPr>
              <a:t>Per thread and SPECint2017 rate performance scores of Intel Xeon, AMD EPYC and</a:t>
            </a:r>
          </a:p>
          <a:p>
            <a:r>
              <a:rPr lang="en-US" sz="1600" dirty="0">
                <a:solidFill>
                  <a:schemeClr val="accent6"/>
                </a:solidFill>
              </a:rPr>
              <a:t>   ARM-based (</a:t>
            </a:r>
            <a:r>
              <a:rPr lang="en-US" sz="1600" dirty="0" err="1">
                <a:solidFill>
                  <a:schemeClr val="accent6"/>
                </a:solidFill>
              </a:rPr>
              <a:t>Amper</a:t>
            </a:r>
            <a:r>
              <a:rPr lang="en-US" sz="1600" dirty="0">
                <a:solidFill>
                  <a:schemeClr val="accent6"/>
                </a:solidFill>
              </a:rPr>
              <a:t> </a:t>
            </a:r>
            <a:r>
              <a:rPr lang="en-US" sz="1600" dirty="0" err="1">
                <a:solidFill>
                  <a:schemeClr val="accent6"/>
                </a:solidFill>
              </a:rPr>
              <a:t>Altra</a:t>
            </a:r>
            <a:r>
              <a:rPr lang="en-US" sz="1600" dirty="0">
                <a:solidFill>
                  <a:schemeClr val="accent6"/>
                </a:solidFill>
              </a:rPr>
              <a:t>) server processors [49] </a:t>
            </a:r>
          </a:p>
        </p:txBody>
      </p:sp>
      <p:grpSp>
        <p:nvGrpSpPr>
          <p:cNvPr id="6" name="Group 5"/>
          <p:cNvGrpSpPr/>
          <p:nvPr/>
        </p:nvGrpSpPr>
        <p:grpSpPr>
          <a:xfrm>
            <a:off x="439480" y="1358062"/>
            <a:ext cx="8271840" cy="5491318"/>
            <a:chOff x="547696" y="1199535"/>
            <a:chExt cx="8271840" cy="5491318"/>
          </a:xfrm>
        </p:grpSpPr>
        <p:pic>
          <p:nvPicPr>
            <p:cNvPr id="7" name="Picture 6"/>
            <p:cNvPicPr>
              <a:picLocks noChangeAspect="1"/>
            </p:cNvPicPr>
            <p:nvPr/>
          </p:nvPicPr>
          <p:blipFill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85735" b="5752"/>
            <a:stretch/>
          </p:blipFill>
          <p:spPr>
            <a:xfrm>
              <a:off x="547696" y="5659974"/>
              <a:ext cx="8271840" cy="662168"/>
            </a:xfrm>
            <a:prstGeom prst="rect">
              <a:avLst/>
            </a:prstGeom>
          </p:spPr>
        </p:pic>
        <p:pic>
          <p:nvPicPr>
            <p:cNvPr id="8" name="Picture 7"/>
            <p:cNvPicPr>
              <a:picLocks noChangeAspect="1"/>
            </p:cNvPicPr>
            <p:nvPr/>
          </p:nvPicPr>
          <p:blipFill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14480" b="31756"/>
            <a:stretch/>
          </p:blipFill>
          <p:spPr>
            <a:xfrm>
              <a:off x="547696" y="1199535"/>
              <a:ext cx="8271840" cy="4181667"/>
            </a:xfrm>
            <a:prstGeom prst="rect">
              <a:avLst/>
            </a:prstGeom>
          </p:spPr>
        </p:pic>
        <p:pic>
          <p:nvPicPr>
            <p:cNvPr id="9" name="Picture 8"/>
            <p:cNvPicPr>
              <a:picLocks noChangeAspect="1"/>
            </p:cNvPicPr>
            <p:nvPr/>
          </p:nvPicPr>
          <p:blipFill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95054" b="-1"/>
            <a:stretch/>
          </p:blipFill>
          <p:spPr>
            <a:xfrm>
              <a:off x="764005" y="6351641"/>
              <a:ext cx="7615990" cy="339212"/>
            </a:xfrm>
            <a:prstGeom prst="rect">
              <a:avLst/>
            </a:prstGeom>
          </p:spPr>
        </p:pic>
      </p:grpSp>
      <p:sp>
        <p:nvSpPr>
          <p:cNvPr id="10" name="Oval 9"/>
          <p:cNvSpPr/>
          <p:nvPr/>
        </p:nvSpPr>
        <p:spPr bwMode="auto">
          <a:xfrm>
            <a:off x="5159492" y="1761200"/>
            <a:ext cx="3642978" cy="2339975"/>
          </a:xfrm>
          <a:prstGeom prst="ellipse">
            <a:avLst/>
          </a:prstGeom>
          <a:noFill/>
          <a:ln w="15875" cap="flat" cmpd="sng" algn="ctr">
            <a:solidFill>
              <a:srgbClr val="FF0000"/>
            </a:solidFill>
            <a:prstDash val="sysDash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3300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04648573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10" grpId="0" animBg="1"/>
    </p:bld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lvl="0">
              <a:defRPr/>
            </a:pPr>
            <a:r>
              <a:rPr lang="en-US" altLang="en-US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1. Introduction - Main battlefields of the processor war (21)</a:t>
            </a:r>
            <a:endParaRPr lang="en-US" sz="1700" dirty="0">
              <a:solidFill>
                <a:srgbClr val="FFFFFF"/>
              </a:solidFill>
            </a:endParaRPr>
          </a:p>
        </p:txBody>
      </p:sp>
      <p:sp>
        <p:nvSpPr>
          <p:cNvPr id="6" name="Rounded Rectangle 5"/>
          <p:cNvSpPr/>
          <p:nvPr/>
        </p:nvSpPr>
        <p:spPr bwMode="auto">
          <a:xfrm>
            <a:off x="-15574" y="2303875"/>
            <a:ext cx="9159574" cy="828000"/>
          </a:xfrm>
          <a:prstGeom prst="roundRect">
            <a:avLst/>
          </a:prstGeom>
          <a:solidFill>
            <a:srgbClr val="E5F2FF"/>
          </a:solidFill>
          <a:ln w="15875" cap="flat" cmpd="sng" algn="ctr">
            <a:solidFill>
              <a:srgbClr val="89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26495" y="2303875"/>
            <a:ext cx="9185913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600" spc="-30" dirty="0">
                <a:latin typeface="+mj-lt"/>
              </a:rPr>
              <a:t>Note also in the previous Figure that lastly introduced </a:t>
            </a:r>
            <a:r>
              <a:rPr lang="en-GB" sz="1600" spc="-30" dirty="0">
                <a:solidFill>
                  <a:srgbClr val="FF0000"/>
                </a:solidFill>
                <a:latin typeface="+mj-lt"/>
              </a:rPr>
              <a:t>Arm ISA-based server processors</a:t>
            </a:r>
            <a:r>
              <a:rPr lang="en-GB" sz="1600" spc="-30" dirty="0">
                <a:latin typeface="+mj-lt"/>
              </a:rPr>
              <a:t> </a:t>
            </a:r>
          </a:p>
          <a:p>
            <a:r>
              <a:rPr lang="en-GB" sz="1600" dirty="0">
                <a:solidFill>
                  <a:srgbClr val="0070C0"/>
                </a:solidFill>
                <a:latin typeface="+mj-lt"/>
              </a:rPr>
              <a:t>   </a:t>
            </a:r>
            <a:r>
              <a:rPr lang="en-GB" sz="1600" spc="-30" dirty="0">
                <a:solidFill>
                  <a:srgbClr val="0070C0"/>
                </a:solidFill>
                <a:latin typeface="+mj-lt"/>
              </a:rPr>
              <a:t>already provide comparable performance levels as Intel’s and AMD’s current x86-based</a:t>
            </a:r>
          </a:p>
          <a:p>
            <a:pPr>
              <a:spcAft>
                <a:spcPts val="600"/>
              </a:spcAft>
            </a:pPr>
            <a:r>
              <a:rPr lang="en-GB" sz="1600" spc="-30" dirty="0">
                <a:solidFill>
                  <a:srgbClr val="0070C0"/>
                </a:solidFill>
                <a:latin typeface="+mj-lt"/>
              </a:rPr>
              <a:t>   server processors,</a:t>
            </a:r>
            <a:r>
              <a:rPr lang="en-GB" sz="1600" spc="-30" dirty="0">
                <a:latin typeface="+mj-lt"/>
              </a:rPr>
              <a:t> though, typically </a:t>
            </a:r>
            <a:r>
              <a:rPr lang="en-GB" sz="1600" spc="-30" dirty="0">
                <a:solidFill>
                  <a:srgbClr val="0070C0"/>
                </a:solidFill>
                <a:latin typeface="+mj-lt"/>
              </a:rPr>
              <a:t>consume less power and cost less</a:t>
            </a:r>
            <a:r>
              <a:rPr lang="en-GB" sz="1600" spc="-30" dirty="0">
                <a:latin typeface="+mj-lt"/>
              </a:rPr>
              <a:t>.</a:t>
            </a:r>
            <a:endParaRPr lang="en-GB" sz="1600" spc="-30" dirty="0">
              <a:solidFill>
                <a:srgbClr val="0070C0"/>
              </a:solidFill>
              <a:latin typeface="+mj-lt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26988" y="458670"/>
            <a:ext cx="749339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>
                <a:solidFill>
                  <a:schemeClr val="accent6"/>
                </a:solidFill>
              </a:rPr>
              <a:t>The performance war: recent ranking of server processors (2021) -2 </a:t>
            </a:r>
          </a:p>
        </p:txBody>
      </p:sp>
      <p:sp>
        <p:nvSpPr>
          <p:cNvPr id="9" name="Rounded Rectangle 8"/>
          <p:cNvSpPr/>
          <p:nvPr/>
        </p:nvSpPr>
        <p:spPr bwMode="auto">
          <a:xfrm>
            <a:off x="-15574" y="906529"/>
            <a:ext cx="9159574" cy="1408798"/>
          </a:xfrm>
          <a:prstGeom prst="roundRect">
            <a:avLst/>
          </a:prstGeom>
          <a:noFill/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26495" y="818040"/>
            <a:ext cx="9291261" cy="164660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The previous Figure shows that in 2021, </a:t>
            </a:r>
            <a:r>
              <a:rPr lang="en-US" sz="1600" dirty="0">
                <a:solidFill>
                  <a:srgbClr val="0070C0"/>
                </a:solidFill>
              </a:rPr>
              <a:t>Intel’s 3</a:t>
            </a:r>
            <a:r>
              <a:rPr lang="en-US" sz="1600" baseline="30000" dirty="0">
                <a:solidFill>
                  <a:srgbClr val="0070C0"/>
                </a:solidFill>
              </a:rPr>
              <a:t>rd</a:t>
            </a:r>
            <a:r>
              <a:rPr lang="en-US" sz="1600" dirty="0">
                <a:solidFill>
                  <a:srgbClr val="0070C0"/>
                </a:solidFill>
              </a:rPr>
              <a:t> gen. scalable Xeon 8380 provided </a:t>
            </a:r>
          </a:p>
          <a:p>
            <a:r>
              <a:rPr lang="en-US" sz="1600" dirty="0">
                <a:solidFill>
                  <a:srgbClr val="0070C0"/>
                </a:solidFill>
              </a:rPr>
              <a:t>  the highest ST performance, whereas AMD’s Zen 3-based EPYC 7763 has the highest </a:t>
            </a:r>
          </a:p>
          <a:p>
            <a:pPr>
              <a:spcAft>
                <a:spcPts val="600"/>
              </a:spcAft>
            </a:pPr>
            <a:r>
              <a:rPr lang="en-US" sz="1600" dirty="0">
                <a:solidFill>
                  <a:srgbClr val="0070C0"/>
                </a:solidFill>
              </a:rPr>
              <a:t>  throughput </a:t>
            </a:r>
            <a:r>
              <a:rPr lang="en-US" sz="1600" dirty="0"/>
              <a:t>while carrying out parallel workloads. </a:t>
            </a:r>
          </a:p>
          <a:p>
            <a:r>
              <a:rPr lang="en-US" sz="1600" dirty="0"/>
              <a:t>Nevertheless, this ranking </a:t>
            </a:r>
            <a:r>
              <a:rPr lang="en-US" sz="1600" dirty="0">
                <a:solidFill>
                  <a:srgbClr val="0070C0"/>
                </a:solidFill>
              </a:rPr>
              <a:t>might change </a:t>
            </a:r>
            <a:r>
              <a:rPr lang="en-US" sz="1600" dirty="0"/>
              <a:t>when Intel or AMD will launch newer, more</a:t>
            </a:r>
          </a:p>
          <a:p>
            <a:r>
              <a:rPr lang="en-US" sz="1600" dirty="0"/>
              <a:t>  enhanced server lines. </a:t>
            </a:r>
          </a:p>
          <a:p>
            <a:endParaRPr lang="en-US" sz="1600" dirty="0"/>
          </a:p>
        </p:txBody>
      </p:sp>
      <p:sp>
        <p:nvSpPr>
          <p:cNvPr id="13" name="Rounded Rectangle 12"/>
          <p:cNvSpPr/>
          <p:nvPr/>
        </p:nvSpPr>
        <p:spPr bwMode="auto">
          <a:xfrm>
            <a:off x="26988" y="3338990"/>
            <a:ext cx="9117012" cy="1305145"/>
          </a:xfrm>
          <a:prstGeom prst="roundRect">
            <a:avLst/>
          </a:prstGeom>
          <a:noFill/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14" name="Rounded Rectangle 13"/>
          <p:cNvSpPr/>
          <p:nvPr/>
        </p:nvSpPr>
        <p:spPr bwMode="auto">
          <a:xfrm>
            <a:off x="-18510" y="3242475"/>
            <a:ext cx="9162510" cy="1692000"/>
          </a:xfrm>
          <a:prstGeom prst="roundRect">
            <a:avLst/>
          </a:prstGeom>
          <a:solidFill>
            <a:srgbClr val="E5F2FF"/>
          </a:solidFill>
          <a:ln w="19050" cap="flat" cmpd="sng" algn="ctr">
            <a:solidFill>
              <a:srgbClr val="89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26495" y="3248979"/>
            <a:ext cx="9380710" cy="164660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600" spc="-30" dirty="0">
                <a:solidFill>
                  <a:srgbClr val="FF0000"/>
                </a:solidFill>
              </a:rPr>
              <a:t>The lower power consumption of ARM-based servers </a:t>
            </a:r>
            <a:r>
              <a:rPr lang="en-GB" sz="1600" spc="-30" dirty="0"/>
              <a:t>mainly originates from the</a:t>
            </a:r>
            <a:r>
              <a:rPr lang="en-GB" sz="1600" dirty="0"/>
              <a:t> </a:t>
            </a:r>
            <a:r>
              <a:rPr lang="en-GB" sz="1600" dirty="0">
                <a:solidFill>
                  <a:srgbClr val="0070C0"/>
                </a:solidFill>
              </a:rPr>
              <a:t>inherent </a:t>
            </a:r>
          </a:p>
          <a:p>
            <a:pPr>
              <a:spcAft>
                <a:spcPts val="600"/>
              </a:spcAft>
            </a:pPr>
            <a:r>
              <a:rPr lang="en-GB" sz="1600" dirty="0">
                <a:solidFill>
                  <a:srgbClr val="0070C0"/>
                </a:solidFill>
              </a:rPr>
              <a:t>   advantage of RISC type ARM ISAs vs. CISC type x86 ISAs.</a:t>
            </a:r>
          </a:p>
          <a:p>
            <a:r>
              <a:rPr lang="en-GB" sz="1600" dirty="0">
                <a:solidFill>
                  <a:srgbClr val="0070C0"/>
                </a:solidFill>
              </a:rPr>
              <a:t> </a:t>
            </a:r>
            <a:r>
              <a:rPr lang="en-GB" sz="1600" spc="-30" dirty="0">
                <a:solidFill>
                  <a:srgbClr val="0070C0"/>
                </a:solidFill>
              </a:rPr>
              <a:t>This results from the fact that RISC architectures require less power for operand fetching</a:t>
            </a:r>
          </a:p>
          <a:p>
            <a:r>
              <a:rPr lang="en-GB" sz="1600" dirty="0">
                <a:solidFill>
                  <a:srgbClr val="0070C0"/>
                </a:solidFill>
              </a:rPr>
              <a:t>   and decoding, </a:t>
            </a:r>
            <a:r>
              <a:rPr lang="en-GB" sz="1600" dirty="0"/>
              <a:t>since they fetch operands only from registers and decode fixed-length</a:t>
            </a:r>
          </a:p>
          <a:p>
            <a:r>
              <a:rPr lang="en-GB" sz="1600" dirty="0"/>
              <a:t>   instructions, whereas CISC processors may fetch memory operands as well and </a:t>
            </a:r>
          </a:p>
          <a:p>
            <a:r>
              <a:rPr lang="en-GB" sz="1600" dirty="0"/>
              <a:t>   decode variable length instructions.</a:t>
            </a:r>
          </a:p>
        </p:txBody>
      </p:sp>
    </p:spTree>
    <p:extLst>
      <p:ext uri="{BB962C8B-B14F-4D97-AF65-F5344CB8AC3E}">
        <p14:creationId xmlns:p14="http://schemas.microsoft.com/office/powerpoint/2010/main" val="1895208379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2D305D3-217C-9617-0AEE-3FAA93A8D90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hu-HU"/>
          </a:p>
        </p:txBody>
      </p:sp>
      <p:pic>
        <p:nvPicPr>
          <p:cNvPr id="2050" name="Picture 2">
            <a:extLst>
              <a:ext uri="{FF2B5EF4-FFF2-40B4-BE49-F238E27FC236}">
                <a16:creationId xmlns:a16="http://schemas.microsoft.com/office/drawing/2014/main" id="{FA7DFC27-5F41-2B4A-18C9-AEE2E132B48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1525860"/>
            <a:ext cx="9144000" cy="51435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6380108A-8F29-9CD1-6E90-7003E53F1EB9}"/>
              </a:ext>
            </a:extLst>
          </p:cNvPr>
          <p:cNvSpPr txBox="1"/>
          <p:nvPr/>
        </p:nvSpPr>
        <p:spPr>
          <a:xfrm>
            <a:off x="116505" y="494383"/>
            <a:ext cx="483023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accent6"/>
                </a:solidFill>
              </a:rPr>
              <a:t>Meteor Lake - 3D (Vertical) integration</a:t>
            </a:r>
            <a:endParaRPr lang="hu-HU" dirty="0">
              <a:solidFill>
                <a:schemeClr val="accent6"/>
              </a:solidFill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A9405387-8AA8-B840-5D6E-C798E5C80D86}"/>
              </a:ext>
            </a:extLst>
          </p:cNvPr>
          <p:cNvSpPr txBox="1"/>
          <p:nvPr/>
        </p:nvSpPr>
        <p:spPr>
          <a:xfrm>
            <a:off x="341313" y="5949280"/>
            <a:ext cx="2909451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/>
              <a:t>Source: </a:t>
            </a:r>
            <a:r>
              <a:rPr lang="en-US" sz="1200" dirty="0" err="1"/>
              <a:t>AnandTech</a:t>
            </a:r>
            <a:r>
              <a:rPr lang="en-US" sz="1200" dirty="0"/>
              <a:t> 19. Sept- 2023</a:t>
            </a:r>
            <a:endParaRPr lang="hu-HU" sz="1200" dirty="0"/>
          </a:p>
        </p:txBody>
      </p:sp>
    </p:spTree>
    <p:extLst>
      <p:ext uri="{BB962C8B-B14F-4D97-AF65-F5344CB8AC3E}">
        <p14:creationId xmlns:p14="http://schemas.microsoft.com/office/powerpoint/2010/main" val="4253065997"/>
      </p:ext>
    </p:extLst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182F76"/>
            </a:gs>
            <a:gs pos="100000">
              <a:srgbClr val="3366FF"/>
            </a:gs>
          </a:gsLst>
          <a:lin ang="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226" name="AutoShape 3"/>
          <p:cNvSpPr>
            <a:spLocks noChangeArrowheads="1"/>
          </p:cNvSpPr>
          <p:nvPr/>
        </p:nvSpPr>
        <p:spPr bwMode="auto">
          <a:xfrm>
            <a:off x="464295" y="1718810"/>
            <a:ext cx="8203159" cy="720000"/>
          </a:xfrm>
          <a:prstGeom prst="roundRect">
            <a:avLst>
              <a:gd name="adj" fmla="val 0"/>
            </a:avLst>
          </a:prstGeom>
          <a:solidFill>
            <a:srgbClr val="000080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9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2. Overview of the evolution of Intel's Pentium 4 and</a:t>
            </a:r>
          </a:p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9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Core 2 families</a:t>
            </a:r>
          </a:p>
        </p:txBody>
      </p:sp>
      <p:grpSp>
        <p:nvGrpSpPr>
          <p:cNvPr id="3" name="Group 13"/>
          <p:cNvGrpSpPr>
            <a:grpSpLocks/>
          </p:cNvGrpSpPr>
          <p:nvPr/>
        </p:nvGrpSpPr>
        <p:grpSpPr bwMode="auto">
          <a:xfrm>
            <a:off x="296525" y="2845985"/>
            <a:ext cx="8370930" cy="468000"/>
            <a:chOff x="472" y="2160"/>
            <a:chExt cx="4630" cy="386"/>
          </a:xfrm>
        </p:grpSpPr>
        <p:sp>
          <p:nvSpPr>
            <p:cNvPr id="4" name="AutoShape 11"/>
            <p:cNvSpPr>
              <a:spLocks noChangeArrowheads="1"/>
            </p:cNvSpPr>
            <p:nvPr/>
          </p:nvSpPr>
          <p:spPr bwMode="auto">
            <a:xfrm>
              <a:off x="658" y="2160"/>
              <a:ext cx="4444" cy="386"/>
            </a:xfrm>
            <a:prstGeom prst="roundRect">
              <a:avLst>
                <a:gd name="adj" fmla="val 0"/>
              </a:avLst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None/>
              </a:pPr>
              <a:r>
                <a:rPr lang="en-US" altLang="en-US" sz="1900" dirty="0">
                  <a:solidFill>
                    <a:srgbClr val="FFFFFF"/>
                  </a:solidFill>
                  <a:latin typeface="Verdana" pitchFamily="34" charset="0"/>
                  <a:cs typeface="Arial" charset="0"/>
                </a:rPr>
                <a:t>2.1 Why Intel cancelled the Pentium 4 family?</a:t>
              </a:r>
            </a:p>
          </p:txBody>
        </p:sp>
        <p:sp>
          <p:nvSpPr>
            <p:cNvPr id="5" name="Text Box 12"/>
            <p:cNvSpPr txBox="1">
              <a:spLocks noChangeArrowheads="1"/>
            </p:cNvSpPr>
            <p:nvPr/>
          </p:nvSpPr>
          <p:spPr bwMode="auto">
            <a:xfrm>
              <a:off x="472" y="2169"/>
              <a:ext cx="254" cy="24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</a:pPr>
              <a:r>
                <a:rPr lang="hu-HU" altLang="en-US" sz="1900" dirty="0">
                  <a:solidFill>
                    <a:srgbClr val="FFFFFF"/>
                  </a:solidFill>
                  <a:latin typeface="Verdana" pitchFamily="34" charset="0"/>
                  <a:cs typeface="Arial" charset="0"/>
                </a:rPr>
                <a:t> </a:t>
              </a:r>
              <a:endParaRPr lang="en-US" altLang="en-US" sz="1900" dirty="0">
                <a:solidFill>
                  <a:srgbClr val="FFFFFF"/>
                </a:solidFill>
                <a:latin typeface="Verdana" pitchFamily="34" charset="0"/>
                <a:cs typeface="Arial" charset="0"/>
              </a:endParaRPr>
            </a:p>
          </p:txBody>
        </p:sp>
      </p:grpSp>
      <p:grpSp>
        <p:nvGrpSpPr>
          <p:cNvPr id="6" name="Group 14"/>
          <p:cNvGrpSpPr>
            <a:grpSpLocks/>
          </p:cNvGrpSpPr>
          <p:nvPr/>
        </p:nvGrpSpPr>
        <p:grpSpPr bwMode="auto">
          <a:xfrm>
            <a:off x="296525" y="3383995"/>
            <a:ext cx="8370930" cy="468000"/>
            <a:chOff x="472" y="2160"/>
            <a:chExt cx="4630" cy="288"/>
          </a:xfrm>
        </p:grpSpPr>
        <p:sp>
          <p:nvSpPr>
            <p:cNvPr id="7" name="AutoShape 15"/>
            <p:cNvSpPr>
              <a:spLocks noChangeArrowheads="1"/>
            </p:cNvSpPr>
            <p:nvPr/>
          </p:nvSpPr>
          <p:spPr bwMode="auto">
            <a:xfrm>
              <a:off x="658" y="2160"/>
              <a:ext cx="4444" cy="288"/>
            </a:xfrm>
            <a:prstGeom prst="roundRect">
              <a:avLst>
                <a:gd name="adj" fmla="val 0"/>
              </a:avLst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lvl="0" eaLnBrk="1" fontAlgn="base" hangingPunct="1">
                <a:spcBef>
                  <a:spcPct val="0"/>
                </a:spcBef>
                <a:spcAft>
                  <a:spcPct val="0"/>
                </a:spcAft>
                <a:buNone/>
                <a:defRPr/>
              </a:pPr>
              <a:r>
                <a:rPr lang="en-US" altLang="en-US" sz="1900" dirty="0">
                  <a:solidFill>
                    <a:srgbClr val="FFFFFF"/>
                  </a:solidFill>
                  <a:latin typeface="Verdana" pitchFamily="34" charset="0"/>
                  <a:cs typeface="Arial" charset="0"/>
                </a:rPr>
                <a:t>2.2 Overview of the evolution of Intel's Core 2 family</a:t>
              </a:r>
            </a:p>
          </p:txBody>
        </p:sp>
        <p:sp>
          <p:nvSpPr>
            <p:cNvPr id="8" name="Text Box 16"/>
            <p:cNvSpPr txBox="1">
              <a:spLocks noChangeArrowheads="1"/>
            </p:cNvSpPr>
            <p:nvPr/>
          </p:nvSpPr>
          <p:spPr bwMode="auto">
            <a:xfrm>
              <a:off x="472" y="2177"/>
              <a:ext cx="254" cy="24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</a:pPr>
              <a:r>
                <a:rPr lang="hu-HU" altLang="en-US" sz="1900" dirty="0">
                  <a:solidFill>
                    <a:srgbClr val="FFFFFF"/>
                  </a:solidFill>
                  <a:latin typeface="Verdana" pitchFamily="34" charset="0"/>
                  <a:cs typeface="Arial" charset="0"/>
                </a:rPr>
                <a:t> </a:t>
              </a:r>
              <a:endParaRPr lang="en-US" altLang="en-US" sz="1900" dirty="0">
                <a:solidFill>
                  <a:srgbClr val="FFFFFF"/>
                </a:solidFill>
                <a:latin typeface="Verdana" pitchFamily="34" charset="0"/>
                <a:cs typeface="Arial" charset="0"/>
              </a:endParaRPr>
            </a:p>
          </p:txBody>
        </p:sp>
      </p:grpSp>
      <p:grpSp>
        <p:nvGrpSpPr>
          <p:cNvPr id="9" name="Group 20"/>
          <p:cNvGrpSpPr>
            <a:grpSpLocks/>
          </p:cNvGrpSpPr>
          <p:nvPr/>
        </p:nvGrpSpPr>
        <p:grpSpPr bwMode="auto">
          <a:xfrm>
            <a:off x="296525" y="3956364"/>
            <a:ext cx="8370930" cy="468000"/>
            <a:chOff x="472" y="2160"/>
            <a:chExt cx="4630" cy="288"/>
          </a:xfrm>
        </p:grpSpPr>
        <p:sp>
          <p:nvSpPr>
            <p:cNvPr id="10" name="AutoShape 21"/>
            <p:cNvSpPr>
              <a:spLocks noChangeArrowheads="1"/>
            </p:cNvSpPr>
            <p:nvPr/>
          </p:nvSpPr>
          <p:spPr bwMode="auto">
            <a:xfrm>
              <a:off x="658" y="2160"/>
              <a:ext cx="4444" cy="288"/>
            </a:xfrm>
            <a:prstGeom prst="roundRect">
              <a:avLst>
                <a:gd name="adj" fmla="val 0"/>
              </a:avLst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lvl="0" eaLnBrk="1" fontAlgn="base" hangingPunct="1">
                <a:spcBef>
                  <a:spcPct val="0"/>
                </a:spcBef>
                <a:spcAft>
                  <a:spcPct val="0"/>
                </a:spcAft>
                <a:buNone/>
                <a:defRPr/>
              </a:pPr>
              <a:r>
                <a:rPr lang="en-US" altLang="en-US" sz="1900" dirty="0">
                  <a:solidFill>
                    <a:srgbClr val="FFFFFF"/>
                  </a:solidFill>
                  <a:latin typeface="Verdana" pitchFamily="34" charset="0"/>
                  <a:cs typeface="Arial" charset="0"/>
                </a:rPr>
                <a:t>2.3 What are the key enhancements of the Core 2 family? </a:t>
              </a:r>
            </a:p>
          </p:txBody>
        </p:sp>
        <p:sp>
          <p:nvSpPr>
            <p:cNvPr id="11" name="Text Box 22"/>
            <p:cNvSpPr txBox="1">
              <a:spLocks noChangeArrowheads="1"/>
            </p:cNvSpPr>
            <p:nvPr/>
          </p:nvSpPr>
          <p:spPr bwMode="auto">
            <a:xfrm>
              <a:off x="472" y="2177"/>
              <a:ext cx="254" cy="24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</a:pPr>
              <a:r>
                <a:rPr lang="hu-HU" altLang="en-US" sz="1900" dirty="0">
                  <a:solidFill>
                    <a:srgbClr val="FFFFFF"/>
                  </a:solidFill>
                  <a:latin typeface="Verdana" pitchFamily="34" charset="0"/>
                  <a:cs typeface="Arial" charset="0"/>
                </a:rPr>
                <a:t> </a:t>
              </a:r>
              <a:endParaRPr lang="en-US" altLang="en-US" sz="1900" dirty="0">
                <a:solidFill>
                  <a:srgbClr val="FFFFFF"/>
                </a:solidFill>
                <a:latin typeface="Verdana" pitchFamily="34" charset="0"/>
                <a:cs typeface="Arial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017358955"/>
      </p:ext>
    </p:extLst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182F76"/>
            </a:gs>
            <a:gs pos="100000">
              <a:srgbClr val="3366FF"/>
            </a:gs>
          </a:gsLst>
          <a:lin ang="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226" name="AutoShape 3"/>
          <p:cNvSpPr>
            <a:spLocks noChangeArrowheads="1"/>
          </p:cNvSpPr>
          <p:nvPr/>
        </p:nvSpPr>
        <p:spPr bwMode="auto">
          <a:xfrm>
            <a:off x="386535" y="1934890"/>
            <a:ext cx="8272462" cy="504000"/>
          </a:xfrm>
          <a:prstGeom prst="roundRect">
            <a:avLst>
              <a:gd name="adj" fmla="val 0"/>
            </a:avLst>
          </a:prstGeom>
          <a:solidFill>
            <a:srgbClr val="000080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lvl="0" algn="ctr" eaLnBrk="1" fontAlgn="base" hangingPunct="1">
              <a:spcBef>
                <a:spcPct val="0"/>
              </a:spcBef>
              <a:spcAft>
                <a:spcPct val="0"/>
              </a:spcAft>
              <a:buNone/>
              <a:defRPr/>
            </a:pPr>
            <a:r>
              <a:rPr lang="en-US" altLang="en-US" sz="19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2.1 Why Intel cancelled the Pentium 4 family?</a:t>
            </a:r>
            <a:endParaRPr kumimoji="0" lang="en-US" altLang="en-US" sz="19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648370506"/>
      </p:ext>
    </p:extLst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lvl="0" eaLnBrk="1" hangingPunct="1">
              <a:defRPr/>
            </a:pPr>
            <a:r>
              <a:rPr lang="en-US" altLang="en-US" sz="17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2.1 Why Intel cancelled the Pentium 4 family? (1)</a:t>
            </a:r>
            <a:endParaRPr lang="en-US" altLang="en-US" sz="1700" kern="1200" dirty="0">
              <a:solidFill>
                <a:srgbClr val="FFFFFF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7" name="Rounded Rectangle 6"/>
          <p:cNvSpPr/>
          <p:nvPr/>
        </p:nvSpPr>
        <p:spPr bwMode="auto">
          <a:xfrm>
            <a:off x="0" y="885201"/>
            <a:ext cx="9143999" cy="1440000"/>
          </a:xfrm>
          <a:prstGeom prst="roundRect">
            <a:avLst/>
          </a:prstGeom>
          <a:solidFill>
            <a:srgbClr val="DDEEFF"/>
          </a:solidFill>
          <a:ln w="19050" cap="flat" cmpd="sng" algn="ctr">
            <a:solidFill>
              <a:srgbClr val="89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206515" y="1695291"/>
            <a:ext cx="927103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-50" normalizeH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</a:rPr>
              <a:t>The </a:t>
            </a:r>
            <a:r>
              <a:rPr kumimoji="0" lang="en-US" sz="1600" b="0" i="0" u="none" strike="noStrike" kern="1200" cap="none" spc="-50" normalizeH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</a:rPr>
              <a:t>Netburst</a:t>
            </a:r>
            <a:r>
              <a:rPr kumimoji="0" lang="en-US" sz="1600" b="0" i="0" u="none" strike="noStrike" kern="1200" cap="none" spc="-50" normalizeH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</a:rPr>
              <a:t> </a:t>
            </a:r>
            <a:r>
              <a:rPr kumimoji="0" lang="en-US" sz="1600" b="0" i="0" u="none" strike="noStrike" kern="1200" cap="none" spc="-50" normalizeH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</a:rPr>
              <a:t>microarchitecture </a:t>
            </a:r>
            <a:r>
              <a:rPr kumimoji="0" lang="en-US" sz="1600" b="0" i="0" u="none" strike="noStrike" kern="1200" cap="none" spc="-5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</a:rPr>
              <a:t>would </a:t>
            </a:r>
            <a:r>
              <a:rPr lang="en-US" sz="1600" spc="-50" dirty="0">
                <a:solidFill>
                  <a:srgbClr val="0070C0"/>
                </a:solidFill>
                <a:latin typeface="Verdana"/>
              </a:rPr>
              <a:t>have a </a:t>
            </a:r>
            <a:r>
              <a:rPr lang="en-US" sz="1600" spc="-50" dirty="0">
                <a:solidFill>
                  <a:srgbClr val="FF0000"/>
                </a:solidFill>
                <a:latin typeface="Verdana"/>
              </a:rPr>
              <a:t>lifespan</a:t>
            </a:r>
            <a:r>
              <a:rPr lang="en-US" sz="1600" spc="-50" dirty="0">
                <a:solidFill>
                  <a:srgbClr val="0070C0"/>
                </a:solidFill>
                <a:latin typeface="Verdana"/>
              </a:rPr>
              <a:t> </a:t>
            </a:r>
            <a:r>
              <a:rPr lang="en-US" sz="1600" spc="-50" dirty="0">
                <a:solidFill>
                  <a:srgbClr val="FF0000"/>
                </a:solidFill>
                <a:latin typeface="Verdana"/>
              </a:rPr>
              <a:t>of</a:t>
            </a:r>
            <a:r>
              <a:rPr kumimoji="0" lang="en-US" sz="1600" b="0" i="0" u="none" strike="noStrike" kern="1200" cap="none" spc="-5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</a:rPr>
              <a:t> 7 years </a:t>
            </a:r>
            <a:r>
              <a:rPr kumimoji="0" lang="en-US" sz="1600" b="0" i="0" u="none" strike="noStrike" kern="1200" cap="none" spc="-5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</a:rPr>
              <a:t>and its </a:t>
            </a:r>
            <a:r>
              <a:rPr kumimoji="0" lang="en-US" sz="1600" b="0" i="0" u="none" strike="noStrike" kern="1200" cap="none" spc="-5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</a:rPr>
              <a:t>clock frequency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600" spc="-30" dirty="0">
                <a:solidFill>
                  <a:srgbClr val="FF0000"/>
                </a:solidFill>
                <a:latin typeface="Verdana"/>
              </a:rPr>
              <a:t> </a:t>
            </a:r>
            <a:r>
              <a:rPr kumimoji="0" lang="en-US" sz="1600" b="0" i="0" u="none" strike="noStrike" kern="1200" cap="none" spc="-3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</a:rPr>
              <a:t>     </a:t>
            </a:r>
            <a:r>
              <a:rPr kumimoji="0" lang="en-US" sz="1600" b="0" i="0" u="none" strike="noStrike" kern="1200" cap="none" spc="-3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</a:rPr>
              <a:t>would break the </a:t>
            </a:r>
            <a:r>
              <a:rPr kumimoji="0" lang="en-US" sz="1600" b="0" i="0" u="none" strike="noStrike" kern="1200" cap="none" spc="-3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</a:rPr>
              <a:t>10 GHz </a:t>
            </a:r>
            <a:r>
              <a:rPr kumimoji="0" lang="en-US" sz="1600" b="0" i="0" u="none" strike="noStrike" kern="1200" cap="none" spc="-3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</a:rPr>
              <a:t>mark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in 2006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[</a:t>
            </a:r>
            <a:r>
              <a:rPr lang="hu-HU" sz="1600" dirty="0">
                <a:solidFill>
                  <a:srgbClr val="000000"/>
                </a:solidFill>
                <a:latin typeface="Verdana"/>
              </a:rPr>
              <a:t>4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].</a:t>
            </a:r>
          </a:p>
        </p:txBody>
      </p:sp>
      <p:sp>
        <p:nvSpPr>
          <p:cNvPr id="9" name="TextBox 8"/>
          <p:cNvSpPr txBox="1"/>
          <p:nvPr/>
        </p:nvSpPr>
        <p:spPr>
          <a:xfrm>
            <a:off x="26495" y="458670"/>
            <a:ext cx="589629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2.1 Why Intel cancelled t</a:t>
            </a:r>
            <a:r>
              <a:rPr kumimoji="0" lang="en-US" sz="1800" b="0" i="0" u="none" strike="noStrike" kern="1200" cap="none" spc="0" normalizeH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he P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entium 4 family?    </a:t>
            </a:r>
          </a:p>
        </p:txBody>
      </p:sp>
      <p:sp>
        <p:nvSpPr>
          <p:cNvPr id="3" name="TextBox 2"/>
          <p:cNvSpPr txBox="1"/>
          <p:nvPr/>
        </p:nvSpPr>
        <p:spPr>
          <a:xfrm>
            <a:off x="192448" y="861216"/>
            <a:ext cx="8835047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dirty="0">
                <a:solidFill>
                  <a:srgbClr val="0070C0"/>
                </a:solidFill>
              </a:rPr>
              <a:t>At the launch event of  the Pentium 4 family </a:t>
            </a:r>
            <a:r>
              <a:rPr lang="en-US" sz="1600" dirty="0"/>
              <a:t>(in Nov. 2000) </a:t>
            </a:r>
            <a:r>
              <a:rPr lang="en-US" sz="1600" dirty="0">
                <a:solidFill>
                  <a:srgbClr val="0070C0"/>
                </a:solidFill>
              </a:rPr>
              <a:t>Intel's vice president</a:t>
            </a:r>
          </a:p>
          <a:p>
            <a:r>
              <a:rPr lang="en-US" sz="1600" dirty="0">
                <a:solidFill>
                  <a:srgbClr val="0070C0"/>
                </a:solidFill>
              </a:rPr>
              <a:t>      </a:t>
            </a:r>
            <a:r>
              <a:rPr lang="en-US" sz="1600" dirty="0">
                <a:solidFill>
                  <a:srgbClr val="000000"/>
                </a:solidFill>
              </a:rPr>
              <a:t>(</a:t>
            </a:r>
            <a:r>
              <a:rPr lang="en-US" sz="1600" dirty="0" err="1">
                <a:solidFill>
                  <a:srgbClr val="000000"/>
                </a:solidFill>
              </a:rPr>
              <a:t>Otellini</a:t>
            </a:r>
            <a:r>
              <a:rPr lang="en-US" sz="1600" dirty="0">
                <a:solidFill>
                  <a:srgbClr val="000000"/>
                </a:solidFill>
              </a:rPr>
              <a:t>) </a:t>
            </a:r>
            <a:r>
              <a:rPr lang="en-US" sz="1600" dirty="0"/>
              <a:t>introduced its underlying </a:t>
            </a:r>
            <a:r>
              <a:rPr lang="en-US" sz="1600" dirty="0" err="1">
                <a:solidFill>
                  <a:srgbClr val="FF0000"/>
                </a:solidFill>
              </a:rPr>
              <a:t>Netburst</a:t>
            </a:r>
            <a:r>
              <a:rPr lang="en-US" sz="1600" dirty="0">
                <a:solidFill>
                  <a:srgbClr val="FF0000"/>
                </a:solidFill>
              </a:rPr>
              <a:t> </a:t>
            </a:r>
            <a:r>
              <a:rPr lang="en-US" sz="1600" dirty="0"/>
              <a:t>microarchitecture</a:t>
            </a:r>
            <a:r>
              <a:rPr lang="en-US" sz="1600" dirty="0">
                <a:solidFill>
                  <a:srgbClr val="FF0000"/>
                </a:solidFill>
              </a:rPr>
              <a:t> </a:t>
            </a:r>
            <a:r>
              <a:rPr lang="en-US" sz="1600" dirty="0"/>
              <a:t>and made</a:t>
            </a:r>
          </a:p>
          <a:p>
            <a:r>
              <a:rPr lang="en-US" sz="1600" dirty="0"/>
              <a:t>      the following </a:t>
            </a:r>
            <a:r>
              <a:rPr lang="en-US" sz="1600" dirty="0">
                <a:solidFill>
                  <a:srgbClr val="FF0000"/>
                </a:solidFill>
              </a:rPr>
              <a:t>promise:</a:t>
            </a:r>
          </a:p>
        </p:txBody>
      </p:sp>
      <p:sp>
        <p:nvSpPr>
          <p:cNvPr id="4" name="TextBox 3"/>
          <p:cNvSpPr txBox="1"/>
          <p:nvPr/>
        </p:nvSpPr>
        <p:spPr>
          <a:xfrm>
            <a:off x="211180" y="2393885"/>
            <a:ext cx="364074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dirty="0"/>
              <a:t>What happened subsequently?</a:t>
            </a:r>
          </a:p>
        </p:txBody>
      </p:sp>
    </p:spTree>
    <p:extLst>
      <p:ext uri="{BB962C8B-B14F-4D97-AF65-F5344CB8AC3E}">
        <p14:creationId xmlns:p14="http://schemas.microsoft.com/office/powerpoint/2010/main" val="26883247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8" grpId="0"/>
      <p:bldP spid="3" grpId="0"/>
    </p:bld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sz="17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2.1 Why Intel cancelled the Pentium 4 family? (2)</a:t>
            </a:r>
            <a:endParaRPr lang="en-US" sz="1700" dirty="0"/>
          </a:p>
        </p:txBody>
      </p:sp>
      <p:grpSp>
        <p:nvGrpSpPr>
          <p:cNvPr id="3" name="Group 2"/>
          <p:cNvGrpSpPr/>
          <p:nvPr/>
        </p:nvGrpSpPr>
        <p:grpSpPr>
          <a:xfrm>
            <a:off x="1670385" y="1493785"/>
            <a:ext cx="5331885" cy="3018006"/>
            <a:chOff x="323850" y="1049934"/>
            <a:chExt cx="5331885" cy="2774950"/>
          </a:xfrm>
        </p:grpSpPr>
        <p:sp>
          <p:nvSpPr>
            <p:cNvPr id="4" name="Rectangle 46"/>
            <p:cNvSpPr>
              <a:spLocks noChangeArrowheads="1"/>
            </p:cNvSpPr>
            <p:nvPr/>
          </p:nvSpPr>
          <p:spPr bwMode="auto">
            <a:xfrm>
              <a:off x="2546775" y="1089902"/>
              <a:ext cx="3108960" cy="2690428"/>
            </a:xfrm>
            <a:prstGeom prst="rect">
              <a:avLst/>
            </a:prstGeom>
            <a:solidFill>
              <a:srgbClr val="0000FF">
                <a:alpha val="14117"/>
              </a:srgbClr>
            </a:solidFill>
            <a:ln w="19050">
              <a:solidFill>
                <a:schemeClr val="bg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3333CC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endParaRPr>
            </a:p>
          </p:txBody>
        </p:sp>
        <p:sp>
          <p:nvSpPr>
            <p:cNvPr id="9" name="Text Box 8"/>
            <p:cNvSpPr txBox="1">
              <a:spLocks noChangeArrowheads="1"/>
            </p:cNvSpPr>
            <p:nvPr/>
          </p:nvSpPr>
          <p:spPr bwMode="auto">
            <a:xfrm>
              <a:off x="4608513" y="3127972"/>
              <a:ext cx="10223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2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 0</a:t>
              </a:r>
              <a:r>
                <a:rPr kumimoji="0" lang="hu-HU" altLang="en-US" sz="12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1/200</a:t>
              </a:r>
              <a:r>
                <a:rPr kumimoji="0" lang="en-US" altLang="en-US" sz="12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6</a:t>
              </a:r>
            </a:p>
          </p:txBody>
        </p:sp>
        <p:sp>
          <p:nvSpPr>
            <p:cNvPr id="10" name="Rectangle 9"/>
            <p:cNvSpPr>
              <a:spLocks noChangeArrowheads="1"/>
            </p:cNvSpPr>
            <p:nvPr/>
          </p:nvSpPr>
          <p:spPr bwMode="auto">
            <a:xfrm>
              <a:off x="323850" y="2419947"/>
              <a:ext cx="4121150" cy="612775"/>
            </a:xfrm>
            <a:prstGeom prst="rect">
              <a:avLst/>
            </a:prstGeom>
            <a:gradFill rotWithShape="1">
              <a:gsLst>
                <a:gs pos="0">
                  <a:schemeClr val="tx2">
                    <a:lumMod val="60000"/>
                    <a:lumOff val="40000"/>
                  </a:schemeClr>
                </a:gs>
                <a:gs pos="100000">
                  <a:schemeClr val="accent1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sz="1400" b="0" i="0" u="none" strike="noStrike" kern="1200" cap="none" spc="0" normalizeH="0" baseline="0" noProof="0">
                <a:ln>
                  <a:noFill/>
                </a:ln>
                <a:solidFill>
                  <a:srgbClr val="3333CC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endParaRPr>
            </a:p>
          </p:txBody>
        </p:sp>
        <p:sp>
          <p:nvSpPr>
            <p:cNvPr id="11" name="AutoShape 10"/>
            <p:cNvSpPr>
              <a:spLocks noChangeArrowheads="1"/>
            </p:cNvSpPr>
            <p:nvPr/>
          </p:nvSpPr>
          <p:spPr bwMode="auto">
            <a:xfrm>
              <a:off x="393700" y="2438997"/>
              <a:ext cx="3735388" cy="576262"/>
            </a:xfrm>
            <a:prstGeom prst="roundRect">
              <a:avLst>
                <a:gd name="adj" fmla="val 16667"/>
              </a:avLst>
            </a:prstGeom>
            <a:solidFill>
              <a:srgbClr val="FFAD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en-US" sz="1400" b="0" i="0" u="none" strike="noStrike" kern="1200" cap="none" spc="0" normalizeH="0" baseline="0" noProof="0">
                <a:ln>
                  <a:noFill/>
                </a:ln>
                <a:solidFill>
                  <a:srgbClr val="3333CC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endParaRPr>
            </a:p>
          </p:txBody>
        </p:sp>
        <p:sp>
          <p:nvSpPr>
            <p:cNvPr id="12" name="Oval 12"/>
            <p:cNvSpPr>
              <a:spLocks noChangeArrowheads="1"/>
            </p:cNvSpPr>
            <p:nvPr/>
          </p:nvSpPr>
          <p:spPr bwMode="auto">
            <a:xfrm>
              <a:off x="3665538" y="2456459"/>
              <a:ext cx="774700" cy="611188"/>
            </a:xfrm>
            <a:prstGeom prst="ellipse">
              <a:avLst/>
            </a:prstGeom>
            <a:solidFill>
              <a:srgbClr val="FFAD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en-US" sz="1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endParaRPr>
            </a:p>
          </p:txBody>
        </p:sp>
        <p:sp>
          <p:nvSpPr>
            <p:cNvPr id="13" name="Text Box 13"/>
            <p:cNvSpPr txBox="1">
              <a:spLocks noChangeArrowheads="1"/>
            </p:cNvSpPr>
            <p:nvPr/>
          </p:nvSpPr>
          <p:spPr bwMode="auto">
            <a:xfrm>
              <a:off x="3890963" y="2621559"/>
              <a:ext cx="59055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0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Arial" charset="0"/>
                </a:rPr>
                <a:t>90nm</a:t>
              </a:r>
            </a:p>
          </p:txBody>
        </p:sp>
        <p:sp>
          <p:nvSpPr>
            <p:cNvPr id="14" name="Rectangle 14"/>
            <p:cNvSpPr>
              <a:spLocks noChangeArrowheads="1"/>
            </p:cNvSpPr>
            <p:nvPr/>
          </p:nvSpPr>
          <p:spPr bwMode="auto">
            <a:xfrm>
              <a:off x="736600" y="2464397"/>
              <a:ext cx="3240088" cy="612775"/>
            </a:xfrm>
            <a:prstGeom prst="rect">
              <a:avLst/>
            </a:prstGeom>
            <a:gradFill rotWithShape="1">
              <a:gsLst>
                <a:gs pos="0">
                  <a:srgbClr val="B2B2B2"/>
                </a:gs>
                <a:gs pos="100000">
                  <a:srgbClr val="FFAD5B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en-US" sz="1400" b="0" i="0" u="none" strike="noStrike" kern="1200" cap="none" spc="0" normalizeH="0" baseline="0" noProof="0">
                <a:ln>
                  <a:noFill/>
                </a:ln>
                <a:solidFill>
                  <a:srgbClr val="3333CC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endParaRPr>
            </a:p>
          </p:txBody>
        </p:sp>
        <p:sp>
          <p:nvSpPr>
            <p:cNvPr id="15" name="Rectangle 16"/>
            <p:cNvSpPr>
              <a:spLocks noChangeArrowheads="1"/>
            </p:cNvSpPr>
            <p:nvPr/>
          </p:nvSpPr>
          <p:spPr bwMode="auto">
            <a:xfrm>
              <a:off x="323850" y="1794472"/>
              <a:ext cx="4121150" cy="576262"/>
            </a:xfrm>
            <a:prstGeom prst="rect">
              <a:avLst/>
            </a:prstGeom>
            <a:gradFill rotWithShape="1">
              <a:gsLst>
                <a:gs pos="0">
                  <a:schemeClr val="tx2">
                    <a:lumMod val="60000"/>
                    <a:lumOff val="40000"/>
                  </a:schemeClr>
                </a:gs>
                <a:gs pos="100000">
                  <a:schemeClr val="accent1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sz="1400" b="0" i="0" u="none" strike="noStrike" kern="1200" cap="none" spc="0" normalizeH="0" baseline="0" noProof="0">
                <a:ln>
                  <a:noFill/>
                </a:ln>
                <a:solidFill>
                  <a:srgbClr val="3333CC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endParaRPr>
            </a:p>
          </p:txBody>
        </p:sp>
        <p:sp>
          <p:nvSpPr>
            <p:cNvPr id="16" name="AutoShape 17"/>
            <p:cNvSpPr>
              <a:spLocks noChangeArrowheads="1"/>
            </p:cNvSpPr>
            <p:nvPr/>
          </p:nvSpPr>
          <p:spPr bwMode="auto">
            <a:xfrm>
              <a:off x="393700" y="1805584"/>
              <a:ext cx="3735388" cy="576263"/>
            </a:xfrm>
            <a:prstGeom prst="roundRect">
              <a:avLst>
                <a:gd name="adj" fmla="val 16667"/>
              </a:avLst>
            </a:prstGeom>
            <a:solidFill>
              <a:srgbClr val="FFAD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en-US" sz="1400" b="0" i="0" u="none" strike="noStrike" kern="1200" cap="none" spc="0" normalizeH="0" baseline="0" noProof="0">
                <a:ln>
                  <a:noFill/>
                </a:ln>
                <a:solidFill>
                  <a:srgbClr val="3333CC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endParaRPr>
            </a:p>
          </p:txBody>
        </p:sp>
        <p:sp>
          <p:nvSpPr>
            <p:cNvPr id="17" name="Oval 18"/>
            <p:cNvSpPr>
              <a:spLocks noChangeArrowheads="1"/>
            </p:cNvSpPr>
            <p:nvPr/>
          </p:nvSpPr>
          <p:spPr bwMode="auto">
            <a:xfrm>
              <a:off x="3665538" y="1757959"/>
              <a:ext cx="774700" cy="612775"/>
            </a:xfrm>
            <a:prstGeom prst="ellipse">
              <a:avLst/>
            </a:prstGeom>
            <a:solidFill>
              <a:srgbClr val="FFAD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en-US" sz="1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endParaRPr>
            </a:p>
          </p:txBody>
        </p:sp>
        <p:sp>
          <p:nvSpPr>
            <p:cNvPr id="18" name="Text Box 19"/>
            <p:cNvSpPr txBox="1">
              <a:spLocks noChangeArrowheads="1"/>
            </p:cNvSpPr>
            <p:nvPr/>
          </p:nvSpPr>
          <p:spPr bwMode="auto">
            <a:xfrm>
              <a:off x="3798888" y="1975447"/>
              <a:ext cx="685800" cy="2460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Arial" charset="0"/>
                </a:rPr>
                <a:t>130</a:t>
              </a:r>
              <a:r>
                <a:rPr kumimoji="0" lang="hu-HU" altLang="en-US" sz="10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Arial" charset="0"/>
                </a:rPr>
                <a:t>nm</a:t>
              </a:r>
            </a:p>
          </p:txBody>
        </p:sp>
        <p:sp>
          <p:nvSpPr>
            <p:cNvPr id="19" name="Rectangle 20"/>
            <p:cNvSpPr>
              <a:spLocks noChangeArrowheads="1"/>
            </p:cNvSpPr>
            <p:nvPr/>
          </p:nvSpPr>
          <p:spPr bwMode="auto">
            <a:xfrm>
              <a:off x="736600" y="1797647"/>
              <a:ext cx="3192463" cy="576262"/>
            </a:xfrm>
            <a:prstGeom prst="rect">
              <a:avLst/>
            </a:prstGeom>
            <a:gradFill rotWithShape="1">
              <a:gsLst>
                <a:gs pos="0">
                  <a:srgbClr val="B2B2B2"/>
                </a:gs>
                <a:gs pos="100000">
                  <a:srgbClr val="FFAD5B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en-US" sz="1400" b="0" i="0" u="none" strike="noStrike" kern="1200" cap="none" spc="0" normalizeH="0" baseline="0" noProof="0">
                <a:ln>
                  <a:noFill/>
                </a:ln>
                <a:solidFill>
                  <a:srgbClr val="3333CC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endParaRPr>
            </a:p>
          </p:txBody>
        </p:sp>
        <p:sp>
          <p:nvSpPr>
            <p:cNvPr id="20" name="Text Box 21"/>
            <p:cNvSpPr txBox="1">
              <a:spLocks noChangeArrowheads="1"/>
            </p:cNvSpPr>
            <p:nvPr/>
          </p:nvSpPr>
          <p:spPr bwMode="auto">
            <a:xfrm>
              <a:off x="754063" y="1864322"/>
              <a:ext cx="3121025" cy="476250"/>
            </a:xfrm>
            <a:prstGeom prst="rect">
              <a:avLst/>
            </a:prstGeom>
            <a:gradFill rotWithShape="1">
              <a:gsLst>
                <a:gs pos="0">
                  <a:srgbClr val="0066FF">
                    <a:alpha val="57999"/>
                  </a:srgbClr>
                </a:gs>
                <a:gs pos="100000">
                  <a:srgbClr val="FFFFC9"/>
                </a:gs>
              </a:gsLst>
              <a:lin ang="5400000" scaled="1"/>
            </a:gradFill>
            <a:ln w="19050" algn="ctr">
              <a:solidFill>
                <a:schemeClr val="accent2"/>
              </a:solidFill>
              <a:miter lim="800000"/>
              <a:headEnd/>
              <a:tailEnd/>
            </a:ln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200" b="1" i="1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TICK</a:t>
              </a:r>
              <a:br>
                <a:rPr kumimoji="0" lang="en-US" altLang="en-US" sz="1200" b="1" i="1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</a:br>
              <a:r>
                <a:rPr kumimoji="0" lang="en-US" altLang="en-US" sz="1200" b="1" i="1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TOCK</a:t>
              </a:r>
            </a:p>
          </p:txBody>
        </p:sp>
        <p:sp>
          <p:nvSpPr>
            <p:cNvPr id="21" name="Rectangle 22"/>
            <p:cNvSpPr>
              <a:spLocks noChangeArrowheads="1"/>
            </p:cNvSpPr>
            <p:nvPr/>
          </p:nvSpPr>
          <p:spPr bwMode="auto">
            <a:xfrm>
              <a:off x="323850" y="1094384"/>
              <a:ext cx="4121150" cy="611188"/>
            </a:xfrm>
            <a:prstGeom prst="rect">
              <a:avLst/>
            </a:prstGeom>
            <a:gradFill rotWithShape="1">
              <a:gsLst>
                <a:gs pos="0">
                  <a:schemeClr val="tx2">
                    <a:lumMod val="60000"/>
                    <a:lumOff val="40000"/>
                  </a:schemeClr>
                </a:gs>
                <a:gs pos="100000">
                  <a:schemeClr val="accent1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sz="1400" b="0" i="0" u="none" strike="noStrike" kern="1200" cap="none" spc="0" normalizeH="0" baseline="0" noProof="0">
                <a:ln>
                  <a:noFill/>
                </a:ln>
                <a:solidFill>
                  <a:srgbClr val="3333CC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endParaRPr>
            </a:p>
          </p:txBody>
        </p:sp>
        <p:sp>
          <p:nvSpPr>
            <p:cNvPr id="22" name="AutoShape 23"/>
            <p:cNvSpPr>
              <a:spLocks noChangeArrowheads="1"/>
            </p:cNvSpPr>
            <p:nvPr/>
          </p:nvSpPr>
          <p:spPr bwMode="auto">
            <a:xfrm>
              <a:off x="393700" y="1083272"/>
              <a:ext cx="3735388" cy="612775"/>
            </a:xfrm>
            <a:prstGeom prst="roundRect">
              <a:avLst>
                <a:gd name="adj" fmla="val 16667"/>
              </a:avLst>
            </a:prstGeom>
            <a:solidFill>
              <a:srgbClr val="FFAD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en-US" sz="1400" b="0" i="0" u="none" strike="noStrike" kern="1200" cap="none" spc="0" normalizeH="0" baseline="0" noProof="0">
                <a:ln>
                  <a:noFill/>
                </a:ln>
                <a:solidFill>
                  <a:srgbClr val="3333CC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endParaRPr>
            </a:p>
          </p:txBody>
        </p:sp>
        <p:sp>
          <p:nvSpPr>
            <p:cNvPr id="23" name="Oval 24"/>
            <p:cNvSpPr>
              <a:spLocks noChangeArrowheads="1"/>
            </p:cNvSpPr>
            <p:nvPr/>
          </p:nvSpPr>
          <p:spPr bwMode="auto">
            <a:xfrm>
              <a:off x="3665538" y="1092797"/>
              <a:ext cx="774700" cy="611187"/>
            </a:xfrm>
            <a:prstGeom prst="ellipse">
              <a:avLst/>
            </a:prstGeom>
            <a:solidFill>
              <a:srgbClr val="FFAD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en-US" sz="1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endParaRPr>
            </a:p>
          </p:txBody>
        </p:sp>
        <p:sp>
          <p:nvSpPr>
            <p:cNvPr id="24" name="Rectangle 26"/>
            <p:cNvSpPr>
              <a:spLocks noChangeArrowheads="1"/>
            </p:cNvSpPr>
            <p:nvPr/>
          </p:nvSpPr>
          <p:spPr bwMode="auto">
            <a:xfrm>
              <a:off x="736600" y="1108672"/>
              <a:ext cx="3240088" cy="612775"/>
            </a:xfrm>
            <a:prstGeom prst="rect">
              <a:avLst/>
            </a:prstGeom>
            <a:gradFill rotWithShape="1">
              <a:gsLst>
                <a:gs pos="0">
                  <a:srgbClr val="B2B2B2"/>
                </a:gs>
                <a:gs pos="100000">
                  <a:srgbClr val="FFAD5B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en-US" sz="1400" b="0" i="0" u="none" strike="noStrike" kern="1200" cap="none" spc="0" normalizeH="0" baseline="0" noProof="0">
                <a:ln>
                  <a:noFill/>
                </a:ln>
                <a:solidFill>
                  <a:srgbClr val="3333CC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endParaRPr>
            </a:p>
          </p:txBody>
        </p:sp>
        <p:sp>
          <p:nvSpPr>
            <p:cNvPr id="25" name="Text Box 28"/>
            <p:cNvSpPr txBox="1">
              <a:spLocks noChangeArrowheads="1"/>
            </p:cNvSpPr>
            <p:nvPr/>
          </p:nvSpPr>
          <p:spPr bwMode="auto">
            <a:xfrm rot="-5400000">
              <a:off x="215901" y="2653309"/>
              <a:ext cx="71755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+mn-ea"/>
                  <a:cs typeface="Arial" charset="0"/>
                </a:rPr>
                <a:t>2 YEARS</a:t>
              </a:r>
            </a:p>
          </p:txBody>
        </p:sp>
        <p:sp>
          <p:nvSpPr>
            <p:cNvPr id="26" name="Text Box 29"/>
            <p:cNvSpPr txBox="1">
              <a:spLocks noChangeArrowheads="1"/>
            </p:cNvSpPr>
            <p:nvPr/>
          </p:nvSpPr>
          <p:spPr bwMode="auto">
            <a:xfrm rot="-5400000">
              <a:off x="211138" y="1972271"/>
              <a:ext cx="71755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0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+mn-ea"/>
                  <a:cs typeface="Arial" charset="0"/>
                </a:rPr>
                <a:t>2 YEARS</a:t>
              </a:r>
            </a:p>
          </p:txBody>
        </p:sp>
        <p:sp>
          <p:nvSpPr>
            <p:cNvPr id="27" name="Text Box 30"/>
            <p:cNvSpPr txBox="1">
              <a:spLocks noChangeArrowheads="1"/>
            </p:cNvSpPr>
            <p:nvPr/>
          </p:nvSpPr>
          <p:spPr bwMode="auto">
            <a:xfrm rot="-5400000">
              <a:off x="201613" y="1286471"/>
              <a:ext cx="71755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+mn-ea"/>
                  <a:cs typeface="Arial" charset="0"/>
                </a:rPr>
                <a:t>2 YEARS</a:t>
              </a:r>
            </a:p>
          </p:txBody>
        </p:sp>
        <p:sp>
          <p:nvSpPr>
            <p:cNvPr id="28" name="Rectangle 31"/>
            <p:cNvSpPr>
              <a:spLocks noChangeArrowheads="1"/>
            </p:cNvSpPr>
            <p:nvPr/>
          </p:nvSpPr>
          <p:spPr bwMode="auto">
            <a:xfrm>
              <a:off x="323850" y="3154959"/>
              <a:ext cx="4121150" cy="611188"/>
            </a:xfrm>
            <a:prstGeom prst="rect">
              <a:avLst/>
            </a:prstGeom>
            <a:gradFill rotWithShape="1">
              <a:gsLst>
                <a:gs pos="0">
                  <a:schemeClr val="tx2">
                    <a:lumMod val="60000"/>
                    <a:lumOff val="40000"/>
                  </a:schemeClr>
                </a:gs>
                <a:gs pos="100000">
                  <a:schemeClr val="accent1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sz="1400" b="0" i="0" u="none" strike="noStrike" kern="1200" cap="none" spc="0" normalizeH="0" baseline="0" noProof="0">
                <a:ln>
                  <a:noFill/>
                </a:ln>
                <a:solidFill>
                  <a:srgbClr val="3333CC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endParaRPr>
            </a:p>
          </p:txBody>
        </p:sp>
        <p:sp>
          <p:nvSpPr>
            <p:cNvPr id="29" name="AutoShape 32"/>
            <p:cNvSpPr>
              <a:spLocks noChangeArrowheads="1"/>
            </p:cNvSpPr>
            <p:nvPr/>
          </p:nvSpPr>
          <p:spPr bwMode="auto">
            <a:xfrm>
              <a:off x="393700" y="3153372"/>
              <a:ext cx="3735388" cy="612775"/>
            </a:xfrm>
            <a:prstGeom prst="roundRect">
              <a:avLst>
                <a:gd name="adj" fmla="val 16667"/>
              </a:avLst>
            </a:prstGeom>
            <a:solidFill>
              <a:srgbClr val="FFAD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en-US" sz="1400" b="0" i="0" u="none" strike="noStrike" kern="1200" cap="none" spc="0" normalizeH="0" baseline="0" noProof="0">
                <a:ln>
                  <a:noFill/>
                </a:ln>
                <a:solidFill>
                  <a:srgbClr val="3333CC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endParaRPr>
            </a:p>
          </p:txBody>
        </p:sp>
        <p:sp>
          <p:nvSpPr>
            <p:cNvPr id="30" name="Oval 33"/>
            <p:cNvSpPr>
              <a:spLocks noChangeArrowheads="1"/>
            </p:cNvSpPr>
            <p:nvPr/>
          </p:nvSpPr>
          <p:spPr bwMode="auto">
            <a:xfrm>
              <a:off x="3665538" y="3150197"/>
              <a:ext cx="774700" cy="612775"/>
            </a:xfrm>
            <a:prstGeom prst="ellipse">
              <a:avLst/>
            </a:prstGeom>
            <a:solidFill>
              <a:srgbClr val="FFAD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en-US" sz="1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endParaRPr>
            </a:p>
          </p:txBody>
        </p:sp>
        <p:sp>
          <p:nvSpPr>
            <p:cNvPr id="31" name="Text Box 34"/>
            <p:cNvSpPr txBox="1">
              <a:spLocks noChangeArrowheads="1"/>
            </p:cNvSpPr>
            <p:nvPr/>
          </p:nvSpPr>
          <p:spPr bwMode="auto">
            <a:xfrm>
              <a:off x="3878263" y="3326409"/>
              <a:ext cx="59055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0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Arial" charset="0"/>
                </a:rPr>
                <a:t>65nm</a:t>
              </a:r>
            </a:p>
          </p:txBody>
        </p:sp>
        <p:sp>
          <p:nvSpPr>
            <p:cNvPr id="32" name="Rectangle 35"/>
            <p:cNvSpPr>
              <a:spLocks noChangeArrowheads="1"/>
            </p:cNvSpPr>
            <p:nvPr/>
          </p:nvSpPr>
          <p:spPr bwMode="auto">
            <a:xfrm>
              <a:off x="736600" y="3153372"/>
              <a:ext cx="3240088" cy="612775"/>
            </a:xfrm>
            <a:prstGeom prst="rect">
              <a:avLst/>
            </a:prstGeom>
            <a:gradFill rotWithShape="1">
              <a:gsLst>
                <a:gs pos="0">
                  <a:srgbClr val="B2B2B2"/>
                </a:gs>
                <a:gs pos="100000">
                  <a:srgbClr val="FFAD5B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en-US" sz="1400" b="0" i="0" u="none" strike="noStrike" kern="1200" cap="none" spc="0" normalizeH="0" baseline="0" noProof="0">
                <a:ln>
                  <a:noFill/>
                </a:ln>
                <a:solidFill>
                  <a:srgbClr val="3333CC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endParaRPr>
            </a:p>
          </p:txBody>
        </p:sp>
        <p:sp>
          <p:nvSpPr>
            <p:cNvPr id="33" name="Text Box 36"/>
            <p:cNvSpPr txBox="1">
              <a:spLocks noChangeArrowheads="1"/>
            </p:cNvSpPr>
            <p:nvPr/>
          </p:nvSpPr>
          <p:spPr bwMode="auto">
            <a:xfrm>
              <a:off x="746125" y="3073172"/>
              <a:ext cx="3121025" cy="396186"/>
            </a:xfrm>
            <a:prstGeom prst="rect">
              <a:avLst/>
            </a:prstGeom>
            <a:solidFill>
              <a:srgbClr val="FFFFC9">
                <a:alpha val="58038"/>
              </a:srgbClr>
            </a:solidFill>
            <a:ln w="19050" algn="ctr">
              <a:solidFill>
                <a:schemeClr val="accent2"/>
              </a:solidFill>
              <a:miter lim="800000"/>
              <a:headEnd/>
              <a:tailEnd/>
            </a:ln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100" b="1" i="1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TICK</a:t>
              </a:r>
              <a:r>
                <a:rPr kumimoji="0" lang="en-US" altLang="en-US" sz="11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  Pentium 4 (</a:t>
              </a:r>
              <a:r>
                <a:rPr kumimoji="0" lang="hu-HU" altLang="en-US" sz="11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Cedar Mill</a:t>
              </a:r>
              <a:r>
                <a:rPr kumimoji="0" lang="en-US" altLang="en-US" sz="11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 SC)  </a:t>
              </a:r>
            </a:p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1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          Pentium D (</a:t>
              </a:r>
              <a:r>
                <a:rPr kumimoji="0" lang="en-US" altLang="en-US" sz="11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Presler</a:t>
              </a:r>
              <a:r>
                <a:rPr kumimoji="0" lang="en-US" altLang="en-US" sz="11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 DC)          </a:t>
              </a:r>
            </a:p>
          </p:txBody>
        </p:sp>
        <p:sp>
          <p:nvSpPr>
            <p:cNvPr id="34" name="Text Box 37"/>
            <p:cNvSpPr txBox="1">
              <a:spLocks noChangeArrowheads="1"/>
            </p:cNvSpPr>
            <p:nvPr/>
          </p:nvSpPr>
          <p:spPr bwMode="auto">
            <a:xfrm>
              <a:off x="754063" y="3429000"/>
              <a:ext cx="3121025" cy="302673"/>
            </a:xfrm>
            <a:prstGeom prst="rect">
              <a:avLst/>
            </a:prstGeom>
            <a:solidFill>
              <a:srgbClr val="6148F6">
                <a:alpha val="22745"/>
              </a:srgbClr>
            </a:solidFill>
            <a:ln w="19050" algn="ctr">
              <a:solidFill>
                <a:srgbClr val="996633"/>
              </a:solidFill>
              <a:miter lim="800000"/>
              <a:headEnd/>
              <a:tailEnd/>
            </a:ln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100" b="1" i="1" u="none" strike="noStrike" kern="1200" cap="none" spc="0" normalizeH="0" baseline="0" noProof="0" dirty="0">
                  <a:ln>
                    <a:noFill/>
                  </a:ln>
                  <a:solidFill>
                    <a:srgbClr val="808080">
                      <a:lumMod val="75000"/>
                    </a:srgbClr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TOCK</a:t>
              </a:r>
              <a:r>
                <a:rPr kumimoji="0" lang="en-US" altLang="en-US" sz="1400" b="1" i="0" u="none" strike="noStrike" kern="1200" cap="none" spc="0" normalizeH="0" baseline="0" noProof="0" dirty="0">
                  <a:ln>
                    <a:noFill/>
                  </a:ln>
                  <a:solidFill>
                    <a:srgbClr val="808080">
                      <a:lumMod val="75000"/>
                    </a:srgbClr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   </a:t>
              </a:r>
              <a:r>
                <a:rPr kumimoji="0" lang="hu-HU" altLang="en-US" sz="12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808080">
                      <a:lumMod val="75000"/>
                    </a:srgbClr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Core</a:t>
              </a:r>
              <a:r>
                <a:rPr kumimoji="0" lang="hu-HU" alt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rgbClr val="808080">
                      <a:lumMod val="75000"/>
                    </a:srgbClr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 2</a:t>
              </a:r>
              <a:r>
                <a:rPr kumimoji="0" lang="en-US" alt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rgbClr val="808080">
                      <a:lumMod val="75000"/>
                    </a:srgbClr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         </a:t>
              </a:r>
            </a:p>
          </p:txBody>
        </p:sp>
        <p:sp>
          <p:nvSpPr>
            <p:cNvPr id="35" name="Text Box 38"/>
            <p:cNvSpPr txBox="1">
              <a:spLocks noChangeArrowheads="1"/>
            </p:cNvSpPr>
            <p:nvPr/>
          </p:nvSpPr>
          <p:spPr bwMode="auto">
            <a:xfrm rot="-5400000">
              <a:off x="215901" y="3343871"/>
              <a:ext cx="71755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0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+mn-ea"/>
                  <a:cs typeface="Arial" charset="0"/>
                </a:rPr>
                <a:t>2 YEARS</a:t>
              </a:r>
            </a:p>
          </p:txBody>
        </p:sp>
        <p:sp>
          <p:nvSpPr>
            <p:cNvPr id="38" name="Text Box 41"/>
            <p:cNvSpPr txBox="1">
              <a:spLocks noChangeArrowheads="1"/>
            </p:cNvSpPr>
            <p:nvPr/>
          </p:nvSpPr>
          <p:spPr bwMode="auto">
            <a:xfrm>
              <a:off x="1338263" y="2035772"/>
              <a:ext cx="2020887" cy="2619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1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Arial" charset="0"/>
                </a:rPr>
                <a:t>Pentium 4 /</a:t>
              </a:r>
              <a:r>
                <a:rPr kumimoji="0" lang="hu-HU" altLang="en-US" sz="11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Arial" charset="0"/>
                </a:rPr>
                <a:t>Northwood</a:t>
              </a:r>
              <a:endParaRPr kumimoji="0" lang="en-US" altLang="en-US" sz="11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endParaRPr>
            </a:p>
          </p:txBody>
        </p:sp>
        <p:sp>
          <p:nvSpPr>
            <p:cNvPr id="39" name="Text Box 42"/>
            <p:cNvSpPr txBox="1">
              <a:spLocks noChangeArrowheads="1"/>
            </p:cNvSpPr>
            <p:nvPr/>
          </p:nvSpPr>
          <p:spPr bwMode="auto">
            <a:xfrm>
              <a:off x="754063" y="1211859"/>
              <a:ext cx="3121025" cy="430213"/>
            </a:xfrm>
            <a:prstGeom prst="rect">
              <a:avLst/>
            </a:prstGeom>
            <a:gradFill rotWithShape="1">
              <a:gsLst>
                <a:gs pos="0">
                  <a:srgbClr val="0066FF">
                    <a:alpha val="57999"/>
                  </a:srgbClr>
                </a:gs>
                <a:gs pos="100000">
                  <a:srgbClr val="FFFFC9"/>
                </a:gs>
              </a:gsLst>
              <a:lin ang="5400000" scaled="1"/>
            </a:gradFill>
            <a:ln w="19050" algn="ctr">
              <a:solidFill>
                <a:schemeClr val="accent2"/>
              </a:solidFill>
              <a:miter lim="800000"/>
              <a:headEnd/>
              <a:tailEnd/>
            </a:ln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100" b="1" i="1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TICK</a:t>
              </a:r>
              <a:br>
                <a:rPr kumimoji="0" lang="en-US" altLang="en-US" sz="1100" b="1" i="1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</a:br>
              <a:r>
                <a:rPr kumimoji="0" lang="en-US" altLang="en-US" sz="1100" b="1" i="1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TOCK</a:t>
              </a:r>
            </a:p>
          </p:txBody>
        </p:sp>
        <p:sp>
          <p:nvSpPr>
            <p:cNvPr id="40" name="Text Box 43"/>
            <p:cNvSpPr txBox="1">
              <a:spLocks noChangeArrowheads="1"/>
            </p:cNvSpPr>
            <p:nvPr/>
          </p:nvSpPr>
          <p:spPr bwMode="auto">
            <a:xfrm>
              <a:off x="736600" y="2562822"/>
              <a:ext cx="3121025" cy="431800"/>
            </a:xfrm>
            <a:prstGeom prst="rect">
              <a:avLst/>
            </a:prstGeom>
            <a:gradFill rotWithShape="1">
              <a:gsLst>
                <a:gs pos="0">
                  <a:srgbClr val="0066FF">
                    <a:alpha val="57999"/>
                  </a:srgbClr>
                </a:gs>
                <a:gs pos="100000">
                  <a:srgbClr val="FFFFC9"/>
                </a:gs>
              </a:gsLst>
              <a:lin ang="5400000" scaled="1"/>
            </a:gradFill>
            <a:ln w="19050" algn="ctr">
              <a:solidFill>
                <a:schemeClr val="accent2"/>
              </a:solidFill>
              <a:miter lim="800000"/>
              <a:headEnd/>
              <a:tailEnd/>
            </a:ln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100" b="1" i="1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TICK</a:t>
              </a:r>
              <a:br>
                <a:rPr kumimoji="0" lang="en-US" altLang="en-US" sz="1100" b="1" i="1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</a:br>
              <a:r>
                <a:rPr kumimoji="0" lang="en-US" altLang="en-US" sz="1100" b="1" i="1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TOCK</a:t>
              </a:r>
            </a:p>
          </p:txBody>
        </p:sp>
        <p:sp>
          <p:nvSpPr>
            <p:cNvPr id="41" name="Text Box 15"/>
            <p:cNvSpPr txBox="1">
              <a:spLocks noChangeArrowheads="1"/>
            </p:cNvSpPr>
            <p:nvPr/>
          </p:nvSpPr>
          <p:spPr bwMode="auto">
            <a:xfrm>
              <a:off x="1411288" y="2648547"/>
              <a:ext cx="2378075" cy="2619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1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Pentium 4 /Prescott           </a:t>
              </a:r>
            </a:p>
          </p:txBody>
        </p:sp>
        <p:sp>
          <p:nvSpPr>
            <p:cNvPr id="42" name="Text Box 27"/>
            <p:cNvSpPr txBox="1">
              <a:spLocks noChangeArrowheads="1"/>
            </p:cNvSpPr>
            <p:nvPr/>
          </p:nvSpPr>
          <p:spPr bwMode="auto">
            <a:xfrm>
              <a:off x="1411288" y="1353147"/>
              <a:ext cx="2446337" cy="2619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1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Pentium 4 /</a:t>
              </a:r>
              <a:r>
                <a:rPr kumimoji="0" lang="hu-HU" altLang="en-US" sz="11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Willamette</a:t>
              </a:r>
              <a:r>
                <a:rPr kumimoji="0" lang="en-US" altLang="en-US" sz="11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           </a:t>
              </a:r>
            </a:p>
          </p:txBody>
        </p:sp>
        <p:sp>
          <p:nvSpPr>
            <p:cNvPr id="43" name="Text Box 44"/>
            <p:cNvSpPr txBox="1">
              <a:spLocks noChangeArrowheads="1"/>
            </p:cNvSpPr>
            <p:nvPr/>
          </p:nvSpPr>
          <p:spPr bwMode="auto">
            <a:xfrm>
              <a:off x="4622800" y="3464870"/>
              <a:ext cx="989013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2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Arial" charset="0"/>
                </a:rPr>
                <a:t> 0</a:t>
              </a:r>
              <a:r>
                <a:rPr kumimoji="0" lang="hu-HU" altLang="en-US" sz="12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Arial" charset="0"/>
                </a:rPr>
                <a:t>7/2006</a:t>
              </a:r>
              <a:endParaRPr kumimoji="0" lang="en-US" altLang="en-US" sz="1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endParaRPr>
            </a:p>
          </p:txBody>
        </p:sp>
        <p:sp>
          <p:nvSpPr>
            <p:cNvPr id="46" name="Text Box 49"/>
            <p:cNvSpPr txBox="1">
              <a:spLocks noChangeArrowheads="1"/>
            </p:cNvSpPr>
            <p:nvPr/>
          </p:nvSpPr>
          <p:spPr bwMode="auto">
            <a:xfrm>
              <a:off x="4641850" y="1291234"/>
              <a:ext cx="935038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2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Arial" charset="0"/>
                </a:rPr>
                <a:t>11/2000</a:t>
              </a:r>
              <a:endParaRPr kumimoji="0" lang="en-US" altLang="en-US" sz="1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endParaRPr>
            </a:p>
          </p:txBody>
        </p:sp>
        <p:sp>
          <p:nvSpPr>
            <p:cNvPr id="47" name="Text Box 50"/>
            <p:cNvSpPr txBox="1">
              <a:spLocks noChangeArrowheads="1"/>
            </p:cNvSpPr>
            <p:nvPr/>
          </p:nvSpPr>
          <p:spPr bwMode="auto">
            <a:xfrm>
              <a:off x="4654550" y="1957984"/>
              <a:ext cx="936625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2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Arial" charset="0"/>
                </a:rPr>
                <a:t>0</a:t>
              </a:r>
              <a:r>
                <a:rPr kumimoji="0" lang="hu-HU" altLang="en-US" sz="12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Arial" charset="0"/>
                </a:rPr>
                <a:t>1/2002</a:t>
              </a:r>
              <a:endParaRPr kumimoji="0" lang="en-US" altLang="en-US" sz="1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endParaRPr>
            </a:p>
          </p:txBody>
        </p:sp>
        <p:sp>
          <p:nvSpPr>
            <p:cNvPr id="48" name="Text Box 51"/>
            <p:cNvSpPr txBox="1">
              <a:spLocks noChangeArrowheads="1"/>
            </p:cNvSpPr>
            <p:nvPr/>
          </p:nvSpPr>
          <p:spPr bwMode="auto">
            <a:xfrm>
              <a:off x="4654550" y="2597747"/>
              <a:ext cx="936625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2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Arial" charset="0"/>
                </a:rPr>
                <a:t>0</a:t>
              </a:r>
              <a:r>
                <a:rPr kumimoji="0" lang="hu-HU" altLang="en-US" sz="12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Arial" charset="0"/>
                </a:rPr>
                <a:t>2/2004</a:t>
              </a:r>
              <a:endParaRPr kumimoji="0" lang="en-US" altLang="en-US" sz="1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endParaRPr>
            </a:p>
          </p:txBody>
        </p:sp>
        <p:sp>
          <p:nvSpPr>
            <p:cNvPr id="52" name="Line 57"/>
            <p:cNvSpPr>
              <a:spLocks noChangeShapeType="1"/>
            </p:cNvSpPr>
            <p:nvPr/>
          </p:nvSpPr>
          <p:spPr bwMode="auto">
            <a:xfrm>
              <a:off x="361950" y="3100984"/>
              <a:ext cx="5292000" cy="0"/>
            </a:xfrm>
            <a:prstGeom prst="line">
              <a:avLst/>
            </a:prstGeom>
            <a:noFill/>
            <a:ln w="22225">
              <a:solidFill>
                <a:srgbClr val="FF0000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charset="0"/>
              </a:endParaRPr>
            </a:p>
          </p:txBody>
        </p:sp>
        <p:sp>
          <p:nvSpPr>
            <p:cNvPr id="80" name="Text Box 25"/>
            <p:cNvSpPr txBox="1">
              <a:spLocks noChangeArrowheads="1"/>
            </p:cNvSpPr>
            <p:nvPr/>
          </p:nvSpPr>
          <p:spPr bwMode="auto">
            <a:xfrm>
              <a:off x="3824288" y="1308697"/>
              <a:ext cx="681037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0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Arial" charset="0"/>
                </a:rPr>
                <a:t>180nm</a:t>
              </a:r>
            </a:p>
          </p:txBody>
        </p:sp>
      </p:grpSp>
      <p:sp>
        <p:nvSpPr>
          <p:cNvPr id="53" name="Text Box 5"/>
          <p:cNvSpPr txBox="1">
            <a:spLocks noChangeArrowheads="1"/>
          </p:cNvSpPr>
          <p:nvPr/>
        </p:nvSpPr>
        <p:spPr bwMode="auto">
          <a:xfrm>
            <a:off x="26495" y="458670"/>
            <a:ext cx="7997574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-5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Verdana" pitchFamily="34" charset="0"/>
                <a:cs typeface="Arial" charset="0"/>
              </a:rPr>
              <a:t>Overview of the evolution of Intel's Pentium 4 family (Based on [</a:t>
            </a:r>
            <a:r>
              <a:rPr lang="hu-HU" altLang="en-US" sz="1800" spc="-50" dirty="0">
                <a:solidFill>
                  <a:srgbClr val="333399"/>
                </a:solidFill>
                <a:latin typeface="Verdana" pitchFamily="34" charset="0"/>
                <a:cs typeface="Arial" charset="0"/>
              </a:rPr>
              <a:t>5</a:t>
            </a:r>
            <a:r>
              <a:rPr kumimoji="0" lang="en-US" altLang="en-US" sz="1800" b="0" i="0" u="none" strike="noStrike" kern="1200" cap="none" spc="-5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Verdana" pitchFamily="34" charset="0"/>
                <a:cs typeface="Arial" charset="0"/>
              </a:rPr>
              <a:t>]) 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26495" y="818710"/>
            <a:ext cx="5692007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The Pentium 4 family has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3 generations,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/>
                <a:ea typeface="+mn-ea"/>
                <a:cs typeface="+mn-cs"/>
              </a:rPr>
              <a:t>as follows: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.</a:t>
            </a:r>
          </a:p>
        </p:txBody>
      </p:sp>
      <p:sp>
        <p:nvSpPr>
          <p:cNvPr id="44" name="Rounded Rectangle 43"/>
          <p:cNvSpPr/>
          <p:nvPr/>
        </p:nvSpPr>
        <p:spPr bwMode="auto">
          <a:xfrm>
            <a:off x="2510" y="4844504"/>
            <a:ext cx="9117012" cy="940387"/>
          </a:xfrm>
          <a:prstGeom prst="roundRect">
            <a:avLst/>
          </a:prstGeom>
          <a:solidFill>
            <a:srgbClr val="DDEEFF"/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55" name="TextBox 54"/>
          <p:cNvSpPr txBox="1"/>
          <p:nvPr/>
        </p:nvSpPr>
        <p:spPr>
          <a:xfrm>
            <a:off x="26495" y="4824155"/>
            <a:ext cx="8773594" cy="856645"/>
          </a:xfrm>
          <a:prstGeom prst="rect">
            <a:avLst/>
          </a:prstGeom>
          <a:solidFill>
            <a:srgbClr val="DDEFFF"/>
          </a:solidFill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Note</a:t>
            </a:r>
          </a:p>
          <a:p>
            <a:pPr marR="0" lvl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The Pentium 4 had a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single phase development model yet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, as in each generation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600" dirty="0">
                <a:solidFill>
                  <a:srgbClr val="000000"/>
                </a:solidFill>
                <a:latin typeface="Verdana"/>
              </a:rPr>
              <a:t>   Intel </a:t>
            </a:r>
            <a:r>
              <a:rPr lang="en-US" sz="1600" dirty="0">
                <a:solidFill>
                  <a:srgbClr val="0070C0"/>
                </a:solidFill>
                <a:latin typeface="Verdana"/>
              </a:rPr>
              <a:t>concurrently changed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both the IC technology and the microarchitecture.</a:t>
            </a: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67040847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build="allAtOnce"/>
      <p:bldP spid="44" grpId="0" animBg="1"/>
      <p:bldP spid="55" grpId="0" animBg="1"/>
    </p:bld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sz="17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2.1 Why Intel cancelled the Pentium 4 family? (3)</a:t>
            </a:r>
            <a:endParaRPr lang="en-US" sz="1700" dirty="0"/>
          </a:p>
        </p:txBody>
      </p:sp>
      <p:sp>
        <p:nvSpPr>
          <p:cNvPr id="49" name="Text Box 53"/>
          <p:cNvSpPr txBox="1">
            <a:spLocks noChangeArrowheads="1"/>
          </p:cNvSpPr>
          <p:nvPr/>
        </p:nvSpPr>
        <p:spPr bwMode="auto">
          <a:xfrm>
            <a:off x="5953347" y="1223886"/>
            <a:ext cx="2672526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Key new features of the ISA 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and the microarchitecture</a:t>
            </a:r>
          </a:p>
        </p:txBody>
      </p:sp>
      <p:sp>
        <p:nvSpPr>
          <p:cNvPr id="50" name="Rectangle 54"/>
          <p:cNvSpPr>
            <a:spLocks noChangeArrowheads="1"/>
          </p:cNvSpPr>
          <p:nvPr/>
        </p:nvSpPr>
        <p:spPr bwMode="auto">
          <a:xfrm>
            <a:off x="5820671" y="1223755"/>
            <a:ext cx="2990850" cy="450181"/>
          </a:xfrm>
          <a:prstGeom prst="rect">
            <a:avLst/>
          </a:prstGeom>
          <a:solidFill>
            <a:srgbClr val="333333">
              <a:alpha val="14902"/>
            </a:srgbClr>
          </a:solidFill>
          <a:ln w="19050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hu-HU" altLang="en-US" sz="1400" b="0" i="0" u="none" strike="noStrike" kern="1200" cap="none" spc="0" normalizeH="0" baseline="0" noProof="0">
              <a:ln>
                <a:noFill/>
              </a:ln>
              <a:solidFill>
                <a:srgbClr val="3333CC"/>
              </a:solidFill>
              <a:effectLst/>
              <a:uLnTx/>
              <a:uFillTx/>
              <a:latin typeface="Verdana" pitchFamily="34" charset="0"/>
              <a:ea typeface="+mn-ea"/>
              <a:cs typeface="Arial" charset="0"/>
            </a:endParaRPr>
          </a:p>
        </p:txBody>
      </p:sp>
      <p:grpSp>
        <p:nvGrpSpPr>
          <p:cNvPr id="3" name="Group 2"/>
          <p:cNvGrpSpPr/>
          <p:nvPr/>
        </p:nvGrpSpPr>
        <p:grpSpPr>
          <a:xfrm>
            <a:off x="256106" y="1594988"/>
            <a:ext cx="8715144" cy="3018006"/>
            <a:chOff x="323850" y="1049934"/>
            <a:chExt cx="8715144" cy="2774950"/>
          </a:xfrm>
        </p:grpSpPr>
        <p:sp>
          <p:nvSpPr>
            <p:cNvPr id="4" name="Rectangle 46"/>
            <p:cNvSpPr>
              <a:spLocks noChangeArrowheads="1"/>
            </p:cNvSpPr>
            <p:nvPr/>
          </p:nvSpPr>
          <p:spPr bwMode="auto">
            <a:xfrm>
              <a:off x="2546775" y="1089902"/>
              <a:ext cx="3108960" cy="2690428"/>
            </a:xfrm>
            <a:prstGeom prst="rect">
              <a:avLst/>
            </a:prstGeom>
            <a:solidFill>
              <a:srgbClr val="0000FF">
                <a:alpha val="14117"/>
              </a:srgbClr>
            </a:solidFill>
            <a:ln w="19050">
              <a:solidFill>
                <a:schemeClr val="bg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3333CC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endParaRPr>
            </a:p>
          </p:txBody>
        </p:sp>
        <p:sp>
          <p:nvSpPr>
            <p:cNvPr id="6" name="Text Box 4"/>
            <p:cNvSpPr txBox="1">
              <a:spLocks noChangeArrowheads="1"/>
            </p:cNvSpPr>
            <p:nvPr/>
          </p:nvSpPr>
          <p:spPr bwMode="auto">
            <a:xfrm>
              <a:off x="5701221" y="2541719"/>
              <a:ext cx="3337773" cy="59427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64-bit </a:t>
              </a:r>
              <a:r>
                <a:rPr kumimoji="0" lang="en-US" alt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new </a:t>
              </a:r>
              <a:r>
                <a:rPr kumimoji="0" lang="hu-HU" altLang="en-US" sz="12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microarch</a:t>
              </a:r>
              <a:r>
                <a:rPr kumimoji="0" lang="hu-HU" alt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.</a:t>
              </a:r>
              <a:r>
                <a:rPr lang="en-US" altLang="en-US" sz="1200" b="1" dirty="0">
                  <a:solidFill>
                    <a:srgbClr val="000000"/>
                  </a:solidFill>
                  <a:latin typeface="Verdana" pitchFamily="34" charset="0"/>
                  <a:cs typeface="Times New Roman" pitchFamily="18" charset="0"/>
                </a:rPr>
                <a:t> ISA</a:t>
              </a:r>
              <a:endPara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endParaRPr>
            </a:p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Dual cores (DC) by dual dies</a:t>
              </a:r>
            </a:p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(Pentium D (Smithfield) (05/2005))</a:t>
              </a:r>
            </a:p>
          </p:txBody>
        </p:sp>
        <p:sp>
          <p:nvSpPr>
            <p:cNvPr id="9" name="Text Box 8"/>
            <p:cNvSpPr txBox="1">
              <a:spLocks noChangeArrowheads="1"/>
            </p:cNvSpPr>
            <p:nvPr/>
          </p:nvSpPr>
          <p:spPr bwMode="auto">
            <a:xfrm>
              <a:off x="4608513" y="3127972"/>
              <a:ext cx="10223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2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 0</a:t>
              </a:r>
              <a:r>
                <a:rPr kumimoji="0" lang="hu-HU" altLang="en-US" sz="12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1/200</a:t>
              </a:r>
              <a:r>
                <a:rPr kumimoji="0" lang="en-US" altLang="en-US" sz="12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6</a:t>
              </a:r>
            </a:p>
          </p:txBody>
        </p:sp>
        <p:sp>
          <p:nvSpPr>
            <p:cNvPr id="10" name="Rectangle 9"/>
            <p:cNvSpPr>
              <a:spLocks noChangeArrowheads="1"/>
            </p:cNvSpPr>
            <p:nvPr/>
          </p:nvSpPr>
          <p:spPr bwMode="auto">
            <a:xfrm>
              <a:off x="323850" y="2419947"/>
              <a:ext cx="4121150" cy="612775"/>
            </a:xfrm>
            <a:prstGeom prst="rect">
              <a:avLst/>
            </a:prstGeom>
            <a:gradFill rotWithShape="1">
              <a:gsLst>
                <a:gs pos="0">
                  <a:schemeClr val="tx2">
                    <a:lumMod val="60000"/>
                    <a:lumOff val="40000"/>
                  </a:schemeClr>
                </a:gs>
                <a:gs pos="100000">
                  <a:schemeClr val="accent1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sz="1400" b="0" i="0" u="none" strike="noStrike" kern="1200" cap="none" spc="0" normalizeH="0" baseline="0" noProof="0">
                <a:ln>
                  <a:noFill/>
                </a:ln>
                <a:solidFill>
                  <a:srgbClr val="3333CC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endParaRPr>
            </a:p>
          </p:txBody>
        </p:sp>
        <p:sp>
          <p:nvSpPr>
            <p:cNvPr id="11" name="AutoShape 10"/>
            <p:cNvSpPr>
              <a:spLocks noChangeArrowheads="1"/>
            </p:cNvSpPr>
            <p:nvPr/>
          </p:nvSpPr>
          <p:spPr bwMode="auto">
            <a:xfrm>
              <a:off x="393700" y="2438997"/>
              <a:ext cx="3735388" cy="576262"/>
            </a:xfrm>
            <a:prstGeom prst="roundRect">
              <a:avLst>
                <a:gd name="adj" fmla="val 16667"/>
              </a:avLst>
            </a:prstGeom>
            <a:solidFill>
              <a:srgbClr val="FFAD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en-US" sz="1400" b="0" i="0" u="none" strike="noStrike" kern="1200" cap="none" spc="0" normalizeH="0" baseline="0" noProof="0">
                <a:ln>
                  <a:noFill/>
                </a:ln>
                <a:solidFill>
                  <a:srgbClr val="3333CC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endParaRPr>
            </a:p>
          </p:txBody>
        </p:sp>
        <p:sp>
          <p:nvSpPr>
            <p:cNvPr id="12" name="Oval 12"/>
            <p:cNvSpPr>
              <a:spLocks noChangeArrowheads="1"/>
            </p:cNvSpPr>
            <p:nvPr/>
          </p:nvSpPr>
          <p:spPr bwMode="auto">
            <a:xfrm>
              <a:off x="3665538" y="2456459"/>
              <a:ext cx="774700" cy="611188"/>
            </a:xfrm>
            <a:prstGeom prst="ellipse">
              <a:avLst/>
            </a:prstGeom>
            <a:solidFill>
              <a:srgbClr val="FFAD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en-US" sz="1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endParaRPr>
            </a:p>
          </p:txBody>
        </p:sp>
        <p:sp>
          <p:nvSpPr>
            <p:cNvPr id="13" name="Text Box 13"/>
            <p:cNvSpPr txBox="1">
              <a:spLocks noChangeArrowheads="1"/>
            </p:cNvSpPr>
            <p:nvPr/>
          </p:nvSpPr>
          <p:spPr bwMode="auto">
            <a:xfrm>
              <a:off x="3890963" y="2621559"/>
              <a:ext cx="59055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0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Arial" charset="0"/>
                </a:rPr>
                <a:t>90nm</a:t>
              </a:r>
            </a:p>
          </p:txBody>
        </p:sp>
        <p:sp>
          <p:nvSpPr>
            <p:cNvPr id="14" name="Rectangle 14"/>
            <p:cNvSpPr>
              <a:spLocks noChangeArrowheads="1"/>
            </p:cNvSpPr>
            <p:nvPr/>
          </p:nvSpPr>
          <p:spPr bwMode="auto">
            <a:xfrm>
              <a:off x="736600" y="2464397"/>
              <a:ext cx="3240088" cy="612775"/>
            </a:xfrm>
            <a:prstGeom prst="rect">
              <a:avLst/>
            </a:prstGeom>
            <a:gradFill rotWithShape="1">
              <a:gsLst>
                <a:gs pos="0">
                  <a:srgbClr val="B2B2B2"/>
                </a:gs>
                <a:gs pos="100000">
                  <a:srgbClr val="FFAD5B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en-US" sz="1400" b="0" i="0" u="none" strike="noStrike" kern="1200" cap="none" spc="0" normalizeH="0" baseline="0" noProof="0">
                <a:ln>
                  <a:noFill/>
                </a:ln>
                <a:solidFill>
                  <a:srgbClr val="3333CC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endParaRPr>
            </a:p>
          </p:txBody>
        </p:sp>
        <p:sp>
          <p:nvSpPr>
            <p:cNvPr id="15" name="Rectangle 16"/>
            <p:cNvSpPr>
              <a:spLocks noChangeArrowheads="1"/>
            </p:cNvSpPr>
            <p:nvPr/>
          </p:nvSpPr>
          <p:spPr bwMode="auto">
            <a:xfrm>
              <a:off x="323850" y="1794472"/>
              <a:ext cx="4121150" cy="576262"/>
            </a:xfrm>
            <a:prstGeom prst="rect">
              <a:avLst/>
            </a:prstGeom>
            <a:gradFill rotWithShape="1">
              <a:gsLst>
                <a:gs pos="0">
                  <a:schemeClr val="tx2">
                    <a:lumMod val="60000"/>
                    <a:lumOff val="40000"/>
                  </a:schemeClr>
                </a:gs>
                <a:gs pos="100000">
                  <a:schemeClr val="accent1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sz="1400" b="0" i="0" u="none" strike="noStrike" kern="1200" cap="none" spc="0" normalizeH="0" baseline="0" noProof="0">
                <a:ln>
                  <a:noFill/>
                </a:ln>
                <a:solidFill>
                  <a:srgbClr val="3333CC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endParaRPr>
            </a:p>
          </p:txBody>
        </p:sp>
        <p:sp>
          <p:nvSpPr>
            <p:cNvPr id="16" name="AutoShape 17"/>
            <p:cNvSpPr>
              <a:spLocks noChangeArrowheads="1"/>
            </p:cNvSpPr>
            <p:nvPr/>
          </p:nvSpPr>
          <p:spPr bwMode="auto">
            <a:xfrm>
              <a:off x="393700" y="1805584"/>
              <a:ext cx="3735388" cy="576263"/>
            </a:xfrm>
            <a:prstGeom prst="roundRect">
              <a:avLst>
                <a:gd name="adj" fmla="val 16667"/>
              </a:avLst>
            </a:prstGeom>
            <a:solidFill>
              <a:srgbClr val="FFAD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en-US" sz="1400" b="0" i="0" u="none" strike="noStrike" kern="1200" cap="none" spc="0" normalizeH="0" baseline="0" noProof="0">
                <a:ln>
                  <a:noFill/>
                </a:ln>
                <a:solidFill>
                  <a:srgbClr val="3333CC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endParaRPr>
            </a:p>
          </p:txBody>
        </p:sp>
        <p:sp>
          <p:nvSpPr>
            <p:cNvPr id="17" name="Oval 18"/>
            <p:cNvSpPr>
              <a:spLocks noChangeArrowheads="1"/>
            </p:cNvSpPr>
            <p:nvPr/>
          </p:nvSpPr>
          <p:spPr bwMode="auto">
            <a:xfrm>
              <a:off x="3665538" y="1757959"/>
              <a:ext cx="774700" cy="612775"/>
            </a:xfrm>
            <a:prstGeom prst="ellipse">
              <a:avLst/>
            </a:prstGeom>
            <a:solidFill>
              <a:srgbClr val="FFAD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en-US" sz="1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endParaRPr>
            </a:p>
          </p:txBody>
        </p:sp>
        <p:sp>
          <p:nvSpPr>
            <p:cNvPr id="18" name="Text Box 19"/>
            <p:cNvSpPr txBox="1">
              <a:spLocks noChangeArrowheads="1"/>
            </p:cNvSpPr>
            <p:nvPr/>
          </p:nvSpPr>
          <p:spPr bwMode="auto">
            <a:xfrm>
              <a:off x="3798888" y="1975447"/>
              <a:ext cx="685800" cy="2460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Arial" charset="0"/>
                </a:rPr>
                <a:t>130</a:t>
              </a:r>
              <a:r>
                <a:rPr kumimoji="0" lang="hu-HU" altLang="en-US" sz="10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Arial" charset="0"/>
                </a:rPr>
                <a:t>nm</a:t>
              </a:r>
            </a:p>
          </p:txBody>
        </p:sp>
        <p:sp>
          <p:nvSpPr>
            <p:cNvPr id="19" name="Rectangle 20"/>
            <p:cNvSpPr>
              <a:spLocks noChangeArrowheads="1"/>
            </p:cNvSpPr>
            <p:nvPr/>
          </p:nvSpPr>
          <p:spPr bwMode="auto">
            <a:xfrm>
              <a:off x="736600" y="1797647"/>
              <a:ext cx="3192463" cy="576262"/>
            </a:xfrm>
            <a:prstGeom prst="rect">
              <a:avLst/>
            </a:prstGeom>
            <a:gradFill rotWithShape="1">
              <a:gsLst>
                <a:gs pos="0">
                  <a:srgbClr val="B2B2B2"/>
                </a:gs>
                <a:gs pos="100000">
                  <a:srgbClr val="FFAD5B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en-US" sz="1400" b="0" i="0" u="none" strike="noStrike" kern="1200" cap="none" spc="0" normalizeH="0" baseline="0" noProof="0">
                <a:ln>
                  <a:noFill/>
                </a:ln>
                <a:solidFill>
                  <a:srgbClr val="3333CC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endParaRPr>
            </a:p>
          </p:txBody>
        </p:sp>
        <p:sp>
          <p:nvSpPr>
            <p:cNvPr id="20" name="Text Box 21"/>
            <p:cNvSpPr txBox="1">
              <a:spLocks noChangeArrowheads="1"/>
            </p:cNvSpPr>
            <p:nvPr/>
          </p:nvSpPr>
          <p:spPr bwMode="auto">
            <a:xfrm>
              <a:off x="754063" y="1864322"/>
              <a:ext cx="3121025" cy="476250"/>
            </a:xfrm>
            <a:prstGeom prst="rect">
              <a:avLst/>
            </a:prstGeom>
            <a:gradFill rotWithShape="1">
              <a:gsLst>
                <a:gs pos="0">
                  <a:srgbClr val="0066FF">
                    <a:alpha val="57999"/>
                  </a:srgbClr>
                </a:gs>
                <a:gs pos="100000">
                  <a:srgbClr val="FFFFC9"/>
                </a:gs>
              </a:gsLst>
              <a:lin ang="5400000" scaled="1"/>
            </a:gradFill>
            <a:ln w="19050" algn="ctr">
              <a:solidFill>
                <a:schemeClr val="accent2"/>
              </a:solidFill>
              <a:miter lim="800000"/>
              <a:headEnd/>
              <a:tailEnd/>
            </a:ln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200" b="1" i="1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TICK</a:t>
              </a:r>
              <a:br>
                <a:rPr kumimoji="0" lang="en-US" altLang="en-US" sz="1200" b="1" i="1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</a:br>
              <a:r>
                <a:rPr kumimoji="0" lang="en-US" altLang="en-US" sz="1200" b="1" i="1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TOCK</a:t>
              </a:r>
            </a:p>
          </p:txBody>
        </p:sp>
        <p:sp>
          <p:nvSpPr>
            <p:cNvPr id="21" name="Rectangle 22"/>
            <p:cNvSpPr>
              <a:spLocks noChangeArrowheads="1"/>
            </p:cNvSpPr>
            <p:nvPr/>
          </p:nvSpPr>
          <p:spPr bwMode="auto">
            <a:xfrm>
              <a:off x="323850" y="1094384"/>
              <a:ext cx="4121150" cy="611188"/>
            </a:xfrm>
            <a:prstGeom prst="rect">
              <a:avLst/>
            </a:prstGeom>
            <a:gradFill rotWithShape="1">
              <a:gsLst>
                <a:gs pos="0">
                  <a:schemeClr val="tx2">
                    <a:lumMod val="60000"/>
                    <a:lumOff val="40000"/>
                  </a:schemeClr>
                </a:gs>
                <a:gs pos="100000">
                  <a:schemeClr val="accent1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sz="1400" b="0" i="0" u="none" strike="noStrike" kern="1200" cap="none" spc="0" normalizeH="0" baseline="0" noProof="0">
                <a:ln>
                  <a:noFill/>
                </a:ln>
                <a:solidFill>
                  <a:srgbClr val="3333CC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endParaRPr>
            </a:p>
          </p:txBody>
        </p:sp>
        <p:sp>
          <p:nvSpPr>
            <p:cNvPr id="22" name="AutoShape 23"/>
            <p:cNvSpPr>
              <a:spLocks noChangeArrowheads="1"/>
            </p:cNvSpPr>
            <p:nvPr/>
          </p:nvSpPr>
          <p:spPr bwMode="auto">
            <a:xfrm>
              <a:off x="393700" y="1083272"/>
              <a:ext cx="3735388" cy="612775"/>
            </a:xfrm>
            <a:prstGeom prst="roundRect">
              <a:avLst>
                <a:gd name="adj" fmla="val 16667"/>
              </a:avLst>
            </a:prstGeom>
            <a:solidFill>
              <a:srgbClr val="FFAD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en-US" sz="1400" b="0" i="0" u="none" strike="noStrike" kern="1200" cap="none" spc="0" normalizeH="0" baseline="0" noProof="0">
                <a:ln>
                  <a:noFill/>
                </a:ln>
                <a:solidFill>
                  <a:srgbClr val="3333CC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endParaRPr>
            </a:p>
          </p:txBody>
        </p:sp>
        <p:sp>
          <p:nvSpPr>
            <p:cNvPr id="23" name="Oval 24"/>
            <p:cNvSpPr>
              <a:spLocks noChangeArrowheads="1"/>
            </p:cNvSpPr>
            <p:nvPr/>
          </p:nvSpPr>
          <p:spPr bwMode="auto">
            <a:xfrm>
              <a:off x="3665538" y="1092797"/>
              <a:ext cx="774700" cy="611187"/>
            </a:xfrm>
            <a:prstGeom prst="ellipse">
              <a:avLst/>
            </a:prstGeom>
            <a:solidFill>
              <a:srgbClr val="FFAD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en-US" sz="1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endParaRPr>
            </a:p>
          </p:txBody>
        </p:sp>
        <p:sp>
          <p:nvSpPr>
            <p:cNvPr id="24" name="Rectangle 26"/>
            <p:cNvSpPr>
              <a:spLocks noChangeArrowheads="1"/>
            </p:cNvSpPr>
            <p:nvPr/>
          </p:nvSpPr>
          <p:spPr bwMode="auto">
            <a:xfrm>
              <a:off x="736600" y="1108672"/>
              <a:ext cx="3240088" cy="612775"/>
            </a:xfrm>
            <a:prstGeom prst="rect">
              <a:avLst/>
            </a:prstGeom>
            <a:gradFill rotWithShape="1">
              <a:gsLst>
                <a:gs pos="0">
                  <a:srgbClr val="B2B2B2"/>
                </a:gs>
                <a:gs pos="100000">
                  <a:srgbClr val="FFAD5B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en-US" sz="1400" b="0" i="0" u="none" strike="noStrike" kern="1200" cap="none" spc="0" normalizeH="0" baseline="0" noProof="0">
                <a:ln>
                  <a:noFill/>
                </a:ln>
                <a:solidFill>
                  <a:srgbClr val="3333CC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endParaRPr>
            </a:p>
          </p:txBody>
        </p:sp>
        <p:sp>
          <p:nvSpPr>
            <p:cNvPr id="25" name="Text Box 28"/>
            <p:cNvSpPr txBox="1">
              <a:spLocks noChangeArrowheads="1"/>
            </p:cNvSpPr>
            <p:nvPr/>
          </p:nvSpPr>
          <p:spPr bwMode="auto">
            <a:xfrm rot="-5400000">
              <a:off x="215901" y="2653309"/>
              <a:ext cx="71755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+mn-ea"/>
                  <a:cs typeface="Arial" charset="0"/>
                </a:rPr>
                <a:t>2 YEARS</a:t>
              </a:r>
            </a:p>
          </p:txBody>
        </p:sp>
        <p:sp>
          <p:nvSpPr>
            <p:cNvPr id="26" name="Text Box 29"/>
            <p:cNvSpPr txBox="1">
              <a:spLocks noChangeArrowheads="1"/>
            </p:cNvSpPr>
            <p:nvPr/>
          </p:nvSpPr>
          <p:spPr bwMode="auto">
            <a:xfrm rot="-5400000">
              <a:off x="211138" y="1972271"/>
              <a:ext cx="71755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0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+mn-ea"/>
                  <a:cs typeface="Arial" charset="0"/>
                </a:rPr>
                <a:t>2 YEARS</a:t>
              </a:r>
            </a:p>
          </p:txBody>
        </p:sp>
        <p:sp>
          <p:nvSpPr>
            <p:cNvPr id="27" name="Text Box 30"/>
            <p:cNvSpPr txBox="1">
              <a:spLocks noChangeArrowheads="1"/>
            </p:cNvSpPr>
            <p:nvPr/>
          </p:nvSpPr>
          <p:spPr bwMode="auto">
            <a:xfrm rot="-5400000">
              <a:off x="201613" y="1286471"/>
              <a:ext cx="71755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+mn-ea"/>
                  <a:cs typeface="Arial" charset="0"/>
                </a:rPr>
                <a:t>2 YEARS</a:t>
              </a:r>
            </a:p>
          </p:txBody>
        </p:sp>
        <p:sp>
          <p:nvSpPr>
            <p:cNvPr id="28" name="Rectangle 31"/>
            <p:cNvSpPr>
              <a:spLocks noChangeArrowheads="1"/>
            </p:cNvSpPr>
            <p:nvPr/>
          </p:nvSpPr>
          <p:spPr bwMode="auto">
            <a:xfrm>
              <a:off x="323850" y="3154959"/>
              <a:ext cx="4121150" cy="611188"/>
            </a:xfrm>
            <a:prstGeom prst="rect">
              <a:avLst/>
            </a:prstGeom>
            <a:gradFill rotWithShape="1">
              <a:gsLst>
                <a:gs pos="0">
                  <a:schemeClr val="tx2">
                    <a:lumMod val="60000"/>
                    <a:lumOff val="40000"/>
                  </a:schemeClr>
                </a:gs>
                <a:gs pos="100000">
                  <a:schemeClr val="accent1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sz="1400" b="0" i="0" u="none" strike="noStrike" kern="1200" cap="none" spc="0" normalizeH="0" baseline="0" noProof="0">
                <a:ln>
                  <a:noFill/>
                </a:ln>
                <a:solidFill>
                  <a:srgbClr val="3333CC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endParaRPr>
            </a:p>
          </p:txBody>
        </p:sp>
        <p:sp>
          <p:nvSpPr>
            <p:cNvPr id="29" name="AutoShape 32"/>
            <p:cNvSpPr>
              <a:spLocks noChangeArrowheads="1"/>
            </p:cNvSpPr>
            <p:nvPr/>
          </p:nvSpPr>
          <p:spPr bwMode="auto">
            <a:xfrm>
              <a:off x="393700" y="3153372"/>
              <a:ext cx="3735388" cy="612775"/>
            </a:xfrm>
            <a:prstGeom prst="roundRect">
              <a:avLst>
                <a:gd name="adj" fmla="val 16667"/>
              </a:avLst>
            </a:prstGeom>
            <a:solidFill>
              <a:srgbClr val="FFAD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en-US" sz="1400" b="0" i="0" u="none" strike="noStrike" kern="1200" cap="none" spc="0" normalizeH="0" baseline="0" noProof="0">
                <a:ln>
                  <a:noFill/>
                </a:ln>
                <a:solidFill>
                  <a:srgbClr val="3333CC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endParaRPr>
            </a:p>
          </p:txBody>
        </p:sp>
        <p:sp>
          <p:nvSpPr>
            <p:cNvPr id="30" name="Oval 33"/>
            <p:cNvSpPr>
              <a:spLocks noChangeArrowheads="1"/>
            </p:cNvSpPr>
            <p:nvPr/>
          </p:nvSpPr>
          <p:spPr bwMode="auto">
            <a:xfrm>
              <a:off x="3665538" y="3150197"/>
              <a:ext cx="774700" cy="612775"/>
            </a:xfrm>
            <a:prstGeom prst="ellipse">
              <a:avLst/>
            </a:prstGeom>
            <a:solidFill>
              <a:srgbClr val="FFAD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en-US" sz="1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endParaRPr>
            </a:p>
          </p:txBody>
        </p:sp>
        <p:sp>
          <p:nvSpPr>
            <p:cNvPr id="31" name="Text Box 34"/>
            <p:cNvSpPr txBox="1">
              <a:spLocks noChangeArrowheads="1"/>
            </p:cNvSpPr>
            <p:nvPr/>
          </p:nvSpPr>
          <p:spPr bwMode="auto">
            <a:xfrm>
              <a:off x="3878263" y="3326409"/>
              <a:ext cx="59055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0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Arial" charset="0"/>
                </a:rPr>
                <a:t>65nm</a:t>
              </a:r>
            </a:p>
          </p:txBody>
        </p:sp>
        <p:sp>
          <p:nvSpPr>
            <p:cNvPr id="32" name="Rectangle 35"/>
            <p:cNvSpPr>
              <a:spLocks noChangeArrowheads="1"/>
            </p:cNvSpPr>
            <p:nvPr/>
          </p:nvSpPr>
          <p:spPr bwMode="auto">
            <a:xfrm>
              <a:off x="736600" y="3153372"/>
              <a:ext cx="3240088" cy="612775"/>
            </a:xfrm>
            <a:prstGeom prst="rect">
              <a:avLst/>
            </a:prstGeom>
            <a:gradFill rotWithShape="1">
              <a:gsLst>
                <a:gs pos="0">
                  <a:srgbClr val="B2B2B2"/>
                </a:gs>
                <a:gs pos="100000">
                  <a:srgbClr val="FFAD5B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en-US" sz="1400" b="0" i="0" u="none" strike="noStrike" kern="1200" cap="none" spc="0" normalizeH="0" baseline="0" noProof="0">
                <a:ln>
                  <a:noFill/>
                </a:ln>
                <a:solidFill>
                  <a:srgbClr val="3333CC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endParaRPr>
            </a:p>
          </p:txBody>
        </p:sp>
        <p:sp>
          <p:nvSpPr>
            <p:cNvPr id="33" name="Text Box 36"/>
            <p:cNvSpPr txBox="1">
              <a:spLocks noChangeArrowheads="1"/>
            </p:cNvSpPr>
            <p:nvPr/>
          </p:nvSpPr>
          <p:spPr bwMode="auto">
            <a:xfrm>
              <a:off x="746125" y="3073172"/>
              <a:ext cx="3121025" cy="396186"/>
            </a:xfrm>
            <a:prstGeom prst="rect">
              <a:avLst/>
            </a:prstGeom>
            <a:solidFill>
              <a:srgbClr val="FFFFC9">
                <a:alpha val="58038"/>
              </a:srgbClr>
            </a:solidFill>
            <a:ln w="19050" algn="ctr">
              <a:solidFill>
                <a:schemeClr val="accent2"/>
              </a:solidFill>
              <a:miter lim="800000"/>
              <a:headEnd/>
              <a:tailEnd/>
            </a:ln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100" b="1" i="1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TICK</a:t>
              </a:r>
              <a:r>
                <a:rPr kumimoji="0" lang="en-US" altLang="en-US" sz="11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  Pentium 4 (</a:t>
              </a:r>
              <a:r>
                <a:rPr kumimoji="0" lang="hu-HU" altLang="en-US" sz="11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Cedar Mill</a:t>
              </a:r>
              <a:r>
                <a:rPr kumimoji="0" lang="en-US" altLang="en-US" sz="11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 SC)  </a:t>
              </a:r>
            </a:p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1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          Pentium D (</a:t>
              </a:r>
              <a:r>
                <a:rPr kumimoji="0" lang="en-US" altLang="en-US" sz="11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Presler</a:t>
              </a:r>
              <a:r>
                <a:rPr kumimoji="0" lang="en-US" altLang="en-US" sz="11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 DC)          </a:t>
              </a:r>
            </a:p>
          </p:txBody>
        </p:sp>
        <p:sp>
          <p:nvSpPr>
            <p:cNvPr id="34" name="Text Box 37"/>
            <p:cNvSpPr txBox="1">
              <a:spLocks noChangeArrowheads="1"/>
            </p:cNvSpPr>
            <p:nvPr/>
          </p:nvSpPr>
          <p:spPr bwMode="auto">
            <a:xfrm>
              <a:off x="754063" y="3429000"/>
              <a:ext cx="3121025" cy="302673"/>
            </a:xfrm>
            <a:prstGeom prst="rect">
              <a:avLst/>
            </a:prstGeom>
            <a:solidFill>
              <a:srgbClr val="6148F6">
                <a:alpha val="22745"/>
              </a:srgbClr>
            </a:solidFill>
            <a:ln w="19050" algn="ctr">
              <a:solidFill>
                <a:srgbClr val="996633"/>
              </a:solidFill>
              <a:miter lim="800000"/>
              <a:headEnd/>
              <a:tailEnd/>
            </a:ln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100" b="1" i="1" u="none" strike="noStrike" kern="1200" cap="none" spc="0" normalizeH="0" baseline="0" noProof="0" dirty="0">
                  <a:ln>
                    <a:noFill/>
                  </a:ln>
                  <a:solidFill>
                    <a:srgbClr val="808080">
                      <a:lumMod val="75000"/>
                    </a:srgbClr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TOCK</a:t>
              </a:r>
              <a:r>
                <a:rPr kumimoji="0" lang="en-US" altLang="en-US" sz="1400" b="1" i="0" u="none" strike="noStrike" kern="1200" cap="none" spc="0" normalizeH="0" baseline="0" noProof="0" dirty="0">
                  <a:ln>
                    <a:noFill/>
                  </a:ln>
                  <a:solidFill>
                    <a:srgbClr val="808080">
                      <a:lumMod val="75000"/>
                    </a:srgbClr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   </a:t>
              </a:r>
              <a:r>
                <a:rPr kumimoji="0" lang="hu-HU" altLang="en-US" sz="12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808080">
                      <a:lumMod val="75000"/>
                    </a:srgbClr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Core</a:t>
              </a:r>
              <a:r>
                <a:rPr kumimoji="0" lang="hu-HU" alt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rgbClr val="808080">
                      <a:lumMod val="75000"/>
                    </a:srgbClr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 2</a:t>
              </a:r>
              <a:r>
                <a:rPr kumimoji="0" lang="en-US" alt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rgbClr val="808080">
                      <a:lumMod val="75000"/>
                    </a:srgbClr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         </a:t>
              </a:r>
            </a:p>
          </p:txBody>
        </p:sp>
        <p:sp>
          <p:nvSpPr>
            <p:cNvPr id="35" name="Text Box 38"/>
            <p:cNvSpPr txBox="1">
              <a:spLocks noChangeArrowheads="1"/>
            </p:cNvSpPr>
            <p:nvPr/>
          </p:nvSpPr>
          <p:spPr bwMode="auto">
            <a:xfrm rot="-5400000">
              <a:off x="215901" y="3343871"/>
              <a:ext cx="71755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0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+mn-ea"/>
                  <a:cs typeface="Arial" charset="0"/>
                </a:rPr>
                <a:t>2 YEARS</a:t>
              </a:r>
            </a:p>
          </p:txBody>
        </p:sp>
        <p:sp>
          <p:nvSpPr>
            <p:cNvPr id="36" name="Text Box 39"/>
            <p:cNvSpPr txBox="1">
              <a:spLocks noChangeArrowheads="1"/>
            </p:cNvSpPr>
            <p:nvPr/>
          </p:nvSpPr>
          <p:spPr bwMode="auto">
            <a:xfrm>
              <a:off x="6460442" y="1212882"/>
              <a:ext cx="1544012" cy="42448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New microarch.</a:t>
              </a:r>
              <a:endPara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endParaRPr>
            </a:p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called </a:t>
              </a:r>
              <a:r>
                <a:rPr kumimoji="0" lang="en-US" altLang="en-US" sz="12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Netburst</a:t>
              </a:r>
              <a:endPara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endParaRPr>
            </a:p>
          </p:txBody>
        </p:sp>
        <p:sp>
          <p:nvSpPr>
            <p:cNvPr id="37" name="Text Box 40"/>
            <p:cNvSpPr txBox="1">
              <a:spLocks noChangeArrowheads="1"/>
            </p:cNvSpPr>
            <p:nvPr/>
          </p:nvSpPr>
          <p:spPr bwMode="auto">
            <a:xfrm>
              <a:off x="6243596" y="1877244"/>
              <a:ext cx="2042547" cy="42448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New </a:t>
              </a:r>
              <a:r>
                <a:rPr kumimoji="0" lang="hu-HU" altLang="en-US" sz="12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microarch</a:t>
              </a:r>
              <a:r>
                <a:rPr kumimoji="0" lang="hu-HU" alt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.,</a:t>
              </a:r>
              <a:endPara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endParaRPr>
            </a:p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 </a:t>
              </a:r>
              <a:r>
                <a:rPr kumimoji="0" lang="en-US" alt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H</a:t>
              </a:r>
              <a:r>
                <a:rPr kumimoji="0" lang="hu-HU" alt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yperthreading</a:t>
              </a:r>
              <a:r>
                <a:rPr kumimoji="0" lang="en-US" alt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 (HT)</a:t>
              </a:r>
            </a:p>
          </p:txBody>
        </p:sp>
        <p:sp>
          <p:nvSpPr>
            <p:cNvPr id="38" name="Text Box 41"/>
            <p:cNvSpPr txBox="1">
              <a:spLocks noChangeArrowheads="1"/>
            </p:cNvSpPr>
            <p:nvPr/>
          </p:nvSpPr>
          <p:spPr bwMode="auto">
            <a:xfrm>
              <a:off x="1338263" y="2035772"/>
              <a:ext cx="2020887" cy="2619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1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Arial" charset="0"/>
                </a:rPr>
                <a:t>Pentium 4 /</a:t>
              </a:r>
              <a:r>
                <a:rPr kumimoji="0" lang="hu-HU" altLang="en-US" sz="11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Arial" charset="0"/>
                </a:rPr>
                <a:t>Northwood</a:t>
              </a:r>
              <a:endParaRPr kumimoji="0" lang="en-US" altLang="en-US" sz="11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endParaRPr>
            </a:p>
          </p:txBody>
        </p:sp>
        <p:sp>
          <p:nvSpPr>
            <p:cNvPr id="39" name="Text Box 42"/>
            <p:cNvSpPr txBox="1">
              <a:spLocks noChangeArrowheads="1"/>
            </p:cNvSpPr>
            <p:nvPr/>
          </p:nvSpPr>
          <p:spPr bwMode="auto">
            <a:xfrm>
              <a:off x="754063" y="1211859"/>
              <a:ext cx="3121025" cy="430213"/>
            </a:xfrm>
            <a:prstGeom prst="rect">
              <a:avLst/>
            </a:prstGeom>
            <a:gradFill rotWithShape="1">
              <a:gsLst>
                <a:gs pos="0">
                  <a:srgbClr val="0066FF">
                    <a:alpha val="57999"/>
                  </a:srgbClr>
                </a:gs>
                <a:gs pos="100000">
                  <a:srgbClr val="FFFFC9"/>
                </a:gs>
              </a:gsLst>
              <a:lin ang="5400000" scaled="1"/>
            </a:gradFill>
            <a:ln w="19050" algn="ctr">
              <a:solidFill>
                <a:schemeClr val="accent2"/>
              </a:solidFill>
              <a:miter lim="800000"/>
              <a:headEnd/>
              <a:tailEnd/>
            </a:ln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100" b="1" i="1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TICK</a:t>
              </a:r>
              <a:br>
                <a:rPr kumimoji="0" lang="en-US" altLang="en-US" sz="1100" b="1" i="1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</a:br>
              <a:r>
                <a:rPr kumimoji="0" lang="en-US" altLang="en-US" sz="1100" b="1" i="1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TOCK</a:t>
              </a:r>
            </a:p>
          </p:txBody>
        </p:sp>
        <p:sp>
          <p:nvSpPr>
            <p:cNvPr id="40" name="Text Box 43"/>
            <p:cNvSpPr txBox="1">
              <a:spLocks noChangeArrowheads="1"/>
            </p:cNvSpPr>
            <p:nvPr/>
          </p:nvSpPr>
          <p:spPr bwMode="auto">
            <a:xfrm>
              <a:off x="736600" y="2562822"/>
              <a:ext cx="3121025" cy="431800"/>
            </a:xfrm>
            <a:prstGeom prst="rect">
              <a:avLst/>
            </a:prstGeom>
            <a:gradFill rotWithShape="1">
              <a:gsLst>
                <a:gs pos="0">
                  <a:srgbClr val="0066FF">
                    <a:alpha val="57999"/>
                  </a:srgbClr>
                </a:gs>
                <a:gs pos="100000">
                  <a:srgbClr val="FFFFC9"/>
                </a:gs>
              </a:gsLst>
              <a:lin ang="5400000" scaled="1"/>
            </a:gradFill>
            <a:ln w="19050" algn="ctr">
              <a:solidFill>
                <a:schemeClr val="accent2"/>
              </a:solidFill>
              <a:miter lim="800000"/>
              <a:headEnd/>
              <a:tailEnd/>
            </a:ln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100" b="1" i="1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TICK</a:t>
              </a:r>
              <a:br>
                <a:rPr kumimoji="0" lang="en-US" altLang="en-US" sz="1100" b="1" i="1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</a:br>
              <a:r>
                <a:rPr kumimoji="0" lang="en-US" altLang="en-US" sz="1100" b="1" i="1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TOCK</a:t>
              </a:r>
            </a:p>
          </p:txBody>
        </p:sp>
        <p:sp>
          <p:nvSpPr>
            <p:cNvPr id="41" name="Text Box 15"/>
            <p:cNvSpPr txBox="1">
              <a:spLocks noChangeArrowheads="1"/>
            </p:cNvSpPr>
            <p:nvPr/>
          </p:nvSpPr>
          <p:spPr bwMode="auto">
            <a:xfrm>
              <a:off x="1411288" y="2648547"/>
              <a:ext cx="2378075" cy="2619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1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Pentium 4 /Prescott           </a:t>
              </a:r>
            </a:p>
          </p:txBody>
        </p:sp>
        <p:sp>
          <p:nvSpPr>
            <p:cNvPr id="42" name="Text Box 27"/>
            <p:cNvSpPr txBox="1">
              <a:spLocks noChangeArrowheads="1"/>
            </p:cNvSpPr>
            <p:nvPr/>
          </p:nvSpPr>
          <p:spPr bwMode="auto">
            <a:xfrm>
              <a:off x="1411288" y="1353147"/>
              <a:ext cx="2446337" cy="2619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1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Pentium 4 /</a:t>
              </a:r>
              <a:r>
                <a:rPr kumimoji="0" lang="hu-HU" altLang="en-US" sz="11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Willamette</a:t>
              </a:r>
              <a:r>
                <a:rPr kumimoji="0" lang="en-US" altLang="en-US" sz="11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           </a:t>
              </a:r>
            </a:p>
          </p:txBody>
        </p:sp>
        <p:sp>
          <p:nvSpPr>
            <p:cNvPr id="43" name="Text Box 44"/>
            <p:cNvSpPr txBox="1">
              <a:spLocks noChangeArrowheads="1"/>
            </p:cNvSpPr>
            <p:nvPr/>
          </p:nvSpPr>
          <p:spPr bwMode="auto">
            <a:xfrm>
              <a:off x="4622800" y="3464870"/>
              <a:ext cx="989013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2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Arial" charset="0"/>
                </a:rPr>
                <a:t> 0</a:t>
              </a:r>
              <a:r>
                <a:rPr kumimoji="0" lang="hu-HU" altLang="en-US" sz="12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Arial" charset="0"/>
                </a:rPr>
                <a:t>7/2006</a:t>
              </a:r>
              <a:endParaRPr kumimoji="0" lang="en-US" altLang="en-US" sz="1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endParaRPr>
            </a:p>
          </p:txBody>
        </p:sp>
        <p:sp>
          <p:nvSpPr>
            <p:cNvPr id="46" name="Text Box 49"/>
            <p:cNvSpPr txBox="1">
              <a:spLocks noChangeArrowheads="1"/>
            </p:cNvSpPr>
            <p:nvPr/>
          </p:nvSpPr>
          <p:spPr bwMode="auto">
            <a:xfrm>
              <a:off x="4641850" y="1291234"/>
              <a:ext cx="935038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2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Arial" charset="0"/>
                </a:rPr>
                <a:t>11/2000</a:t>
              </a:r>
              <a:endParaRPr kumimoji="0" lang="en-US" altLang="en-US" sz="1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endParaRPr>
            </a:p>
          </p:txBody>
        </p:sp>
        <p:sp>
          <p:nvSpPr>
            <p:cNvPr id="47" name="Text Box 50"/>
            <p:cNvSpPr txBox="1">
              <a:spLocks noChangeArrowheads="1"/>
            </p:cNvSpPr>
            <p:nvPr/>
          </p:nvSpPr>
          <p:spPr bwMode="auto">
            <a:xfrm>
              <a:off x="4654550" y="1957984"/>
              <a:ext cx="936625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2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Arial" charset="0"/>
                </a:rPr>
                <a:t>0</a:t>
              </a:r>
              <a:r>
                <a:rPr kumimoji="0" lang="hu-HU" altLang="en-US" sz="12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Arial" charset="0"/>
                </a:rPr>
                <a:t>1/2002</a:t>
              </a:r>
              <a:endParaRPr kumimoji="0" lang="en-US" altLang="en-US" sz="1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endParaRPr>
            </a:p>
          </p:txBody>
        </p:sp>
        <p:sp>
          <p:nvSpPr>
            <p:cNvPr id="48" name="Text Box 51"/>
            <p:cNvSpPr txBox="1">
              <a:spLocks noChangeArrowheads="1"/>
            </p:cNvSpPr>
            <p:nvPr/>
          </p:nvSpPr>
          <p:spPr bwMode="auto">
            <a:xfrm>
              <a:off x="4654550" y="2597747"/>
              <a:ext cx="936625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2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Arial" charset="0"/>
                </a:rPr>
                <a:t>0</a:t>
              </a:r>
              <a:r>
                <a:rPr kumimoji="0" lang="hu-HU" altLang="en-US" sz="12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Arial" charset="0"/>
                </a:rPr>
                <a:t>2/2004</a:t>
              </a:r>
              <a:endParaRPr kumimoji="0" lang="en-US" altLang="en-US" sz="1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endParaRPr>
            </a:p>
          </p:txBody>
        </p:sp>
        <p:sp>
          <p:nvSpPr>
            <p:cNvPr id="52" name="Line 57"/>
            <p:cNvSpPr>
              <a:spLocks noChangeShapeType="1"/>
            </p:cNvSpPr>
            <p:nvPr/>
          </p:nvSpPr>
          <p:spPr bwMode="auto">
            <a:xfrm>
              <a:off x="361950" y="3100984"/>
              <a:ext cx="8459788" cy="0"/>
            </a:xfrm>
            <a:prstGeom prst="line">
              <a:avLst/>
            </a:prstGeom>
            <a:noFill/>
            <a:ln w="22225">
              <a:solidFill>
                <a:srgbClr val="FF0000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charset="0"/>
              </a:endParaRPr>
            </a:p>
          </p:txBody>
        </p:sp>
        <p:sp>
          <p:nvSpPr>
            <p:cNvPr id="80" name="Text Box 25"/>
            <p:cNvSpPr txBox="1">
              <a:spLocks noChangeArrowheads="1"/>
            </p:cNvSpPr>
            <p:nvPr/>
          </p:nvSpPr>
          <p:spPr bwMode="auto">
            <a:xfrm>
              <a:off x="3824288" y="1308697"/>
              <a:ext cx="681037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0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Arial" charset="0"/>
                </a:rPr>
                <a:t>180nm</a:t>
              </a:r>
            </a:p>
          </p:txBody>
        </p:sp>
      </p:grpSp>
      <p:sp>
        <p:nvSpPr>
          <p:cNvPr id="53" name="Text Box 5"/>
          <p:cNvSpPr txBox="1">
            <a:spLocks noChangeArrowheads="1"/>
          </p:cNvSpPr>
          <p:nvPr/>
        </p:nvSpPr>
        <p:spPr bwMode="auto">
          <a:xfrm>
            <a:off x="26495" y="458670"/>
            <a:ext cx="8880573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None/>
              <a:defRPr/>
            </a:pPr>
            <a:r>
              <a:rPr lang="en-US" sz="1800" dirty="0">
                <a:solidFill>
                  <a:srgbClr val="2D2D8A"/>
                </a:solidFill>
                <a:latin typeface="Verdana"/>
              </a:rPr>
              <a:t>What were the key innovations the </a:t>
            </a:r>
            <a:r>
              <a:rPr lang="en-US" sz="1800" dirty="0" err="1">
                <a:solidFill>
                  <a:srgbClr val="2D2D8A"/>
                </a:solidFill>
                <a:latin typeface="Verdana"/>
              </a:rPr>
              <a:t>Netburst</a:t>
            </a:r>
            <a:r>
              <a:rPr lang="en-US" sz="1800" dirty="0">
                <a:solidFill>
                  <a:srgbClr val="2D2D8A"/>
                </a:solidFill>
                <a:latin typeface="Verdana"/>
              </a:rPr>
              <a:t> microarchitecture introduced?</a:t>
            </a:r>
          </a:p>
        </p:txBody>
      </p:sp>
    </p:spTree>
    <p:extLst>
      <p:ext uri="{BB962C8B-B14F-4D97-AF65-F5344CB8AC3E}">
        <p14:creationId xmlns:p14="http://schemas.microsoft.com/office/powerpoint/2010/main" val="192925347"/>
      </p:ext>
    </p:extLst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2.1 Why Intel cancelled the Pentium 4 family? (4)</a:t>
            </a:r>
            <a:endParaRPr lang="en-US" dirty="0"/>
          </a:p>
        </p:txBody>
      </p:sp>
      <p:sp>
        <p:nvSpPr>
          <p:cNvPr id="3" name="TextBox 2"/>
          <p:cNvSpPr txBox="1"/>
          <p:nvPr/>
        </p:nvSpPr>
        <p:spPr>
          <a:xfrm>
            <a:off x="129595" y="458670"/>
            <a:ext cx="893764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-40" normalizeH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Summing up: Key innovations of the </a:t>
            </a:r>
            <a:r>
              <a:rPr kumimoji="0" lang="en-US" sz="1800" b="0" i="0" u="none" strike="noStrike" kern="1200" cap="none" spc="-40" normalizeH="0" noProof="0" dirty="0" err="1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Netburst</a:t>
            </a:r>
            <a:r>
              <a:rPr kumimoji="0" lang="en-US" sz="1800" b="0" i="0" u="none" strike="noStrike" kern="1200" cap="none" spc="-40" normalizeH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microarchitecture and the ISA</a:t>
            </a:r>
          </a:p>
        </p:txBody>
      </p:sp>
      <p:sp>
        <p:nvSpPr>
          <p:cNvPr id="11" name="Rounded Rectangle 10"/>
          <p:cNvSpPr/>
          <p:nvPr/>
        </p:nvSpPr>
        <p:spPr bwMode="auto">
          <a:xfrm>
            <a:off x="0" y="926870"/>
            <a:ext cx="9144000" cy="1584000"/>
          </a:xfrm>
          <a:prstGeom prst="roundRect">
            <a:avLst/>
          </a:prstGeom>
          <a:solidFill>
            <a:srgbClr val="DDEEFF"/>
          </a:solidFill>
          <a:ln w="19050" cap="flat" cmpd="sng" algn="ctr">
            <a:solidFill>
              <a:srgbClr val="89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12" name="TextBox 11"/>
          <p:cNvSpPr txBox="1"/>
          <p:nvPr/>
        </p:nvSpPr>
        <p:spPr>
          <a:xfrm>
            <a:off x="161510" y="997110"/>
            <a:ext cx="9163919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R="0" lvl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kumimoji="0" lang="en-US" sz="1600" b="0" i="0" u="none" strike="noStrike" kern="1200" cap="none" spc="-6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</a:rPr>
              <a:t>During its lifetime, Intel introduced </a:t>
            </a:r>
            <a:r>
              <a:rPr kumimoji="0" lang="en-US" sz="1600" b="0" i="0" u="none" strike="noStrike" kern="1200" cap="none" spc="-6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</a:rPr>
              <a:t>three</a:t>
            </a:r>
            <a:r>
              <a:rPr lang="en-US" sz="1600" spc="-60" dirty="0">
                <a:solidFill>
                  <a:srgbClr val="FF0000"/>
                </a:solidFill>
                <a:latin typeface="Verdana"/>
              </a:rPr>
              <a:t> key innovations </a:t>
            </a:r>
            <a:r>
              <a:rPr lang="en-US" sz="1600" spc="-60" dirty="0">
                <a:solidFill>
                  <a:srgbClr val="000000"/>
                </a:solidFill>
                <a:latin typeface="Verdana"/>
              </a:rPr>
              <a:t>into the</a:t>
            </a:r>
            <a:r>
              <a:rPr kumimoji="0" lang="en-US" sz="1600" b="0" i="0" u="none" strike="noStrike" kern="1200" cap="none" spc="-6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</a:rPr>
              <a:t> </a:t>
            </a:r>
            <a:r>
              <a:rPr kumimoji="0" lang="en-US" sz="1600" b="0" i="0" u="none" strike="noStrike" kern="1200" cap="none" spc="-6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</a:rPr>
              <a:t>Netburst</a:t>
            </a:r>
            <a:r>
              <a:rPr kumimoji="0" lang="en-US" sz="1600" b="0" i="0" u="none" strike="noStrike" kern="1200" cap="none" spc="-6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</a:rPr>
              <a:t> microarchitecture </a:t>
            </a:r>
          </a:p>
          <a:p>
            <a:pPr marR="0" lvl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lang="en-US" sz="1600" spc="-30" dirty="0">
                <a:solidFill>
                  <a:srgbClr val="000000"/>
                </a:solidFill>
                <a:latin typeface="Verdana"/>
              </a:rPr>
              <a:t>  and the underlying ISA </a:t>
            </a:r>
            <a:r>
              <a:rPr kumimoji="0" lang="en-US" sz="1600" b="0" i="0" u="none" strike="noStrike" kern="1200" cap="none" spc="-3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as follows:</a:t>
            </a:r>
          </a:p>
        </p:txBody>
      </p:sp>
      <p:sp>
        <p:nvSpPr>
          <p:cNvPr id="13" name="TextBox 12"/>
          <p:cNvSpPr txBox="1"/>
          <p:nvPr/>
        </p:nvSpPr>
        <p:spPr>
          <a:xfrm>
            <a:off x="431540" y="1493785"/>
            <a:ext cx="8501110" cy="123880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800" b="0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hyperthreading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(along with the 2. core (Northwood)) in 2002,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64-bit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ISA and microarchitecture 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(along with the 3. core (Prescott)) in 2004 and</a:t>
            </a:r>
          </a:p>
          <a:p>
            <a:pPr marL="285750" lvl="0" indent="-285750">
              <a:buFont typeface="Arial" panose="020B0604020202020204" pitchFamily="34" charset="0"/>
              <a:buChar char="•"/>
              <a:defRPr/>
            </a:pPr>
            <a:r>
              <a:rPr lang="en-US" dirty="0">
                <a:solidFill>
                  <a:srgbClr val="FF0000"/>
                </a:solidFill>
                <a:latin typeface="Arial"/>
              </a:rPr>
              <a:t>dual-core</a:t>
            </a:r>
            <a:r>
              <a:rPr lang="en-US" dirty="0">
                <a:solidFill>
                  <a:srgbClr val="000000"/>
                </a:solidFill>
                <a:latin typeface="Arial"/>
              </a:rPr>
              <a:t> microarchitecture ((along with the 3. core (Prescott)) in 2005,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161510" y="2550386"/>
            <a:ext cx="4900701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as has been indicated in the previous Figure. </a:t>
            </a:r>
          </a:p>
        </p:txBody>
      </p:sp>
      <p:sp>
        <p:nvSpPr>
          <p:cNvPr id="5" name="Rounded Rectangle 4"/>
          <p:cNvSpPr/>
          <p:nvPr/>
        </p:nvSpPr>
        <p:spPr bwMode="auto">
          <a:xfrm>
            <a:off x="26495" y="3023955"/>
            <a:ext cx="9117012" cy="945105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19050" cap="flat" cmpd="sng" algn="ctr">
            <a:solidFill>
              <a:schemeClr val="bg1">
                <a:lumMod val="50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161510" y="3023955"/>
            <a:ext cx="9206751" cy="88229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spcAft>
                <a:spcPts val="400"/>
              </a:spcAft>
            </a:pPr>
            <a:r>
              <a:rPr lang="en-US" sz="1600" spc="-30" dirty="0">
                <a:solidFill>
                  <a:srgbClr val="FF0000"/>
                </a:solidFill>
              </a:rPr>
              <a:t>Note</a:t>
            </a:r>
          </a:p>
          <a:p>
            <a:r>
              <a:rPr lang="en-US" sz="1600" spc="-30" dirty="0">
                <a:solidFill>
                  <a:srgbClr val="0070C0"/>
                </a:solidFill>
              </a:rPr>
              <a:t>Dual-core Pentium 4 models </a:t>
            </a:r>
            <a:r>
              <a:rPr lang="en-US" sz="1600" spc="-30" dirty="0"/>
              <a:t>were implemented by </a:t>
            </a:r>
            <a:r>
              <a:rPr lang="en-US" sz="1600" spc="-30" dirty="0">
                <a:solidFill>
                  <a:srgbClr val="0070C0"/>
                </a:solidFill>
              </a:rPr>
              <a:t>dual dies enclosed into the same </a:t>
            </a:r>
          </a:p>
          <a:p>
            <a:r>
              <a:rPr lang="en-US" sz="1600" spc="-30" dirty="0">
                <a:solidFill>
                  <a:srgbClr val="0070C0"/>
                </a:solidFill>
              </a:rPr>
              <a:t>  socket </a:t>
            </a:r>
            <a:r>
              <a:rPr lang="en-US" sz="1600" spc="-30" dirty="0"/>
              <a:t>rather than integrating both cores on the same die (called monolithic integration).</a:t>
            </a:r>
          </a:p>
        </p:txBody>
      </p:sp>
    </p:spTree>
    <p:extLst>
      <p:ext uri="{BB962C8B-B14F-4D97-AF65-F5344CB8AC3E}">
        <p14:creationId xmlns:p14="http://schemas.microsoft.com/office/powerpoint/2010/main" val="68006334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 animBg="1"/>
      <p:bldP spid="12" grpId="0"/>
      <p:bldP spid="13" grpId="0"/>
      <p:bldP spid="4" grpId="0"/>
      <p:bldP spid="5" grpId="0" animBg="1"/>
      <p:bldP spid="10" grpId="0"/>
    </p:bld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3730" name="Object 3"/>
          <p:cNvGraphicFramePr>
            <a:graphicFrameLocks noChangeAspect="1"/>
          </p:cNvGraphicFramePr>
          <p:nvPr/>
        </p:nvGraphicFramePr>
        <p:xfrm>
          <a:off x="161925" y="821324"/>
          <a:ext cx="8684567" cy="59436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026" name="Microsoft Drawing" r:id="rId3" imgW="9994900" imgH="7227888" progId="MSDraw">
                  <p:embed/>
                </p:oleObj>
              </mc:Choice>
              <mc:Fallback>
                <p:oleObj name="Microsoft Drawing" r:id="rId3" imgW="9994900" imgH="7227888" progId="MSDraw">
                  <p:embed/>
                  <p:pic>
                    <p:nvPicPr>
                      <p:cNvPr id="73730" name="Object 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61925" y="821324"/>
                        <a:ext cx="8684567" cy="59436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 2.1 Why Intel cancelled the Pentium 4 family? (5)</a:t>
            </a:r>
            <a:endParaRPr lang="en-US" dirty="0"/>
          </a:p>
        </p:txBody>
      </p:sp>
      <p:sp>
        <p:nvSpPr>
          <p:cNvPr id="3" name="TextBox 2"/>
          <p:cNvSpPr txBox="1"/>
          <p:nvPr/>
        </p:nvSpPr>
        <p:spPr>
          <a:xfrm>
            <a:off x="26495" y="449045"/>
            <a:ext cx="405944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b="0" i="0" u="none" strike="noStrike" kern="1200" cap="none" spc="-100" normalizeH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Overview of the Pentium 4 family -1</a:t>
            </a:r>
          </a:p>
        </p:txBody>
      </p:sp>
      <p:sp>
        <p:nvSpPr>
          <p:cNvPr id="4" name="Rectangle 3"/>
          <p:cNvSpPr/>
          <p:nvPr/>
        </p:nvSpPr>
        <p:spPr bwMode="auto">
          <a:xfrm>
            <a:off x="71500" y="5859463"/>
            <a:ext cx="360000" cy="134822"/>
          </a:xfrm>
          <a:prstGeom prst="rect">
            <a:avLst/>
          </a:prstGeom>
          <a:solidFill>
            <a:srgbClr val="FFFF00"/>
          </a:solidFill>
          <a:ln w="31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431540" y="5814265"/>
            <a:ext cx="654346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180 nm</a:t>
            </a:r>
          </a:p>
        </p:txBody>
      </p:sp>
      <p:sp>
        <p:nvSpPr>
          <p:cNvPr id="7" name="Rectangle 6"/>
          <p:cNvSpPr/>
          <p:nvPr/>
        </p:nvSpPr>
        <p:spPr bwMode="auto">
          <a:xfrm>
            <a:off x="1172349" y="5859463"/>
            <a:ext cx="360000" cy="134822"/>
          </a:xfrm>
          <a:prstGeom prst="rect">
            <a:avLst/>
          </a:prstGeom>
          <a:solidFill>
            <a:srgbClr val="A4FAF4"/>
          </a:solidFill>
          <a:ln w="31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1511660" y="5814265"/>
            <a:ext cx="654346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130 nm</a:t>
            </a:r>
          </a:p>
        </p:txBody>
      </p:sp>
      <p:sp>
        <p:nvSpPr>
          <p:cNvPr id="9" name="Rectangle 8"/>
          <p:cNvSpPr/>
          <p:nvPr/>
        </p:nvSpPr>
        <p:spPr bwMode="auto">
          <a:xfrm>
            <a:off x="2231740" y="5881036"/>
            <a:ext cx="360000" cy="121669"/>
          </a:xfrm>
          <a:prstGeom prst="rect">
            <a:avLst/>
          </a:prstGeom>
          <a:solidFill>
            <a:srgbClr val="FF0000"/>
          </a:solidFill>
          <a:ln w="31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2591365" y="5822685"/>
            <a:ext cx="575799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90 nm</a:t>
            </a:r>
          </a:p>
        </p:txBody>
      </p:sp>
      <p:cxnSp>
        <p:nvCxnSpPr>
          <p:cNvPr id="11" name="Straight Connector 10"/>
          <p:cNvCxnSpPr/>
          <p:nvPr/>
        </p:nvCxnSpPr>
        <p:spPr bwMode="auto">
          <a:xfrm flipH="1">
            <a:off x="3627438" y="1268760"/>
            <a:ext cx="314492" cy="810090"/>
          </a:xfrm>
          <a:prstGeom prst="line">
            <a:avLst/>
          </a:prstGeom>
          <a:noFill/>
          <a:ln w="19050" cap="flat" cmpd="sng" algn="ctr">
            <a:solidFill>
              <a:srgbClr val="6BEAFB"/>
            </a:solidFill>
            <a:prstDash val="solid"/>
            <a:round/>
            <a:headEnd type="arrow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13" name="Straight Connector 12"/>
          <p:cNvCxnSpPr/>
          <p:nvPr/>
        </p:nvCxnSpPr>
        <p:spPr bwMode="auto">
          <a:xfrm flipH="1">
            <a:off x="7092823" y="1223755"/>
            <a:ext cx="314492" cy="810090"/>
          </a:xfrm>
          <a:prstGeom prst="line">
            <a:avLst/>
          </a:prstGeom>
          <a:noFill/>
          <a:ln w="19050" cap="flat" cmpd="sng" algn="ctr">
            <a:solidFill>
              <a:srgbClr val="FF0000"/>
            </a:solidFill>
            <a:prstDash val="solid"/>
            <a:round/>
            <a:headEnd type="arrow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</p:spTree>
    <p:extLst>
      <p:ext uri="{BB962C8B-B14F-4D97-AF65-F5344CB8AC3E}">
        <p14:creationId xmlns:p14="http://schemas.microsoft.com/office/powerpoint/2010/main" val="1840563867"/>
      </p:ext>
    </p:extLst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2.1 Why Intel cancelled the Pentium 4 family? (6)</a:t>
            </a:r>
            <a:endParaRPr lang="en-US" dirty="0"/>
          </a:p>
        </p:txBody>
      </p:sp>
      <p:sp>
        <p:nvSpPr>
          <p:cNvPr id="4" name="TextBox 3"/>
          <p:cNvSpPr txBox="1"/>
          <p:nvPr/>
        </p:nvSpPr>
        <p:spPr>
          <a:xfrm>
            <a:off x="227946" y="818710"/>
            <a:ext cx="9249599" cy="38472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en-US" sz="1600" spc="-40" dirty="0"/>
              <a:t>The previous Figure identifies </a:t>
            </a:r>
            <a:r>
              <a:rPr lang="en-US" sz="1600" spc="-40" dirty="0">
                <a:solidFill>
                  <a:srgbClr val="0070C0"/>
                </a:solidFill>
              </a:rPr>
              <a:t>three generations </a:t>
            </a:r>
            <a:r>
              <a:rPr lang="en-US" sz="1600" spc="-40" dirty="0"/>
              <a:t>of</a:t>
            </a:r>
            <a:r>
              <a:rPr lang="en-US" sz="1600" spc="-40" dirty="0">
                <a:solidFill>
                  <a:srgbClr val="0070C0"/>
                </a:solidFill>
              </a:rPr>
              <a:t> </a:t>
            </a:r>
            <a:r>
              <a:rPr lang="en-US" sz="1600" spc="-40" dirty="0"/>
              <a:t>Pentium 4 cores </a:t>
            </a:r>
            <a:r>
              <a:rPr lang="en-US" sz="1600" spc="-40" dirty="0">
                <a:solidFill>
                  <a:srgbClr val="0070C0"/>
                </a:solidFill>
              </a:rPr>
              <a:t>in different colors</a:t>
            </a:r>
            <a:r>
              <a:rPr lang="en-US" sz="1600" spc="-40" dirty="0"/>
              <a:t>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dirty="0"/>
              <a:t>Furthermore, it indicates the </a:t>
            </a:r>
            <a:r>
              <a:rPr lang="en-US" sz="1600" dirty="0">
                <a:solidFill>
                  <a:srgbClr val="0070C0"/>
                </a:solidFill>
              </a:rPr>
              <a:t>introduction of </a:t>
            </a:r>
            <a:r>
              <a:rPr lang="en-US" sz="1600" dirty="0" err="1">
                <a:solidFill>
                  <a:srgbClr val="FF0000"/>
                </a:solidFill>
              </a:rPr>
              <a:t>hyperthreading</a:t>
            </a:r>
            <a:r>
              <a:rPr lang="en-US" sz="1600" dirty="0">
                <a:solidFill>
                  <a:srgbClr val="0070C0"/>
                </a:solidFill>
              </a:rPr>
              <a:t> in the 2. core by</a:t>
            </a:r>
            <a:r>
              <a:rPr lang="en-US" sz="1600" dirty="0"/>
              <a:t> </a:t>
            </a:r>
            <a:r>
              <a:rPr lang="en-US" sz="1600" dirty="0">
                <a:solidFill>
                  <a:srgbClr val="0070C0"/>
                </a:solidFill>
              </a:rPr>
              <a:t>two </a:t>
            </a:r>
          </a:p>
          <a:p>
            <a:r>
              <a:rPr lang="en-US" sz="1600" dirty="0">
                <a:solidFill>
                  <a:srgbClr val="0070C0"/>
                </a:solidFill>
              </a:rPr>
              <a:t>      </a:t>
            </a:r>
            <a:r>
              <a:rPr lang="en-US" sz="1600" spc="-30" dirty="0">
                <a:solidFill>
                  <a:srgbClr val="0070C0"/>
                </a:solidFill>
              </a:rPr>
              <a:t>vertical lines, </a:t>
            </a:r>
            <a:r>
              <a:rPr lang="en-US" sz="1600" spc="-30" dirty="0"/>
              <a:t>as well as the </a:t>
            </a:r>
            <a:r>
              <a:rPr lang="en-US" sz="1600" spc="-30" dirty="0">
                <a:solidFill>
                  <a:srgbClr val="FF0000"/>
                </a:solidFill>
              </a:rPr>
              <a:t>64-bit extension </a:t>
            </a:r>
            <a:r>
              <a:rPr lang="en-US" sz="1600" spc="-30" dirty="0"/>
              <a:t>of the 3. core </a:t>
            </a:r>
            <a:r>
              <a:rPr lang="en-US" sz="1600" spc="-30" dirty="0">
                <a:solidFill>
                  <a:srgbClr val="0070C0"/>
                </a:solidFill>
              </a:rPr>
              <a:t>by hatching </a:t>
            </a:r>
            <a:r>
              <a:rPr lang="en-US" sz="1600" spc="-30" dirty="0"/>
              <a:t>in the model </a:t>
            </a:r>
          </a:p>
          <a:p>
            <a:pPr>
              <a:spcAft>
                <a:spcPts val="600"/>
              </a:spcAft>
            </a:pPr>
            <a:r>
              <a:rPr lang="en-US" sz="1600" dirty="0"/>
              <a:t>      designations.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dirty="0"/>
              <a:t>Note that Intel has already implemented hyperthreading in their first launched</a:t>
            </a:r>
          </a:p>
          <a:p>
            <a:r>
              <a:rPr lang="en-US" sz="1600" dirty="0"/>
              <a:t>      2. gen. DT cores, but announced its availability only along with the higher-priced</a:t>
            </a:r>
          </a:p>
          <a:p>
            <a:pPr>
              <a:spcAft>
                <a:spcPts val="600"/>
              </a:spcAft>
            </a:pPr>
            <a:r>
              <a:rPr lang="en-US" sz="1600" dirty="0"/>
              <a:t>      2. gen. server cores (this becomes obvious by looking at the transistor counts).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dirty="0"/>
              <a:t>Similarly, Intel </a:t>
            </a:r>
            <a:r>
              <a:rPr lang="en-US" sz="1600" dirty="0">
                <a:solidFill>
                  <a:srgbClr val="0070C0"/>
                </a:solidFill>
              </a:rPr>
              <a:t>widened the 3. cores</a:t>
            </a:r>
            <a:r>
              <a:rPr lang="en-US" sz="1600" dirty="0"/>
              <a:t> of the Pentium 4 family </a:t>
            </a:r>
            <a:r>
              <a:rPr lang="en-US" sz="1600" dirty="0">
                <a:solidFill>
                  <a:srgbClr val="FF0000"/>
                </a:solidFill>
              </a:rPr>
              <a:t>to 64-bit </a:t>
            </a:r>
            <a:r>
              <a:rPr lang="en-US" sz="1600" dirty="0"/>
              <a:t>already in </a:t>
            </a:r>
          </a:p>
          <a:p>
            <a:r>
              <a:rPr lang="en-US" sz="1600" dirty="0"/>
              <a:t>      the first launched 3. gen. DT cores but announced this extension (called EM64T)</a:t>
            </a:r>
          </a:p>
          <a:p>
            <a:r>
              <a:rPr lang="en-US" sz="1600" dirty="0"/>
              <a:t>      only with the higher priced 3. gen. server cores (this becomes obvious again</a:t>
            </a:r>
          </a:p>
          <a:p>
            <a:pPr>
              <a:spcAft>
                <a:spcPts val="600"/>
              </a:spcAft>
            </a:pPr>
            <a:r>
              <a:rPr lang="en-US" sz="1600" dirty="0"/>
              <a:t>      by comparing the transistor counts).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dirty="0"/>
              <a:t>In addition, this Figure also depicts the introduction of the </a:t>
            </a:r>
            <a:r>
              <a:rPr lang="en-US" sz="1600" dirty="0">
                <a:solidFill>
                  <a:srgbClr val="0070C0"/>
                </a:solidFill>
              </a:rPr>
              <a:t>low-performance </a:t>
            </a:r>
          </a:p>
          <a:p>
            <a:r>
              <a:rPr lang="en-US" sz="1600" dirty="0"/>
              <a:t>      </a:t>
            </a:r>
            <a:r>
              <a:rPr lang="en-US" sz="1600" spc="-20" dirty="0">
                <a:solidFill>
                  <a:srgbClr val="FF0000"/>
                </a:solidFill>
              </a:rPr>
              <a:t>Celeron line </a:t>
            </a:r>
            <a:r>
              <a:rPr lang="en-US" sz="1600" spc="-20" dirty="0">
                <a:solidFill>
                  <a:srgbClr val="0070C0"/>
                </a:solidFill>
              </a:rPr>
              <a:t>in 2002 </a:t>
            </a:r>
            <a:r>
              <a:rPr lang="en-US" sz="1600" spc="-20" dirty="0"/>
              <a:t>and the </a:t>
            </a:r>
            <a:r>
              <a:rPr lang="en-US" sz="1600" spc="-20" dirty="0">
                <a:solidFill>
                  <a:srgbClr val="FF0000"/>
                </a:solidFill>
              </a:rPr>
              <a:t>cancellation of certain high-speed 3. core models</a:t>
            </a:r>
          </a:p>
          <a:p>
            <a:r>
              <a:rPr lang="en-US" sz="1600" spc="-20" dirty="0">
                <a:solidFill>
                  <a:srgbClr val="FF0000"/>
                </a:solidFill>
              </a:rPr>
              <a:t>      in 2005</a:t>
            </a:r>
            <a:r>
              <a:rPr lang="en-US" sz="1600" spc="-20" dirty="0"/>
              <a:t>.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26495" y="468295"/>
            <a:ext cx="922664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/>
              <a:t>Overview of the Pentium 4 family? </a:t>
            </a:r>
          </a:p>
        </p:txBody>
      </p:sp>
    </p:spTree>
    <p:extLst>
      <p:ext uri="{BB962C8B-B14F-4D97-AF65-F5344CB8AC3E}">
        <p14:creationId xmlns:p14="http://schemas.microsoft.com/office/powerpoint/2010/main" val="3280421075"/>
      </p:ext>
    </p:extLst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0" y="8620"/>
            <a:ext cx="9144000" cy="393700"/>
          </a:xfrm>
        </p:spPr>
        <p:txBody>
          <a:bodyPr/>
          <a:lstStyle/>
          <a:p>
            <a:r>
              <a:rPr lang="en-US" altLang="en-US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 2.1 Why Intel cancelled the Pentium 4 family? (7)</a:t>
            </a:r>
            <a:endParaRPr lang="en-US" dirty="0"/>
          </a:p>
        </p:txBody>
      </p:sp>
      <p:sp>
        <p:nvSpPr>
          <p:cNvPr id="6" name="Oval 5"/>
          <p:cNvSpPr/>
          <p:nvPr/>
        </p:nvSpPr>
        <p:spPr bwMode="auto">
          <a:xfrm>
            <a:off x="5652120" y="1296565"/>
            <a:ext cx="1485165" cy="1980220"/>
          </a:xfrm>
          <a:prstGeom prst="ellipse">
            <a:avLst/>
          </a:prstGeom>
          <a:solidFill>
            <a:schemeClr val="bg1">
              <a:lumMod val="95000"/>
            </a:schemeClr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3333CC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 rotWithShape="1">
          <a:blip r:embed="rId2"/>
          <a:srcRect b="11145"/>
          <a:stretch/>
        </p:blipFill>
        <p:spPr>
          <a:xfrm>
            <a:off x="375701" y="1088740"/>
            <a:ext cx="8561784" cy="5023360"/>
          </a:xfrm>
          <a:prstGeom prst="rect">
            <a:avLst/>
          </a:prstGeom>
        </p:spPr>
      </p:pic>
      <p:sp>
        <p:nvSpPr>
          <p:cNvPr id="8" name="Oval 7"/>
          <p:cNvSpPr/>
          <p:nvPr/>
        </p:nvSpPr>
        <p:spPr bwMode="auto">
          <a:xfrm>
            <a:off x="5571438" y="1552603"/>
            <a:ext cx="1485165" cy="1755195"/>
          </a:xfrm>
          <a:prstGeom prst="ellipse">
            <a:avLst/>
          </a:prstGeom>
          <a:noFill/>
          <a:ln w="1905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3333CC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5755059" y="1088740"/>
            <a:ext cx="109562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Pentium 4</a:t>
            </a:r>
          </a:p>
        </p:txBody>
      </p:sp>
      <p:sp>
        <p:nvSpPr>
          <p:cNvPr id="3" name="Oval 2"/>
          <p:cNvSpPr/>
          <p:nvPr/>
        </p:nvSpPr>
        <p:spPr bwMode="auto">
          <a:xfrm>
            <a:off x="3109338" y="2376686"/>
            <a:ext cx="2645722" cy="1575174"/>
          </a:xfrm>
          <a:prstGeom prst="ellipse">
            <a:avLst/>
          </a:prstGeom>
          <a:noFill/>
          <a:ln w="19050" cap="flat" cmpd="sng" algn="ctr">
            <a:solidFill>
              <a:srgbClr val="0070C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3806915" y="1941588"/>
            <a:ext cx="1082925" cy="3000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Pentium</a:t>
            </a:r>
            <a:r>
              <a:rPr kumimoji="0" lang="en-US" sz="135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III</a:t>
            </a:r>
          </a:p>
        </p:txBody>
      </p:sp>
      <p:sp>
        <p:nvSpPr>
          <p:cNvPr id="10" name="Oval 9"/>
          <p:cNvSpPr/>
          <p:nvPr/>
        </p:nvSpPr>
        <p:spPr bwMode="auto">
          <a:xfrm rot="3278064">
            <a:off x="2265796" y="3071347"/>
            <a:ext cx="936573" cy="2187191"/>
          </a:xfrm>
          <a:prstGeom prst="ellipse">
            <a:avLst/>
          </a:prstGeom>
          <a:noFill/>
          <a:ln w="190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1490038" y="3485957"/>
            <a:ext cx="921722" cy="29238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Pentium</a:t>
            </a:r>
          </a:p>
        </p:txBody>
      </p:sp>
      <p:sp>
        <p:nvSpPr>
          <p:cNvPr id="13" name="TextBox 12"/>
          <p:cNvSpPr txBox="1"/>
          <p:nvPr/>
        </p:nvSpPr>
        <p:spPr>
          <a:xfrm>
            <a:off x="6957265" y="1276018"/>
            <a:ext cx="2068195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dirty="0">
                <a:solidFill>
                  <a:srgbClr val="FF0000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≈ </a:t>
            </a:r>
            <a:r>
              <a:rPr lang="en-US" sz="1400" dirty="0">
                <a:solidFill>
                  <a:srgbClr val="FF0000"/>
                </a:solidFill>
                <a:latin typeface="+mj-lt"/>
              </a:rPr>
              <a:t>Limit of air cooling</a:t>
            </a:r>
          </a:p>
        </p:txBody>
      </p:sp>
      <p:sp>
        <p:nvSpPr>
          <p:cNvPr id="12" name="TextBox 11"/>
          <p:cNvSpPr txBox="1"/>
          <p:nvPr/>
        </p:nvSpPr>
        <p:spPr>
          <a:xfrm>
            <a:off x="71500" y="6060776"/>
            <a:ext cx="5094873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For the related discussion see next slide. </a:t>
            </a:r>
          </a:p>
        </p:txBody>
      </p:sp>
      <p:sp>
        <p:nvSpPr>
          <p:cNvPr id="14" name="TextBox 13"/>
          <p:cNvSpPr txBox="1"/>
          <p:nvPr/>
        </p:nvSpPr>
        <p:spPr>
          <a:xfrm>
            <a:off x="26495" y="458670"/>
            <a:ext cx="902811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>
              <a:defRPr/>
            </a:pPr>
            <a:r>
              <a:rPr lang="en-US" spc="-50" dirty="0">
                <a:solidFill>
                  <a:srgbClr val="2D2D8A"/>
                </a:solidFill>
              </a:rPr>
              <a:t>The unexpected intense rise of dissipation </a:t>
            </a:r>
            <a:r>
              <a:rPr lang="hu-HU" spc="-50" dirty="0">
                <a:solidFill>
                  <a:srgbClr val="2D2D8A"/>
                </a:solidFill>
              </a:rPr>
              <a:t>in </a:t>
            </a:r>
            <a:r>
              <a:rPr lang="hu-HU" spc="-50" dirty="0" err="1">
                <a:solidFill>
                  <a:srgbClr val="2D2D8A"/>
                </a:solidFill>
              </a:rPr>
              <a:t>Intel's</a:t>
            </a:r>
            <a:r>
              <a:rPr lang="hu-HU" spc="-50" dirty="0">
                <a:solidFill>
                  <a:srgbClr val="2D2D8A"/>
                </a:solidFill>
              </a:rPr>
              <a:t> Pentium </a:t>
            </a:r>
            <a:r>
              <a:rPr lang="hu-HU" spc="-50" dirty="0" err="1">
                <a:solidFill>
                  <a:srgbClr val="2D2D8A"/>
                </a:solidFill>
              </a:rPr>
              <a:t>family</a:t>
            </a:r>
            <a:r>
              <a:rPr lang="en-US" spc="-50" dirty="0">
                <a:solidFill>
                  <a:srgbClr val="2D2D8A"/>
                </a:solidFill>
              </a:rPr>
              <a:t> -1</a:t>
            </a:r>
          </a:p>
        </p:txBody>
      </p:sp>
    </p:spTree>
    <p:extLst>
      <p:ext uri="{BB962C8B-B14F-4D97-AF65-F5344CB8AC3E}">
        <p14:creationId xmlns:p14="http://schemas.microsoft.com/office/powerpoint/2010/main" val="2854596248"/>
      </p:ext>
    </p:extLst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2.1 Why Intel cancelled the Pentium 4 family? (8)</a:t>
            </a:r>
            <a:endParaRPr lang="en-US" dirty="0"/>
          </a:p>
        </p:txBody>
      </p:sp>
      <p:sp>
        <p:nvSpPr>
          <p:cNvPr id="5" name="Rounded Rectangle 4"/>
          <p:cNvSpPr/>
          <p:nvPr/>
        </p:nvSpPr>
        <p:spPr bwMode="auto">
          <a:xfrm>
            <a:off x="-16221" y="899094"/>
            <a:ext cx="9144000" cy="2736000"/>
          </a:xfrm>
          <a:prstGeom prst="roundRect">
            <a:avLst/>
          </a:prstGeom>
          <a:solidFill>
            <a:srgbClr val="DDEEFF"/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>
              <a:ln>
                <a:noFill/>
              </a:ln>
              <a:solidFill>
                <a:srgbClr val="3333CC"/>
              </a:solidFill>
              <a:effectLst/>
              <a:latin typeface="Verdana" pitchFamily="34" charset="0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26495" y="469180"/>
            <a:ext cx="807541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lvl="0">
              <a:defRPr/>
            </a:pPr>
            <a:r>
              <a:rPr lang="en-US" spc="-50" dirty="0">
                <a:solidFill>
                  <a:srgbClr val="2D2D8A"/>
                </a:solidFill>
              </a:rPr>
              <a:t>The unexpected intense rise of dissipation </a:t>
            </a:r>
            <a:r>
              <a:rPr lang="hu-HU" spc="-50" dirty="0">
                <a:solidFill>
                  <a:srgbClr val="2D2D8A"/>
                </a:solidFill>
              </a:rPr>
              <a:t>in </a:t>
            </a:r>
            <a:r>
              <a:rPr lang="hu-HU" spc="-50" dirty="0" err="1">
                <a:solidFill>
                  <a:srgbClr val="2D2D8A"/>
                </a:solidFill>
              </a:rPr>
              <a:t>Intel's</a:t>
            </a:r>
            <a:r>
              <a:rPr lang="hu-HU" spc="-50" dirty="0">
                <a:solidFill>
                  <a:srgbClr val="2D2D8A"/>
                </a:solidFill>
              </a:rPr>
              <a:t> Pentium </a:t>
            </a:r>
            <a:r>
              <a:rPr lang="hu-HU" spc="-50" dirty="0" err="1">
                <a:solidFill>
                  <a:srgbClr val="2D2D8A"/>
                </a:solidFill>
              </a:rPr>
              <a:t>family</a:t>
            </a:r>
            <a:r>
              <a:rPr lang="en-US" spc="-50" dirty="0">
                <a:solidFill>
                  <a:srgbClr val="2D2D8A"/>
                </a:solidFill>
              </a:rPr>
              <a:t> -2</a:t>
            </a:r>
          </a:p>
        </p:txBody>
      </p:sp>
      <p:sp>
        <p:nvSpPr>
          <p:cNvPr id="7" name="TextBox 6"/>
          <p:cNvSpPr txBox="1"/>
          <p:nvPr/>
        </p:nvSpPr>
        <p:spPr>
          <a:xfrm>
            <a:off x="177822" y="945591"/>
            <a:ext cx="9524748" cy="270843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dirty="0">
                <a:latin typeface="+mj-lt"/>
              </a:rPr>
              <a:t>As the previous Figure shows, </a:t>
            </a:r>
            <a:r>
              <a:rPr lang="en-US" sz="1600" dirty="0">
                <a:solidFill>
                  <a:srgbClr val="FF0000"/>
                </a:solidFill>
                <a:latin typeface="+mj-lt"/>
              </a:rPr>
              <a:t>successive models of the Pentium family dissipated     increasingly more power</a:t>
            </a:r>
            <a:r>
              <a:rPr lang="en-US" sz="1600" dirty="0">
                <a:latin typeface="+mj-lt"/>
              </a:rPr>
              <a:t>, the </a:t>
            </a:r>
            <a:r>
              <a:rPr lang="en-US" sz="1600" dirty="0">
                <a:solidFill>
                  <a:srgbClr val="FF0000"/>
                </a:solidFill>
                <a:latin typeface="+mj-lt"/>
              </a:rPr>
              <a:t>3. core </a:t>
            </a:r>
            <a:r>
              <a:rPr lang="en-US" sz="1600" dirty="0">
                <a:latin typeface="+mj-lt"/>
              </a:rPr>
              <a:t>of the Pentium 4 family (called Prescott) </a:t>
            </a:r>
          </a:p>
          <a:p>
            <a:r>
              <a:rPr lang="en-US" sz="1600" dirty="0">
                <a:latin typeface="+mj-lt"/>
              </a:rPr>
              <a:t>     dissipated even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nearly </a:t>
            </a:r>
            <a:r>
              <a:rPr lang="en-US" sz="1600" dirty="0">
                <a:solidFill>
                  <a:srgbClr val="FF0000"/>
                </a:solidFill>
                <a:latin typeface="+mj-lt"/>
              </a:rPr>
              <a:t>100 W/cm</a:t>
            </a:r>
            <a:r>
              <a:rPr lang="en-US" sz="1600" baseline="30000" dirty="0">
                <a:solidFill>
                  <a:srgbClr val="FF0000"/>
                </a:solidFill>
                <a:latin typeface="+mj-lt"/>
              </a:rPr>
              <a:t>2</a:t>
            </a:r>
            <a:r>
              <a:rPr lang="en-US" sz="1600" dirty="0">
                <a:latin typeface="+mj-lt"/>
              </a:rPr>
              <a:t>,</a:t>
            </a:r>
            <a:r>
              <a:rPr lang="en-US" sz="1600" baseline="30000" dirty="0">
                <a:solidFill>
                  <a:srgbClr val="0070C0"/>
                </a:solidFill>
                <a:latin typeface="+mj-lt"/>
              </a:rPr>
              <a:t>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a</a:t>
            </a:r>
            <a:r>
              <a:rPr lang="en-US" sz="1600" dirty="0">
                <a:latin typeface="+mj-lt"/>
              </a:rPr>
              <a:t> figure that equals roughly 100 W processor </a:t>
            </a:r>
          </a:p>
          <a:p>
            <a:pPr>
              <a:spcAft>
                <a:spcPts val="600"/>
              </a:spcAft>
            </a:pPr>
            <a:r>
              <a:rPr lang="en-US" sz="1600" dirty="0">
                <a:latin typeface="+mj-lt"/>
              </a:rPr>
              <a:t>     dissipation, as its die measures approximately 1 cm</a:t>
            </a:r>
            <a:r>
              <a:rPr lang="en-US" sz="1600" baseline="30000" dirty="0">
                <a:latin typeface="+mj-lt"/>
              </a:rPr>
              <a:t>2</a:t>
            </a:r>
            <a:r>
              <a:rPr lang="en-US" sz="1600" dirty="0">
                <a:latin typeface="+mj-lt"/>
              </a:rPr>
              <a:t>. 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dirty="0">
                <a:latin typeface="+mj-lt"/>
              </a:rPr>
              <a:t>This steep rise of dissipation, however, could not be continued further on</a:t>
            </a:r>
          </a:p>
          <a:p>
            <a:r>
              <a:rPr lang="en-US" sz="1600" dirty="0">
                <a:latin typeface="+mj-lt"/>
              </a:rPr>
              <a:t>      since the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resulting power dissipation would have become unmanageable high, </a:t>
            </a:r>
          </a:p>
          <a:p>
            <a:r>
              <a:rPr lang="en-US" sz="1600" dirty="0">
                <a:solidFill>
                  <a:srgbClr val="0070C0"/>
                </a:solidFill>
                <a:latin typeface="+mj-lt"/>
              </a:rPr>
              <a:t>      </a:t>
            </a:r>
            <a:r>
              <a:rPr lang="en-US" sz="1600" dirty="0">
                <a:latin typeface="+mj-lt"/>
              </a:rPr>
              <a:t>as absorbing 100 W dissipation by air cooling has already been a challenge  </a:t>
            </a:r>
          </a:p>
          <a:p>
            <a:pPr>
              <a:spcAft>
                <a:spcPts val="600"/>
              </a:spcAft>
            </a:pPr>
            <a:r>
              <a:rPr lang="en-US" sz="1600" dirty="0">
                <a:latin typeface="+mj-lt"/>
              </a:rPr>
              <a:t>      in DTs of that time.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dirty="0">
                <a:solidFill>
                  <a:srgbClr val="0070C0"/>
                </a:solidFill>
                <a:latin typeface="+mj-lt"/>
              </a:rPr>
              <a:t>As a consequence, overheating hindered Intel in achieving the announced 4 GHz </a:t>
            </a:r>
          </a:p>
          <a:p>
            <a:r>
              <a:rPr lang="en-US" sz="1600" dirty="0">
                <a:solidFill>
                  <a:srgbClr val="0070C0"/>
                </a:solidFill>
                <a:latin typeface="+mj-lt"/>
              </a:rPr>
              <a:t>      clock rate.</a:t>
            </a:r>
            <a:endParaRPr lang="en-US" sz="1600" dirty="0"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315858432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7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7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7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7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D0B4AA8-0725-0D0E-9DBA-D7FA3077CC5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hu-HU"/>
          </a:p>
        </p:txBody>
      </p:sp>
      <p:pic>
        <p:nvPicPr>
          <p:cNvPr id="4098" name="Picture 2">
            <a:extLst>
              <a:ext uri="{FF2B5EF4-FFF2-40B4-BE49-F238E27FC236}">
                <a16:creationId xmlns:a16="http://schemas.microsoft.com/office/drawing/2014/main" id="{A4C9CE3A-0DAE-D955-A8CE-CEFBAD7D628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1300835"/>
            <a:ext cx="9144000" cy="51435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42874C2E-B659-2324-539E-DE30A5F13F9F}"/>
              </a:ext>
            </a:extLst>
          </p:cNvPr>
          <p:cNvSpPr txBox="1"/>
          <p:nvPr/>
        </p:nvSpPr>
        <p:spPr>
          <a:xfrm>
            <a:off x="116505" y="509900"/>
            <a:ext cx="8946936" cy="44689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accent6"/>
                </a:solidFill>
              </a:rPr>
              <a:t>Meteor Lake – first NPU (Neural Processing Unit) in Intel’s client processors</a:t>
            </a:r>
            <a:endParaRPr lang="hu-HU" dirty="0">
              <a:solidFill>
                <a:schemeClr val="accent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5165908"/>
      </p:ext>
    </p:extLst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sz="17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2.1 Why Intel cancelled the Pentium 4 family? (9)</a:t>
            </a:r>
            <a:endParaRPr lang="en-US" sz="1700" dirty="0"/>
          </a:p>
        </p:txBody>
      </p:sp>
      <p:pic>
        <p:nvPicPr>
          <p:cNvPr id="1026" name="Picture 2" descr="Barrett begs for forgiveness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6070"/>
          <a:stretch/>
        </p:blipFill>
        <p:spPr bwMode="auto">
          <a:xfrm>
            <a:off x="1842120" y="1628800"/>
            <a:ext cx="5430180" cy="38254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" name="TextBox 3"/>
          <p:cNvSpPr txBox="1"/>
          <p:nvPr/>
        </p:nvSpPr>
        <p:spPr>
          <a:xfrm>
            <a:off x="53178" y="5741095"/>
            <a:ext cx="9074215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Figure: In Oct. 2004, Crag  Barrett, Intel's then-CEO, apologizes on his knees for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</a:t>
            </a:r>
            <a:r>
              <a:rPr kumimoji="0" lang="en-US" sz="1600" b="0" i="0" u="none" strike="noStrike" kern="1200" cap="none" spc="-7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not have achieved the 4 GHz mark, in front of an audience of 7000 informatics professionals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at the IT Expo in Orlando [</a:t>
            </a:r>
            <a:r>
              <a:rPr lang="hu-HU" sz="1600" noProof="0" dirty="0">
                <a:solidFill>
                  <a:srgbClr val="000000"/>
                </a:solidFill>
                <a:latin typeface="Verdana"/>
              </a:rPr>
              <a:t>6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]</a:t>
            </a:r>
          </a:p>
        </p:txBody>
      </p:sp>
      <p:sp>
        <p:nvSpPr>
          <p:cNvPr id="3" name="TextBox 2"/>
          <p:cNvSpPr txBox="1"/>
          <p:nvPr/>
        </p:nvSpPr>
        <p:spPr>
          <a:xfrm>
            <a:off x="26495" y="449378"/>
            <a:ext cx="821660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Admitting Intel’s incapability to achieve 4 GHz in their Pentium 4 line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206515" y="818710"/>
            <a:ext cx="8897564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In Oct. 2004 Intel's CEO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(Chief Executing Officer)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admitted that the Pentium 4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 family would not achieve even 4 GHz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[</a:t>
            </a:r>
            <a:r>
              <a:rPr lang="hu-HU" sz="1600" dirty="0">
                <a:solidFill>
                  <a:srgbClr val="000000"/>
                </a:solidFill>
                <a:latin typeface="Verdana"/>
              </a:rPr>
              <a:t>6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]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. </a:t>
            </a: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44807797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0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0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5" grpId="0"/>
    </p:bld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3730" name="Object 3"/>
          <p:cNvGraphicFramePr>
            <a:graphicFrameLocks noChangeAspect="1"/>
          </p:cNvGraphicFramePr>
          <p:nvPr/>
        </p:nvGraphicFramePr>
        <p:xfrm>
          <a:off x="161925" y="821324"/>
          <a:ext cx="8684567" cy="59436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050" name="Microsoft Drawing" r:id="rId3" imgW="9994900" imgH="7227888" progId="MSDraw">
                  <p:embed/>
                </p:oleObj>
              </mc:Choice>
              <mc:Fallback>
                <p:oleObj name="Microsoft Drawing" r:id="rId3" imgW="9994900" imgH="7227888" progId="MSDraw">
                  <p:embed/>
                  <p:pic>
                    <p:nvPicPr>
                      <p:cNvPr id="73730" name="Object 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61925" y="821324"/>
                        <a:ext cx="8684567" cy="59436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 2.1 Why Intel cancelled the Pentium 4 family? (10)</a:t>
            </a:r>
            <a:endParaRPr lang="en-US" dirty="0"/>
          </a:p>
        </p:txBody>
      </p:sp>
      <p:sp>
        <p:nvSpPr>
          <p:cNvPr id="3" name="TextBox 2"/>
          <p:cNvSpPr txBox="1"/>
          <p:nvPr/>
        </p:nvSpPr>
        <p:spPr>
          <a:xfrm>
            <a:off x="26495" y="458670"/>
            <a:ext cx="755957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b="0" i="0" u="none" strike="noStrike" kern="1200" cap="none" spc="-100" normalizeH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Cancellation of announced high-frequency models due to overheating </a:t>
            </a:r>
          </a:p>
        </p:txBody>
      </p:sp>
      <p:sp>
        <p:nvSpPr>
          <p:cNvPr id="4" name="Rectangle 3"/>
          <p:cNvSpPr/>
          <p:nvPr/>
        </p:nvSpPr>
        <p:spPr bwMode="auto">
          <a:xfrm>
            <a:off x="71500" y="5859463"/>
            <a:ext cx="360000" cy="134822"/>
          </a:xfrm>
          <a:prstGeom prst="rect">
            <a:avLst/>
          </a:prstGeom>
          <a:solidFill>
            <a:srgbClr val="FFFF00"/>
          </a:solidFill>
          <a:ln w="31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431540" y="5814265"/>
            <a:ext cx="654346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180 nm</a:t>
            </a:r>
          </a:p>
        </p:txBody>
      </p:sp>
      <p:sp>
        <p:nvSpPr>
          <p:cNvPr id="7" name="Rectangle 6"/>
          <p:cNvSpPr/>
          <p:nvPr/>
        </p:nvSpPr>
        <p:spPr bwMode="auto">
          <a:xfrm>
            <a:off x="1172349" y="5859463"/>
            <a:ext cx="360000" cy="134822"/>
          </a:xfrm>
          <a:prstGeom prst="rect">
            <a:avLst/>
          </a:prstGeom>
          <a:solidFill>
            <a:srgbClr val="A4FAF4"/>
          </a:solidFill>
          <a:ln w="31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1511660" y="5814265"/>
            <a:ext cx="654346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130 nm</a:t>
            </a:r>
          </a:p>
        </p:txBody>
      </p:sp>
      <p:sp>
        <p:nvSpPr>
          <p:cNvPr id="9" name="Rectangle 8"/>
          <p:cNvSpPr/>
          <p:nvPr/>
        </p:nvSpPr>
        <p:spPr bwMode="auto">
          <a:xfrm>
            <a:off x="2231740" y="5881036"/>
            <a:ext cx="360000" cy="121669"/>
          </a:xfrm>
          <a:prstGeom prst="rect">
            <a:avLst/>
          </a:prstGeom>
          <a:solidFill>
            <a:srgbClr val="FF0000"/>
          </a:solidFill>
          <a:ln w="31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2591365" y="5822685"/>
            <a:ext cx="575799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90 nm</a:t>
            </a:r>
          </a:p>
        </p:txBody>
      </p:sp>
      <p:cxnSp>
        <p:nvCxnSpPr>
          <p:cNvPr id="11" name="Straight Connector 10"/>
          <p:cNvCxnSpPr/>
          <p:nvPr/>
        </p:nvCxnSpPr>
        <p:spPr bwMode="auto">
          <a:xfrm flipH="1">
            <a:off x="3627438" y="1268760"/>
            <a:ext cx="314492" cy="810090"/>
          </a:xfrm>
          <a:prstGeom prst="line">
            <a:avLst/>
          </a:prstGeom>
          <a:noFill/>
          <a:ln w="19050" cap="flat" cmpd="sng" algn="ctr">
            <a:solidFill>
              <a:srgbClr val="6BEAFB"/>
            </a:solidFill>
            <a:prstDash val="solid"/>
            <a:round/>
            <a:headEnd type="arrow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13" name="Straight Connector 12"/>
          <p:cNvCxnSpPr/>
          <p:nvPr/>
        </p:nvCxnSpPr>
        <p:spPr bwMode="auto">
          <a:xfrm flipH="1">
            <a:off x="7092823" y="1223755"/>
            <a:ext cx="314492" cy="810090"/>
          </a:xfrm>
          <a:prstGeom prst="line">
            <a:avLst/>
          </a:prstGeom>
          <a:noFill/>
          <a:ln w="19050" cap="flat" cmpd="sng" algn="ctr">
            <a:solidFill>
              <a:srgbClr val="FF0000"/>
            </a:solidFill>
            <a:prstDash val="solid"/>
            <a:round/>
            <a:headEnd type="arrow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</p:spTree>
    <p:extLst>
      <p:ext uri="{BB962C8B-B14F-4D97-AF65-F5344CB8AC3E}">
        <p14:creationId xmlns:p14="http://schemas.microsoft.com/office/powerpoint/2010/main" val="2235626515"/>
      </p:ext>
    </p:extLst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2.1 Why Intel cancelled the Pentium 4 family? (11)</a:t>
            </a:r>
            <a:endParaRPr lang="en-US" dirty="0"/>
          </a:p>
        </p:txBody>
      </p:sp>
      <p:sp>
        <p:nvSpPr>
          <p:cNvPr id="3" name="TextBox 2"/>
          <p:cNvSpPr txBox="1"/>
          <p:nvPr/>
        </p:nvSpPr>
        <p:spPr>
          <a:xfrm>
            <a:off x="26495" y="458670"/>
            <a:ext cx="638213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Cancellation of the Pentium 4 line due to overheating</a:t>
            </a:r>
          </a:p>
        </p:txBody>
      </p:sp>
      <p:sp>
        <p:nvSpPr>
          <p:cNvPr id="10" name="Rounded Rectangle 9"/>
          <p:cNvSpPr/>
          <p:nvPr/>
        </p:nvSpPr>
        <p:spPr bwMode="auto">
          <a:xfrm>
            <a:off x="26988" y="920305"/>
            <a:ext cx="9117012" cy="720000"/>
          </a:xfrm>
          <a:prstGeom prst="roundRect">
            <a:avLst/>
          </a:prstGeom>
          <a:solidFill>
            <a:srgbClr val="DDEEFF"/>
          </a:solidFill>
          <a:ln w="19050" cap="flat" cmpd="sng" algn="ctr">
            <a:solidFill>
              <a:srgbClr val="89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71500" y="999020"/>
            <a:ext cx="981109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>
              <a:defRPr/>
            </a:pPr>
            <a:r>
              <a:rPr kumimoji="0" lang="en-US" sz="1600" b="0" i="0" u="none" strike="noStrike" kern="1200" cap="none" spc="-4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</a:rPr>
              <a:t>As the Pentium 4 line could not achieve its frequency targets,</a:t>
            </a:r>
            <a:r>
              <a:rPr kumimoji="0" lang="en-US" sz="1600" b="0" i="0" u="none" strike="noStrike" kern="1200" cap="none" spc="-4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</a:rPr>
              <a:t> b</a:t>
            </a:r>
            <a:r>
              <a:rPr lang="en-US" sz="1600" spc="-40" dirty="0" err="1">
                <a:solidFill>
                  <a:srgbClr val="000000"/>
                </a:solidFill>
              </a:rPr>
              <a:t>asically</a:t>
            </a:r>
            <a:r>
              <a:rPr lang="en-US" sz="1600" spc="-40" dirty="0">
                <a:solidFill>
                  <a:srgbClr val="000000"/>
                </a:solidFill>
              </a:rPr>
              <a:t> due to overheating,</a:t>
            </a:r>
          </a:p>
          <a:p>
            <a:pPr lvl="0">
              <a:defRPr/>
            </a:pPr>
            <a:r>
              <a:rPr lang="en-US" sz="1600" spc="-30" dirty="0">
                <a:solidFill>
                  <a:srgbClr val="000000"/>
                </a:solidFill>
              </a:rPr>
              <a:t>  </a:t>
            </a:r>
            <a:r>
              <a:rPr lang="en-US" sz="1600" spc="-30" baseline="0" dirty="0">
                <a:solidFill>
                  <a:srgbClr val="000000"/>
                </a:solidFill>
                <a:latin typeface="Verdana"/>
              </a:rPr>
              <a:t>it was </a:t>
            </a:r>
            <a:r>
              <a:rPr kumimoji="0" lang="en-US" sz="1600" b="0" i="0" u="none" strike="noStrike" kern="1200" cap="none" spc="-3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withdrawn in 2005.</a:t>
            </a:r>
          </a:p>
        </p:txBody>
      </p:sp>
    </p:spTree>
    <p:extLst>
      <p:ext uri="{BB962C8B-B14F-4D97-AF65-F5344CB8AC3E}">
        <p14:creationId xmlns:p14="http://schemas.microsoft.com/office/powerpoint/2010/main" val="1343230393"/>
      </p:ext>
    </p:extLst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1442" name="Picture 3" descr="gesher_01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41425" y="2124145"/>
            <a:ext cx="6629400" cy="3765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443" name="Text Box 4"/>
          <p:cNvSpPr txBox="1">
            <a:spLocks noChangeArrowheads="1"/>
          </p:cNvSpPr>
          <p:nvPr/>
        </p:nvSpPr>
        <p:spPr bwMode="auto">
          <a:xfrm>
            <a:off x="29493" y="458670"/>
            <a:ext cx="9588779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-110" normalizeH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</a:rPr>
              <a:t>Intel’s switch to a new </a:t>
            </a:r>
            <a:r>
              <a:rPr lang="en-US" altLang="en-US" sz="1800" spc="-110" dirty="0">
                <a:solidFill>
                  <a:srgbClr val="2D2D8A"/>
                </a:solidFill>
                <a:latin typeface="Verdana" pitchFamily="34" charset="0"/>
              </a:rPr>
              <a:t>processor </a:t>
            </a:r>
            <a:r>
              <a:rPr kumimoji="0" lang="en-US" altLang="en-US" sz="1800" b="0" i="0" u="none" strike="noStrike" kern="1200" cap="none" spc="-110" normalizeH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</a:rPr>
              <a:t>design paradigm to cope with rising dissipation in 2003  </a:t>
            </a:r>
          </a:p>
        </p:txBody>
      </p:sp>
      <p:sp>
        <p:nvSpPr>
          <p:cNvPr id="61445" name="Text Box 6"/>
          <p:cNvSpPr txBox="1">
            <a:spLocks noChangeArrowheads="1"/>
          </p:cNvSpPr>
          <p:nvPr/>
        </p:nvSpPr>
        <p:spPr bwMode="auto">
          <a:xfrm>
            <a:off x="-20095" y="6084585"/>
            <a:ext cx="9166741" cy="584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Figure</a:t>
            </a:r>
            <a:r>
              <a:rPr lang="en-US" altLang="en-US" sz="1600" dirty="0">
                <a:solidFill>
                  <a:srgbClr val="000000"/>
                </a:solidFill>
                <a:latin typeface="Verdana" pitchFamily="34" charset="0"/>
              </a:rPr>
              <a:t>: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 Intel’s shift to a new design paradigm and revealing their IC manufacturing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and processor family roadmap at a shareholder’s meeting back in 4/2006 [</a:t>
            </a:r>
            <a:r>
              <a:rPr lang="hu-HU" altLang="en-US" sz="1600" noProof="0" dirty="0">
                <a:solidFill>
                  <a:srgbClr val="000000"/>
                </a:solidFill>
                <a:latin typeface="Verdana" pitchFamily="34" charset="0"/>
              </a:rPr>
              <a:t>7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]</a:t>
            </a:r>
          </a:p>
        </p:txBody>
      </p:sp>
      <p:sp>
        <p:nvSpPr>
          <p:cNvPr id="61446" name="Rectangle 22"/>
          <p:cNvSpPr>
            <a:spLocks noChangeArrowheads="1"/>
          </p:cNvSpPr>
          <p:nvPr/>
        </p:nvSpPr>
        <p:spPr bwMode="auto">
          <a:xfrm>
            <a:off x="0" y="0"/>
            <a:ext cx="9144000" cy="393700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lvl="0" algn="ctr" eaLnBrk="1" hangingPunct="1">
              <a:spcBef>
                <a:spcPct val="0"/>
              </a:spcBef>
              <a:buNone/>
              <a:defRPr/>
            </a:pPr>
            <a:r>
              <a:rPr lang="en-US" altLang="en-US" sz="17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2.1 Why Intel cancelled the Pentium 4 family? (12)</a:t>
            </a:r>
            <a:endParaRPr kumimoji="0" lang="hu-HU" altLang="en-US" sz="17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</a:endParaRPr>
          </a:p>
        </p:txBody>
      </p:sp>
      <p:sp>
        <p:nvSpPr>
          <p:cNvPr id="2" name="Rounded Rectangle 1"/>
          <p:cNvSpPr/>
          <p:nvPr/>
        </p:nvSpPr>
        <p:spPr bwMode="auto">
          <a:xfrm>
            <a:off x="18510" y="828002"/>
            <a:ext cx="9144000" cy="936000"/>
          </a:xfrm>
          <a:prstGeom prst="roundRect">
            <a:avLst/>
          </a:prstGeom>
          <a:solidFill>
            <a:srgbClr val="DDEEFF"/>
          </a:solidFill>
          <a:ln w="19050" cap="flat" cmpd="sng" algn="ctr">
            <a:solidFill>
              <a:srgbClr val="89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8" name="Text Box 5"/>
          <p:cNvSpPr txBox="1">
            <a:spLocks noChangeArrowheads="1"/>
          </p:cNvSpPr>
          <p:nvPr/>
        </p:nvSpPr>
        <p:spPr bwMode="auto">
          <a:xfrm>
            <a:off x="71500" y="863715"/>
            <a:ext cx="9127948" cy="83099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marL="266700" indent="-266700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lang="en-US" altLang="en-US" sz="1600" spc="-60" dirty="0">
                <a:latin typeface="Verdana"/>
              </a:rPr>
              <a:t>Around</a:t>
            </a:r>
            <a:r>
              <a:rPr kumimoji="0" lang="en-US" altLang="en-US" sz="1600" b="0" i="0" u="none" strike="noStrike" kern="1200" cap="none" spc="-60" normalizeH="0" baseline="0" noProof="0" dirty="0">
                <a:ln>
                  <a:noFill/>
                </a:ln>
                <a:effectLst/>
                <a:uLnTx/>
                <a:uFillTx/>
                <a:latin typeface="Verdana"/>
              </a:rPr>
              <a:t> 2003, Intel became aware of the </a:t>
            </a:r>
            <a:r>
              <a:rPr kumimoji="0" lang="en-US" altLang="en-US" sz="1600" b="0" i="0" u="none" strike="noStrike" kern="1200" cap="none" spc="-6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</a:rPr>
              <a:t>seriousness of the overheating problem </a:t>
            </a:r>
            <a:r>
              <a:rPr kumimoji="0" lang="en-US" altLang="en-US" sz="1600" b="0" i="0" u="none" strike="noStrike" kern="1200" cap="none" spc="-60" normalizeH="0" baseline="0" noProof="0" dirty="0">
                <a:ln>
                  <a:noFill/>
                </a:ln>
                <a:effectLst/>
                <a:uLnTx/>
                <a:uFillTx/>
                <a:latin typeface="Verdana"/>
              </a:rPr>
              <a:t>and shifted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lang="en-US" altLang="en-US" sz="1600" spc="-50" dirty="0">
                <a:latin typeface="Verdana"/>
              </a:rPr>
              <a:t>  </a:t>
            </a:r>
            <a:r>
              <a:rPr kumimoji="0" lang="en-US" altLang="en-US" sz="1600" b="0" i="0" u="none" strike="noStrike" kern="1200" cap="none" spc="-50" normalizeH="0" baseline="0" noProof="0" dirty="0">
                <a:ln>
                  <a:noFill/>
                </a:ln>
                <a:effectLst/>
                <a:uLnTx/>
                <a:uFillTx/>
                <a:latin typeface="Verdana"/>
                <a:ea typeface="+mn-ea"/>
                <a:cs typeface="+mn-cs"/>
              </a:rPr>
              <a:t>the focus of their processor development </a:t>
            </a:r>
            <a:r>
              <a:rPr kumimoji="0" lang="en-US" altLang="en-US" sz="1600" b="0" i="0" u="none" strike="noStrike" kern="1200" cap="none" spc="-5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from the pure performance target </a:t>
            </a:r>
            <a:r>
              <a:rPr kumimoji="0" lang="en-US" altLang="en-US" sz="1600" b="0" i="0" u="none" strike="noStrike" kern="1200" cap="none" spc="-50" normalizeH="0" baseline="0" noProof="0" dirty="0">
                <a:ln>
                  <a:noFill/>
                </a:ln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to</a:t>
            </a:r>
            <a:r>
              <a:rPr kumimoji="0" lang="en-US" altLang="en-US" sz="1600" b="0" i="0" u="none" strike="noStrike" kern="1200" cap="none" spc="-5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 </a:t>
            </a:r>
            <a:r>
              <a:rPr kumimoji="0" lang="en-US" altLang="en-US" sz="1600" b="0" i="0" u="none" strike="noStrike" kern="1200" cap="none" spc="-5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the </a:t>
            </a:r>
            <a:r>
              <a:rPr kumimoji="0" lang="en-US" altLang="en-US" sz="1600" b="0" i="0" u="none" strike="noStrike" kern="1200" cap="none" spc="-5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most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lang="en-US" altLang="en-US" sz="1600" spc="-50" dirty="0">
                <a:solidFill>
                  <a:srgbClr val="000000"/>
                </a:solidFill>
                <a:latin typeface="Verdana"/>
              </a:rPr>
              <a:t>  </a:t>
            </a:r>
            <a:r>
              <a:rPr kumimoji="0" lang="en-US" altLang="en-US" sz="1600" b="0" i="0" u="none" strike="noStrike" kern="1200" cap="none" spc="-5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performance per watt goal</a:t>
            </a:r>
            <a:r>
              <a:rPr kumimoji="0" lang="en-US" altLang="en-US" sz="1600" b="0" i="0" u="none" strike="noStrike" kern="1200" cap="none" spc="-5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, as stated in a slide from 4/2006 (see below).</a:t>
            </a:r>
          </a:p>
        </p:txBody>
      </p:sp>
    </p:spTree>
    <p:extLst>
      <p:ext uri="{BB962C8B-B14F-4D97-AF65-F5344CB8AC3E}">
        <p14:creationId xmlns:p14="http://schemas.microsoft.com/office/powerpoint/2010/main" val="167054212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4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14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14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4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614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614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1445" grpId="0"/>
    </p:bld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Rectangle 22"/>
          <p:cNvSpPr>
            <a:spLocks noChangeArrowheads="1"/>
          </p:cNvSpPr>
          <p:nvPr/>
        </p:nvSpPr>
        <p:spPr bwMode="auto">
          <a:xfrm>
            <a:off x="0" y="0"/>
            <a:ext cx="9144000" cy="393700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lvl="0" algn="ctr" eaLnBrk="1" fontAlgn="base" hangingPunct="1">
              <a:spcBef>
                <a:spcPct val="0"/>
              </a:spcBef>
              <a:spcAft>
                <a:spcPct val="0"/>
              </a:spcAft>
              <a:buNone/>
              <a:defRPr/>
            </a:pPr>
            <a:r>
              <a:rPr lang="en-US" altLang="en-US" sz="16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 </a:t>
            </a:r>
            <a:r>
              <a:rPr lang="en-US" altLang="en-US" sz="17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2.1 Why Intel cancelled the Pentium 4 family? (13)</a:t>
            </a:r>
            <a:endParaRPr kumimoji="0" lang="hu-HU" altLang="en-US" sz="17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cs typeface="Arial" charset="0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26495" y="458670"/>
            <a:ext cx="9070945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</a:rPr>
              <a:t>Remark: A new design paradigm of processors invoked by the emergence of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>
                <a:solidFill>
                  <a:srgbClr val="2D2D8A"/>
                </a:solidFill>
                <a:latin typeface="Verdana"/>
              </a:rPr>
              <a:t> </a:t>
            </a:r>
            <a:r>
              <a:rPr kumimoji="0" lang="en-US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</a:rPr>
              <a:t> mobile processors </a:t>
            </a:r>
          </a:p>
        </p:txBody>
      </p:sp>
      <p:sp>
        <p:nvSpPr>
          <p:cNvPr id="2" name="Rounded Rectangle 1"/>
          <p:cNvSpPr/>
          <p:nvPr/>
        </p:nvSpPr>
        <p:spPr bwMode="auto">
          <a:xfrm>
            <a:off x="0" y="2213865"/>
            <a:ext cx="9144000" cy="1485165"/>
          </a:xfrm>
          <a:prstGeom prst="roundRect">
            <a:avLst/>
          </a:prstGeom>
          <a:solidFill>
            <a:srgbClr val="DDEFFF"/>
          </a:solidFill>
          <a:ln w="19050" cap="flat" cmpd="sng" algn="ctr">
            <a:solidFill>
              <a:srgbClr val="89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734592" y="2758442"/>
            <a:ext cx="2496196" cy="54886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High performance/power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(e.g. in GFLOPS/Watt)</a:t>
            </a:r>
          </a:p>
        </p:txBody>
      </p:sp>
      <p:sp>
        <p:nvSpPr>
          <p:cNvPr id="19" name="TextBox 18"/>
          <p:cNvSpPr txBox="1"/>
          <p:nvPr/>
        </p:nvSpPr>
        <p:spPr>
          <a:xfrm>
            <a:off x="775150" y="2317684"/>
            <a:ext cx="214693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Traditional processors</a:t>
            </a:r>
          </a:p>
        </p:txBody>
      </p:sp>
      <p:sp>
        <p:nvSpPr>
          <p:cNvPr id="20" name="TextBox 19"/>
          <p:cNvSpPr txBox="1"/>
          <p:nvPr/>
        </p:nvSpPr>
        <p:spPr>
          <a:xfrm>
            <a:off x="5339052" y="2317684"/>
            <a:ext cx="244470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Tablets and smartphones</a:t>
            </a:r>
          </a:p>
        </p:txBody>
      </p:sp>
      <p:sp>
        <p:nvSpPr>
          <p:cNvPr id="21" name="TextBox 20"/>
          <p:cNvSpPr txBox="1"/>
          <p:nvPr/>
        </p:nvSpPr>
        <p:spPr>
          <a:xfrm>
            <a:off x="5087225" y="2761939"/>
            <a:ext cx="3243259" cy="76431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Low power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(in Watts)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(or in number of operating hours)</a:t>
            </a:r>
          </a:p>
        </p:txBody>
      </p:sp>
      <p:sp>
        <p:nvSpPr>
          <p:cNvPr id="22" name="Left-Right Arrow 21"/>
          <p:cNvSpPr/>
          <p:nvPr/>
        </p:nvSpPr>
        <p:spPr>
          <a:xfrm>
            <a:off x="3970585" y="2768187"/>
            <a:ext cx="720000" cy="144000"/>
          </a:xfrm>
          <a:prstGeom prst="leftRightArrow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4" name="Rounded Rectangle 3"/>
          <p:cNvSpPr/>
          <p:nvPr/>
        </p:nvSpPr>
        <p:spPr bwMode="auto">
          <a:xfrm>
            <a:off x="18510" y="1165275"/>
            <a:ext cx="9144000" cy="913575"/>
          </a:xfrm>
          <a:prstGeom prst="roundRect">
            <a:avLst/>
          </a:prstGeom>
          <a:solidFill>
            <a:srgbClr val="E5F2FF"/>
          </a:solidFill>
          <a:ln w="19050" cap="flat" cmpd="sng" algn="ctr">
            <a:solidFill>
              <a:srgbClr val="89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12" name="Rectangle 11"/>
          <p:cNvSpPr/>
          <p:nvPr/>
        </p:nvSpPr>
        <p:spPr>
          <a:xfrm>
            <a:off x="-39496" y="1194150"/>
            <a:ext cx="9099992" cy="83099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rPr>
              <a:t> </a:t>
            </a:r>
            <a:r>
              <a:rPr kumimoji="0" lang="en-US" sz="1600" b="0" i="0" u="none" strike="noStrike" kern="1200" cap="none" spc="-2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j-lt"/>
                <a:ea typeface="Verdana" panose="020B0604030504040204" pitchFamily="34" charset="0"/>
              </a:rPr>
              <a:t>With the </a:t>
            </a:r>
            <a:r>
              <a:rPr kumimoji="0" lang="en-US" sz="1600" b="0" i="0" u="none" strike="noStrike" kern="1200" cap="none" spc="-20" normalizeH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+mj-lt"/>
                <a:ea typeface="Verdana" panose="020B0604030504040204" pitchFamily="34" charset="0"/>
              </a:rPr>
              <a:t>advent of </a:t>
            </a:r>
            <a:r>
              <a:rPr kumimoji="0" lang="en-US" sz="1600" b="0" i="0" u="none" strike="noStrike" kern="1200" cap="none" spc="-20" normalizeH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+mj-lt"/>
                <a:ea typeface="Verdana" panose="020B0604030504040204" pitchFamily="34" charset="0"/>
              </a:rPr>
              <a:t>mobile devices </a:t>
            </a:r>
            <a:r>
              <a:rPr kumimoji="0" lang="en-US" sz="1600" b="0" i="0" u="none" strike="noStrike" kern="1200" cap="none" spc="-20" normalizeH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+mj-lt"/>
                <a:ea typeface="Verdana" panose="020B0604030504040204" pitchFamily="34" charset="0"/>
              </a:rPr>
              <a:t>(about 2006),</a:t>
            </a:r>
            <a:r>
              <a:rPr kumimoji="0" lang="en-US" sz="1600" b="0" i="0" u="none" strike="noStrike" kern="1200" cap="none" spc="-20" normalizeH="0" noProof="0" dirty="0">
                <a:ln>
                  <a:noFill/>
                </a:ln>
                <a:solidFill>
                  <a:srgbClr val="00B0F0"/>
                </a:solidFill>
                <a:effectLst/>
                <a:uLnTx/>
                <a:uFillTx/>
                <a:latin typeface="+mj-lt"/>
                <a:ea typeface="Verdana" panose="020B0604030504040204" pitchFamily="34" charset="0"/>
              </a:rPr>
              <a:t> </a:t>
            </a:r>
            <a:r>
              <a:rPr kumimoji="0" lang="en-US" sz="1600" b="0" i="0" u="none" strike="noStrike" kern="1200" cap="none" spc="-2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j-lt"/>
                <a:ea typeface="Verdana" panose="020B0604030504040204" pitchFamily="34" charset="0"/>
              </a:rPr>
              <a:t>a </a:t>
            </a:r>
            <a:r>
              <a:rPr kumimoji="0" lang="en-US" sz="1600" b="0" i="0" u="none" strike="noStrike" kern="1200" cap="none" spc="-20" normalizeH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+mj-lt"/>
                <a:ea typeface="Verdana" panose="020B0604030504040204" pitchFamily="34" charset="0"/>
              </a:rPr>
              <a:t>new design paradigm </a:t>
            </a:r>
            <a:r>
              <a:rPr kumimoji="0" lang="en-US" sz="1600" b="0" i="0" u="none" strike="noStrike" kern="1200" cap="none" spc="-2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j-lt"/>
                <a:ea typeface="Verdana" panose="020B0604030504040204" pitchFamily="34" charset="0"/>
              </a:rPr>
              <a:t>arose as well,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j-lt"/>
                <a:ea typeface="Verdana" panose="020B0604030504040204" pitchFamily="34" charset="0"/>
              </a:rPr>
              <a:t>   as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+mj-lt"/>
                <a:ea typeface="Verdana" panose="020B0604030504040204" pitchFamily="34" charset="0"/>
              </a:rPr>
              <a:t>mobile devices require long operating hours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j-lt"/>
                <a:ea typeface="Verdana" panose="020B0604030504040204" pitchFamily="34" charset="0"/>
              </a:rPr>
              <a:t>i.e.,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+mj-lt"/>
                <a:ea typeface="Verdana" panose="020B0604030504040204" pitchFamily="34" charset="0"/>
              </a:rPr>
              <a:t>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+mj-lt"/>
                <a:ea typeface="Verdana" panose="020B0604030504040204" pitchFamily="34" charset="0"/>
              </a:rPr>
              <a:t>low power consumption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+mj-lt"/>
                <a:ea typeface="Verdana" panose="020B0604030504040204" pitchFamily="34" charset="0"/>
              </a:rPr>
              <a:t>,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j-lt"/>
                <a:ea typeface="Verdana" panose="020B0604030504040204" pitchFamily="34" charset="0"/>
              </a:rPr>
              <a:t> 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j-lt"/>
                <a:ea typeface="Verdana" panose="020B0604030504040204" pitchFamily="34" charset="0"/>
              </a:rPr>
              <a:t>   </a:t>
            </a:r>
            <a:r>
              <a:rPr kumimoji="0" lang="en-US" sz="1600" b="0" i="0" u="none" strike="noStrike" kern="1200" cap="none" spc="-4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j-lt"/>
                <a:ea typeface="Verdana" panose="020B0604030504040204" pitchFamily="34" charset="0"/>
              </a:rPr>
              <a:t>in sharp contrast </a:t>
            </a:r>
            <a:r>
              <a:rPr kumimoji="0" lang="en-US" sz="1600" b="0" i="0" u="none" strike="noStrike" kern="1200" cap="none" spc="-4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rPr>
              <a:t>to the design paradigm of traditional processors, as indicated below. </a:t>
            </a:r>
          </a:p>
        </p:txBody>
      </p:sp>
    </p:spTree>
    <p:extLst>
      <p:ext uri="{BB962C8B-B14F-4D97-AF65-F5344CB8AC3E}">
        <p14:creationId xmlns:p14="http://schemas.microsoft.com/office/powerpoint/2010/main" val="392045725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17" grpId="0"/>
      <p:bldP spid="19" grpId="0"/>
      <p:bldP spid="20" grpId="0"/>
      <p:bldP spid="21" grpId="0"/>
      <p:bldP spid="22" grpId="0" animBg="1"/>
      <p:bldP spid="4" grpId="0" animBg="1"/>
      <p:bldP spid="12" grpId="0"/>
    </p:bld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 2.1 Why Intel cancelled the Pentium 4 family? (14)</a:t>
            </a:r>
            <a:endParaRPr lang="en-US" dirty="0"/>
          </a:p>
        </p:txBody>
      </p:sp>
      <p:sp>
        <p:nvSpPr>
          <p:cNvPr id="3" name="TextBox 2"/>
          <p:cNvSpPr txBox="1"/>
          <p:nvPr/>
        </p:nvSpPr>
        <p:spPr>
          <a:xfrm>
            <a:off x="26495" y="458670"/>
            <a:ext cx="911243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lvl="0">
              <a:spcAft>
                <a:spcPts val="300"/>
              </a:spcAft>
              <a:defRPr/>
            </a:pPr>
            <a:r>
              <a:rPr kumimoji="0" lang="en-US" sz="1800" b="0" i="0" u="none" strike="noStrike" kern="1200" cap="none" spc="-10" normalizeH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</a:t>
            </a:r>
            <a:r>
              <a:rPr lang="en-US" spc="-10" dirty="0">
                <a:solidFill>
                  <a:srgbClr val="2D2D8A"/>
                </a:solidFill>
                <a:latin typeface="Verdana"/>
              </a:rPr>
              <a:t>In</a:t>
            </a:r>
            <a:r>
              <a:rPr lang="en-US" spc="-10" dirty="0">
                <a:solidFill>
                  <a:srgbClr val="2D2D8A"/>
                </a:solidFill>
              </a:rPr>
              <a:t> conceiving the Core 2 family why Intel </a:t>
            </a:r>
            <a:r>
              <a:rPr kumimoji="0" lang="en-US" sz="1800" b="0" i="0" u="none" strike="noStrike" kern="1200" cap="none" spc="-10" normalizeH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fell back to a low power design?    </a:t>
            </a:r>
          </a:p>
        </p:txBody>
      </p:sp>
      <p:sp>
        <p:nvSpPr>
          <p:cNvPr id="4" name="Rounded Rectangle 3"/>
          <p:cNvSpPr/>
          <p:nvPr/>
        </p:nvSpPr>
        <p:spPr bwMode="auto">
          <a:xfrm>
            <a:off x="-18510" y="890790"/>
            <a:ext cx="9181020" cy="648000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19050" cap="flat" cmpd="sng" algn="ctr">
            <a:solidFill>
              <a:schemeClr val="bg1">
                <a:lumMod val="50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97232" y="908580"/>
            <a:ext cx="9245298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>
              <a:defRPr/>
            </a:pPr>
            <a:r>
              <a:rPr kumimoji="0" lang="en-US" sz="1600" b="0" i="0" u="none" strike="noStrike" kern="1200" cap="none" spc="-3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rPr>
              <a:t>Because dissipation led</a:t>
            </a:r>
            <a:r>
              <a:rPr kumimoji="0" lang="en-US" sz="1600" b="0" i="0" u="none" strike="noStrike" kern="1200" cap="none" spc="-3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rPr>
              <a:t> to the </a:t>
            </a:r>
            <a:r>
              <a:rPr kumimoji="0" lang="en-US" sz="1600" b="0" i="0" u="none" strike="noStrike" kern="1200" cap="none" spc="-3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rPr>
              <a:t>cancellation of the Pentium 4 family</a:t>
            </a:r>
            <a:r>
              <a:rPr lang="en-US" sz="1600" spc="-30" dirty="0">
                <a:solidFill>
                  <a:srgbClr val="000000"/>
                </a:solidFill>
              </a:rPr>
              <a:t>, Intel chose the</a:t>
            </a:r>
          </a:p>
          <a:p>
            <a:pPr lvl="0">
              <a:defRPr/>
            </a:pPr>
            <a:r>
              <a:rPr lang="en-US" sz="1600" spc="-30" dirty="0">
                <a:solidFill>
                  <a:srgbClr val="000000"/>
                </a:solidFill>
              </a:rPr>
              <a:t>  mobile-oriented Pentium M design as the starting point for developing the </a:t>
            </a:r>
            <a:r>
              <a:rPr kumimoji="0" lang="en-US" sz="1600" b="0" i="0" u="none" strike="noStrike" kern="1200" cap="none" spc="-3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rPr>
              <a:t>Core 2 family.</a:t>
            </a:r>
          </a:p>
        </p:txBody>
      </p:sp>
    </p:spTree>
    <p:extLst>
      <p:ext uri="{BB962C8B-B14F-4D97-AF65-F5344CB8AC3E}">
        <p14:creationId xmlns:p14="http://schemas.microsoft.com/office/powerpoint/2010/main" val="1259658780"/>
      </p:ext>
    </p:extLst>
  </p:cSld>
  <p:clrMapOvr>
    <a:masterClrMapping/>
  </p:clrMapOvr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182F76"/>
            </a:gs>
            <a:gs pos="100000">
              <a:srgbClr val="3366FF"/>
            </a:gs>
          </a:gsLst>
          <a:lin ang="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226" name="AutoShape 3"/>
          <p:cNvSpPr>
            <a:spLocks noChangeArrowheads="1"/>
          </p:cNvSpPr>
          <p:nvPr/>
        </p:nvSpPr>
        <p:spPr bwMode="auto">
          <a:xfrm>
            <a:off x="553110" y="1889885"/>
            <a:ext cx="7934325" cy="504000"/>
          </a:xfrm>
          <a:prstGeom prst="roundRect">
            <a:avLst>
              <a:gd name="adj" fmla="val 0"/>
            </a:avLst>
          </a:prstGeom>
          <a:solidFill>
            <a:srgbClr val="000080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R="0" lvl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None/>
              <a:tabLst/>
              <a:defRPr/>
            </a:pPr>
            <a:r>
              <a:rPr kumimoji="0" lang="en-US" altLang="en-US" sz="19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2.2 Overview of the evolution of Intel's Core 2 family</a:t>
            </a:r>
          </a:p>
        </p:txBody>
      </p:sp>
      <p:grpSp>
        <p:nvGrpSpPr>
          <p:cNvPr id="3" name="Group 13"/>
          <p:cNvGrpSpPr>
            <a:grpSpLocks/>
          </p:cNvGrpSpPr>
          <p:nvPr/>
        </p:nvGrpSpPr>
        <p:grpSpPr bwMode="auto">
          <a:xfrm>
            <a:off x="508322" y="2755975"/>
            <a:ext cx="7979113" cy="720000"/>
            <a:chOff x="472" y="2160"/>
            <a:chExt cx="4630" cy="386"/>
          </a:xfrm>
        </p:grpSpPr>
        <p:sp>
          <p:nvSpPr>
            <p:cNvPr id="4" name="AutoShape 11"/>
            <p:cNvSpPr>
              <a:spLocks noChangeArrowheads="1"/>
            </p:cNvSpPr>
            <p:nvPr/>
          </p:nvSpPr>
          <p:spPr bwMode="auto">
            <a:xfrm>
              <a:off x="658" y="2160"/>
              <a:ext cx="4444" cy="386"/>
            </a:xfrm>
            <a:prstGeom prst="roundRect">
              <a:avLst>
                <a:gd name="adj" fmla="val 0"/>
              </a:avLst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lvl="0" eaLnBrk="1" fontAlgn="base" hangingPunct="1">
                <a:spcBef>
                  <a:spcPct val="0"/>
                </a:spcBef>
                <a:spcAft>
                  <a:spcPct val="0"/>
                </a:spcAft>
                <a:buNone/>
                <a:defRPr/>
              </a:pPr>
              <a:r>
                <a:rPr lang="en-US" altLang="en-US" sz="1900" dirty="0">
                  <a:solidFill>
                    <a:srgbClr val="FFFFFF"/>
                  </a:solidFill>
                  <a:latin typeface="Verdana" pitchFamily="34" charset="0"/>
                  <a:cs typeface="Arial" charset="0"/>
                </a:rPr>
                <a:t> 2.21 What was Intel’s concept for developing subsequent</a:t>
              </a:r>
            </a:p>
            <a:p>
              <a:pPr lvl="0" eaLnBrk="1" fontAlgn="base" hangingPunct="1">
                <a:spcBef>
                  <a:spcPct val="0"/>
                </a:spcBef>
                <a:spcAft>
                  <a:spcPct val="0"/>
                </a:spcAft>
                <a:buNone/>
                <a:defRPr/>
              </a:pPr>
              <a:r>
                <a:rPr lang="en-US" altLang="en-US" sz="1900" dirty="0">
                  <a:solidFill>
                    <a:srgbClr val="FFFFFF"/>
                  </a:solidFill>
                  <a:latin typeface="Verdana" pitchFamily="34" charset="0"/>
                  <a:cs typeface="Arial" charset="0"/>
                </a:rPr>
                <a:t>           Core 2 generations?</a:t>
              </a:r>
            </a:p>
          </p:txBody>
        </p:sp>
        <p:sp>
          <p:nvSpPr>
            <p:cNvPr id="5" name="Text Box 12"/>
            <p:cNvSpPr txBox="1">
              <a:spLocks noChangeArrowheads="1"/>
            </p:cNvSpPr>
            <p:nvPr/>
          </p:nvSpPr>
          <p:spPr bwMode="auto">
            <a:xfrm>
              <a:off x="472" y="2169"/>
              <a:ext cx="254" cy="24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</a:pPr>
              <a:r>
                <a:rPr lang="hu-HU" altLang="en-US" sz="1900" dirty="0">
                  <a:solidFill>
                    <a:srgbClr val="FFFFFF"/>
                  </a:solidFill>
                  <a:latin typeface="Verdana" pitchFamily="34" charset="0"/>
                  <a:cs typeface="Arial" charset="0"/>
                </a:rPr>
                <a:t> </a:t>
              </a:r>
              <a:endParaRPr lang="en-US" altLang="en-US" sz="1900" dirty="0">
                <a:solidFill>
                  <a:srgbClr val="FFFFFF"/>
                </a:solidFill>
                <a:latin typeface="Verdana" pitchFamily="34" charset="0"/>
                <a:cs typeface="Arial" charset="0"/>
              </a:endParaRPr>
            </a:p>
          </p:txBody>
        </p:sp>
      </p:grpSp>
      <p:grpSp>
        <p:nvGrpSpPr>
          <p:cNvPr id="6" name="Group 14"/>
          <p:cNvGrpSpPr>
            <a:grpSpLocks/>
          </p:cNvGrpSpPr>
          <p:nvPr/>
        </p:nvGrpSpPr>
        <p:grpSpPr bwMode="auto">
          <a:xfrm>
            <a:off x="508322" y="3546065"/>
            <a:ext cx="7966413" cy="468000"/>
            <a:chOff x="472" y="2160"/>
            <a:chExt cx="4630" cy="288"/>
          </a:xfrm>
        </p:grpSpPr>
        <p:sp>
          <p:nvSpPr>
            <p:cNvPr id="7" name="AutoShape 15"/>
            <p:cNvSpPr>
              <a:spLocks noChangeArrowheads="1"/>
            </p:cNvSpPr>
            <p:nvPr/>
          </p:nvSpPr>
          <p:spPr bwMode="auto">
            <a:xfrm>
              <a:off x="658" y="2160"/>
              <a:ext cx="4444" cy="288"/>
            </a:xfrm>
            <a:prstGeom prst="roundRect">
              <a:avLst>
                <a:gd name="adj" fmla="val 0"/>
              </a:avLst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lvl="0" eaLnBrk="1" fontAlgn="base" hangingPunct="1">
                <a:spcBef>
                  <a:spcPct val="0"/>
                </a:spcBef>
                <a:spcAft>
                  <a:spcPct val="0"/>
                </a:spcAft>
                <a:buNone/>
                <a:defRPr/>
              </a:pPr>
              <a:r>
                <a:rPr lang="en-US" altLang="en-US" sz="1900" dirty="0">
                  <a:solidFill>
                    <a:srgbClr val="FFFFFF"/>
                  </a:solidFill>
                  <a:latin typeface="Verdana" pitchFamily="34" charset="0"/>
                  <a:cs typeface="Arial" charset="0"/>
                </a:rPr>
                <a:t> 2.2.2 How to categorize and name Core 2 processors?</a:t>
              </a:r>
            </a:p>
          </p:txBody>
        </p:sp>
        <p:sp>
          <p:nvSpPr>
            <p:cNvPr id="8" name="Text Box 16"/>
            <p:cNvSpPr txBox="1">
              <a:spLocks noChangeArrowheads="1"/>
            </p:cNvSpPr>
            <p:nvPr/>
          </p:nvSpPr>
          <p:spPr bwMode="auto">
            <a:xfrm>
              <a:off x="472" y="2177"/>
              <a:ext cx="254" cy="24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</a:pPr>
              <a:r>
                <a:rPr lang="hu-HU" altLang="en-US" sz="1900" dirty="0">
                  <a:solidFill>
                    <a:srgbClr val="FFFFFF"/>
                  </a:solidFill>
                  <a:latin typeface="Verdana" pitchFamily="34" charset="0"/>
                  <a:cs typeface="Arial" charset="0"/>
                </a:rPr>
                <a:t> </a:t>
              </a:r>
              <a:endParaRPr lang="en-US" altLang="en-US" sz="1900" dirty="0">
                <a:solidFill>
                  <a:srgbClr val="FFFFFF"/>
                </a:solidFill>
                <a:latin typeface="Verdana" pitchFamily="34" charset="0"/>
                <a:cs typeface="Arial" charset="0"/>
              </a:endParaRPr>
            </a:p>
          </p:txBody>
        </p:sp>
      </p:grpSp>
      <p:grpSp>
        <p:nvGrpSpPr>
          <p:cNvPr id="9" name="Group 14"/>
          <p:cNvGrpSpPr>
            <a:grpSpLocks/>
          </p:cNvGrpSpPr>
          <p:nvPr/>
        </p:nvGrpSpPr>
        <p:grpSpPr bwMode="auto">
          <a:xfrm>
            <a:off x="500530" y="4131130"/>
            <a:ext cx="7966413" cy="468000"/>
            <a:chOff x="472" y="2160"/>
            <a:chExt cx="4630" cy="288"/>
          </a:xfrm>
        </p:grpSpPr>
        <p:sp>
          <p:nvSpPr>
            <p:cNvPr id="10" name="AutoShape 15"/>
            <p:cNvSpPr>
              <a:spLocks noChangeArrowheads="1"/>
            </p:cNvSpPr>
            <p:nvPr/>
          </p:nvSpPr>
          <p:spPr bwMode="auto">
            <a:xfrm>
              <a:off x="658" y="2160"/>
              <a:ext cx="4444" cy="288"/>
            </a:xfrm>
            <a:prstGeom prst="roundRect">
              <a:avLst>
                <a:gd name="adj" fmla="val 0"/>
              </a:avLst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lvl="0" algn="ctr" eaLnBrk="1" fontAlgn="base" hangingPunct="1">
                <a:spcBef>
                  <a:spcPct val="0"/>
                </a:spcBef>
                <a:spcAft>
                  <a:spcPct val="0"/>
                </a:spcAft>
                <a:buNone/>
                <a:defRPr/>
              </a:pPr>
              <a:r>
                <a:rPr lang="en-US" altLang="en-US" sz="1900" dirty="0">
                  <a:solidFill>
                    <a:srgbClr val="FFFFFF"/>
                  </a:solidFill>
                  <a:latin typeface="Verdana" pitchFamily="34" charset="0"/>
                  <a:cs typeface="Arial" charset="0"/>
                </a:rPr>
                <a:t> 2.2.3 What are the key enhancements of the Core 2 family? </a:t>
              </a:r>
            </a:p>
          </p:txBody>
        </p:sp>
        <p:sp>
          <p:nvSpPr>
            <p:cNvPr id="11" name="Text Box 16"/>
            <p:cNvSpPr txBox="1">
              <a:spLocks noChangeArrowheads="1"/>
            </p:cNvSpPr>
            <p:nvPr/>
          </p:nvSpPr>
          <p:spPr bwMode="auto">
            <a:xfrm>
              <a:off x="472" y="2177"/>
              <a:ext cx="254" cy="24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</a:pPr>
              <a:r>
                <a:rPr lang="hu-HU" altLang="en-US" sz="1900" dirty="0">
                  <a:solidFill>
                    <a:srgbClr val="FFFFFF"/>
                  </a:solidFill>
                  <a:latin typeface="Verdana" pitchFamily="34" charset="0"/>
                  <a:cs typeface="Arial" charset="0"/>
                </a:rPr>
                <a:t> </a:t>
              </a:r>
              <a:endParaRPr lang="en-US" altLang="en-US" sz="1900" dirty="0">
                <a:solidFill>
                  <a:srgbClr val="FFFFFF"/>
                </a:solidFill>
                <a:latin typeface="Verdana" pitchFamily="34" charset="0"/>
                <a:cs typeface="Arial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352358268"/>
      </p:ext>
    </p:extLst>
  </p:cSld>
  <p:clrMapOvr>
    <a:masterClrMapping/>
  </p:clrMapOvr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2.2 Overview of the evolution of Intel's Core 2 family (1)</a:t>
            </a:r>
          </a:p>
        </p:txBody>
      </p:sp>
      <p:sp>
        <p:nvSpPr>
          <p:cNvPr id="3" name="TextBox 2"/>
          <p:cNvSpPr txBox="1"/>
          <p:nvPr/>
        </p:nvSpPr>
        <p:spPr>
          <a:xfrm>
            <a:off x="26495" y="458670"/>
            <a:ext cx="6600589" cy="68480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spcAft>
                <a:spcPts val="300"/>
              </a:spcAft>
            </a:pPr>
            <a:r>
              <a:rPr lang="en-US" dirty="0">
                <a:solidFill>
                  <a:schemeClr val="accent6"/>
                </a:solidFill>
                <a:latin typeface="+mj-lt"/>
              </a:rPr>
              <a:t>2.2 Overview of the evolution of Intel's Core 2 family</a:t>
            </a:r>
          </a:p>
          <a:p>
            <a:r>
              <a:rPr lang="en-US" dirty="0">
                <a:solidFill>
                  <a:schemeClr val="accent6"/>
                </a:solidFill>
                <a:latin typeface="+mj-lt"/>
              </a:rPr>
              <a:t>     Preliminary remarks</a:t>
            </a:r>
          </a:p>
        </p:txBody>
      </p:sp>
      <p:sp>
        <p:nvSpPr>
          <p:cNvPr id="6" name="Rounded Rectangle 5"/>
          <p:cNvSpPr/>
          <p:nvPr/>
        </p:nvSpPr>
        <p:spPr bwMode="auto">
          <a:xfrm>
            <a:off x="2416" y="1209230"/>
            <a:ext cx="9072562" cy="1728000"/>
          </a:xfrm>
          <a:prstGeom prst="roundRect">
            <a:avLst/>
          </a:prstGeom>
          <a:solidFill>
            <a:srgbClr val="DDEEFF"/>
          </a:solidFill>
          <a:ln w="19050" cap="flat" cmpd="sng" algn="ctr">
            <a:solidFill>
              <a:srgbClr val="89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158506" y="1250370"/>
            <a:ext cx="9316076" cy="164660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lvl="0" indent="-285750">
              <a:buFont typeface="Arial" panose="020B0604020202020204" pitchFamily="34" charset="0"/>
              <a:buChar char="•"/>
            </a:pPr>
            <a:r>
              <a:rPr lang="en-US" sz="1600" spc="-30" dirty="0">
                <a:solidFill>
                  <a:srgbClr val="000000"/>
                </a:solidFill>
              </a:rPr>
              <a:t>Intel launched their </a:t>
            </a:r>
            <a:r>
              <a:rPr lang="en-US" sz="1600" spc="-30" dirty="0">
                <a:solidFill>
                  <a:srgbClr val="FF0000"/>
                </a:solidFill>
              </a:rPr>
              <a:t>Core 2 family </a:t>
            </a:r>
            <a:r>
              <a:rPr lang="en-US" sz="1600" spc="-30" dirty="0">
                <a:solidFill>
                  <a:srgbClr val="0070C0"/>
                </a:solidFill>
              </a:rPr>
              <a:t>in 2006</a:t>
            </a:r>
            <a:r>
              <a:rPr lang="en-US" sz="1600" spc="-30" dirty="0">
                <a:solidFill>
                  <a:srgbClr val="000000"/>
                </a:solidFill>
              </a:rPr>
              <a:t>, and subsequently, for more than 10 years </a:t>
            </a:r>
          </a:p>
          <a:p>
            <a:pPr lvl="0"/>
            <a:r>
              <a:rPr lang="en-US" sz="1600" spc="-30" dirty="0">
                <a:solidFill>
                  <a:srgbClr val="000000"/>
                </a:solidFill>
              </a:rPr>
              <a:t>      </a:t>
            </a:r>
            <a:r>
              <a:rPr lang="en-US" sz="1600" spc="-30" dirty="0">
                <a:solidFill>
                  <a:srgbClr val="FF0000"/>
                </a:solidFill>
              </a:rPr>
              <a:t>Core 2-based processors </a:t>
            </a:r>
            <a:r>
              <a:rPr lang="en-US" sz="1600" spc="-30" dirty="0">
                <a:solidFill>
                  <a:srgbClr val="0070C0"/>
                </a:solidFill>
              </a:rPr>
              <a:t>lead the performance race and</a:t>
            </a:r>
            <a:r>
              <a:rPr lang="en-US" sz="1600" spc="-30" dirty="0">
                <a:solidFill>
                  <a:srgbClr val="000000"/>
                </a:solidFill>
              </a:rPr>
              <a:t> </a:t>
            </a:r>
            <a:r>
              <a:rPr lang="en-US" sz="1600" spc="-30" dirty="0">
                <a:solidFill>
                  <a:srgbClr val="0070C0"/>
                </a:solidFill>
              </a:rPr>
              <a:t>dominated the client and </a:t>
            </a:r>
          </a:p>
          <a:p>
            <a:pPr lvl="0">
              <a:spcAft>
                <a:spcPts val="600"/>
              </a:spcAft>
            </a:pPr>
            <a:r>
              <a:rPr lang="en-US" sz="1600" spc="-30" dirty="0">
                <a:solidFill>
                  <a:srgbClr val="0070C0"/>
                </a:solidFill>
              </a:rPr>
              <a:t>      server processor market.</a:t>
            </a:r>
          </a:p>
          <a:p>
            <a:pPr marL="285750" lvl="0" indent="-285750">
              <a:buFont typeface="Arial" panose="020B0604020202020204" pitchFamily="34" charset="0"/>
              <a:buChar char="•"/>
            </a:pPr>
            <a:r>
              <a:rPr lang="en-US" sz="1600" spc="-30" dirty="0">
                <a:solidFill>
                  <a:srgbClr val="000000"/>
                </a:solidFill>
              </a:rPr>
              <a:t>Nevertheless, </a:t>
            </a:r>
            <a:r>
              <a:rPr lang="en-US" sz="1600" spc="-30" dirty="0">
                <a:solidFill>
                  <a:srgbClr val="0070C0"/>
                </a:solidFill>
              </a:rPr>
              <a:t>in the last few years, Core 2-based processors face a fierce competition</a:t>
            </a:r>
          </a:p>
          <a:p>
            <a:pPr lvl="0"/>
            <a:r>
              <a:rPr lang="en-US" sz="1600" spc="-60" dirty="0">
                <a:solidFill>
                  <a:srgbClr val="0070C0"/>
                </a:solidFill>
              </a:rPr>
              <a:t>      by</a:t>
            </a:r>
            <a:r>
              <a:rPr lang="en-US" sz="1600" spc="-60" dirty="0">
                <a:solidFill>
                  <a:srgbClr val="000000"/>
                </a:solidFill>
              </a:rPr>
              <a:t> </a:t>
            </a:r>
            <a:r>
              <a:rPr lang="en-US" sz="1600" spc="-60" dirty="0">
                <a:solidFill>
                  <a:srgbClr val="0070C0"/>
                </a:solidFill>
              </a:rPr>
              <a:t>AMD’s Zen-based </a:t>
            </a:r>
            <a:r>
              <a:rPr lang="en-US" sz="1600" spc="-60" dirty="0">
                <a:solidFill>
                  <a:srgbClr val="000000"/>
                </a:solidFill>
              </a:rPr>
              <a:t>and increasingly also </a:t>
            </a:r>
            <a:r>
              <a:rPr lang="en-US" sz="1600" spc="-60" dirty="0">
                <a:solidFill>
                  <a:srgbClr val="0070C0"/>
                </a:solidFill>
              </a:rPr>
              <a:t>by</a:t>
            </a:r>
            <a:r>
              <a:rPr lang="en-US" sz="1600" spc="-60" dirty="0">
                <a:solidFill>
                  <a:srgbClr val="000000"/>
                </a:solidFill>
              </a:rPr>
              <a:t> </a:t>
            </a:r>
            <a:r>
              <a:rPr lang="en-US" sz="1600" spc="-60" dirty="0">
                <a:solidFill>
                  <a:srgbClr val="0070C0"/>
                </a:solidFill>
              </a:rPr>
              <a:t>ARM ISA-based DT and server processors</a:t>
            </a:r>
          </a:p>
          <a:p>
            <a:pPr lvl="0"/>
            <a:r>
              <a:rPr lang="en-US" sz="1600" spc="-30" dirty="0">
                <a:solidFill>
                  <a:srgbClr val="0070C0"/>
                </a:solidFill>
              </a:rPr>
              <a:t>     </a:t>
            </a:r>
            <a:r>
              <a:rPr lang="en-US" sz="1600" spc="-30" dirty="0">
                <a:solidFill>
                  <a:srgbClr val="000000"/>
                </a:solidFill>
              </a:rPr>
              <a:t>(e.g. from Qualcomm, Ampere, or AWS).</a:t>
            </a:r>
          </a:p>
        </p:txBody>
      </p:sp>
    </p:spTree>
    <p:extLst>
      <p:ext uri="{BB962C8B-B14F-4D97-AF65-F5344CB8AC3E}">
        <p14:creationId xmlns:p14="http://schemas.microsoft.com/office/powerpoint/2010/main" val="123061100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</p:bldLst>
  </p:timing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182F76"/>
            </a:gs>
            <a:gs pos="100000">
              <a:srgbClr val="3366FF"/>
            </a:gs>
          </a:gsLst>
          <a:lin ang="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226" name="AutoShape 3"/>
          <p:cNvSpPr>
            <a:spLocks noChangeArrowheads="1"/>
          </p:cNvSpPr>
          <p:nvPr/>
        </p:nvSpPr>
        <p:spPr bwMode="auto">
          <a:xfrm>
            <a:off x="871538" y="1889885"/>
            <a:ext cx="7404100" cy="720000"/>
          </a:xfrm>
          <a:prstGeom prst="roundRect">
            <a:avLst>
              <a:gd name="adj" fmla="val 0"/>
            </a:avLst>
          </a:prstGeom>
          <a:solidFill>
            <a:srgbClr val="000080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None/>
              <a:defRPr/>
            </a:pPr>
            <a:r>
              <a:rPr lang="en-US" sz="2000" dirty="0">
                <a:solidFill>
                  <a:srgbClr val="FFFFFF"/>
                </a:solidFill>
              </a:rPr>
              <a:t>2.2.1 What was Intel’s concept for developing subsequent </a:t>
            </a:r>
          </a:p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None/>
              <a:defRPr/>
            </a:pPr>
            <a:r>
              <a:rPr lang="en-US" sz="2000" dirty="0">
                <a:solidFill>
                  <a:srgbClr val="FFFFFF"/>
                </a:solidFill>
              </a:rPr>
              <a:t>Core 2 generations?</a:t>
            </a:r>
            <a:endParaRPr lang="en-US" altLang="en-US" sz="1900" dirty="0">
              <a:solidFill>
                <a:srgbClr val="FFFFFF"/>
              </a:solidFill>
              <a:latin typeface="Verdana" pitchFamily="34" charset="0"/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691700359"/>
      </p:ext>
    </p:extLst>
  </p:cSld>
  <p:clrMapOvr>
    <a:masterClrMapping/>
  </p:clrMapOvr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dirty="0">
                <a:solidFill>
                  <a:srgbClr val="FFFFFF"/>
                </a:solidFill>
              </a:rPr>
              <a:t>2.2.1 What was Intel’s concept for developing subsequent Core 2 generations (1)</a:t>
            </a:r>
            <a:endParaRPr lang="hu-HU" altLang="en-US" dirty="0">
              <a:solidFill>
                <a:srgbClr val="FFFFFF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13" name="Rounded Rectangle 12"/>
          <p:cNvSpPr/>
          <p:nvPr/>
        </p:nvSpPr>
        <p:spPr bwMode="auto">
          <a:xfrm>
            <a:off x="-8994" y="1020216"/>
            <a:ext cx="9143999" cy="1260000"/>
          </a:xfrm>
          <a:prstGeom prst="roundRect">
            <a:avLst/>
          </a:prstGeom>
          <a:solidFill>
            <a:srgbClr val="DDEEFF"/>
          </a:solidFill>
          <a:ln w="19050" cap="flat" cmpd="sng" algn="ctr">
            <a:solidFill>
              <a:srgbClr val="89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26565" y="1029368"/>
            <a:ext cx="9072562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/>
            <a:r>
              <a:rPr lang="en-US" sz="1600" spc="-30" dirty="0">
                <a:solidFill>
                  <a:srgbClr val="000000"/>
                </a:solidFill>
                <a:latin typeface="Verdana"/>
              </a:rPr>
              <a:t>Along with the Core 2 family, Intel introduced a </a:t>
            </a:r>
            <a:r>
              <a:rPr lang="en-US" sz="1600" spc="-30" dirty="0">
                <a:solidFill>
                  <a:srgbClr val="FF0000"/>
                </a:solidFill>
                <a:latin typeface="Verdana"/>
              </a:rPr>
              <a:t>two-phase Tick-Tock model </a:t>
            </a:r>
            <a:r>
              <a:rPr lang="en-US" sz="1600" spc="-30" dirty="0">
                <a:solidFill>
                  <a:srgbClr val="000000"/>
                </a:solidFill>
                <a:latin typeface="Verdana"/>
              </a:rPr>
              <a:t>such that </a:t>
            </a:r>
          </a:p>
          <a:p>
            <a:pPr lvl="0"/>
            <a:r>
              <a:rPr lang="en-US" sz="1600" spc="-30" dirty="0">
                <a:solidFill>
                  <a:srgbClr val="000000"/>
                </a:solidFill>
                <a:latin typeface="Verdana"/>
              </a:rPr>
              <a:t>  </a:t>
            </a:r>
            <a:r>
              <a:rPr lang="en-US" sz="1600" spc="-30" dirty="0">
                <a:solidFill>
                  <a:srgbClr val="FF0000"/>
                </a:solidFill>
                <a:latin typeface="Verdana"/>
              </a:rPr>
              <a:t>yearly </a:t>
            </a:r>
            <a:r>
              <a:rPr lang="en-US" sz="1600" spc="-30" dirty="0">
                <a:solidFill>
                  <a:srgbClr val="0070C0"/>
                </a:solidFill>
                <a:latin typeface="Verdana"/>
              </a:rPr>
              <a:t>Tick and Tock phases </a:t>
            </a:r>
            <a:r>
              <a:rPr lang="en-US" sz="1600" spc="-30" dirty="0">
                <a:solidFill>
                  <a:srgbClr val="000000"/>
                </a:solidFill>
                <a:latin typeface="Verdana"/>
              </a:rPr>
              <a:t>follow each other, where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endParaRPr lang="en-US" sz="1600" dirty="0">
              <a:latin typeface="+mj-lt"/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424814" y="1591966"/>
            <a:ext cx="8649006" cy="62324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spcAft>
                <a:spcPts val="300"/>
              </a:spcAft>
              <a:buFont typeface="Arial" panose="020B0604020202020204" pitchFamily="34" charset="0"/>
              <a:buChar char="•"/>
            </a:pPr>
            <a:r>
              <a:rPr lang="en-US" sz="1600" spc="-20" dirty="0">
                <a:latin typeface="+mj-lt"/>
              </a:rPr>
              <a:t>in the </a:t>
            </a:r>
            <a:r>
              <a:rPr lang="en-US" sz="1600" spc="-20" dirty="0">
                <a:solidFill>
                  <a:srgbClr val="FF0000"/>
                </a:solidFill>
                <a:latin typeface="+mj-lt"/>
              </a:rPr>
              <a:t>Tick phase, </a:t>
            </a:r>
            <a:r>
              <a:rPr lang="en-US" sz="1600" spc="-20" dirty="0">
                <a:latin typeface="+mj-lt"/>
              </a:rPr>
              <a:t>Intel basically </a:t>
            </a:r>
            <a:r>
              <a:rPr lang="en-US" sz="1600" spc="-20" dirty="0">
                <a:solidFill>
                  <a:srgbClr val="0070C0"/>
                </a:solidFill>
                <a:latin typeface="+mj-lt"/>
              </a:rPr>
              <a:t>reduces the feature size on the die, </a:t>
            </a:r>
            <a:r>
              <a:rPr lang="en-US" sz="1600" spc="-20" dirty="0">
                <a:latin typeface="+mj-lt"/>
              </a:rPr>
              <a:t>whereas</a:t>
            </a:r>
          </a:p>
          <a:p>
            <a:pPr marL="285750" indent="-285750">
              <a:spcAft>
                <a:spcPts val="300"/>
              </a:spcAft>
              <a:buFont typeface="Arial" panose="020B0604020202020204" pitchFamily="34" charset="0"/>
              <a:buChar char="•"/>
            </a:pPr>
            <a:r>
              <a:rPr lang="en-US" sz="1600" dirty="0">
                <a:latin typeface="+mj-lt"/>
              </a:rPr>
              <a:t>in the following </a:t>
            </a:r>
            <a:r>
              <a:rPr lang="en-US" sz="1600" dirty="0">
                <a:solidFill>
                  <a:srgbClr val="FF0000"/>
                </a:solidFill>
                <a:latin typeface="+mj-lt"/>
              </a:rPr>
              <a:t>Tock phase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enhances the microarchitecture</a:t>
            </a:r>
            <a:r>
              <a:rPr lang="en-US" sz="1600" dirty="0">
                <a:latin typeface="+mj-lt"/>
              </a:rPr>
              <a:t>, </a:t>
            </a:r>
          </a:p>
        </p:txBody>
      </p:sp>
      <p:sp>
        <p:nvSpPr>
          <p:cNvPr id="16" name="TextBox 15"/>
          <p:cNvSpPr txBox="1"/>
          <p:nvPr/>
        </p:nvSpPr>
        <p:spPr>
          <a:xfrm>
            <a:off x="26495" y="2325361"/>
            <a:ext cx="4407872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>
                <a:latin typeface="+mj-lt"/>
              </a:rPr>
              <a:t>as the next Figure indicates it. </a:t>
            </a:r>
          </a:p>
        </p:txBody>
      </p:sp>
      <p:sp>
        <p:nvSpPr>
          <p:cNvPr id="17" name="TextBox 16"/>
          <p:cNvSpPr txBox="1"/>
          <p:nvPr/>
        </p:nvSpPr>
        <p:spPr>
          <a:xfrm>
            <a:off x="26494" y="454401"/>
            <a:ext cx="981109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kern="0" dirty="0">
                <a:solidFill>
                  <a:srgbClr val="FFFFFF"/>
                </a:solidFill>
              </a:rPr>
              <a:t>2.2.1 Intel’s concept for developing subsequent Core 2 generations? () 2.2.1 Intel’s concept for developing subsequent Core 2 generations? ()</a:t>
            </a:r>
            <a:endParaRPr lang="hu-HU" altLang="en-US" dirty="0">
              <a:solidFill>
                <a:srgbClr val="FFFFFF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36813" y="515532"/>
            <a:ext cx="915391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pc="-20" dirty="0">
                <a:solidFill>
                  <a:schemeClr val="accent6"/>
                </a:solidFill>
              </a:rPr>
              <a:t>2.2.1 What was Intel’s concept for developing subsequent Core 2 generations?</a:t>
            </a:r>
          </a:p>
        </p:txBody>
      </p:sp>
    </p:spTree>
    <p:extLst>
      <p:ext uri="{BB962C8B-B14F-4D97-AF65-F5344CB8AC3E}">
        <p14:creationId xmlns:p14="http://schemas.microsoft.com/office/powerpoint/2010/main" val="103171661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 animBg="1"/>
      <p:bldP spid="14" grpId="0"/>
      <p:bldP spid="15" grpId="0"/>
      <p:bldP spid="16" grpId="0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4682493-571D-8B01-6615-27D5A17FDC7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hu-HU"/>
          </a:p>
        </p:txBody>
      </p:sp>
      <p:pic>
        <p:nvPicPr>
          <p:cNvPr id="1026" name="Picture 2">
            <a:extLst>
              <a:ext uri="{FF2B5EF4-FFF2-40B4-BE49-F238E27FC236}">
                <a16:creationId xmlns:a16="http://schemas.microsoft.com/office/drawing/2014/main" id="{DC071B5C-F4BB-B498-CF72-F23D20554B1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7092" y="1223755"/>
            <a:ext cx="8956323" cy="503297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64886ACD-04C2-06D5-163A-6D9102FA0ACA}"/>
              </a:ext>
            </a:extLst>
          </p:cNvPr>
          <p:cNvSpPr txBox="1"/>
          <p:nvPr/>
        </p:nvSpPr>
        <p:spPr>
          <a:xfrm>
            <a:off x="161510" y="503675"/>
            <a:ext cx="72008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>
                <a:solidFill>
                  <a:schemeClr val="accent6"/>
                </a:solidFill>
              </a:rPr>
              <a:t>Intel’s updated process evolution roadmap from 09/2023)</a:t>
            </a:r>
            <a:endParaRPr lang="hu-HU" dirty="0">
              <a:solidFill>
                <a:schemeClr val="accent6"/>
              </a:solidFill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F8BC6903-5606-742B-8901-F67925BFA52A}"/>
              </a:ext>
            </a:extLst>
          </p:cNvPr>
          <p:cNvSpPr txBox="1"/>
          <p:nvPr/>
        </p:nvSpPr>
        <p:spPr>
          <a:xfrm>
            <a:off x="251520" y="6489340"/>
            <a:ext cx="3889591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Source: </a:t>
            </a:r>
            <a:r>
              <a:rPr lang="en-US" sz="1600" dirty="0" err="1"/>
              <a:t>AnandTech</a:t>
            </a:r>
            <a:r>
              <a:rPr lang="en-US" sz="1600" dirty="0"/>
              <a:t> 19. Sept. 2023)</a:t>
            </a:r>
            <a:endParaRPr lang="hu-HU" sz="1600" dirty="0"/>
          </a:p>
        </p:txBody>
      </p:sp>
    </p:spTree>
    <p:extLst>
      <p:ext uri="{BB962C8B-B14F-4D97-AF65-F5344CB8AC3E}">
        <p14:creationId xmlns:p14="http://schemas.microsoft.com/office/powerpoint/2010/main" val="3356388635"/>
      </p:ext>
    </p:extLst>
  </p:cSld>
  <p:clrMapOvr>
    <a:masterClrMapping/>
  </p:clrMapOvr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>
                <a:solidFill>
                  <a:srgbClr val="FFFFFF"/>
                </a:solidFill>
              </a:rPr>
              <a:t>2.2.1 What was Intel’s concept for developing subsequent Core 2 generations (2)</a:t>
            </a:r>
            <a:endParaRPr lang="en-US" dirty="0"/>
          </a:p>
        </p:txBody>
      </p:sp>
      <p:sp>
        <p:nvSpPr>
          <p:cNvPr id="34" name="TextBox 33"/>
          <p:cNvSpPr txBox="1"/>
          <p:nvPr/>
        </p:nvSpPr>
        <p:spPr>
          <a:xfrm>
            <a:off x="26495" y="458670"/>
            <a:ext cx="945111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pc="-20" dirty="0">
                <a:solidFill>
                  <a:schemeClr val="accent6"/>
                </a:solidFill>
              </a:rPr>
              <a:t>The two phase </a:t>
            </a:r>
            <a:r>
              <a:rPr lang="en-US" spc="-20" dirty="0">
                <a:solidFill>
                  <a:schemeClr val="accent6"/>
                </a:solidFill>
                <a:latin typeface="+mj-lt"/>
              </a:rPr>
              <a:t>processor</a:t>
            </a:r>
            <a:r>
              <a:rPr lang="en-US" spc="-20" dirty="0">
                <a:solidFill>
                  <a:schemeClr val="accent6"/>
                </a:solidFill>
              </a:rPr>
              <a:t> development model introduced for the Core 2 family  </a:t>
            </a:r>
          </a:p>
        </p:txBody>
      </p:sp>
      <p:sp>
        <p:nvSpPr>
          <p:cNvPr id="35" name="Téglalap 3"/>
          <p:cNvSpPr/>
          <p:nvPr/>
        </p:nvSpPr>
        <p:spPr bwMode="auto">
          <a:xfrm>
            <a:off x="1150938" y="1223755"/>
            <a:ext cx="7849077" cy="2331720"/>
          </a:xfrm>
          <a:prstGeom prst="rect">
            <a:avLst/>
          </a:prstGeom>
          <a:solidFill>
            <a:schemeClr val="bg1">
              <a:lumMod val="95000"/>
            </a:schemeClr>
          </a:solidFill>
          <a:ln w="28575" cmpd="dbl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hu-HU" sz="1400" b="1" dirty="0">
              <a:solidFill>
                <a:srgbClr val="FFFFFF"/>
              </a:solidFill>
            </a:endParaRPr>
          </a:p>
        </p:txBody>
      </p:sp>
      <p:sp>
        <p:nvSpPr>
          <p:cNvPr id="36" name="Téglalap 4"/>
          <p:cNvSpPr/>
          <p:nvPr/>
        </p:nvSpPr>
        <p:spPr bwMode="auto">
          <a:xfrm>
            <a:off x="1191119" y="1754008"/>
            <a:ext cx="957496" cy="1364288"/>
          </a:xfrm>
          <a:prstGeom prst="rect">
            <a:avLst/>
          </a:prstGeom>
          <a:solidFill>
            <a:schemeClr val="bg1">
              <a:lumMod val="50000"/>
            </a:schemeClr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Core 2</a:t>
            </a:r>
            <a:endParaRPr lang="hu-HU" sz="1200" b="1" baseline="30000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hu-HU" sz="12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hu-HU" sz="9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New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hu-HU" sz="900" b="1" dirty="0" err="1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Microarch</a:t>
            </a:r>
            <a:r>
              <a:rPr lang="en-US" sz="9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.</a:t>
            </a:r>
            <a:endParaRPr lang="hu-HU" sz="9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hu-HU" sz="12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hu-HU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65</a:t>
            </a:r>
            <a:r>
              <a:rPr lang="en-US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hu-HU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nm</a:t>
            </a:r>
          </a:p>
        </p:txBody>
      </p:sp>
      <p:sp>
        <p:nvSpPr>
          <p:cNvPr id="37" name="Téglalap 5"/>
          <p:cNvSpPr/>
          <p:nvPr/>
        </p:nvSpPr>
        <p:spPr bwMode="auto">
          <a:xfrm>
            <a:off x="2157171" y="1755002"/>
            <a:ext cx="957496" cy="1364288"/>
          </a:xfrm>
          <a:prstGeom prst="rect">
            <a:avLst/>
          </a:prstGeom>
          <a:solidFill>
            <a:schemeClr val="accent5">
              <a:lumMod val="75000"/>
            </a:schemeClr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hu-HU" sz="1200" b="1" dirty="0" err="1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Penryn</a:t>
            </a:r>
            <a:endParaRPr lang="hu-HU" sz="1200" b="1" baseline="30000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hu-HU" sz="12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hu-HU" sz="9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New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hu-HU" sz="900" b="1" dirty="0" err="1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Process</a:t>
            </a:r>
            <a:endParaRPr lang="hu-HU" sz="9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hu-HU" sz="12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hu-HU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45</a:t>
            </a:r>
            <a:r>
              <a:rPr lang="en-US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hu-HU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nm</a:t>
            </a:r>
          </a:p>
        </p:txBody>
      </p:sp>
      <p:sp>
        <p:nvSpPr>
          <p:cNvPr id="38" name="Téglalap 11"/>
          <p:cNvSpPr/>
          <p:nvPr/>
        </p:nvSpPr>
        <p:spPr bwMode="auto">
          <a:xfrm>
            <a:off x="3096865" y="1754008"/>
            <a:ext cx="957496" cy="1364288"/>
          </a:xfrm>
          <a:prstGeom prst="rect">
            <a:avLst/>
          </a:prstGeom>
          <a:solidFill>
            <a:schemeClr val="bg1">
              <a:lumMod val="50000"/>
            </a:schemeClr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hu-HU" sz="1200" b="1" dirty="0" err="1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Nehalem</a:t>
            </a:r>
            <a:endParaRPr lang="hu-HU" sz="1200" b="1" baseline="30000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hu-HU" sz="12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hu-HU" sz="9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New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hu-HU" sz="900" b="1" dirty="0" err="1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Microarch</a:t>
            </a:r>
            <a:r>
              <a:rPr lang="en-US" sz="9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.</a:t>
            </a:r>
            <a:endParaRPr lang="hu-HU" sz="9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hu-HU" sz="9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hu-HU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45</a:t>
            </a:r>
            <a:r>
              <a:rPr lang="en-US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hu-HU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nm</a:t>
            </a:r>
          </a:p>
        </p:txBody>
      </p:sp>
      <p:sp>
        <p:nvSpPr>
          <p:cNvPr id="39" name="Téglalap 12"/>
          <p:cNvSpPr/>
          <p:nvPr/>
        </p:nvSpPr>
        <p:spPr bwMode="auto">
          <a:xfrm>
            <a:off x="4065400" y="1755666"/>
            <a:ext cx="957496" cy="1364288"/>
          </a:xfrm>
          <a:prstGeom prst="rect">
            <a:avLst/>
          </a:prstGeom>
          <a:solidFill>
            <a:schemeClr val="accent5">
              <a:lumMod val="75000"/>
            </a:schemeClr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hu-HU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West</a:t>
            </a:r>
            <a:r>
              <a:rPr lang="en-US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-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hu-HU" sz="1200" b="1" dirty="0" err="1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mere</a:t>
            </a:r>
            <a:endParaRPr lang="en-US" sz="12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8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hu-HU" sz="9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New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hu-HU" sz="9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Process</a:t>
            </a:r>
            <a:endParaRPr lang="en-US" sz="9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hu-HU" sz="12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hu-HU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32</a:t>
            </a:r>
            <a:r>
              <a:rPr lang="en-US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hu-HU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nm</a:t>
            </a:r>
          </a:p>
        </p:txBody>
      </p:sp>
      <p:sp>
        <p:nvSpPr>
          <p:cNvPr id="40" name="Téglalap 13"/>
          <p:cNvSpPr/>
          <p:nvPr/>
        </p:nvSpPr>
        <p:spPr bwMode="auto">
          <a:xfrm>
            <a:off x="5021270" y="1754008"/>
            <a:ext cx="957496" cy="1364288"/>
          </a:xfrm>
          <a:prstGeom prst="rect">
            <a:avLst/>
          </a:prstGeom>
          <a:solidFill>
            <a:schemeClr val="bg1">
              <a:lumMod val="50000"/>
            </a:schemeClr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hu-HU" sz="1200" b="1" dirty="0" err="1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Sandy</a:t>
            </a:r>
            <a:r>
              <a:rPr lang="hu-HU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/>
            </a:r>
            <a:br>
              <a:rPr lang="hu-HU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</a:br>
            <a:r>
              <a:rPr lang="hu-HU" sz="1200" b="1" dirty="0" err="1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Bridge</a:t>
            </a:r>
            <a:endParaRPr lang="hu-HU" sz="1200" b="1" baseline="30000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hu-HU" sz="4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hu-HU" sz="9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New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hu-HU" sz="900" b="1" dirty="0" err="1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Microarch</a:t>
            </a:r>
            <a:r>
              <a:rPr lang="en-US" sz="9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.</a:t>
            </a:r>
            <a:endParaRPr lang="hu-HU" sz="9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hu-HU" sz="12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hu-HU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32</a:t>
            </a:r>
            <a:r>
              <a:rPr lang="en-US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hu-HU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nm</a:t>
            </a:r>
          </a:p>
        </p:txBody>
      </p:sp>
      <p:sp>
        <p:nvSpPr>
          <p:cNvPr id="41" name="Téglalap 14"/>
          <p:cNvSpPr/>
          <p:nvPr/>
        </p:nvSpPr>
        <p:spPr bwMode="auto">
          <a:xfrm>
            <a:off x="5994559" y="1752349"/>
            <a:ext cx="957496" cy="1364288"/>
          </a:xfrm>
          <a:prstGeom prst="rect">
            <a:avLst/>
          </a:prstGeom>
          <a:solidFill>
            <a:schemeClr val="accent5">
              <a:lumMod val="75000"/>
            </a:schemeClr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hu-HU" sz="1200" b="1" dirty="0" err="1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Ivy</a:t>
            </a:r>
            <a:r>
              <a:rPr lang="hu-HU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/>
            </a:r>
            <a:br>
              <a:rPr lang="hu-HU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</a:br>
            <a:r>
              <a:rPr lang="hu-HU" sz="1200" b="1" dirty="0" err="1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Bridge</a:t>
            </a:r>
            <a:endParaRPr lang="hu-HU" sz="1200" b="1" baseline="30000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hu-HU" sz="4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hu-HU" sz="9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New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hu-HU" sz="900" b="1" dirty="0" err="1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Process</a:t>
            </a:r>
            <a:endParaRPr lang="hu-HU" sz="9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hu-HU" sz="12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hu-HU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22</a:t>
            </a:r>
            <a:r>
              <a:rPr lang="en-US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hu-HU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nm</a:t>
            </a:r>
          </a:p>
        </p:txBody>
      </p:sp>
      <p:sp>
        <p:nvSpPr>
          <p:cNvPr id="42" name="Téglalap 15"/>
          <p:cNvSpPr/>
          <p:nvPr/>
        </p:nvSpPr>
        <p:spPr bwMode="auto">
          <a:xfrm>
            <a:off x="6940460" y="1754008"/>
            <a:ext cx="957496" cy="1364288"/>
          </a:xfrm>
          <a:prstGeom prst="rect">
            <a:avLst/>
          </a:prstGeom>
          <a:solidFill>
            <a:schemeClr val="bg1">
              <a:lumMod val="50000"/>
            </a:schemeClr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hu-HU" sz="1200" b="1" dirty="0" err="1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Haswell</a:t>
            </a:r>
            <a:endParaRPr lang="hu-HU" sz="1200" b="1" baseline="30000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hu-HU" sz="12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hu-HU" sz="9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New</a:t>
            </a:r>
          </a:p>
          <a:p>
            <a:pPr algn="ctr" fontAlgn="base">
              <a:spcBef>
                <a:spcPct val="0"/>
              </a:spcBef>
              <a:spcAft>
                <a:spcPts val="500"/>
              </a:spcAft>
              <a:defRPr/>
            </a:pPr>
            <a:r>
              <a:rPr lang="hu-HU" sz="900" b="1" dirty="0" err="1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Microarchi</a:t>
            </a:r>
            <a:r>
              <a:rPr lang="en-US" sz="9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.</a:t>
            </a:r>
            <a:endParaRPr lang="hu-HU" sz="9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hu-HU" sz="12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hu-HU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22</a:t>
            </a:r>
            <a:r>
              <a:rPr lang="en-US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hu-HU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nm</a:t>
            </a:r>
          </a:p>
        </p:txBody>
      </p:sp>
      <p:sp>
        <p:nvSpPr>
          <p:cNvPr id="43" name="Szövegdoboz 16"/>
          <p:cNvSpPr txBox="1">
            <a:spLocks noChangeArrowheads="1"/>
          </p:cNvSpPr>
          <p:nvPr/>
        </p:nvSpPr>
        <p:spPr bwMode="auto">
          <a:xfrm>
            <a:off x="1330753" y="3175345"/>
            <a:ext cx="538951" cy="26240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200" b="1" i="1" dirty="0">
                <a:solidFill>
                  <a:srgbClr val="000000"/>
                </a:solidFill>
                <a:latin typeface="Verdana" pitchFamily="34" charset="0"/>
                <a:ea typeface="Verdana" pitchFamily="34" charset="0"/>
                <a:cs typeface="Verdana" pitchFamily="34" charset="0"/>
              </a:rPr>
              <a:t>TOCK</a:t>
            </a:r>
          </a:p>
        </p:txBody>
      </p:sp>
      <p:sp>
        <p:nvSpPr>
          <p:cNvPr id="44" name="Szövegdoboz 17"/>
          <p:cNvSpPr txBox="1">
            <a:spLocks noChangeArrowheads="1"/>
          </p:cNvSpPr>
          <p:nvPr/>
        </p:nvSpPr>
        <p:spPr bwMode="auto">
          <a:xfrm>
            <a:off x="2351545" y="3177211"/>
            <a:ext cx="499048" cy="26240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200" b="1" i="1">
                <a:solidFill>
                  <a:srgbClr val="000000"/>
                </a:solidFill>
                <a:latin typeface="Verdana" pitchFamily="34" charset="0"/>
                <a:ea typeface="Verdana" pitchFamily="34" charset="0"/>
                <a:cs typeface="Verdana" pitchFamily="34" charset="0"/>
              </a:rPr>
              <a:t>TICK</a:t>
            </a:r>
          </a:p>
        </p:txBody>
      </p:sp>
      <p:sp>
        <p:nvSpPr>
          <p:cNvPr id="45" name="Szövegdoboz 18"/>
          <p:cNvSpPr txBox="1">
            <a:spLocks noChangeArrowheads="1"/>
          </p:cNvSpPr>
          <p:nvPr/>
        </p:nvSpPr>
        <p:spPr bwMode="auto">
          <a:xfrm>
            <a:off x="3315686" y="3175821"/>
            <a:ext cx="538951" cy="26240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200" b="1" i="1">
                <a:solidFill>
                  <a:srgbClr val="000000"/>
                </a:solidFill>
                <a:latin typeface="Verdana" pitchFamily="34" charset="0"/>
                <a:ea typeface="Verdana" pitchFamily="34" charset="0"/>
                <a:cs typeface="Verdana" pitchFamily="34" charset="0"/>
              </a:rPr>
              <a:t>TOCK</a:t>
            </a:r>
          </a:p>
        </p:txBody>
      </p:sp>
      <p:sp>
        <p:nvSpPr>
          <p:cNvPr id="46" name="Szövegdoboz 19"/>
          <p:cNvSpPr txBox="1">
            <a:spLocks noChangeArrowheads="1"/>
          </p:cNvSpPr>
          <p:nvPr/>
        </p:nvSpPr>
        <p:spPr bwMode="auto">
          <a:xfrm>
            <a:off x="4284486" y="3177687"/>
            <a:ext cx="499048" cy="26240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200" b="1" i="1" dirty="0">
                <a:solidFill>
                  <a:srgbClr val="000000"/>
                </a:solidFill>
                <a:latin typeface="Verdana" pitchFamily="34" charset="0"/>
                <a:ea typeface="Verdana" pitchFamily="34" charset="0"/>
                <a:cs typeface="Verdana" pitchFamily="34" charset="0"/>
              </a:rPr>
              <a:t>TICK</a:t>
            </a:r>
          </a:p>
        </p:txBody>
      </p:sp>
      <p:sp>
        <p:nvSpPr>
          <p:cNvPr id="47" name="Szövegdoboz 20"/>
          <p:cNvSpPr txBox="1">
            <a:spLocks noChangeArrowheads="1"/>
          </p:cNvSpPr>
          <p:nvPr/>
        </p:nvSpPr>
        <p:spPr bwMode="auto">
          <a:xfrm>
            <a:off x="5198905" y="3177687"/>
            <a:ext cx="538951" cy="26240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200" b="1" i="1" dirty="0">
                <a:solidFill>
                  <a:srgbClr val="000000"/>
                </a:solidFill>
                <a:latin typeface="Verdana" pitchFamily="34" charset="0"/>
                <a:ea typeface="Verdana" pitchFamily="34" charset="0"/>
                <a:cs typeface="Verdana" pitchFamily="34" charset="0"/>
              </a:rPr>
              <a:t>TOCK</a:t>
            </a:r>
          </a:p>
        </p:txBody>
      </p:sp>
      <p:sp>
        <p:nvSpPr>
          <p:cNvPr id="48" name="Szövegdoboz 21"/>
          <p:cNvSpPr txBox="1">
            <a:spLocks noChangeArrowheads="1"/>
          </p:cNvSpPr>
          <p:nvPr/>
        </p:nvSpPr>
        <p:spPr bwMode="auto">
          <a:xfrm>
            <a:off x="6230775" y="3179553"/>
            <a:ext cx="499048" cy="26240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200" b="1" i="1" dirty="0">
                <a:solidFill>
                  <a:srgbClr val="000000"/>
                </a:solidFill>
                <a:latin typeface="Verdana" pitchFamily="34" charset="0"/>
                <a:ea typeface="Verdana" pitchFamily="34" charset="0"/>
                <a:cs typeface="Verdana" pitchFamily="34" charset="0"/>
              </a:rPr>
              <a:t>TICK</a:t>
            </a:r>
          </a:p>
        </p:txBody>
      </p:sp>
      <p:sp>
        <p:nvSpPr>
          <p:cNvPr id="49" name="Szövegdoboz 22"/>
          <p:cNvSpPr txBox="1">
            <a:spLocks noChangeArrowheads="1"/>
          </p:cNvSpPr>
          <p:nvPr/>
        </p:nvSpPr>
        <p:spPr bwMode="auto">
          <a:xfrm>
            <a:off x="7120475" y="3178162"/>
            <a:ext cx="538951" cy="26240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200" b="1" i="1">
                <a:solidFill>
                  <a:srgbClr val="000000"/>
                </a:solidFill>
                <a:latin typeface="Verdana" pitchFamily="34" charset="0"/>
                <a:ea typeface="Verdana" pitchFamily="34" charset="0"/>
                <a:cs typeface="Verdana" pitchFamily="34" charset="0"/>
              </a:rPr>
              <a:t>TOCK</a:t>
            </a:r>
          </a:p>
        </p:txBody>
      </p:sp>
      <p:sp>
        <p:nvSpPr>
          <p:cNvPr id="50" name="Szövegdoboz 25"/>
          <p:cNvSpPr txBox="1"/>
          <p:nvPr/>
        </p:nvSpPr>
        <p:spPr bwMode="auto">
          <a:xfrm>
            <a:off x="1321484" y="1281639"/>
            <a:ext cx="673313" cy="261610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marL="228600" indent="-228600" algn="ctr" fontAlgn="base">
              <a:spcBef>
                <a:spcPct val="0"/>
              </a:spcBef>
              <a:spcAft>
                <a:spcPct val="0"/>
              </a:spcAft>
              <a:buAutoNum type="arabicPeriod"/>
              <a:defRPr/>
            </a:pPr>
            <a:r>
              <a:rPr lang="hu-HU" sz="1100" b="1" dirty="0">
                <a:solidFill>
                  <a:srgbClr val="000000"/>
                </a:solidFill>
                <a:latin typeface="Verdana" pitchFamily="34" charset="0"/>
                <a:ea typeface="Verdana" panose="020B0604030504040204" pitchFamily="34" charset="0"/>
                <a:cs typeface="Verdana" panose="020B0604030504040204" pitchFamily="34" charset="0"/>
              </a:rPr>
              <a:t>gen.</a:t>
            </a:r>
            <a:endParaRPr lang="en-US" sz="1100" b="1" dirty="0">
              <a:solidFill>
                <a:srgbClr val="000000"/>
              </a:solidFill>
              <a:latin typeface="Verdana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</p:txBody>
      </p:sp>
      <p:sp>
        <p:nvSpPr>
          <p:cNvPr id="51" name="Szövegdoboz 26"/>
          <p:cNvSpPr txBox="1"/>
          <p:nvPr/>
        </p:nvSpPr>
        <p:spPr bwMode="auto">
          <a:xfrm>
            <a:off x="5174968" y="1284814"/>
            <a:ext cx="688932" cy="261610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hu-HU" sz="1100" b="1" dirty="0">
                <a:solidFill>
                  <a:srgbClr val="000000"/>
                </a:solidFill>
                <a:latin typeface="Verdana" pitchFamily="34" charset="0"/>
                <a:ea typeface="Verdana" panose="020B0604030504040204" pitchFamily="34" charset="0"/>
                <a:cs typeface="Verdana" panose="020B0604030504040204" pitchFamily="34" charset="0"/>
              </a:rPr>
              <a:t>2. gen.</a:t>
            </a:r>
            <a:r>
              <a:rPr lang="en-US" sz="1100" b="1" dirty="0">
                <a:solidFill>
                  <a:srgbClr val="000000"/>
                </a:solidFill>
                <a:latin typeface="Verdana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endParaRPr lang="hu-HU" sz="1100" b="1" dirty="0">
              <a:solidFill>
                <a:srgbClr val="000000"/>
              </a:solidFill>
              <a:latin typeface="Verdana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</p:txBody>
      </p:sp>
      <p:sp>
        <p:nvSpPr>
          <p:cNvPr id="52" name="Szövegdoboz 27"/>
          <p:cNvSpPr txBox="1"/>
          <p:nvPr/>
        </p:nvSpPr>
        <p:spPr bwMode="auto">
          <a:xfrm>
            <a:off x="6204499" y="1286402"/>
            <a:ext cx="646335" cy="261610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hu-HU" sz="1100" b="1" dirty="0">
                <a:solidFill>
                  <a:srgbClr val="000000"/>
                </a:solidFill>
                <a:latin typeface="Verdana" pitchFamily="34" charset="0"/>
                <a:ea typeface="Verdana" panose="020B0604030504040204" pitchFamily="34" charset="0"/>
                <a:cs typeface="Verdana" panose="020B0604030504040204" pitchFamily="34" charset="0"/>
              </a:rPr>
              <a:t>3. gen.</a:t>
            </a:r>
            <a:endParaRPr lang="en-US" sz="1100" b="1" dirty="0">
              <a:solidFill>
                <a:srgbClr val="000000"/>
              </a:solidFill>
              <a:latin typeface="Verdana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</p:txBody>
      </p:sp>
      <p:sp>
        <p:nvSpPr>
          <p:cNvPr id="53" name="Szövegdoboz 28"/>
          <p:cNvSpPr txBox="1"/>
          <p:nvPr/>
        </p:nvSpPr>
        <p:spPr bwMode="auto">
          <a:xfrm>
            <a:off x="7123684" y="1284814"/>
            <a:ext cx="646335" cy="261610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hu-HU" sz="1100" b="1" dirty="0">
                <a:solidFill>
                  <a:srgbClr val="000000"/>
                </a:solidFill>
                <a:latin typeface="Verdana" pitchFamily="34" charset="0"/>
                <a:ea typeface="Verdana" panose="020B0604030504040204" pitchFamily="34" charset="0"/>
                <a:cs typeface="Verdana" panose="020B0604030504040204" pitchFamily="34" charset="0"/>
              </a:rPr>
              <a:t>4. gen.</a:t>
            </a:r>
            <a:endParaRPr lang="en-US" sz="1100" b="1" dirty="0">
              <a:solidFill>
                <a:srgbClr val="000000"/>
              </a:solidFill>
              <a:latin typeface="Verdana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</p:txBody>
      </p:sp>
      <p:sp>
        <p:nvSpPr>
          <p:cNvPr id="54" name="TextBox 53"/>
          <p:cNvSpPr txBox="1"/>
          <p:nvPr/>
        </p:nvSpPr>
        <p:spPr bwMode="auto">
          <a:xfrm>
            <a:off x="8092571" y="1300689"/>
            <a:ext cx="646335" cy="261610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100" b="1" dirty="0">
                <a:solidFill>
                  <a:srgbClr val="000000"/>
                </a:solidFill>
                <a:latin typeface="Verdana"/>
                <a:cs typeface="Arial" charset="0"/>
              </a:rPr>
              <a:t>5. gen.</a:t>
            </a:r>
          </a:p>
        </p:txBody>
      </p:sp>
      <p:sp>
        <p:nvSpPr>
          <p:cNvPr id="55" name="Téglalap 14"/>
          <p:cNvSpPr/>
          <p:nvPr/>
        </p:nvSpPr>
        <p:spPr bwMode="auto">
          <a:xfrm>
            <a:off x="7902738" y="1759894"/>
            <a:ext cx="954474" cy="1356734"/>
          </a:xfrm>
          <a:prstGeom prst="rect">
            <a:avLst/>
          </a:prstGeom>
          <a:solidFill>
            <a:schemeClr val="accent5">
              <a:lumMod val="75000"/>
            </a:schemeClr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Broad-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well</a:t>
            </a:r>
            <a:endParaRPr lang="hu-HU" sz="1200" b="1" baseline="30000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hu-HU" sz="4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hu-HU" sz="9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New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hu-HU" sz="900" b="1" dirty="0" err="1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Process</a:t>
            </a:r>
            <a:endParaRPr lang="hu-HU" sz="9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hu-HU" sz="12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14 </a:t>
            </a:r>
            <a:r>
              <a:rPr lang="hu-HU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nm</a:t>
            </a:r>
          </a:p>
        </p:txBody>
      </p:sp>
      <p:sp>
        <p:nvSpPr>
          <p:cNvPr id="56" name="Szövegdoboz 21"/>
          <p:cNvSpPr txBox="1">
            <a:spLocks noChangeArrowheads="1"/>
          </p:cNvSpPr>
          <p:nvPr/>
        </p:nvSpPr>
        <p:spPr bwMode="auto">
          <a:xfrm>
            <a:off x="8116408" y="3172895"/>
            <a:ext cx="497845" cy="26240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200" b="1" i="1" dirty="0">
                <a:solidFill>
                  <a:srgbClr val="000000"/>
                </a:solidFill>
                <a:latin typeface="Verdana" pitchFamily="34" charset="0"/>
                <a:ea typeface="Verdana" pitchFamily="34" charset="0"/>
                <a:cs typeface="Verdana" pitchFamily="34" charset="0"/>
              </a:rPr>
              <a:t>TICK</a:t>
            </a:r>
          </a:p>
        </p:txBody>
      </p:sp>
      <p:sp>
        <p:nvSpPr>
          <p:cNvPr id="57" name="TextBox 56"/>
          <p:cNvSpPr txBox="1"/>
          <p:nvPr/>
        </p:nvSpPr>
        <p:spPr>
          <a:xfrm>
            <a:off x="1277369" y="3624787"/>
            <a:ext cx="592379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300" i="1" dirty="0"/>
              <a:t>(2006)</a:t>
            </a:r>
          </a:p>
        </p:txBody>
      </p:sp>
      <p:sp>
        <p:nvSpPr>
          <p:cNvPr id="58" name="TextBox 57"/>
          <p:cNvSpPr txBox="1"/>
          <p:nvPr/>
        </p:nvSpPr>
        <p:spPr>
          <a:xfrm>
            <a:off x="2313835" y="3624787"/>
            <a:ext cx="592379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300" i="1" dirty="0"/>
              <a:t>(2007)</a:t>
            </a:r>
          </a:p>
        </p:txBody>
      </p:sp>
      <p:sp>
        <p:nvSpPr>
          <p:cNvPr id="59" name="TextBox 58"/>
          <p:cNvSpPr txBox="1"/>
          <p:nvPr/>
        </p:nvSpPr>
        <p:spPr>
          <a:xfrm>
            <a:off x="3266531" y="3624787"/>
            <a:ext cx="592379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300" i="1" dirty="0"/>
              <a:t>(2008)</a:t>
            </a:r>
          </a:p>
        </p:txBody>
      </p:sp>
      <p:sp>
        <p:nvSpPr>
          <p:cNvPr id="60" name="TextBox 59"/>
          <p:cNvSpPr txBox="1"/>
          <p:nvPr/>
        </p:nvSpPr>
        <p:spPr>
          <a:xfrm>
            <a:off x="4236318" y="3624787"/>
            <a:ext cx="592379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300" i="1" dirty="0"/>
              <a:t>(2010)</a:t>
            </a:r>
          </a:p>
        </p:txBody>
      </p:sp>
      <p:sp>
        <p:nvSpPr>
          <p:cNvPr id="61" name="TextBox 60"/>
          <p:cNvSpPr txBox="1"/>
          <p:nvPr/>
        </p:nvSpPr>
        <p:spPr>
          <a:xfrm>
            <a:off x="5192445" y="3624787"/>
            <a:ext cx="581418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300" i="1" dirty="0"/>
              <a:t>(2011)</a:t>
            </a:r>
          </a:p>
        </p:txBody>
      </p:sp>
      <p:sp>
        <p:nvSpPr>
          <p:cNvPr id="62" name="TextBox 61"/>
          <p:cNvSpPr txBox="1"/>
          <p:nvPr/>
        </p:nvSpPr>
        <p:spPr>
          <a:xfrm>
            <a:off x="6165742" y="3624787"/>
            <a:ext cx="592379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300" i="1" dirty="0"/>
              <a:t>(2012)</a:t>
            </a:r>
          </a:p>
        </p:txBody>
      </p:sp>
      <p:sp>
        <p:nvSpPr>
          <p:cNvPr id="63" name="TextBox 62"/>
          <p:cNvSpPr txBox="1"/>
          <p:nvPr/>
        </p:nvSpPr>
        <p:spPr>
          <a:xfrm>
            <a:off x="7109977" y="3624787"/>
            <a:ext cx="592379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300" i="1" dirty="0"/>
              <a:t>(2013)</a:t>
            </a:r>
          </a:p>
        </p:txBody>
      </p:sp>
      <p:sp>
        <p:nvSpPr>
          <p:cNvPr id="64" name="TextBox 63"/>
          <p:cNvSpPr txBox="1"/>
          <p:nvPr/>
        </p:nvSpPr>
        <p:spPr>
          <a:xfrm>
            <a:off x="8091789" y="3624787"/>
            <a:ext cx="592379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300" i="1" dirty="0"/>
              <a:t>(2014)</a:t>
            </a:r>
          </a:p>
        </p:txBody>
      </p:sp>
      <p:sp>
        <p:nvSpPr>
          <p:cNvPr id="65" name="Téglalap 5"/>
          <p:cNvSpPr/>
          <p:nvPr/>
        </p:nvSpPr>
        <p:spPr bwMode="auto">
          <a:xfrm>
            <a:off x="53975" y="1763440"/>
            <a:ext cx="1007635" cy="1364288"/>
          </a:xfrm>
          <a:prstGeom prst="rect">
            <a:avLst/>
          </a:prstGeom>
          <a:solidFill>
            <a:schemeClr val="accent5">
              <a:lumMod val="75000"/>
            </a:schemeClr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hu-HU" sz="1200" b="1" spc="-50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Pe</a:t>
            </a:r>
            <a:r>
              <a:rPr lang="en-US" sz="1200" b="1" spc="-50" dirty="0" err="1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ntium</a:t>
            </a:r>
            <a:r>
              <a:rPr lang="en-US" sz="1200" b="1" spc="-50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4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1200" b="1" spc="-50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200" b="1" spc="-50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 </a:t>
            </a:r>
            <a:r>
              <a:rPr lang="hu-HU" sz="900" b="1" spc="-50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New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hu-HU" sz="900" b="1" dirty="0" err="1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Process</a:t>
            </a:r>
            <a:endParaRPr lang="hu-HU" sz="9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hu-HU" sz="12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6</a:t>
            </a:r>
            <a:r>
              <a:rPr lang="hu-HU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5</a:t>
            </a:r>
            <a:r>
              <a:rPr lang="en-US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hu-HU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nm</a:t>
            </a:r>
          </a:p>
        </p:txBody>
      </p:sp>
      <p:sp>
        <p:nvSpPr>
          <p:cNvPr id="66" name="Szövegdoboz 17"/>
          <p:cNvSpPr txBox="1">
            <a:spLocks noChangeArrowheads="1"/>
          </p:cNvSpPr>
          <p:nvPr/>
        </p:nvSpPr>
        <p:spPr bwMode="auto">
          <a:xfrm>
            <a:off x="298488" y="3185649"/>
            <a:ext cx="499048" cy="26240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200" b="1" i="1">
                <a:solidFill>
                  <a:srgbClr val="000000"/>
                </a:solidFill>
                <a:latin typeface="Verdana" pitchFamily="34" charset="0"/>
                <a:ea typeface="Verdana" pitchFamily="34" charset="0"/>
                <a:cs typeface="Verdana" pitchFamily="34" charset="0"/>
              </a:rPr>
              <a:t>TICK</a:t>
            </a:r>
          </a:p>
        </p:txBody>
      </p:sp>
      <p:sp>
        <p:nvSpPr>
          <p:cNvPr id="67" name="TextBox 66"/>
          <p:cNvSpPr txBox="1"/>
          <p:nvPr/>
        </p:nvSpPr>
        <p:spPr>
          <a:xfrm>
            <a:off x="289653" y="3633225"/>
            <a:ext cx="758541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300" i="1" dirty="0"/>
              <a:t>(2006)</a:t>
            </a:r>
          </a:p>
        </p:txBody>
      </p:sp>
    </p:spTree>
    <p:extLst>
      <p:ext uri="{BB962C8B-B14F-4D97-AF65-F5344CB8AC3E}">
        <p14:creationId xmlns:p14="http://schemas.microsoft.com/office/powerpoint/2010/main" val="2092205845"/>
      </p:ext>
    </p:extLst>
  </p:cSld>
  <p:clrMapOvr>
    <a:masterClrMapping/>
  </p:clrMapOvr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>
                <a:solidFill>
                  <a:srgbClr val="FFFFFF"/>
                </a:solidFill>
              </a:rPr>
              <a:t>2.2.1 What was Intel’s concept for developing subsequent Core 2 generations (3)</a:t>
            </a:r>
            <a:endParaRPr lang="en-US" dirty="0"/>
          </a:p>
        </p:txBody>
      </p:sp>
      <p:sp>
        <p:nvSpPr>
          <p:cNvPr id="5" name="Rounded Rectangle 4"/>
          <p:cNvSpPr/>
          <p:nvPr/>
        </p:nvSpPr>
        <p:spPr bwMode="auto">
          <a:xfrm>
            <a:off x="32955" y="1133745"/>
            <a:ext cx="9090025" cy="684000"/>
          </a:xfrm>
          <a:prstGeom prst="roundRect">
            <a:avLst/>
          </a:prstGeom>
          <a:solidFill>
            <a:srgbClr val="DDEEFF"/>
          </a:solidFill>
          <a:ln w="19050" cap="flat" cmpd="sng" algn="ctr">
            <a:solidFill>
              <a:srgbClr val="89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sz="1600" dirty="0">
              <a:latin typeface="+mj-lt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187651" y="1194470"/>
            <a:ext cx="8749834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dirty="0"/>
              <a:t>The </a:t>
            </a:r>
            <a:r>
              <a:rPr lang="en-US" sz="1600" dirty="0">
                <a:solidFill>
                  <a:srgbClr val="0070C0"/>
                </a:solidFill>
              </a:rPr>
              <a:t>two-phase approach </a:t>
            </a:r>
            <a:r>
              <a:rPr lang="en-US" sz="1600" dirty="0">
                <a:solidFill>
                  <a:srgbClr val="FF0000"/>
                </a:solidFill>
              </a:rPr>
              <a:t>aimed at </a:t>
            </a:r>
            <a:r>
              <a:rPr lang="en-US" sz="1600" dirty="0">
                <a:solidFill>
                  <a:srgbClr val="0070C0"/>
                </a:solidFill>
              </a:rPr>
              <a:t>reducing the vast complexity </a:t>
            </a:r>
            <a:r>
              <a:rPr lang="en-US" sz="1600" dirty="0"/>
              <a:t>of developing</a:t>
            </a:r>
          </a:p>
          <a:p>
            <a:r>
              <a:rPr lang="en-US" sz="1600" dirty="0"/>
              <a:t>      new processor architectures built on a new IC technology.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26495" y="385518"/>
            <a:ext cx="9451112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>
                <a:solidFill>
                  <a:schemeClr val="accent6"/>
                </a:solidFill>
              </a:rPr>
              <a:t>Why Intel introduced a two phase </a:t>
            </a:r>
            <a:r>
              <a:rPr lang="en-US" dirty="0">
                <a:solidFill>
                  <a:schemeClr val="accent6"/>
                </a:solidFill>
                <a:latin typeface="+mj-lt"/>
              </a:rPr>
              <a:t>processor</a:t>
            </a:r>
            <a:r>
              <a:rPr lang="en-US" dirty="0">
                <a:solidFill>
                  <a:schemeClr val="accent6"/>
                </a:solidFill>
              </a:rPr>
              <a:t> development model </a:t>
            </a:r>
          </a:p>
          <a:p>
            <a:r>
              <a:rPr lang="en-US" dirty="0">
                <a:solidFill>
                  <a:schemeClr val="accent6"/>
                </a:solidFill>
              </a:rPr>
              <a:t>  for the Core 2 family </a:t>
            </a:r>
          </a:p>
        </p:txBody>
      </p:sp>
      <p:sp>
        <p:nvSpPr>
          <p:cNvPr id="12" name="Rounded Rectangle 11"/>
          <p:cNvSpPr/>
          <p:nvPr/>
        </p:nvSpPr>
        <p:spPr bwMode="auto">
          <a:xfrm>
            <a:off x="-18510" y="1880960"/>
            <a:ext cx="9186495" cy="1872000"/>
          </a:xfrm>
          <a:prstGeom prst="roundRect">
            <a:avLst/>
          </a:prstGeom>
          <a:solidFill>
            <a:srgbClr val="E5F2FF"/>
          </a:solidFill>
          <a:ln w="19050" cap="flat" cmpd="sng" algn="ctr">
            <a:solidFill>
              <a:srgbClr val="89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476545" y="2177112"/>
            <a:ext cx="8548879" cy="96949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dirty="0"/>
              <a:t>The </a:t>
            </a:r>
            <a:r>
              <a:rPr lang="en-US" sz="1600" dirty="0">
                <a:solidFill>
                  <a:srgbClr val="0070C0"/>
                </a:solidFill>
              </a:rPr>
              <a:t>two-year cycle between consecutive Tick phases </a:t>
            </a:r>
            <a:r>
              <a:rPr lang="en-US" sz="1600" dirty="0"/>
              <a:t>obviously </a:t>
            </a:r>
            <a:r>
              <a:rPr lang="en-US" sz="1600" dirty="0">
                <a:solidFill>
                  <a:srgbClr val="0070C0"/>
                </a:solidFill>
              </a:rPr>
              <a:t>coincides with</a:t>
            </a:r>
          </a:p>
          <a:p>
            <a:pPr>
              <a:spcAft>
                <a:spcPts val="600"/>
              </a:spcAft>
            </a:pPr>
            <a:r>
              <a:rPr lang="en-US" sz="1600" dirty="0">
                <a:solidFill>
                  <a:srgbClr val="0070C0"/>
                </a:solidFill>
              </a:rPr>
              <a:t>        Moore’s law.</a:t>
            </a:r>
            <a:endParaRPr lang="en-US" sz="1600" dirty="0"/>
          </a:p>
          <a:p>
            <a:pPr marL="285750" indent="-285750">
              <a:lnSpc>
                <a:spcPct val="125000"/>
              </a:lnSpc>
              <a:spcBef>
                <a:spcPct val="0"/>
              </a:spcBef>
              <a:buFont typeface="Arial" panose="020B0604020202020204" pitchFamily="34" charset="0"/>
              <a:buChar char="•"/>
              <a:defRPr/>
            </a:pPr>
            <a:r>
              <a:rPr lang="en-US" altLang="en-US" sz="1600" spc="-50" dirty="0"/>
              <a:t>A </a:t>
            </a:r>
            <a:r>
              <a:rPr lang="en-US" altLang="en-US" sz="1600" spc="-50" dirty="0">
                <a:solidFill>
                  <a:srgbClr val="FF0000"/>
                </a:solidFill>
              </a:rPr>
              <a:t>feature size reduction by 0.7 </a:t>
            </a:r>
            <a:r>
              <a:rPr lang="en-US" altLang="en-US" sz="1600" spc="-50" dirty="0"/>
              <a:t>in the </a:t>
            </a:r>
            <a:r>
              <a:rPr lang="en-US" altLang="en-US" sz="1600" spc="-50" dirty="0">
                <a:solidFill>
                  <a:srgbClr val="FF0000"/>
                </a:solidFill>
              </a:rPr>
              <a:t>Tick phase </a:t>
            </a:r>
            <a:r>
              <a:rPr lang="en-US" altLang="en-US" sz="1600" spc="-50" dirty="0"/>
              <a:t>allows </a:t>
            </a:r>
          </a:p>
        </p:txBody>
      </p:sp>
      <p:sp>
        <p:nvSpPr>
          <p:cNvPr id="14" name="TextBox 13"/>
          <p:cNvSpPr txBox="1"/>
          <p:nvPr/>
        </p:nvSpPr>
        <p:spPr>
          <a:xfrm>
            <a:off x="161510" y="1902523"/>
            <a:ext cx="126014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dirty="0">
                <a:solidFill>
                  <a:srgbClr val="FF0000"/>
                </a:solidFill>
              </a:rPr>
              <a:t>Notes</a:t>
            </a:r>
          </a:p>
        </p:txBody>
      </p:sp>
      <p:sp>
        <p:nvSpPr>
          <p:cNvPr id="15" name="TextBox 14"/>
          <p:cNvSpPr txBox="1"/>
          <p:nvPr/>
        </p:nvSpPr>
        <p:spPr>
          <a:xfrm>
            <a:off x="791580" y="3012590"/>
            <a:ext cx="788135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lnSpc>
                <a:spcPct val="125000"/>
              </a:lnSpc>
              <a:spcBef>
                <a:spcPct val="0"/>
              </a:spcBef>
              <a:buFont typeface="Arial" panose="020B0604020202020204" pitchFamily="34" charset="0"/>
              <a:buChar char="•"/>
              <a:defRPr/>
            </a:pPr>
            <a:r>
              <a:rPr lang="en-US" altLang="en-US" sz="1600" dirty="0">
                <a:solidFill>
                  <a:srgbClr val="0070C0"/>
                </a:solidFill>
              </a:rPr>
              <a:t>to implement the same number of transistors on ~ ½ Si die area </a:t>
            </a:r>
            <a:r>
              <a:rPr lang="en-US" altLang="en-US" sz="1600" dirty="0"/>
              <a:t>or</a:t>
            </a:r>
          </a:p>
          <a:p>
            <a:pPr marL="285750" indent="-285750">
              <a:lnSpc>
                <a:spcPct val="125000"/>
              </a:lnSpc>
              <a:spcBef>
                <a:spcPct val="0"/>
              </a:spcBef>
              <a:buFont typeface="Arial" panose="020B0604020202020204" pitchFamily="34" charset="0"/>
              <a:buChar char="•"/>
              <a:defRPr/>
            </a:pPr>
            <a:r>
              <a:rPr lang="en-US" altLang="en-US" sz="1600" dirty="0">
                <a:solidFill>
                  <a:srgbClr val="0070C0"/>
                </a:solidFill>
              </a:rPr>
              <a:t>to double the transistor count on about the same Si area</a:t>
            </a:r>
            <a:r>
              <a:rPr lang="en-US" altLang="en-US" sz="1600" dirty="0"/>
              <a:t>.</a:t>
            </a:r>
            <a:endParaRPr lang="en-US" sz="1600" dirty="0"/>
          </a:p>
        </p:txBody>
      </p:sp>
    </p:spTree>
    <p:extLst>
      <p:ext uri="{BB962C8B-B14F-4D97-AF65-F5344CB8AC3E}">
        <p14:creationId xmlns:p14="http://schemas.microsoft.com/office/powerpoint/2010/main" val="112434673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6" grpId="0"/>
      <p:bldP spid="12" grpId="0" animBg="1"/>
      <p:bldP spid="13" grpId="0"/>
      <p:bldP spid="14" grpId="0"/>
      <p:bldP spid="15" grpId="0"/>
    </p:bldLst>
  </p:timing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>
                <a:solidFill>
                  <a:srgbClr val="FFFFFF"/>
                </a:solidFill>
              </a:rPr>
              <a:t>2.2.1 What was Intel’s concept for developing subsequent Core 2 generations (4)</a:t>
            </a:r>
            <a:endParaRPr lang="en-US" dirty="0"/>
          </a:p>
        </p:txBody>
      </p:sp>
      <p:sp>
        <p:nvSpPr>
          <p:cNvPr id="5" name="TextBox 4"/>
          <p:cNvSpPr txBox="1"/>
          <p:nvPr/>
        </p:nvSpPr>
        <p:spPr>
          <a:xfrm>
            <a:off x="26495" y="458670"/>
            <a:ext cx="891105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pc="-50" dirty="0">
                <a:solidFill>
                  <a:schemeClr val="accent6"/>
                </a:solidFill>
                <a:latin typeface="+mj-lt"/>
              </a:rPr>
              <a:t>Intel’s stumbling in mastering the 10 nm technology -1</a:t>
            </a:r>
          </a:p>
        </p:txBody>
      </p:sp>
      <p:sp>
        <p:nvSpPr>
          <p:cNvPr id="3" name="Rounded Rectangle 2"/>
          <p:cNvSpPr/>
          <p:nvPr/>
        </p:nvSpPr>
        <p:spPr bwMode="auto">
          <a:xfrm>
            <a:off x="1" y="908720"/>
            <a:ext cx="9105498" cy="1404000"/>
          </a:xfrm>
          <a:prstGeom prst="roundRect">
            <a:avLst/>
          </a:prstGeom>
          <a:solidFill>
            <a:srgbClr val="DDEEFF"/>
          </a:solidFill>
          <a:ln w="19050" cap="flat" cmpd="sng" algn="ctr">
            <a:solidFill>
              <a:srgbClr val="89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161510" y="913313"/>
            <a:ext cx="9008685" cy="140038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dirty="0">
                <a:latin typeface="+mj-lt"/>
              </a:rPr>
              <a:t>Intel maintained its more or less two-year-long development cycle from the</a:t>
            </a:r>
          </a:p>
          <a:p>
            <a:r>
              <a:rPr lang="en-US" sz="1600" dirty="0">
                <a:latin typeface="+mj-lt"/>
              </a:rPr>
              <a:t>      1. to the 6. gen. Core 2 processors while reducing the feature size from 65 nm </a:t>
            </a:r>
          </a:p>
          <a:p>
            <a:pPr>
              <a:spcAft>
                <a:spcPts val="600"/>
              </a:spcAft>
            </a:pPr>
            <a:r>
              <a:rPr lang="en-US" sz="1600" dirty="0">
                <a:latin typeface="+mj-lt"/>
              </a:rPr>
              <a:t>      to 14 nm.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dirty="0">
                <a:latin typeface="+mj-lt"/>
              </a:rPr>
              <a:t>But mastering the subsequent 10 nm process caused </a:t>
            </a:r>
            <a:r>
              <a:rPr lang="en-US" sz="1600" dirty="0">
                <a:solidFill>
                  <a:srgbClr val="0070C0"/>
                </a:solidFill>
              </a:rPr>
              <a:t>Intel unexpected difficulties,</a:t>
            </a:r>
          </a:p>
          <a:p>
            <a:r>
              <a:rPr lang="en-US" sz="1600" spc="-20" dirty="0">
                <a:solidFill>
                  <a:srgbClr val="0070C0"/>
                </a:solidFill>
              </a:rPr>
              <a:t>      which lengthened </a:t>
            </a:r>
            <a:r>
              <a:rPr lang="en-US" sz="1600" spc="-20" dirty="0">
                <a:latin typeface="+mj-lt"/>
              </a:rPr>
              <a:t>the cadence of their processor development</a:t>
            </a:r>
            <a:r>
              <a:rPr lang="en-US" sz="1600" spc="-20" dirty="0">
                <a:solidFill>
                  <a:srgbClr val="0070C0"/>
                </a:solidFill>
                <a:latin typeface="+mj-lt"/>
              </a:rPr>
              <a:t>, </a:t>
            </a:r>
            <a:r>
              <a:rPr lang="en-US" sz="1600" spc="-20" dirty="0">
                <a:latin typeface="+mj-lt"/>
              </a:rPr>
              <a:t>as discussed next.</a:t>
            </a:r>
          </a:p>
        </p:txBody>
      </p:sp>
      <p:sp>
        <p:nvSpPr>
          <p:cNvPr id="7" name="TextBox 6"/>
          <p:cNvSpPr txBox="1"/>
          <p:nvPr/>
        </p:nvSpPr>
        <p:spPr>
          <a:xfrm>
            <a:off x="161510" y="2353604"/>
            <a:ext cx="9306521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dirty="0"/>
              <a:t>Originally, Intel planned to introduce the 10 nm technology already in 2015, </a:t>
            </a:r>
          </a:p>
          <a:p>
            <a:r>
              <a:rPr lang="en-US" sz="1600" dirty="0"/>
              <a:t>      as their 2011 technology roadmap indicates [42] (see below).</a:t>
            </a:r>
          </a:p>
        </p:txBody>
      </p:sp>
      <p:sp>
        <p:nvSpPr>
          <p:cNvPr id="10" name="TextBox 9"/>
          <p:cNvSpPr txBox="1"/>
          <p:nvPr/>
        </p:nvSpPr>
        <p:spPr>
          <a:xfrm flipH="1">
            <a:off x="116503" y="5209536"/>
            <a:ext cx="9271031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spc="-70" dirty="0"/>
              <a:t>By contrast, Intel’s 10 nm process </a:t>
            </a:r>
            <a:r>
              <a:rPr lang="en-US" sz="1600" spc="-70" dirty="0">
                <a:solidFill>
                  <a:srgbClr val="0070C0"/>
                </a:solidFill>
              </a:rPr>
              <a:t>became available only in 2018 as a pilot </a:t>
            </a:r>
            <a:r>
              <a:rPr lang="en-US" sz="1600" spc="-70" dirty="0"/>
              <a:t>implementation</a:t>
            </a:r>
          </a:p>
          <a:p>
            <a:r>
              <a:rPr lang="en-US" sz="1600" dirty="0"/>
              <a:t>      and </a:t>
            </a:r>
            <a:r>
              <a:rPr lang="en-US" sz="1600" dirty="0">
                <a:solidFill>
                  <a:srgbClr val="0070C0"/>
                </a:solidFill>
              </a:rPr>
              <a:t>even in 2019 for mass production</a:t>
            </a:r>
            <a:r>
              <a:rPr lang="en-US" sz="1600" dirty="0"/>
              <a:t>, as the following Figure shows it for the </a:t>
            </a:r>
          </a:p>
          <a:p>
            <a:r>
              <a:rPr lang="en-US" sz="1600" dirty="0"/>
              <a:t>      delayed introduction of the 10 nm pilot production.  </a:t>
            </a:r>
          </a:p>
        </p:txBody>
      </p:sp>
      <p:grpSp>
        <p:nvGrpSpPr>
          <p:cNvPr id="16" name="Group 15"/>
          <p:cNvGrpSpPr/>
          <p:nvPr/>
        </p:nvGrpSpPr>
        <p:grpSpPr>
          <a:xfrm>
            <a:off x="1241629" y="3139306"/>
            <a:ext cx="6131415" cy="2113863"/>
            <a:chOff x="982110" y="3609019"/>
            <a:chExt cx="5940660" cy="2113863"/>
          </a:xfrm>
        </p:grpSpPr>
        <p:grpSp>
          <p:nvGrpSpPr>
            <p:cNvPr id="8" name="Group 7"/>
            <p:cNvGrpSpPr/>
            <p:nvPr/>
          </p:nvGrpSpPr>
          <p:grpSpPr>
            <a:xfrm>
              <a:off x="982110" y="3609019"/>
              <a:ext cx="5940660" cy="2025226"/>
              <a:chOff x="1061610" y="3654025"/>
              <a:chExt cx="5940660" cy="2025226"/>
            </a:xfrm>
          </p:grpSpPr>
          <p:pic>
            <p:nvPicPr>
              <p:cNvPr id="2050" name="Picture 2" descr="https://images.anandtech.com/reviews/cpu/intel/22nm/roadmapsm.jpg"/>
              <p:cNvPicPr>
                <a:picLocks noChangeAspect="1" noChangeArrowheads="1"/>
              </p:cNvPicPr>
              <p:nvPr/>
            </p:nvPicPr>
            <p:blipFill rotWithShape="1">
              <a:blip r:embed="rId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799" t="45762" r="-799" b="270"/>
              <a:stretch/>
            </p:blipFill>
            <p:spPr bwMode="auto">
              <a:xfrm>
                <a:off x="1287270" y="4193629"/>
                <a:ext cx="5715000" cy="1485622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pic>
            <p:nvPicPr>
              <p:cNvPr id="9" name="Picture 8" descr="https://images.anandtech.com/reviews/cpu/intel/22nm/roadmapsm.jpg"/>
              <p:cNvPicPr>
                <a:picLocks noChangeAspect="1" noChangeArrowheads="1"/>
              </p:cNvPicPr>
              <p:nvPr/>
            </p:nvPicPr>
            <p:blipFill rotWithShape="1">
              <a:blip r:embed="rId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b="81746"/>
              <a:stretch/>
            </p:blipFill>
            <p:spPr bwMode="auto">
              <a:xfrm>
                <a:off x="1061610" y="3654025"/>
                <a:ext cx="5715000" cy="502475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</p:grpSp>
        <p:sp>
          <p:nvSpPr>
            <p:cNvPr id="11" name="Rounded Rectangle 10"/>
            <p:cNvSpPr/>
            <p:nvPr/>
          </p:nvSpPr>
          <p:spPr bwMode="auto">
            <a:xfrm>
              <a:off x="6123190" y="4657610"/>
              <a:ext cx="648000" cy="828000"/>
            </a:xfrm>
            <a:prstGeom prst="roundRect">
              <a:avLst/>
            </a:prstGeom>
            <a:noFill/>
            <a:ln w="28575" cap="flat" cmpd="sng" algn="ctr">
              <a:solidFill>
                <a:srgbClr val="FF0000"/>
              </a:solidFill>
              <a:prstDash val="sysDot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400" b="1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Verdana" pitchFamily="34" charset="0"/>
              </a:endParaRPr>
            </a:p>
          </p:txBody>
        </p:sp>
        <p:sp>
          <p:nvSpPr>
            <p:cNvPr id="12" name="Rectangle 11"/>
            <p:cNvSpPr/>
            <p:nvPr/>
          </p:nvSpPr>
          <p:spPr bwMode="auto">
            <a:xfrm>
              <a:off x="4301970" y="4111493"/>
              <a:ext cx="164927" cy="1458989"/>
            </a:xfrm>
            <a:prstGeom prst="rect">
              <a:avLst/>
            </a:prstGeom>
            <a:solidFill>
              <a:schemeClr val="bg1"/>
            </a:solidFill>
            <a:ln w="19050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400" b="1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Verdana" pitchFamily="34" charset="0"/>
              </a:endParaRPr>
            </a:p>
          </p:txBody>
        </p:sp>
        <p:sp>
          <p:nvSpPr>
            <p:cNvPr id="14" name="Rectangle 13"/>
            <p:cNvSpPr/>
            <p:nvPr/>
          </p:nvSpPr>
          <p:spPr bwMode="auto">
            <a:xfrm>
              <a:off x="5106133" y="4263893"/>
              <a:ext cx="164927" cy="1458989"/>
            </a:xfrm>
            <a:prstGeom prst="rect">
              <a:avLst/>
            </a:prstGeom>
            <a:solidFill>
              <a:schemeClr val="bg1"/>
            </a:solidFill>
            <a:ln w="19050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400" b="1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Verdana" pitchFamily="34" charset="0"/>
              </a:endParaRPr>
            </a:p>
          </p:txBody>
        </p:sp>
        <p:sp>
          <p:nvSpPr>
            <p:cNvPr id="13" name="Rectangle 12"/>
            <p:cNvSpPr/>
            <p:nvPr/>
          </p:nvSpPr>
          <p:spPr bwMode="auto">
            <a:xfrm>
              <a:off x="4301970" y="4111493"/>
              <a:ext cx="969090" cy="152400"/>
            </a:xfrm>
            <a:prstGeom prst="rect">
              <a:avLst/>
            </a:prstGeom>
            <a:solidFill>
              <a:schemeClr val="bg1"/>
            </a:solidFill>
            <a:ln w="19050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400" b="1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Verdana" pitchFamily="34" charset="0"/>
              </a:endParaRPr>
            </a:p>
          </p:txBody>
        </p:sp>
        <p:sp>
          <p:nvSpPr>
            <p:cNvPr id="15" name="Rectangle 14"/>
            <p:cNvSpPr/>
            <p:nvPr/>
          </p:nvSpPr>
          <p:spPr bwMode="auto">
            <a:xfrm>
              <a:off x="4391980" y="5454225"/>
              <a:ext cx="879080" cy="125765"/>
            </a:xfrm>
            <a:prstGeom prst="rect">
              <a:avLst/>
            </a:prstGeom>
            <a:solidFill>
              <a:schemeClr val="bg1"/>
            </a:solidFill>
            <a:ln w="19050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400" b="1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Verdana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21998203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10" grpId="0"/>
    </p:bldLst>
  </p:timing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/>
          <p:cNvSpPr txBox="1"/>
          <p:nvPr/>
        </p:nvSpPr>
        <p:spPr>
          <a:xfrm>
            <a:off x="77845" y="5694759"/>
            <a:ext cx="9444705" cy="9079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>
                <a:solidFill>
                  <a:srgbClr val="000000"/>
                </a:solidFill>
                <a:latin typeface="+mj-lt"/>
              </a:rPr>
              <a:t>    The last two technology transitions have signaled that </a:t>
            </a:r>
            <a:r>
              <a:rPr lang="en-US" sz="1600" dirty="0">
                <a:solidFill>
                  <a:srgbClr val="FF0000"/>
                </a:solidFill>
                <a:latin typeface="+mj-lt"/>
              </a:rPr>
              <a:t>our cadence today is closer </a:t>
            </a:r>
          </a:p>
          <a:p>
            <a:pPr>
              <a:spcAft>
                <a:spcPts val="600"/>
              </a:spcAft>
            </a:pPr>
            <a:r>
              <a:rPr lang="en-US" sz="1600" dirty="0">
                <a:solidFill>
                  <a:srgbClr val="FF0000"/>
                </a:solidFill>
                <a:latin typeface="+mj-lt"/>
              </a:rPr>
              <a:t>      to 2.5 years than two“ </a:t>
            </a:r>
            <a:r>
              <a:rPr lang="en-US" sz="1600" dirty="0">
                <a:solidFill>
                  <a:srgbClr val="000000"/>
                </a:solidFill>
                <a:latin typeface="+mj-lt"/>
              </a:rPr>
              <a:t>[8].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dirty="0">
                <a:solidFill>
                  <a:srgbClr val="000000"/>
                </a:solidFill>
                <a:latin typeface="+mj-lt"/>
              </a:rPr>
              <a:t>In fact, Intel needed almost 4 years to master the 10 nm process.</a:t>
            </a:r>
            <a:endParaRPr lang="en-US" sz="1600" dirty="0">
              <a:solidFill>
                <a:srgbClr val="0070C0"/>
              </a:solidFill>
              <a:latin typeface="+mj-lt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62716" y="4869160"/>
            <a:ext cx="9459834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spc="-30" dirty="0">
                <a:solidFill>
                  <a:srgbClr val="000000"/>
                </a:solidFill>
                <a:latin typeface="+mj-lt"/>
              </a:rPr>
              <a:t>Relating to their process difficulties </a:t>
            </a:r>
            <a:r>
              <a:rPr lang="en-US" sz="1600" spc="-30" dirty="0">
                <a:solidFill>
                  <a:srgbClr val="0070C0"/>
                </a:solidFill>
              </a:rPr>
              <a:t>Krzanich, Intel's CEO </a:t>
            </a:r>
            <a:r>
              <a:rPr lang="en-US" sz="1600" spc="-30" dirty="0"/>
              <a:t>(Chief Executive </a:t>
            </a:r>
            <a:r>
              <a:rPr lang="en-US" sz="1600" dirty="0"/>
              <a:t>Officer) told</a:t>
            </a:r>
          </a:p>
          <a:p>
            <a:r>
              <a:rPr lang="en-US" sz="1600" dirty="0"/>
              <a:t>     </a:t>
            </a:r>
            <a:r>
              <a:rPr lang="en-US" sz="1600" spc="-40" dirty="0"/>
              <a:t>at the</a:t>
            </a:r>
            <a:r>
              <a:rPr lang="en-US" sz="1600" spc="-40" dirty="0">
                <a:solidFill>
                  <a:srgbClr val="000000"/>
                </a:solidFill>
                <a:latin typeface="+mj-lt"/>
              </a:rPr>
              <a:t> earnings conference call of the firm </a:t>
            </a:r>
            <a:r>
              <a:rPr lang="en-US" sz="1600" spc="-40" dirty="0">
                <a:solidFill>
                  <a:srgbClr val="0070C0"/>
                </a:solidFill>
                <a:latin typeface="+mj-lt"/>
              </a:rPr>
              <a:t>on July 16 2015:</a:t>
            </a:r>
            <a:r>
              <a:rPr lang="en-US" sz="1600" spc="-40" dirty="0">
                <a:solidFill>
                  <a:srgbClr val="000000"/>
                </a:solidFill>
                <a:latin typeface="+mj-lt"/>
              </a:rPr>
              <a:t> “</a:t>
            </a:r>
            <a:r>
              <a:rPr lang="en-US" sz="1600" spc="-40" dirty="0">
                <a:solidFill>
                  <a:srgbClr val="0070C0"/>
                </a:solidFill>
                <a:latin typeface="+mj-lt"/>
              </a:rPr>
              <a:t>in the second half of 2017</a:t>
            </a:r>
            <a:endParaRPr lang="en-US" sz="1600" spc="-40" dirty="0">
              <a:solidFill>
                <a:srgbClr val="000000"/>
              </a:solidFill>
              <a:latin typeface="+mj-lt"/>
            </a:endParaRPr>
          </a:p>
          <a:p>
            <a:r>
              <a:rPr lang="en-US" sz="1600" dirty="0">
                <a:solidFill>
                  <a:srgbClr val="000000"/>
                </a:solidFill>
                <a:latin typeface="+mj-lt"/>
              </a:rPr>
              <a:t>     we expect </a:t>
            </a:r>
            <a:r>
              <a:rPr lang="hu-HU" sz="1600" dirty="0" err="1">
                <a:solidFill>
                  <a:srgbClr val="000000"/>
                </a:solidFill>
                <a:latin typeface="+mj-lt"/>
              </a:rPr>
              <a:t>to</a:t>
            </a:r>
            <a:r>
              <a:rPr lang="hu-HU" sz="1600" dirty="0">
                <a:solidFill>
                  <a:srgbClr val="000000"/>
                </a:solidFill>
                <a:latin typeface="+mj-lt"/>
              </a:rPr>
              <a:t> </a:t>
            </a:r>
            <a:r>
              <a:rPr lang="en-US" sz="1600" dirty="0">
                <a:solidFill>
                  <a:srgbClr val="000000"/>
                </a:solidFill>
                <a:latin typeface="+mj-lt"/>
              </a:rPr>
              <a:t>launch our first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10-nanometer product</a:t>
            </a:r>
            <a:r>
              <a:rPr lang="en-US" sz="1600" dirty="0">
                <a:solidFill>
                  <a:srgbClr val="000000"/>
                </a:solidFill>
                <a:latin typeface="+mj-lt"/>
              </a:rPr>
              <a:t>, code named </a:t>
            </a:r>
            <a:r>
              <a:rPr lang="en-US" sz="1600" dirty="0">
                <a:solidFill>
                  <a:srgbClr val="FF0000"/>
                </a:solidFill>
                <a:latin typeface="+mj-lt"/>
              </a:rPr>
              <a:t>Cannon Lake</a:t>
            </a:r>
            <a:r>
              <a:rPr lang="en-US" sz="1600" dirty="0">
                <a:solidFill>
                  <a:srgbClr val="000000"/>
                </a:solidFill>
                <a:latin typeface="+mj-lt"/>
              </a:rPr>
              <a:t>.</a:t>
            </a:r>
          </a:p>
        </p:txBody>
      </p:sp>
      <p:sp>
        <p:nvSpPr>
          <p:cNvPr id="132" name="Rectangle 10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>
                <a:solidFill>
                  <a:srgbClr val="FFFFFF"/>
                </a:solidFill>
              </a:rPr>
              <a:t>2.2.1 What was Intel’s concept for developing subsequent Core 2 generations (5)</a:t>
            </a:r>
            <a:endParaRPr lang="en-US" altLang="en-US" dirty="0"/>
          </a:p>
        </p:txBody>
      </p:sp>
      <p:grpSp>
        <p:nvGrpSpPr>
          <p:cNvPr id="2" name="Group 1"/>
          <p:cNvGrpSpPr/>
          <p:nvPr/>
        </p:nvGrpSpPr>
        <p:grpSpPr>
          <a:xfrm>
            <a:off x="-2631" y="908720"/>
            <a:ext cx="9138763" cy="3870430"/>
            <a:chOff x="-2632" y="998730"/>
            <a:chExt cx="9273511" cy="3870430"/>
          </a:xfrm>
        </p:grpSpPr>
        <p:grpSp>
          <p:nvGrpSpPr>
            <p:cNvPr id="4" name="Group 3"/>
            <p:cNvGrpSpPr/>
            <p:nvPr/>
          </p:nvGrpSpPr>
          <p:grpSpPr>
            <a:xfrm>
              <a:off x="-2632" y="998730"/>
              <a:ext cx="9273511" cy="3856979"/>
              <a:chOff x="-2632" y="998730"/>
              <a:chExt cx="9273511" cy="3856979"/>
            </a:xfrm>
          </p:grpSpPr>
          <p:sp>
            <p:nvSpPr>
              <p:cNvPr id="31" name="Téglalap 30"/>
              <p:cNvSpPr/>
              <p:nvPr/>
            </p:nvSpPr>
            <p:spPr bwMode="auto">
              <a:xfrm>
                <a:off x="825136" y="3913162"/>
                <a:ext cx="4134200" cy="208639"/>
              </a:xfrm>
              <a:prstGeom prst="rect">
                <a:avLst/>
              </a:prstGeom>
              <a:solidFill>
                <a:srgbClr val="3399FF"/>
              </a:solidFill>
              <a:ln w="19050" cap="flat" cmpd="sng" algn="ctr">
                <a:solidFill>
                  <a:srgbClr val="3399FF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hu-H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hu-HU" sz="1050" b="1">
                  <a:solidFill>
                    <a:srgbClr val="000000"/>
                  </a:solidFill>
                </a:endParaRPr>
              </a:p>
            </p:txBody>
          </p:sp>
          <p:sp>
            <p:nvSpPr>
              <p:cNvPr id="32" name="Téglalap 31"/>
              <p:cNvSpPr/>
              <p:nvPr/>
            </p:nvSpPr>
            <p:spPr bwMode="auto">
              <a:xfrm>
                <a:off x="825137" y="3266070"/>
                <a:ext cx="2293142" cy="358823"/>
              </a:xfrm>
              <a:prstGeom prst="rect">
                <a:avLst/>
              </a:prstGeom>
              <a:solidFill>
                <a:srgbClr val="3399FF"/>
              </a:solidFill>
              <a:ln w="19050" cap="flat" cmpd="sng" algn="ctr">
                <a:solidFill>
                  <a:srgbClr val="3399FF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hu-H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hu-HU" sz="1050" b="1">
                  <a:solidFill>
                    <a:srgbClr val="000000"/>
                  </a:solidFill>
                </a:endParaRPr>
              </a:p>
            </p:txBody>
          </p:sp>
          <p:sp>
            <p:nvSpPr>
              <p:cNvPr id="33" name="Téglalap 32"/>
              <p:cNvSpPr/>
              <p:nvPr/>
            </p:nvSpPr>
            <p:spPr bwMode="auto">
              <a:xfrm>
                <a:off x="825138" y="1938037"/>
                <a:ext cx="495303" cy="731529"/>
              </a:xfrm>
              <a:prstGeom prst="rect">
                <a:avLst/>
              </a:prstGeom>
              <a:solidFill>
                <a:srgbClr val="3399FF"/>
              </a:solidFill>
              <a:ln w="19050" cap="flat" cmpd="sng" algn="ctr">
                <a:solidFill>
                  <a:srgbClr val="3399FF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hu-H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hu-HU" sz="1050" b="1">
                  <a:solidFill>
                    <a:srgbClr val="000000"/>
                  </a:solidFill>
                </a:endParaRPr>
              </a:p>
            </p:txBody>
          </p:sp>
          <p:sp>
            <p:nvSpPr>
              <p:cNvPr id="34" name="Téglalap 33"/>
              <p:cNvSpPr/>
              <p:nvPr/>
            </p:nvSpPr>
            <p:spPr bwMode="auto">
              <a:xfrm>
                <a:off x="825139" y="2681780"/>
                <a:ext cx="1445178" cy="576291"/>
              </a:xfrm>
              <a:prstGeom prst="rect">
                <a:avLst/>
              </a:prstGeom>
              <a:solidFill>
                <a:srgbClr val="3399FF"/>
              </a:solidFill>
              <a:ln w="19050" cap="flat" cmpd="sng" algn="ctr">
                <a:solidFill>
                  <a:srgbClr val="3399FF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hu-H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hu-HU" sz="1050" b="1">
                  <a:solidFill>
                    <a:srgbClr val="000000"/>
                  </a:solidFill>
                </a:endParaRPr>
              </a:p>
            </p:txBody>
          </p:sp>
          <p:sp>
            <p:nvSpPr>
              <p:cNvPr id="35" name="Téglalap 34"/>
              <p:cNvSpPr/>
              <p:nvPr/>
            </p:nvSpPr>
            <p:spPr bwMode="auto">
              <a:xfrm>
                <a:off x="825136" y="4430101"/>
                <a:ext cx="8292493" cy="87983"/>
              </a:xfrm>
              <a:prstGeom prst="rect">
                <a:avLst/>
              </a:prstGeom>
              <a:solidFill>
                <a:srgbClr val="3399FF"/>
              </a:solidFill>
              <a:ln w="19050" cap="flat" cmpd="sng" algn="ctr">
                <a:solidFill>
                  <a:srgbClr val="3399FF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hu-H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hu-HU" sz="1050" b="1">
                  <a:solidFill>
                    <a:srgbClr val="000000"/>
                  </a:solidFill>
                </a:endParaRPr>
              </a:p>
            </p:txBody>
          </p:sp>
          <p:sp>
            <p:nvSpPr>
              <p:cNvPr id="36" name="Téglalap 35"/>
              <p:cNvSpPr/>
              <p:nvPr/>
            </p:nvSpPr>
            <p:spPr bwMode="auto">
              <a:xfrm>
                <a:off x="825136" y="4242217"/>
                <a:ext cx="6185946" cy="103809"/>
              </a:xfrm>
              <a:prstGeom prst="rect">
                <a:avLst/>
              </a:prstGeom>
              <a:solidFill>
                <a:srgbClr val="3399FF"/>
              </a:solidFill>
              <a:ln w="19050" cap="flat" cmpd="sng" algn="ctr">
                <a:solidFill>
                  <a:srgbClr val="3399FF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hu-H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hu-HU" sz="1050" b="1">
                  <a:solidFill>
                    <a:srgbClr val="000000"/>
                  </a:solidFill>
                </a:endParaRPr>
              </a:p>
            </p:txBody>
          </p:sp>
          <p:sp>
            <p:nvSpPr>
              <p:cNvPr id="37" name="Téglalap 36"/>
              <p:cNvSpPr/>
              <p:nvPr/>
            </p:nvSpPr>
            <p:spPr bwMode="auto">
              <a:xfrm>
                <a:off x="825136" y="4139634"/>
                <a:ext cx="5093870" cy="93013"/>
              </a:xfrm>
              <a:prstGeom prst="rect">
                <a:avLst/>
              </a:prstGeom>
              <a:solidFill>
                <a:srgbClr val="3399FF"/>
              </a:solidFill>
              <a:ln w="19050" cap="flat" cmpd="sng" algn="ctr">
                <a:solidFill>
                  <a:srgbClr val="3399FF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hu-H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hu-HU" sz="1050" b="1">
                  <a:solidFill>
                    <a:srgbClr val="000000"/>
                  </a:solidFill>
                </a:endParaRPr>
              </a:p>
            </p:txBody>
          </p:sp>
          <p:sp>
            <p:nvSpPr>
              <p:cNvPr id="38" name="Téglalap 37"/>
              <p:cNvSpPr/>
              <p:nvPr/>
            </p:nvSpPr>
            <p:spPr bwMode="auto">
              <a:xfrm>
                <a:off x="825136" y="3638903"/>
                <a:ext cx="3108329" cy="274259"/>
              </a:xfrm>
              <a:prstGeom prst="rect">
                <a:avLst/>
              </a:prstGeom>
              <a:solidFill>
                <a:srgbClr val="3399FF"/>
              </a:solidFill>
              <a:ln w="19050" cap="flat" cmpd="sng" algn="ctr">
                <a:solidFill>
                  <a:srgbClr val="3399FF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hu-H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hu-HU" sz="1050" b="1">
                  <a:solidFill>
                    <a:srgbClr val="000000"/>
                  </a:solidFill>
                </a:endParaRPr>
              </a:p>
            </p:txBody>
          </p:sp>
          <p:sp>
            <p:nvSpPr>
              <p:cNvPr id="39" name="Téglalap 38"/>
              <p:cNvSpPr/>
              <p:nvPr/>
            </p:nvSpPr>
            <p:spPr bwMode="auto">
              <a:xfrm>
                <a:off x="825136" y="4350048"/>
                <a:ext cx="7927184" cy="65179"/>
              </a:xfrm>
              <a:prstGeom prst="rect">
                <a:avLst/>
              </a:prstGeom>
              <a:solidFill>
                <a:srgbClr val="3399FF"/>
              </a:solidFill>
              <a:ln w="19050" cap="flat" cmpd="sng" algn="ctr">
                <a:solidFill>
                  <a:srgbClr val="3399FF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hu-H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hu-HU" sz="1050" b="1">
                  <a:solidFill>
                    <a:srgbClr val="000000"/>
                  </a:solidFill>
                </a:endParaRPr>
              </a:p>
            </p:txBody>
          </p:sp>
          <p:grpSp>
            <p:nvGrpSpPr>
              <p:cNvPr id="40" name="Csoportba foglalás 39"/>
              <p:cNvGrpSpPr/>
              <p:nvPr/>
            </p:nvGrpSpPr>
            <p:grpSpPr>
              <a:xfrm>
                <a:off x="362117" y="4456775"/>
                <a:ext cx="8767392" cy="205717"/>
                <a:chOff x="384894" y="5508949"/>
                <a:chExt cx="8922321" cy="216024"/>
              </a:xfrm>
            </p:grpSpPr>
            <p:cxnSp>
              <p:nvCxnSpPr>
                <p:cNvPr id="113" name="Egyenes összekötő 112"/>
                <p:cNvCxnSpPr/>
                <p:nvPr/>
              </p:nvCxnSpPr>
              <p:spPr bwMode="auto">
                <a:xfrm>
                  <a:off x="384894" y="5580957"/>
                  <a:ext cx="8922321" cy="0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  <p:cxnSp>
              <p:nvCxnSpPr>
                <p:cNvPr id="114" name="Egyenes összekötő 113"/>
                <p:cNvCxnSpPr/>
                <p:nvPr/>
              </p:nvCxnSpPr>
              <p:spPr bwMode="auto">
                <a:xfrm>
                  <a:off x="876528" y="5508949"/>
                  <a:ext cx="0" cy="204140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  <p:cxnSp>
              <p:nvCxnSpPr>
                <p:cNvPr id="115" name="Egyenes összekötő 114"/>
                <p:cNvCxnSpPr/>
                <p:nvPr/>
              </p:nvCxnSpPr>
              <p:spPr bwMode="auto">
                <a:xfrm>
                  <a:off x="1337379" y="5508949"/>
                  <a:ext cx="0" cy="204140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  <p:cxnSp>
              <p:nvCxnSpPr>
                <p:cNvPr id="116" name="Egyenes összekötő 115"/>
                <p:cNvCxnSpPr/>
                <p:nvPr/>
              </p:nvCxnSpPr>
              <p:spPr bwMode="auto">
                <a:xfrm>
                  <a:off x="2259082" y="5508949"/>
                  <a:ext cx="0" cy="204140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  <p:cxnSp>
              <p:nvCxnSpPr>
                <p:cNvPr id="117" name="Egyenes összekötő 116"/>
                <p:cNvCxnSpPr/>
                <p:nvPr/>
              </p:nvCxnSpPr>
              <p:spPr bwMode="auto">
                <a:xfrm>
                  <a:off x="1798231" y="5508949"/>
                  <a:ext cx="0" cy="204140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  <p:cxnSp>
              <p:nvCxnSpPr>
                <p:cNvPr id="118" name="Egyenes összekötő 117"/>
                <p:cNvCxnSpPr/>
                <p:nvPr/>
              </p:nvCxnSpPr>
              <p:spPr bwMode="auto">
                <a:xfrm>
                  <a:off x="3180784" y="5508949"/>
                  <a:ext cx="0" cy="204140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  <p:cxnSp>
              <p:nvCxnSpPr>
                <p:cNvPr id="119" name="Egyenes összekötő 118"/>
                <p:cNvCxnSpPr/>
                <p:nvPr/>
              </p:nvCxnSpPr>
              <p:spPr bwMode="auto">
                <a:xfrm>
                  <a:off x="2719933" y="5508949"/>
                  <a:ext cx="0" cy="204140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  <p:cxnSp>
              <p:nvCxnSpPr>
                <p:cNvPr id="120" name="Egyenes összekötő 119"/>
                <p:cNvCxnSpPr/>
                <p:nvPr/>
              </p:nvCxnSpPr>
              <p:spPr bwMode="auto">
                <a:xfrm>
                  <a:off x="7328445" y="5520833"/>
                  <a:ext cx="0" cy="204140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  <p:cxnSp>
              <p:nvCxnSpPr>
                <p:cNvPr id="121" name="Egyenes összekötő 120"/>
                <p:cNvCxnSpPr/>
                <p:nvPr/>
              </p:nvCxnSpPr>
              <p:spPr bwMode="auto">
                <a:xfrm>
                  <a:off x="7789296" y="5520833"/>
                  <a:ext cx="0" cy="204140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  <p:cxnSp>
              <p:nvCxnSpPr>
                <p:cNvPr id="122" name="Egyenes összekötő 121"/>
                <p:cNvCxnSpPr/>
                <p:nvPr/>
              </p:nvCxnSpPr>
              <p:spPr bwMode="auto">
                <a:xfrm>
                  <a:off x="6867594" y="5520833"/>
                  <a:ext cx="0" cy="204140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  <p:cxnSp>
              <p:nvCxnSpPr>
                <p:cNvPr id="123" name="Egyenes összekötő 122"/>
                <p:cNvCxnSpPr/>
                <p:nvPr/>
              </p:nvCxnSpPr>
              <p:spPr bwMode="auto">
                <a:xfrm>
                  <a:off x="8710999" y="5520833"/>
                  <a:ext cx="0" cy="204140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  <p:cxnSp>
              <p:nvCxnSpPr>
                <p:cNvPr id="124" name="Egyenes összekötő 123"/>
                <p:cNvCxnSpPr/>
                <p:nvPr/>
              </p:nvCxnSpPr>
              <p:spPr bwMode="auto">
                <a:xfrm>
                  <a:off x="8250147" y="5520833"/>
                  <a:ext cx="0" cy="204140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  <p:cxnSp>
              <p:nvCxnSpPr>
                <p:cNvPr id="125" name="Egyenes összekötő 124"/>
                <p:cNvCxnSpPr/>
                <p:nvPr/>
              </p:nvCxnSpPr>
              <p:spPr bwMode="auto">
                <a:xfrm>
                  <a:off x="4102487" y="5508949"/>
                  <a:ext cx="0" cy="204140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  <p:cxnSp>
              <p:nvCxnSpPr>
                <p:cNvPr id="126" name="Egyenes összekötő 125"/>
                <p:cNvCxnSpPr/>
                <p:nvPr/>
              </p:nvCxnSpPr>
              <p:spPr bwMode="auto">
                <a:xfrm>
                  <a:off x="4563338" y="5508949"/>
                  <a:ext cx="0" cy="204140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  <p:cxnSp>
              <p:nvCxnSpPr>
                <p:cNvPr id="127" name="Egyenes összekötő 126"/>
                <p:cNvCxnSpPr/>
                <p:nvPr/>
              </p:nvCxnSpPr>
              <p:spPr bwMode="auto">
                <a:xfrm>
                  <a:off x="3641635" y="5508949"/>
                  <a:ext cx="0" cy="204140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  <p:cxnSp>
              <p:nvCxnSpPr>
                <p:cNvPr id="128" name="Egyenes összekötő 127"/>
                <p:cNvCxnSpPr/>
                <p:nvPr/>
              </p:nvCxnSpPr>
              <p:spPr bwMode="auto">
                <a:xfrm>
                  <a:off x="5485040" y="5508949"/>
                  <a:ext cx="0" cy="204140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  <p:cxnSp>
              <p:nvCxnSpPr>
                <p:cNvPr id="129" name="Egyenes összekötő 128"/>
                <p:cNvCxnSpPr/>
                <p:nvPr/>
              </p:nvCxnSpPr>
              <p:spPr bwMode="auto">
                <a:xfrm>
                  <a:off x="5024189" y="5508949"/>
                  <a:ext cx="0" cy="204140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  <p:cxnSp>
              <p:nvCxnSpPr>
                <p:cNvPr id="130" name="Egyenes összekötő 129"/>
                <p:cNvCxnSpPr/>
                <p:nvPr/>
              </p:nvCxnSpPr>
              <p:spPr bwMode="auto">
                <a:xfrm>
                  <a:off x="6406743" y="5520833"/>
                  <a:ext cx="0" cy="204140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  <p:cxnSp>
              <p:nvCxnSpPr>
                <p:cNvPr id="131" name="Egyenes összekötő 130"/>
                <p:cNvCxnSpPr/>
                <p:nvPr/>
              </p:nvCxnSpPr>
              <p:spPr bwMode="auto">
                <a:xfrm>
                  <a:off x="5945891" y="5508949"/>
                  <a:ext cx="0" cy="204140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</p:grpSp>
          <p:grpSp>
            <p:nvGrpSpPr>
              <p:cNvPr id="41" name="Csoportba foglalás 40"/>
              <p:cNvGrpSpPr/>
              <p:nvPr/>
            </p:nvGrpSpPr>
            <p:grpSpPr>
              <a:xfrm>
                <a:off x="364393" y="4601793"/>
                <a:ext cx="8645279" cy="253916"/>
                <a:chOff x="343669" y="5703202"/>
                <a:chExt cx="8798047" cy="266638"/>
              </a:xfrm>
            </p:grpSpPr>
            <p:sp>
              <p:nvSpPr>
                <p:cNvPr id="103" name="Szövegdoboz 4101"/>
                <p:cNvSpPr txBox="1"/>
                <p:nvPr/>
              </p:nvSpPr>
              <p:spPr>
                <a:xfrm>
                  <a:off x="343669" y="5703202"/>
                  <a:ext cx="501911" cy="266638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>
                  <a:defPPr>
                    <a:defRPr lang="hu-HU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r>
                    <a:rPr lang="hu-HU" sz="1050" dirty="0">
                      <a:solidFill>
                        <a:srgbClr val="000000"/>
                      </a:solidFill>
                    </a:rPr>
                    <a:t>2000</a:t>
                  </a:r>
                </a:p>
              </p:txBody>
            </p:sp>
            <p:sp>
              <p:nvSpPr>
                <p:cNvPr id="104" name="Szövegdoboz 67"/>
                <p:cNvSpPr txBox="1"/>
                <p:nvPr/>
              </p:nvSpPr>
              <p:spPr>
                <a:xfrm>
                  <a:off x="1279773" y="5703202"/>
                  <a:ext cx="501911" cy="266638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>
                  <a:defPPr>
                    <a:defRPr lang="hu-HU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r>
                    <a:rPr lang="hu-HU" sz="1050" dirty="0">
                      <a:solidFill>
                        <a:srgbClr val="000000"/>
                      </a:solidFill>
                    </a:rPr>
                    <a:t>2002</a:t>
                  </a:r>
                </a:p>
              </p:txBody>
            </p:sp>
            <p:sp>
              <p:nvSpPr>
                <p:cNvPr id="105" name="Szövegdoboz 68"/>
                <p:cNvSpPr txBox="1"/>
                <p:nvPr/>
              </p:nvSpPr>
              <p:spPr>
                <a:xfrm>
                  <a:off x="2186849" y="5703202"/>
                  <a:ext cx="501911" cy="266638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>
                  <a:defPPr>
                    <a:defRPr lang="hu-HU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r>
                    <a:rPr lang="hu-HU" sz="1050" dirty="0">
                      <a:solidFill>
                        <a:srgbClr val="000000"/>
                      </a:solidFill>
                    </a:rPr>
                    <a:t>2004</a:t>
                  </a:r>
                </a:p>
              </p:txBody>
            </p:sp>
            <p:sp>
              <p:nvSpPr>
                <p:cNvPr id="106" name="Szövegdoboz 69"/>
                <p:cNvSpPr txBox="1"/>
                <p:nvPr/>
              </p:nvSpPr>
              <p:spPr>
                <a:xfrm>
                  <a:off x="3115330" y="5703202"/>
                  <a:ext cx="501911" cy="266638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>
                  <a:defPPr>
                    <a:defRPr lang="hu-HU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r>
                    <a:rPr lang="hu-HU" sz="1050" dirty="0">
                      <a:solidFill>
                        <a:srgbClr val="000000"/>
                      </a:solidFill>
                    </a:rPr>
                    <a:t>2006</a:t>
                  </a:r>
                </a:p>
              </p:txBody>
            </p:sp>
            <p:sp>
              <p:nvSpPr>
                <p:cNvPr id="107" name="Szövegdoboz 70"/>
                <p:cNvSpPr txBox="1"/>
                <p:nvPr/>
              </p:nvSpPr>
              <p:spPr>
                <a:xfrm>
                  <a:off x="4023919" y="5703202"/>
                  <a:ext cx="501911" cy="266638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>
                  <a:defPPr>
                    <a:defRPr lang="hu-HU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r>
                    <a:rPr lang="hu-HU" sz="1050" dirty="0">
                      <a:solidFill>
                        <a:srgbClr val="000000"/>
                      </a:solidFill>
                    </a:rPr>
                    <a:t>2008</a:t>
                  </a:r>
                </a:p>
              </p:txBody>
            </p:sp>
            <p:sp>
              <p:nvSpPr>
                <p:cNvPr id="108" name="Szövegdoboz 71"/>
                <p:cNvSpPr txBox="1"/>
                <p:nvPr/>
              </p:nvSpPr>
              <p:spPr>
                <a:xfrm>
                  <a:off x="4965416" y="5703202"/>
                  <a:ext cx="501911" cy="266638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>
                  <a:defPPr>
                    <a:defRPr lang="hu-HU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r>
                    <a:rPr lang="hu-HU" sz="1050" dirty="0">
                      <a:solidFill>
                        <a:srgbClr val="000000"/>
                      </a:solidFill>
                    </a:rPr>
                    <a:t>2010</a:t>
                  </a:r>
                </a:p>
              </p:txBody>
            </p:sp>
            <p:sp>
              <p:nvSpPr>
                <p:cNvPr id="109" name="Szövegdoboz 72"/>
                <p:cNvSpPr txBox="1"/>
                <p:nvPr/>
              </p:nvSpPr>
              <p:spPr>
                <a:xfrm>
                  <a:off x="5873756" y="5703202"/>
                  <a:ext cx="501911" cy="266638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>
                  <a:defPPr>
                    <a:defRPr lang="hu-HU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r>
                    <a:rPr lang="hu-HU" sz="1050" dirty="0">
                      <a:solidFill>
                        <a:srgbClr val="000000"/>
                      </a:solidFill>
                    </a:rPr>
                    <a:t>2012</a:t>
                  </a:r>
                </a:p>
              </p:txBody>
            </p:sp>
            <p:sp>
              <p:nvSpPr>
                <p:cNvPr id="110" name="Szövegdoboz 73"/>
                <p:cNvSpPr txBox="1"/>
                <p:nvPr/>
              </p:nvSpPr>
              <p:spPr>
                <a:xfrm>
                  <a:off x="6795361" y="5703202"/>
                  <a:ext cx="501911" cy="266638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>
                  <a:defPPr>
                    <a:defRPr lang="hu-HU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r>
                    <a:rPr lang="hu-HU" sz="1050" dirty="0">
                      <a:solidFill>
                        <a:srgbClr val="000000"/>
                      </a:solidFill>
                    </a:rPr>
                    <a:t>2014</a:t>
                  </a:r>
                </a:p>
              </p:txBody>
            </p:sp>
            <p:sp>
              <p:nvSpPr>
                <p:cNvPr id="111" name="Szövegdoboz 74"/>
                <p:cNvSpPr txBox="1"/>
                <p:nvPr/>
              </p:nvSpPr>
              <p:spPr>
                <a:xfrm>
                  <a:off x="7723842" y="5703202"/>
                  <a:ext cx="501911" cy="266638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>
                  <a:defPPr>
                    <a:defRPr lang="hu-HU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r>
                    <a:rPr lang="hu-HU" sz="1050" dirty="0">
                      <a:solidFill>
                        <a:srgbClr val="000000"/>
                      </a:solidFill>
                    </a:rPr>
                    <a:t>2016</a:t>
                  </a:r>
                </a:p>
              </p:txBody>
            </p:sp>
            <p:sp>
              <p:nvSpPr>
                <p:cNvPr id="112" name="Szövegdoboz 75"/>
                <p:cNvSpPr txBox="1"/>
                <p:nvPr/>
              </p:nvSpPr>
              <p:spPr>
                <a:xfrm>
                  <a:off x="8639805" y="5703202"/>
                  <a:ext cx="501911" cy="266638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>
                  <a:defPPr>
                    <a:defRPr lang="hu-HU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r>
                    <a:rPr lang="hu-HU" sz="1050" dirty="0">
                      <a:solidFill>
                        <a:srgbClr val="000000"/>
                      </a:solidFill>
                    </a:rPr>
                    <a:t>2018</a:t>
                  </a:r>
                </a:p>
              </p:txBody>
            </p:sp>
          </p:grpSp>
          <p:grpSp>
            <p:nvGrpSpPr>
              <p:cNvPr id="42" name="Csoportba foglalás 41"/>
              <p:cNvGrpSpPr/>
              <p:nvPr/>
            </p:nvGrpSpPr>
            <p:grpSpPr>
              <a:xfrm>
                <a:off x="321607" y="1414014"/>
                <a:ext cx="141500" cy="3195029"/>
                <a:chOff x="179512" y="2366269"/>
                <a:chExt cx="144000" cy="3355103"/>
              </a:xfrm>
            </p:grpSpPr>
            <p:cxnSp>
              <p:nvCxnSpPr>
                <p:cNvPr id="92" name="Egyenes összekötő 91"/>
                <p:cNvCxnSpPr/>
                <p:nvPr/>
              </p:nvCxnSpPr>
              <p:spPr bwMode="auto">
                <a:xfrm flipV="1">
                  <a:off x="251520" y="2366269"/>
                  <a:ext cx="0" cy="3355103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  <p:cxnSp>
              <p:nvCxnSpPr>
                <p:cNvPr id="93" name="Egyenes összekötő 92"/>
                <p:cNvCxnSpPr/>
                <p:nvPr/>
              </p:nvCxnSpPr>
              <p:spPr bwMode="auto">
                <a:xfrm flipH="1">
                  <a:off x="179512" y="2596630"/>
                  <a:ext cx="144000" cy="0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  <p:cxnSp>
              <p:nvCxnSpPr>
                <p:cNvPr id="94" name="Egyenes összekötő 93"/>
                <p:cNvCxnSpPr/>
                <p:nvPr/>
              </p:nvCxnSpPr>
              <p:spPr bwMode="auto">
                <a:xfrm flipH="1">
                  <a:off x="179512" y="2910196"/>
                  <a:ext cx="144000" cy="0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  <p:cxnSp>
              <p:nvCxnSpPr>
                <p:cNvPr id="95" name="Egyenes összekötő 94"/>
                <p:cNvCxnSpPr/>
                <p:nvPr/>
              </p:nvCxnSpPr>
              <p:spPr bwMode="auto">
                <a:xfrm flipH="1">
                  <a:off x="179512" y="3528772"/>
                  <a:ext cx="144000" cy="0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  <p:cxnSp>
              <p:nvCxnSpPr>
                <p:cNvPr id="96" name="Egyenes összekötő 95"/>
                <p:cNvCxnSpPr/>
                <p:nvPr/>
              </p:nvCxnSpPr>
              <p:spPr bwMode="auto">
                <a:xfrm flipH="1">
                  <a:off x="179512" y="3223762"/>
                  <a:ext cx="144000" cy="0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  <p:cxnSp>
              <p:nvCxnSpPr>
                <p:cNvPr id="97" name="Egyenes összekötő 96"/>
                <p:cNvCxnSpPr/>
                <p:nvPr/>
              </p:nvCxnSpPr>
              <p:spPr bwMode="auto">
                <a:xfrm flipH="1">
                  <a:off x="179512" y="3838926"/>
                  <a:ext cx="144000" cy="0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  <p:cxnSp>
              <p:nvCxnSpPr>
                <p:cNvPr id="98" name="Egyenes összekötő 97"/>
                <p:cNvCxnSpPr/>
                <p:nvPr/>
              </p:nvCxnSpPr>
              <p:spPr bwMode="auto">
                <a:xfrm flipH="1">
                  <a:off x="179512" y="4149080"/>
                  <a:ext cx="144000" cy="0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  <p:cxnSp>
              <p:nvCxnSpPr>
                <p:cNvPr id="99" name="Egyenes összekötő 98"/>
                <p:cNvCxnSpPr/>
                <p:nvPr/>
              </p:nvCxnSpPr>
              <p:spPr bwMode="auto">
                <a:xfrm flipH="1">
                  <a:off x="179512" y="4457502"/>
                  <a:ext cx="144000" cy="0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  <p:cxnSp>
              <p:nvCxnSpPr>
                <p:cNvPr id="100" name="Egyenes összekötő 99"/>
                <p:cNvCxnSpPr/>
                <p:nvPr/>
              </p:nvCxnSpPr>
              <p:spPr bwMode="auto">
                <a:xfrm flipH="1">
                  <a:off x="179512" y="4767656"/>
                  <a:ext cx="144000" cy="0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  <p:cxnSp>
              <p:nvCxnSpPr>
                <p:cNvPr id="101" name="Egyenes összekötő 100"/>
                <p:cNvCxnSpPr/>
                <p:nvPr/>
              </p:nvCxnSpPr>
              <p:spPr bwMode="auto">
                <a:xfrm flipH="1">
                  <a:off x="179512" y="5077810"/>
                  <a:ext cx="144000" cy="0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  <p:cxnSp>
              <p:nvCxnSpPr>
                <p:cNvPr id="102" name="Egyenes összekötő 101"/>
                <p:cNvCxnSpPr/>
                <p:nvPr/>
              </p:nvCxnSpPr>
              <p:spPr bwMode="auto">
                <a:xfrm flipH="1">
                  <a:off x="179512" y="5387964"/>
                  <a:ext cx="144000" cy="0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</p:grpSp>
          <p:sp>
            <p:nvSpPr>
              <p:cNvPr id="43" name="Szövegdoboz 64"/>
              <p:cNvSpPr txBox="1"/>
              <p:nvPr/>
            </p:nvSpPr>
            <p:spPr>
              <a:xfrm>
                <a:off x="-2632" y="1533762"/>
                <a:ext cx="416745" cy="25391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hu-H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r>
                  <a:rPr lang="hu-HU" sz="1050" dirty="0">
                    <a:solidFill>
                      <a:srgbClr val="000000"/>
                    </a:solidFill>
                  </a:rPr>
                  <a:t>200</a:t>
                </a:r>
              </a:p>
            </p:txBody>
          </p:sp>
          <p:sp>
            <p:nvSpPr>
              <p:cNvPr id="44" name="Szövegdoboz 65"/>
              <p:cNvSpPr txBox="1"/>
              <p:nvPr/>
            </p:nvSpPr>
            <p:spPr>
              <a:xfrm>
                <a:off x="4499" y="1822711"/>
                <a:ext cx="416745" cy="25391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hu-H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r>
                  <a:rPr lang="hu-HU" sz="1050" dirty="0">
                    <a:solidFill>
                      <a:srgbClr val="000000"/>
                    </a:solidFill>
                  </a:rPr>
                  <a:t>180</a:t>
                </a:r>
              </a:p>
            </p:txBody>
          </p:sp>
          <p:sp>
            <p:nvSpPr>
              <p:cNvPr id="45" name="Szövegdoboz 66"/>
              <p:cNvSpPr txBox="1"/>
              <p:nvPr/>
            </p:nvSpPr>
            <p:spPr>
              <a:xfrm>
                <a:off x="-566" y="2115247"/>
                <a:ext cx="416745" cy="25391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hu-H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r>
                  <a:rPr lang="hu-HU" sz="1050" dirty="0">
                    <a:solidFill>
                      <a:srgbClr val="000000"/>
                    </a:solidFill>
                  </a:rPr>
                  <a:t>160</a:t>
                </a:r>
              </a:p>
            </p:txBody>
          </p:sp>
          <p:sp>
            <p:nvSpPr>
              <p:cNvPr id="46" name="Szövegdoboz 76"/>
              <p:cNvSpPr txBox="1"/>
              <p:nvPr/>
            </p:nvSpPr>
            <p:spPr>
              <a:xfrm>
                <a:off x="-2055" y="2411107"/>
                <a:ext cx="416745" cy="25391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hu-H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r>
                  <a:rPr lang="hu-HU" sz="1050" dirty="0">
                    <a:solidFill>
                      <a:srgbClr val="000000"/>
                    </a:solidFill>
                  </a:rPr>
                  <a:t>140</a:t>
                </a:r>
              </a:p>
            </p:txBody>
          </p:sp>
          <p:sp>
            <p:nvSpPr>
              <p:cNvPr id="47" name="Szövegdoboz 77"/>
              <p:cNvSpPr txBox="1"/>
              <p:nvPr/>
            </p:nvSpPr>
            <p:spPr>
              <a:xfrm>
                <a:off x="4499" y="2707242"/>
                <a:ext cx="416745" cy="25391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hu-H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r>
                  <a:rPr lang="hu-HU" sz="1050" dirty="0">
                    <a:solidFill>
                      <a:srgbClr val="000000"/>
                    </a:solidFill>
                  </a:rPr>
                  <a:t>120</a:t>
                </a:r>
              </a:p>
            </p:txBody>
          </p:sp>
          <p:sp>
            <p:nvSpPr>
              <p:cNvPr id="48" name="Szövegdoboz 82"/>
              <p:cNvSpPr txBox="1"/>
              <p:nvPr/>
            </p:nvSpPr>
            <p:spPr>
              <a:xfrm>
                <a:off x="4499" y="2999778"/>
                <a:ext cx="416745" cy="25391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hu-H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r>
                  <a:rPr lang="hu-HU" sz="1050" dirty="0">
                    <a:solidFill>
                      <a:srgbClr val="000000"/>
                    </a:solidFill>
                  </a:rPr>
                  <a:t>100</a:t>
                </a:r>
              </a:p>
            </p:txBody>
          </p:sp>
          <p:sp>
            <p:nvSpPr>
              <p:cNvPr id="49" name="Szövegdoboz 83"/>
              <p:cNvSpPr txBox="1"/>
              <p:nvPr/>
            </p:nvSpPr>
            <p:spPr>
              <a:xfrm>
                <a:off x="67592" y="3295638"/>
                <a:ext cx="340293" cy="25391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hu-H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r>
                  <a:rPr lang="hu-HU" sz="1050" dirty="0">
                    <a:solidFill>
                      <a:srgbClr val="000000"/>
                    </a:solidFill>
                  </a:rPr>
                  <a:t>80</a:t>
                </a:r>
              </a:p>
            </p:txBody>
          </p:sp>
          <p:sp>
            <p:nvSpPr>
              <p:cNvPr id="50" name="Szövegdoboz 85"/>
              <p:cNvSpPr txBox="1"/>
              <p:nvPr/>
            </p:nvSpPr>
            <p:spPr>
              <a:xfrm>
                <a:off x="67592" y="3596367"/>
                <a:ext cx="340293" cy="25391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hu-H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r>
                  <a:rPr lang="hu-HU" sz="1050" dirty="0">
                    <a:solidFill>
                      <a:srgbClr val="000000"/>
                    </a:solidFill>
                  </a:rPr>
                  <a:t>60</a:t>
                </a:r>
              </a:p>
            </p:txBody>
          </p:sp>
          <p:sp>
            <p:nvSpPr>
              <p:cNvPr id="51" name="Szövegdoboz 88"/>
              <p:cNvSpPr txBox="1"/>
              <p:nvPr/>
            </p:nvSpPr>
            <p:spPr>
              <a:xfrm>
                <a:off x="74723" y="3886350"/>
                <a:ext cx="340293" cy="25391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hu-H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r>
                  <a:rPr lang="hu-HU" sz="1050" dirty="0">
                    <a:solidFill>
                      <a:srgbClr val="000000"/>
                    </a:solidFill>
                  </a:rPr>
                  <a:t>40</a:t>
                </a:r>
              </a:p>
            </p:txBody>
          </p:sp>
          <p:sp>
            <p:nvSpPr>
              <p:cNvPr id="52" name="Szövegdoboz 92"/>
              <p:cNvSpPr txBox="1"/>
              <p:nvPr/>
            </p:nvSpPr>
            <p:spPr>
              <a:xfrm>
                <a:off x="133663" y="4418791"/>
                <a:ext cx="263842" cy="25391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hu-H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r>
                  <a:rPr lang="hu-HU" sz="1050" dirty="0">
                    <a:solidFill>
                      <a:srgbClr val="000000"/>
                    </a:solidFill>
                  </a:rPr>
                  <a:t>0</a:t>
                </a:r>
              </a:p>
            </p:txBody>
          </p:sp>
          <p:sp>
            <p:nvSpPr>
              <p:cNvPr id="53" name="Szövegdoboz 91"/>
              <p:cNvSpPr txBox="1"/>
              <p:nvPr/>
            </p:nvSpPr>
            <p:spPr>
              <a:xfrm>
                <a:off x="74723" y="4189396"/>
                <a:ext cx="340293" cy="25391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hu-H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r>
                  <a:rPr lang="hu-HU" sz="1050" dirty="0">
                    <a:solidFill>
                      <a:srgbClr val="000000"/>
                    </a:solidFill>
                  </a:rPr>
                  <a:t>20</a:t>
                </a:r>
              </a:p>
            </p:txBody>
          </p:sp>
          <p:sp>
            <p:nvSpPr>
              <p:cNvPr id="54" name="Szövegdoboz 23"/>
              <p:cNvSpPr txBox="1"/>
              <p:nvPr/>
            </p:nvSpPr>
            <p:spPr>
              <a:xfrm>
                <a:off x="708117" y="1493785"/>
                <a:ext cx="659114" cy="25391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hu-H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r>
                  <a:rPr lang="hu-HU" sz="1050" b="1" dirty="0">
                    <a:solidFill>
                      <a:srgbClr val="FF0000"/>
                    </a:solidFill>
                  </a:rPr>
                  <a:t>180 nm</a:t>
                </a:r>
              </a:p>
            </p:txBody>
          </p:sp>
          <p:sp>
            <p:nvSpPr>
              <p:cNvPr id="55" name="Szövegdoboz 113"/>
              <p:cNvSpPr txBox="1"/>
              <p:nvPr/>
            </p:nvSpPr>
            <p:spPr>
              <a:xfrm>
                <a:off x="1340563" y="2419190"/>
                <a:ext cx="659114" cy="25391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hu-H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r>
                  <a:rPr lang="hu-HU" sz="1050" b="1" dirty="0">
                    <a:solidFill>
                      <a:srgbClr val="FF0000"/>
                    </a:solidFill>
                  </a:rPr>
                  <a:t>130 nm</a:t>
                </a:r>
              </a:p>
            </p:txBody>
          </p:sp>
          <p:sp>
            <p:nvSpPr>
              <p:cNvPr id="56" name="Szövegdoboz 114"/>
              <p:cNvSpPr txBox="1"/>
              <p:nvPr/>
            </p:nvSpPr>
            <p:spPr>
              <a:xfrm>
                <a:off x="2264684" y="3013502"/>
                <a:ext cx="694085" cy="415498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>
                <a:defPPr>
                  <a:defRPr lang="hu-H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r>
                  <a:rPr lang="hu-HU" sz="1050" b="1" dirty="0">
                    <a:solidFill>
                      <a:srgbClr val="FF0000"/>
                    </a:solidFill>
                  </a:rPr>
                  <a:t>90</a:t>
                </a:r>
                <a:r>
                  <a:rPr lang="en-US" sz="1050" b="1" dirty="0">
                    <a:solidFill>
                      <a:srgbClr val="FF0000"/>
                    </a:solidFill>
                  </a:rPr>
                  <a:t> </a:t>
                </a:r>
                <a:r>
                  <a:rPr lang="hu-HU" sz="1050" b="1" dirty="0">
                    <a:solidFill>
                      <a:srgbClr val="FF0000"/>
                    </a:solidFill>
                  </a:rPr>
                  <a:t>nm</a:t>
                </a:r>
              </a:p>
            </p:txBody>
          </p:sp>
          <p:sp>
            <p:nvSpPr>
              <p:cNvPr id="57" name="Szövegdoboz 115"/>
              <p:cNvSpPr txBox="1"/>
              <p:nvPr/>
            </p:nvSpPr>
            <p:spPr>
              <a:xfrm>
                <a:off x="3132387" y="3368966"/>
                <a:ext cx="582662" cy="25391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hu-H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r>
                  <a:rPr lang="hu-HU" sz="1050" b="1" dirty="0">
                    <a:solidFill>
                      <a:srgbClr val="FF0000"/>
                    </a:solidFill>
                  </a:rPr>
                  <a:t>65 nm</a:t>
                </a:r>
              </a:p>
            </p:txBody>
          </p:sp>
          <p:sp>
            <p:nvSpPr>
              <p:cNvPr id="58" name="Szövegdoboz 116"/>
              <p:cNvSpPr txBox="1"/>
              <p:nvPr/>
            </p:nvSpPr>
            <p:spPr>
              <a:xfrm>
                <a:off x="4056788" y="3642346"/>
                <a:ext cx="582662" cy="25391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hu-H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r>
                  <a:rPr lang="hu-HU" sz="1050" b="1" dirty="0">
                    <a:solidFill>
                      <a:srgbClr val="FF0000"/>
                    </a:solidFill>
                  </a:rPr>
                  <a:t>45 nm</a:t>
                </a:r>
              </a:p>
            </p:txBody>
          </p:sp>
          <p:sp>
            <p:nvSpPr>
              <p:cNvPr id="59" name="Szövegdoboz 117"/>
              <p:cNvSpPr txBox="1"/>
              <p:nvPr/>
            </p:nvSpPr>
            <p:spPr>
              <a:xfrm>
                <a:off x="5061497" y="3876639"/>
                <a:ext cx="582662" cy="25391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hu-H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r>
                  <a:rPr lang="hu-HU" sz="1050" b="1" dirty="0">
                    <a:solidFill>
                      <a:srgbClr val="FF0000"/>
                    </a:solidFill>
                  </a:rPr>
                  <a:t>32 nm</a:t>
                </a:r>
              </a:p>
            </p:txBody>
          </p:sp>
          <p:sp>
            <p:nvSpPr>
              <p:cNvPr id="60" name="Szövegdoboz 118"/>
              <p:cNvSpPr txBox="1"/>
              <p:nvPr/>
            </p:nvSpPr>
            <p:spPr>
              <a:xfrm>
                <a:off x="6100845" y="3970220"/>
                <a:ext cx="582662" cy="25391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hu-H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r>
                  <a:rPr lang="hu-HU" sz="1050" b="1" dirty="0">
                    <a:solidFill>
                      <a:srgbClr val="FF0000"/>
                    </a:solidFill>
                  </a:rPr>
                  <a:t>22 nm</a:t>
                </a:r>
              </a:p>
            </p:txBody>
          </p:sp>
          <p:sp>
            <p:nvSpPr>
              <p:cNvPr id="61" name="Szövegdoboz 119"/>
              <p:cNvSpPr txBox="1"/>
              <p:nvPr/>
            </p:nvSpPr>
            <p:spPr>
              <a:xfrm>
                <a:off x="7637840" y="4093227"/>
                <a:ext cx="582662" cy="25391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hu-H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r>
                  <a:rPr lang="hu-HU" sz="1050" b="1" dirty="0">
                    <a:solidFill>
                      <a:srgbClr val="FF0000"/>
                    </a:solidFill>
                  </a:rPr>
                  <a:t>14 nm</a:t>
                </a:r>
              </a:p>
            </p:txBody>
          </p:sp>
          <p:sp>
            <p:nvSpPr>
              <p:cNvPr id="62" name="Szövegdoboz 120"/>
              <p:cNvSpPr txBox="1"/>
              <p:nvPr/>
            </p:nvSpPr>
            <p:spPr>
              <a:xfrm>
                <a:off x="8688217" y="4198964"/>
                <a:ext cx="582662" cy="25391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hu-H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r>
                  <a:rPr lang="hu-HU" sz="1050" b="1" dirty="0">
                    <a:solidFill>
                      <a:srgbClr val="FF0000"/>
                    </a:solidFill>
                  </a:rPr>
                  <a:t>10 nm</a:t>
                </a:r>
              </a:p>
            </p:txBody>
          </p:sp>
          <p:sp>
            <p:nvSpPr>
              <p:cNvPr id="63" name="TextBox 8"/>
              <p:cNvSpPr txBox="1"/>
              <p:nvPr/>
            </p:nvSpPr>
            <p:spPr>
              <a:xfrm>
                <a:off x="1404087" y="1313765"/>
                <a:ext cx="906364" cy="41549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hu-H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r>
                  <a:rPr lang="en-US" altLang="en-US" sz="1050" b="1" dirty="0">
                    <a:solidFill>
                      <a:srgbClr val="000000"/>
                    </a:solidFill>
                    <a:cs typeface="Arial" charset="0"/>
                  </a:rPr>
                  <a:t>Pentium 4</a:t>
                </a:r>
              </a:p>
              <a:p>
                <a:pPr algn="ctr"/>
                <a:r>
                  <a:rPr lang="en-US" altLang="en-US" sz="1050" b="1" dirty="0">
                    <a:solidFill>
                      <a:srgbClr val="000000"/>
                    </a:solidFill>
                    <a:cs typeface="Arial" charset="0"/>
                  </a:rPr>
                  <a:t>Northwood</a:t>
                </a:r>
              </a:p>
            </p:txBody>
          </p:sp>
          <p:sp>
            <p:nvSpPr>
              <p:cNvPr id="64" name="TextBox 9"/>
              <p:cNvSpPr txBox="1"/>
              <p:nvPr/>
            </p:nvSpPr>
            <p:spPr>
              <a:xfrm>
                <a:off x="2369798" y="2131806"/>
                <a:ext cx="839672" cy="41549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hu-H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r>
                  <a:rPr lang="en-US" sz="1050" b="1" dirty="0">
                    <a:solidFill>
                      <a:srgbClr val="000000"/>
                    </a:solidFill>
                  </a:rPr>
                  <a:t>Pentium 4</a:t>
                </a:r>
              </a:p>
              <a:p>
                <a:pPr algn="ctr"/>
                <a:r>
                  <a:rPr lang="en-US" sz="1050" b="1" dirty="0">
                    <a:solidFill>
                      <a:srgbClr val="000000"/>
                    </a:solidFill>
                  </a:rPr>
                  <a:t>Prescott</a:t>
                </a:r>
              </a:p>
            </p:txBody>
          </p:sp>
          <p:sp>
            <p:nvSpPr>
              <p:cNvPr id="65" name="TextBox 11"/>
              <p:cNvSpPr txBox="1"/>
              <p:nvPr/>
            </p:nvSpPr>
            <p:spPr>
              <a:xfrm>
                <a:off x="3137219" y="2618910"/>
                <a:ext cx="839672" cy="41549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hu-H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r>
                  <a:rPr lang="en-US" sz="1050" b="1" dirty="0">
                    <a:solidFill>
                      <a:srgbClr val="000000"/>
                    </a:solidFill>
                  </a:rPr>
                  <a:t>Pentium 4</a:t>
                </a:r>
              </a:p>
              <a:p>
                <a:pPr algn="ctr"/>
                <a:r>
                  <a:rPr lang="en-US" sz="1050" b="1" dirty="0">
                    <a:solidFill>
                      <a:srgbClr val="000000"/>
                    </a:solidFill>
                  </a:rPr>
                  <a:t>Cedar Mill</a:t>
                </a:r>
              </a:p>
            </p:txBody>
          </p:sp>
          <p:sp>
            <p:nvSpPr>
              <p:cNvPr id="66" name="TextBox 12"/>
              <p:cNvSpPr txBox="1"/>
              <p:nvPr/>
            </p:nvSpPr>
            <p:spPr>
              <a:xfrm>
                <a:off x="4098896" y="3230911"/>
                <a:ext cx="650981" cy="25391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hu-H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r>
                  <a:rPr lang="en-US" sz="1050" b="1" dirty="0">
                    <a:solidFill>
                      <a:srgbClr val="000000"/>
                    </a:solidFill>
                  </a:rPr>
                  <a:t>Penryn</a:t>
                </a:r>
              </a:p>
            </p:txBody>
          </p:sp>
          <p:sp>
            <p:nvSpPr>
              <p:cNvPr id="67" name="TextBox 13"/>
              <p:cNvSpPr txBox="1"/>
              <p:nvPr/>
            </p:nvSpPr>
            <p:spPr>
              <a:xfrm>
                <a:off x="4980370" y="3455678"/>
                <a:ext cx="842925" cy="25391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hu-H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r>
                  <a:rPr lang="en-US" sz="1050" b="1" dirty="0" err="1">
                    <a:solidFill>
                      <a:srgbClr val="000000"/>
                    </a:solidFill>
                  </a:rPr>
                  <a:t>Westmere</a:t>
                </a:r>
                <a:endParaRPr lang="en-US" sz="1050" b="1" dirty="0">
                  <a:solidFill>
                    <a:srgbClr val="000000"/>
                  </a:solidFill>
                </a:endParaRPr>
              </a:p>
            </p:txBody>
          </p:sp>
          <p:sp>
            <p:nvSpPr>
              <p:cNvPr id="68" name="TextBox 14"/>
              <p:cNvSpPr txBox="1"/>
              <p:nvPr/>
            </p:nvSpPr>
            <p:spPr>
              <a:xfrm>
                <a:off x="5990229" y="3710366"/>
                <a:ext cx="847804" cy="25391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hu-H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r>
                  <a:rPr lang="en-US" sz="1050" b="1" dirty="0">
                    <a:solidFill>
                      <a:srgbClr val="000000"/>
                    </a:solidFill>
                  </a:rPr>
                  <a:t>Ivy Bridge</a:t>
                </a:r>
              </a:p>
            </p:txBody>
          </p:sp>
          <p:sp>
            <p:nvSpPr>
              <p:cNvPr id="69" name="TextBox 15"/>
              <p:cNvSpPr txBox="1"/>
              <p:nvPr/>
            </p:nvSpPr>
            <p:spPr>
              <a:xfrm>
                <a:off x="7462343" y="3834045"/>
                <a:ext cx="839672" cy="25391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hu-H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r>
                  <a:rPr lang="en-US" sz="1050" b="1" dirty="0" err="1">
                    <a:solidFill>
                      <a:srgbClr val="000000"/>
                    </a:solidFill>
                  </a:rPr>
                  <a:t>Broadwell</a:t>
                </a:r>
                <a:endParaRPr lang="en-US" sz="1050" b="1" dirty="0">
                  <a:solidFill>
                    <a:srgbClr val="000000"/>
                  </a:solidFill>
                </a:endParaRPr>
              </a:p>
            </p:txBody>
          </p:sp>
          <p:sp>
            <p:nvSpPr>
              <p:cNvPr id="70" name="TextBox 21"/>
              <p:cNvSpPr txBox="1"/>
              <p:nvPr/>
            </p:nvSpPr>
            <p:spPr>
              <a:xfrm>
                <a:off x="609133" y="998730"/>
                <a:ext cx="870577" cy="41549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hu-H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r>
                  <a:rPr lang="en-US" sz="1050" b="1" dirty="0">
                    <a:solidFill>
                      <a:srgbClr val="000000"/>
                    </a:solidFill>
                  </a:rPr>
                  <a:t>Pentium 4</a:t>
                </a:r>
              </a:p>
              <a:p>
                <a:pPr algn="ctr"/>
                <a:r>
                  <a:rPr lang="en-US" sz="1050" b="1" dirty="0">
                    <a:solidFill>
                      <a:srgbClr val="000000"/>
                    </a:solidFill>
                  </a:rPr>
                  <a:t>Willamette</a:t>
                </a:r>
              </a:p>
            </p:txBody>
          </p:sp>
          <p:sp>
            <p:nvSpPr>
              <p:cNvPr id="71" name="TextBox 22"/>
              <p:cNvSpPr txBox="1"/>
              <p:nvPr/>
            </p:nvSpPr>
            <p:spPr>
              <a:xfrm>
                <a:off x="8219790" y="3891678"/>
                <a:ext cx="1044628" cy="25391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hu-H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r>
                  <a:rPr lang="en-US" sz="1050" b="1" dirty="0">
                    <a:solidFill>
                      <a:srgbClr val="000000"/>
                    </a:solidFill>
                  </a:rPr>
                  <a:t>Cannon Lake</a:t>
                </a:r>
              </a:p>
            </p:txBody>
          </p:sp>
          <p:cxnSp>
            <p:nvCxnSpPr>
              <p:cNvPr id="72" name="Egyenes összekötő 71"/>
              <p:cNvCxnSpPr/>
              <p:nvPr/>
            </p:nvCxnSpPr>
            <p:spPr bwMode="auto">
              <a:xfrm flipV="1">
                <a:off x="395975" y="3701188"/>
                <a:ext cx="8482833" cy="0"/>
              </a:xfrm>
              <a:prstGeom prst="line">
                <a:avLst/>
              </a:prstGeom>
              <a:noFill/>
              <a:ln w="6350" cap="flat" cmpd="sng" algn="ctr">
                <a:solidFill>
                  <a:schemeClr val="bg1">
                    <a:lumMod val="50000"/>
                  </a:schemeClr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73" name="Egyenes összekötő 72"/>
              <p:cNvCxnSpPr/>
              <p:nvPr/>
            </p:nvCxnSpPr>
            <p:spPr bwMode="auto">
              <a:xfrm flipV="1">
                <a:off x="393967" y="3406284"/>
                <a:ext cx="8482833" cy="0"/>
              </a:xfrm>
              <a:prstGeom prst="line">
                <a:avLst/>
              </a:prstGeom>
              <a:noFill/>
              <a:ln w="6350" cap="flat" cmpd="sng" algn="ctr">
                <a:solidFill>
                  <a:schemeClr val="bg1">
                    <a:lumMod val="50000"/>
                  </a:schemeClr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74" name="Egyenes összekötő 73"/>
              <p:cNvCxnSpPr/>
              <p:nvPr/>
            </p:nvCxnSpPr>
            <p:spPr bwMode="auto">
              <a:xfrm flipV="1">
                <a:off x="386836" y="3995993"/>
                <a:ext cx="8482833" cy="0"/>
              </a:xfrm>
              <a:prstGeom prst="line">
                <a:avLst/>
              </a:prstGeom>
              <a:noFill/>
              <a:ln w="6350" cap="flat" cmpd="sng" algn="ctr">
                <a:solidFill>
                  <a:schemeClr val="bg1">
                    <a:lumMod val="50000"/>
                  </a:schemeClr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75" name="Egyenes összekötő 74"/>
              <p:cNvCxnSpPr/>
              <p:nvPr/>
            </p:nvCxnSpPr>
            <p:spPr bwMode="auto">
              <a:xfrm flipV="1">
                <a:off x="395975" y="4293165"/>
                <a:ext cx="8482833" cy="0"/>
              </a:xfrm>
              <a:prstGeom prst="line">
                <a:avLst/>
              </a:prstGeom>
              <a:noFill/>
              <a:ln w="6350" cap="flat" cmpd="sng" algn="ctr">
                <a:solidFill>
                  <a:schemeClr val="bg1">
                    <a:lumMod val="50000"/>
                  </a:schemeClr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76" name="Egyenes összekötő 75"/>
              <p:cNvCxnSpPr/>
              <p:nvPr/>
            </p:nvCxnSpPr>
            <p:spPr bwMode="auto">
              <a:xfrm flipV="1">
                <a:off x="392357" y="2522057"/>
                <a:ext cx="8482833" cy="0"/>
              </a:xfrm>
              <a:prstGeom prst="line">
                <a:avLst/>
              </a:prstGeom>
              <a:noFill/>
              <a:ln w="6350" cap="flat" cmpd="sng" algn="ctr">
                <a:solidFill>
                  <a:schemeClr val="bg1">
                    <a:lumMod val="50000"/>
                  </a:schemeClr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77" name="Egyenes összekötő 76"/>
              <p:cNvCxnSpPr/>
              <p:nvPr/>
            </p:nvCxnSpPr>
            <p:spPr bwMode="auto">
              <a:xfrm flipV="1">
                <a:off x="390349" y="2231688"/>
                <a:ext cx="8482833" cy="0"/>
              </a:xfrm>
              <a:prstGeom prst="line">
                <a:avLst/>
              </a:prstGeom>
              <a:noFill/>
              <a:ln w="6350" cap="flat" cmpd="sng" algn="ctr">
                <a:solidFill>
                  <a:schemeClr val="bg1">
                    <a:lumMod val="50000"/>
                  </a:schemeClr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78" name="Egyenes összekötő 77"/>
              <p:cNvCxnSpPr/>
              <p:nvPr/>
            </p:nvCxnSpPr>
            <p:spPr bwMode="auto">
              <a:xfrm flipV="1">
                <a:off x="383218" y="2816862"/>
                <a:ext cx="8482833" cy="0"/>
              </a:xfrm>
              <a:prstGeom prst="line">
                <a:avLst/>
              </a:prstGeom>
              <a:noFill/>
              <a:ln w="6350" cap="flat" cmpd="sng" algn="ctr">
                <a:solidFill>
                  <a:schemeClr val="bg1">
                    <a:lumMod val="50000"/>
                  </a:schemeClr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79" name="Egyenes összekötő 78"/>
              <p:cNvCxnSpPr/>
              <p:nvPr/>
            </p:nvCxnSpPr>
            <p:spPr bwMode="auto">
              <a:xfrm flipV="1">
                <a:off x="392357" y="3111766"/>
                <a:ext cx="8482833" cy="0"/>
              </a:xfrm>
              <a:prstGeom prst="line">
                <a:avLst/>
              </a:prstGeom>
              <a:noFill/>
              <a:ln w="6350" cap="flat" cmpd="sng" algn="ctr">
                <a:solidFill>
                  <a:schemeClr val="bg1">
                    <a:lumMod val="50000"/>
                  </a:schemeClr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0" name="Egyenes összekötő 79"/>
              <p:cNvCxnSpPr/>
              <p:nvPr/>
            </p:nvCxnSpPr>
            <p:spPr bwMode="auto">
              <a:xfrm flipV="1">
                <a:off x="406646" y="1928819"/>
                <a:ext cx="8482833" cy="0"/>
              </a:xfrm>
              <a:prstGeom prst="line">
                <a:avLst/>
              </a:prstGeom>
              <a:noFill/>
              <a:ln w="6350" cap="flat" cmpd="sng" algn="ctr">
                <a:solidFill>
                  <a:schemeClr val="bg1">
                    <a:lumMod val="50000"/>
                  </a:schemeClr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1" name="Egyenes összekötő 80"/>
              <p:cNvCxnSpPr/>
              <p:nvPr/>
            </p:nvCxnSpPr>
            <p:spPr bwMode="auto">
              <a:xfrm flipV="1">
                <a:off x="404637" y="1633915"/>
                <a:ext cx="8482833" cy="0"/>
              </a:xfrm>
              <a:prstGeom prst="line">
                <a:avLst/>
              </a:prstGeom>
              <a:noFill/>
              <a:ln w="6350" cap="flat" cmpd="sng" algn="ctr">
                <a:solidFill>
                  <a:schemeClr val="bg1">
                    <a:lumMod val="50000"/>
                  </a:schemeClr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82" name="TextBox 8"/>
              <p:cNvSpPr txBox="1"/>
              <p:nvPr/>
            </p:nvSpPr>
            <p:spPr>
              <a:xfrm>
                <a:off x="1068612" y="1673805"/>
                <a:ext cx="530610" cy="25391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hu-H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r>
                  <a:rPr lang="en-US" altLang="en-US" sz="1050" dirty="0">
                    <a:solidFill>
                      <a:srgbClr val="000000"/>
                    </a:solidFill>
                    <a:cs typeface="Arial" charset="0"/>
                  </a:rPr>
                  <a:t>0</a:t>
                </a:r>
                <a:r>
                  <a:rPr lang="hu-HU" altLang="en-US" sz="1050" dirty="0">
                    <a:solidFill>
                      <a:srgbClr val="000000"/>
                    </a:solidFill>
                    <a:cs typeface="Arial" charset="0"/>
                  </a:rPr>
                  <a:t>1/02</a:t>
                </a:r>
                <a:endParaRPr lang="en-US" altLang="en-US" sz="1050" dirty="0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83" name="TextBox 9"/>
              <p:cNvSpPr txBox="1"/>
              <p:nvPr/>
            </p:nvSpPr>
            <p:spPr>
              <a:xfrm>
                <a:off x="2015946" y="2442168"/>
                <a:ext cx="530610" cy="25391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hu-H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r>
                  <a:rPr lang="en-US" sz="1050" dirty="0">
                    <a:solidFill>
                      <a:srgbClr val="000000"/>
                    </a:solidFill>
                  </a:rPr>
                  <a:t>02/04</a:t>
                </a:r>
              </a:p>
            </p:txBody>
          </p:sp>
          <p:sp>
            <p:nvSpPr>
              <p:cNvPr id="84" name="TextBox 12"/>
              <p:cNvSpPr txBox="1"/>
              <p:nvPr/>
            </p:nvSpPr>
            <p:spPr>
              <a:xfrm>
                <a:off x="3655010" y="3392957"/>
                <a:ext cx="530610" cy="25391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hu-H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r>
                  <a:rPr lang="en-US" sz="1050" dirty="0">
                    <a:solidFill>
                      <a:srgbClr val="000000"/>
                    </a:solidFill>
                  </a:rPr>
                  <a:t>11/07</a:t>
                </a:r>
              </a:p>
            </p:txBody>
          </p:sp>
          <p:sp>
            <p:nvSpPr>
              <p:cNvPr id="85" name="TextBox 13"/>
              <p:cNvSpPr txBox="1"/>
              <p:nvPr/>
            </p:nvSpPr>
            <p:spPr>
              <a:xfrm>
                <a:off x="4677394" y="3654025"/>
                <a:ext cx="530610" cy="25391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hu-H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r>
                  <a:rPr lang="en-US" sz="1050" dirty="0">
                    <a:solidFill>
                      <a:srgbClr val="000000"/>
                    </a:solidFill>
                  </a:rPr>
                  <a:t>01/10</a:t>
                </a:r>
              </a:p>
            </p:txBody>
          </p:sp>
          <p:sp>
            <p:nvSpPr>
              <p:cNvPr id="86" name="TextBox 14"/>
              <p:cNvSpPr txBox="1"/>
              <p:nvPr/>
            </p:nvSpPr>
            <p:spPr>
              <a:xfrm>
                <a:off x="5650550" y="3878497"/>
                <a:ext cx="530610" cy="25391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hu-H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r>
                  <a:rPr lang="en-US" sz="1050" dirty="0">
                    <a:solidFill>
                      <a:srgbClr val="000000"/>
                    </a:solidFill>
                  </a:rPr>
                  <a:t>04/12</a:t>
                </a:r>
              </a:p>
            </p:txBody>
          </p:sp>
          <p:sp>
            <p:nvSpPr>
              <p:cNvPr id="87" name="TextBox 15"/>
              <p:cNvSpPr txBox="1"/>
              <p:nvPr/>
            </p:nvSpPr>
            <p:spPr>
              <a:xfrm>
                <a:off x="6731646" y="3969060"/>
                <a:ext cx="530610" cy="25391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hu-H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r>
                  <a:rPr lang="en-US" sz="1050" dirty="0">
                    <a:solidFill>
                      <a:srgbClr val="000000"/>
                    </a:solidFill>
                  </a:rPr>
                  <a:t>09/14</a:t>
                </a:r>
              </a:p>
            </p:txBody>
          </p:sp>
          <p:sp>
            <p:nvSpPr>
              <p:cNvPr id="88" name="TextBox 21"/>
              <p:cNvSpPr txBox="1"/>
              <p:nvPr/>
            </p:nvSpPr>
            <p:spPr>
              <a:xfrm>
                <a:off x="557102" y="1673805"/>
                <a:ext cx="530610" cy="25391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hu-H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r>
                  <a:rPr lang="en-US" altLang="en-US" sz="1050" dirty="0">
                    <a:solidFill>
                      <a:srgbClr val="000000"/>
                    </a:solidFill>
                    <a:cs typeface="Arial" charset="0"/>
                  </a:rPr>
                  <a:t>1</a:t>
                </a:r>
                <a:r>
                  <a:rPr lang="hu-HU" altLang="en-US" sz="1050" dirty="0">
                    <a:solidFill>
                      <a:srgbClr val="000000"/>
                    </a:solidFill>
                    <a:cs typeface="Arial" charset="0"/>
                  </a:rPr>
                  <a:t>1/0</a:t>
                </a:r>
                <a:r>
                  <a:rPr lang="en-US" altLang="en-US" sz="1050" dirty="0">
                    <a:solidFill>
                      <a:srgbClr val="000000"/>
                    </a:solidFill>
                    <a:cs typeface="Arial" charset="0"/>
                  </a:rPr>
                  <a:t>0</a:t>
                </a:r>
              </a:p>
            </p:txBody>
          </p:sp>
          <p:sp>
            <p:nvSpPr>
              <p:cNvPr id="89" name="TextBox 22"/>
              <p:cNvSpPr txBox="1"/>
              <p:nvPr/>
            </p:nvSpPr>
            <p:spPr>
              <a:xfrm>
                <a:off x="8483144" y="4046637"/>
                <a:ext cx="530610" cy="25391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hu-H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r>
                  <a:rPr lang="en-US" sz="1050" dirty="0">
                    <a:solidFill>
                      <a:srgbClr val="000000"/>
                    </a:solidFill>
                  </a:rPr>
                  <a:t>05/18</a:t>
                </a:r>
              </a:p>
            </p:txBody>
          </p:sp>
          <p:sp>
            <p:nvSpPr>
              <p:cNvPr id="90" name="TextBox 12"/>
              <p:cNvSpPr txBox="1"/>
              <p:nvPr/>
            </p:nvSpPr>
            <p:spPr>
              <a:xfrm>
                <a:off x="2854469" y="3018245"/>
                <a:ext cx="530610" cy="25391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hu-H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r>
                  <a:rPr lang="hu-HU" sz="1050" dirty="0">
                    <a:solidFill>
                      <a:srgbClr val="000000"/>
                    </a:solidFill>
                  </a:rPr>
                  <a:t>0</a:t>
                </a:r>
                <a:r>
                  <a:rPr lang="en-US" sz="1050" dirty="0">
                    <a:solidFill>
                      <a:srgbClr val="000000"/>
                    </a:solidFill>
                  </a:rPr>
                  <a:t>1/0</a:t>
                </a:r>
                <a:r>
                  <a:rPr lang="hu-HU" sz="1050" dirty="0">
                    <a:solidFill>
                      <a:srgbClr val="000000"/>
                    </a:solidFill>
                  </a:rPr>
                  <a:t>6</a:t>
                </a:r>
                <a:endParaRPr lang="en-US" sz="1050" dirty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1" name="TextBox 2"/>
              <p:cNvSpPr txBox="1"/>
              <p:nvPr/>
            </p:nvSpPr>
            <p:spPr>
              <a:xfrm>
                <a:off x="218652" y="1173186"/>
                <a:ext cx="377706" cy="25391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hu-H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r>
                  <a:rPr lang="en-US" sz="1050" dirty="0">
                    <a:solidFill>
                      <a:srgbClr val="000000"/>
                    </a:solidFill>
                  </a:rPr>
                  <a:t>nm</a:t>
                </a:r>
              </a:p>
            </p:txBody>
          </p:sp>
        </p:grpSp>
        <p:sp>
          <p:nvSpPr>
            <p:cNvPr id="135" name="Rounded Rectangle 5"/>
            <p:cNvSpPr/>
            <p:nvPr/>
          </p:nvSpPr>
          <p:spPr bwMode="auto">
            <a:xfrm>
              <a:off x="7011082" y="3717160"/>
              <a:ext cx="1738541" cy="1152000"/>
            </a:xfrm>
            <a:prstGeom prst="roundRect">
              <a:avLst/>
            </a:prstGeom>
            <a:noFill/>
            <a:ln w="28575" cap="flat" cmpd="sng" algn="ctr">
              <a:solidFill>
                <a:srgbClr val="FF0000"/>
              </a:solidFill>
              <a:prstDash val="sysDot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>
              <a:defPPr>
                <a:defRPr lang="hu-H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1050" b="1">
                <a:solidFill>
                  <a:srgbClr val="000000"/>
                </a:solidFill>
              </a:endParaRPr>
            </a:p>
          </p:txBody>
        </p:sp>
      </p:grpSp>
      <p:cxnSp>
        <p:nvCxnSpPr>
          <p:cNvPr id="133" name="Egyenes összekötő 122"/>
          <p:cNvCxnSpPr/>
          <p:nvPr/>
        </p:nvCxnSpPr>
        <p:spPr bwMode="auto">
          <a:xfrm>
            <a:off x="8866430" y="4374105"/>
            <a:ext cx="0" cy="194400"/>
          </a:xfrm>
          <a:prstGeom prst="line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7" name="TextBox 6"/>
          <p:cNvSpPr txBox="1"/>
          <p:nvPr/>
        </p:nvSpPr>
        <p:spPr>
          <a:xfrm>
            <a:off x="7407315" y="3358240"/>
            <a:ext cx="1000410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050" dirty="0">
                <a:solidFill>
                  <a:srgbClr val="FF0000"/>
                </a:solidFill>
                <a:latin typeface="+mj-lt"/>
              </a:rPr>
              <a:t>≈ 3.5 years</a:t>
            </a:r>
          </a:p>
        </p:txBody>
      </p:sp>
      <p:sp>
        <p:nvSpPr>
          <p:cNvPr id="134" name="TextBox 133"/>
          <p:cNvSpPr txBox="1"/>
          <p:nvPr/>
        </p:nvSpPr>
        <p:spPr>
          <a:xfrm>
            <a:off x="26495" y="458670"/>
            <a:ext cx="891105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pc="-50" dirty="0">
                <a:solidFill>
                  <a:schemeClr val="accent6"/>
                </a:solidFill>
                <a:latin typeface="+mj-lt"/>
              </a:rPr>
              <a:t>Intel’s stumbling in mastering the 10 nm technology -2</a:t>
            </a:r>
          </a:p>
        </p:txBody>
      </p:sp>
    </p:spTree>
    <p:extLst>
      <p:ext uri="{BB962C8B-B14F-4D97-AF65-F5344CB8AC3E}">
        <p14:creationId xmlns:p14="http://schemas.microsoft.com/office/powerpoint/2010/main" val="103471778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75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75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4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6" dur="750" fill="hold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7" dur="750" fill="hold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>
                <a:solidFill>
                  <a:srgbClr val="FFFFFF"/>
                </a:solidFill>
              </a:rPr>
              <a:t>2.2.1 What was Intel’s concept for developing subsequent Core 2 generations (6)</a:t>
            </a:r>
            <a:endParaRPr lang="en-US" dirty="0"/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05333" y="2488623"/>
            <a:ext cx="7333333" cy="1876190"/>
          </a:xfrm>
          <a:prstGeom prst="rect">
            <a:avLst/>
          </a:prstGeom>
        </p:spPr>
      </p:pic>
      <p:sp>
        <p:nvSpPr>
          <p:cNvPr id="5" name="TextBox 4"/>
          <p:cNvSpPr txBox="1"/>
          <p:nvPr/>
        </p:nvSpPr>
        <p:spPr>
          <a:xfrm>
            <a:off x="26495" y="458670"/>
            <a:ext cx="9306266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accent6"/>
                </a:solidFill>
                <a:latin typeface="+mj-lt"/>
              </a:rPr>
              <a:t>Leaving the two phase model and including additional “optimization” phases</a:t>
            </a:r>
          </a:p>
          <a:p>
            <a:r>
              <a:rPr lang="en-US" dirty="0">
                <a:solidFill>
                  <a:schemeClr val="accent6"/>
                </a:solidFill>
                <a:latin typeface="+mj-lt"/>
              </a:rPr>
              <a:t>  </a:t>
            </a:r>
            <a:r>
              <a:rPr lang="en-US" spc="-40" dirty="0">
                <a:solidFill>
                  <a:schemeClr val="accent6"/>
                </a:solidFill>
                <a:latin typeface="+mj-lt"/>
              </a:rPr>
              <a:t>after the Tock phase [</a:t>
            </a:r>
            <a:r>
              <a:rPr lang="hu-HU" spc="-40" dirty="0">
                <a:solidFill>
                  <a:schemeClr val="accent6"/>
                </a:solidFill>
                <a:latin typeface="+mj-lt"/>
              </a:rPr>
              <a:t>9</a:t>
            </a:r>
            <a:r>
              <a:rPr lang="en-US" spc="-40" dirty="0">
                <a:solidFill>
                  <a:schemeClr val="accent6"/>
                </a:solidFill>
                <a:latin typeface="+mj-lt"/>
              </a:rPr>
              <a:t>] </a:t>
            </a:r>
          </a:p>
        </p:txBody>
      </p:sp>
      <p:sp>
        <p:nvSpPr>
          <p:cNvPr id="7" name="Rounded Rectangle 6"/>
          <p:cNvSpPr/>
          <p:nvPr/>
        </p:nvSpPr>
        <p:spPr bwMode="auto">
          <a:xfrm>
            <a:off x="0" y="1223755"/>
            <a:ext cx="9144000" cy="945105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19050" cap="flat" cmpd="sng" algn="ctr">
            <a:solidFill>
              <a:schemeClr val="bg1">
                <a:lumMod val="50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521550" y="4499828"/>
            <a:ext cx="808239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600" dirty="0"/>
              <a:t>Figure: Intel’s switch to a new development model with </a:t>
            </a:r>
          </a:p>
          <a:p>
            <a:pPr algn="ctr"/>
            <a:r>
              <a:rPr lang="en-US" sz="1600" dirty="0"/>
              <a:t>additional optimization phases included after the Tock phase [</a:t>
            </a:r>
            <a:r>
              <a:rPr lang="hu-HU" sz="1600" dirty="0"/>
              <a:t>10</a:t>
            </a:r>
            <a:r>
              <a:rPr lang="en-US" sz="1600" dirty="0"/>
              <a:t>]</a:t>
            </a:r>
          </a:p>
        </p:txBody>
      </p:sp>
      <p:sp>
        <p:nvSpPr>
          <p:cNvPr id="6" name="TextBox 5"/>
          <p:cNvSpPr txBox="1"/>
          <p:nvPr/>
        </p:nvSpPr>
        <p:spPr>
          <a:xfrm>
            <a:off x="29493" y="1268760"/>
            <a:ext cx="945105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spc="-60" dirty="0">
                <a:solidFill>
                  <a:srgbClr val="0070C0"/>
                </a:solidFill>
                <a:latin typeface="+mj-lt"/>
              </a:rPr>
              <a:t>To conceal the delay </a:t>
            </a:r>
            <a:r>
              <a:rPr lang="en-US" sz="1600" spc="-60" dirty="0">
                <a:latin typeface="+mj-lt"/>
              </a:rPr>
              <a:t>caused by difficulties in transitioning to the 10 nm process, Intel has</a:t>
            </a:r>
          </a:p>
          <a:p>
            <a:r>
              <a:rPr lang="en-US" sz="1600" spc="-60" dirty="0">
                <a:latin typeface="+mj-lt"/>
              </a:rPr>
              <a:t>   announced</a:t>
            </a:r>
            <a:r>
              <a:rPr lang="en-US" sz="1600" spc="-60" dirty="0">
                <a:solidFill>
                  <a:schemeClr val="accent6"/>
                </a:solidFill>
                <a:latin typeface="+mj-lt"/>
              </a:rPr>
              <a:t> a </a:t>
            </a:r>
            <a:r>
              <a:rPr lang="en-US" sz="1600" spc="-60" dirty="0">
                <a:solidFill>
                  <a:srgbClr val="FF0000"/>
                </a:solidFill>
                <a:latin typeface="+mj-lt"/>
              </a:rPr>
              <a:t>new development model,</a:t>
            </a:r>
            <a:r>
              <a:rPr lang="en-US" sz="1600" spc="-40" dirty="0">
                <a:solidFill>
                  <a:srgbClr val="FF0000"/>
                </a:solidFill>
              </a:rPr>
              <a:t> </a:t>
            </a:r>
            <a:r>
              <a:rPr lang="en-US" sz="1600" spc="-40" dirty="0"/>
              <a:t>including </a:t>
            </a:r>
            <a:r>
              <a:rPr lang="en-US" sz="1600" spc="-40" dirty="0">
                <a:solidFill>
                  <a:srgbClr val="0070C0"/>
                </a:solidFill>
              </a:rPr>
              <a:t>one or more optimization phases </a:t>
            </a:r>
            <a:r>
              <a:rPr lang="en-US" sz="1600" dirty="0">
                <a:solidFill>
                  <a:srgbClr val="0070C0"/>
                </a:solidFill>
              </a:rPr>
              <a:t>after</a:t>
            </a:r>
          </a:p>
          <a:p>
            <a:r>
              <a:rPr lang="en-US" sz="1600" dirty="0">
                <a:solidFill>
                  <a:srgbClr val="0070C0"/>
                </a:solidFill>
              </a:rPr>
              <a:t>   the Tock phase </a:t>
            </a:r>
            <a:r>
              <a:rPr lang="en-US" sz="1600" dirty="0"/>
              <a:t>as well, as seen below. </a:t>
            </a:r>
          </a:p>
        </p:txBody>
      </p:sp>
    </p:spTree>
    <p:extLst>
      <p:ext uri="{BB962C8B-B14F-4D97-AF65-F5344CB8AC3E}">
        <p14:creationId xmlns:p14="http://schemas.microsoft.com/office/powerpoint/2010/main" val="305928548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9" grpId="0"/>
      <p:bldP spid="6" grpId="0"/>
    </p:bldLst>
  </p:timing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églalap 3"/>
          <p:cNvSpPr/>
          <p:nvPr/>
        </p:nvSpPr>
        <p:spPr bwMode="auto">
          <a:xfrm>
            <a:off x="53975" y="1088740"/>
            <a:ext cx="8928515" cy="2331720"/>
          </a:xfrm>
          <a:prstGeom prst="rect">
            <a:avLst/>
          </a:prstGeom>
          <a:solidFill>
            <a:schemeClr val="bg1">
              <a:lumMod val="95000"/>
            </a:schemeClr>
          </a:solidFill>
          <a:ln w="28575" cmpd="dbl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hu-HU" sz="1400" b="1" dirty="0">
              <a:solidFill>
                <a:srgbClr val="FFFFFF"/>
              </a:solidFill>
            </a:endParaRPr>
          </a:p>
        </p:txBody>
      </p:sp>
      <p:sp>
        <p:nvSpPr>
          <p:cNvPr id="3" name="Téglalap 4"/>
          <p:cNvSpPr/>
          <p:nvPr/>
        </p:nvSpPr>
        <p:spPr bwMode="auto">
          <a:xfrm>
            <a:off x="166554" y="1618993"/>
            <a:ext cx="1080975" cy="1364288"/>
          </a:xfrm>
          <a:prstGeom prst="rect">
            <a:avLst/>
          </a:prstGeom>
          <a:solidFill>
            <a:schemeClr val="bg1">
              <a:lumMod val="50000"/>
            </a:schemeClr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Core 2</a:t>
            </a:r>
            <a:endParaRPr lang="hu-HU" sz="1200" b="1" baseline="30000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hu-HU" sz="12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hu-HU" sz="9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New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hu-HU" sz="900" b="1" dirty="0" err="1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Microarch</a:t>
            </a:r>
            <a:r>
              <a:rPr lang="en-US" sz="9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.</a:t>
            </a:r>
            <a:endParaRPr lang="hu-HU" sz="9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hu-HU" sz="12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hu-HU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65</a:t>
            </a:r>
            <a:r>
              <a:rPr lang="en-US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hu-HU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nm</a:t>
            </a:r>
          </a:p>
        </p:txBody>
      </p:sp>
      <p:sp>
        <p:nvSpPr>
          <p:cNvPr id="4" name="Téglalap 5"/>
          <p:cNvSpPr/>
          <p:nvPr/>
        </p:nvSpPr>
        <p:spPr bwMode="auto">
          <a:xfrm>
            <a:off x="1257188" y="1619987"/>
            <a:ext cx="1080975" cy="1364288"/>
          </a:xfrm>
          <a:prstGeom prst="rect">
            <a:avLst/>
          </a:prstGeom>
          <a:solidFill>
            <a:schemeClr val="accent5">
              <a:lumMod val="75000"/>
            </a:schemeClr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hu-HU" sz="1200" b="1" dirty="0" err="1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Penryn</a:t>
            </a:r>
            <a:endParaRPr lang="hu-HU" sz="1200" b="1" baseline="30000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hu-HU" sz="12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hu-HU" sz="9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New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hu-HU" sz="900" b="1" dirty="0" err="1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Process</a:t>
            </a:r>
            <a:endParaRPr lang="hu-HU" sz="9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hu-HU" sz="12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hu-HU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45</a:t>
            </a:r>
            <a:r>
              <a:rPr lang="en-US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hu-HU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nm</a:t>
            </a:r>
          </a:p>
        </p:txBody>
      </p:sp>
      <p:sp>
        <p:nvSpPr>
          <p:cNvPr id="5" name="Téglalap 11"/>
          <p:cNvSpPr/>
          <p:nvPr/>
        </p:nvSpPr>
        <p:spPr bwMode="auto">
          <a:xfrm>
            <a:off x="2318066" y="1618993"/>
            <a:ext cx="1080975" cy="1364288"/>
          </a:xfrm>
          <a:prstGeom prst="rect">
            <a:avLst/>
          </a:prstGeom>
          <a:solidFill>
            <a:schemeClr val="bg1">
              <a:lumMod val="50000"/>
            </a:schemeClr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hu-HU" sz="1200" b="1" dirty="0" err="1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Nehalem</a:t>
            </a:r>
            <a:endParaRPr lang="hu-HU" sz="1200" b="1" baseline="30000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hu-HU" sz="12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hu-HU" sz="9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New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hu-HU" sz="900" b="1" dirty="0" err="1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Microarch</a:t>
            </a:r>
            <a:r>
              <a:rPr lang="en-US" sz="9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.</a:t>
            </a:r>
            <a:endParaRPr lang="hu-HU" sz="9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hu-HU" sz="9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hu-HU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45</a:t>
            </a:r>
            <a:r>
              <a:rPr lang="en-US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hu-HU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nm</a:t>
            </a:r>
          </a:p>
        </p:txBody>
      </p:sp>
      <p:sp>
        <p:nvSpPr>
          <p:cNvPr id="6" name="Téglalap 12"/>
          <p:cNvSpPr/>
          <p:nvPr/>
        </p:nvSpPr>
        <p:spPr bwMode="auto">
          <a:xfrm>
            <a:off x="3411504" y="1620651"/>
            <a:ext cx="1080975" cy="1364288"/>
          </a:xfrm>
          <a:prstGeom prst="rect">
            <a:avLst/>
          </a:prstGeom>
          <a:solidFill>
            <a:schemeClr val="accent5">
              <a:lumMod val="75000"/>
            </a:schemeClr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hu-HU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West</a:t>
            </a:r>
            <a:r>
              <a:rPr lang="en-US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-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hu-HU" sz="1200" b="1" dirty="0" err="1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mere</a:t>
            </a:r>
            <a:endParaRPr lang="en-US" sz="12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8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hu-HU" sz="9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New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hu-HU" sz="9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Process</a:t>
            </a:r>
            <a:endParaRPr lang="en-US" sz="9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hu-HU" sz="12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hu-HU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32</a:t>
            </a:r>
            <a:r>
              <a:rPr lang="en-US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hu-HU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nm</a:t>
            </a:r>
          </a:p>
        </p:txBody>
      </p:sp>
      <p:sp>
        <p:nvSpPr>
          <p:cNvPr id="7" name="Téglalap 13"/>
          <p:cNvSpPr/>
          <p:nvPr/>
        </p:nvSpPr>
        <p:spPr bwMode="auto">
          <a:xfrm>
            <a:off x="4490644" y="1618993"/>
            <a:ext cx="1080975" cy="1364288"/>
          </a:xfrm>
          <a:prstGeom prst="rect">
            <a:avLst/>
          </a:prstGeom>
          <a:solidFill>
            <a:schemeClr val="bg1">
              <a:lumMod val="50000"/>
            </a:schemeClr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hu-HU" sz="1200" b="1" dirty="0" err="1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Sandy</a:t>
            </a:r>
            <a:r>
              <a:rPr lang="hu-HU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/>
            </a:r>
            <a:br>
              <a:rPr lang="hu-HU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</a:br>
            <a:r>
              <a:rPr lang="hu-HU" sz="1200" b="1" dirty="0" err="1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Bridge</a:t>
            </a:r>
            <a:endParaRPr lang="hu-HU" sz="1200" b="1" baseline="30000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hu-HU" sz="4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hu-HU" sz="9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New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hu-HU" sz="900" b="1" dirty="0" err="1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Microarch</a:t>
            </a:r>
            <a:r>
              <a:rPr lang="en-US" sz="9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.</a:t>
            </a:r>
            <a:endParaRPr lang="hu-HU" sz="9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hu-HU" sz="12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hu-HU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32</a:t>
            </a:r>
            <a:r>
              <a:rPr lang="en-US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hu-HU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nm</a:t>
            </a:r>
          </a:p>
        </p:txBody>
      </p:sp>
      <p:sp>
        <p:nvSpPr>
          <p:cNvPr id="8" name="Téglalap 14"/>
          <p:cNvSpPr/>
          <p:nvPr/>
        </p:nvSpPr>
        <p:spPr bwMode="auto">
          <a:xfrm>
            <a:off x="5589449" y="1617334"/>
            <a:ext cx="1080975" cy="1364288"/>
          </a:xfrm>
          <a:prstGeom prst="rect">
            <a:avLst/>
          </a:prstGeom>
          <a:solidFill>
            <a:schemeClr val="accent5">
              <a:lumMod val="75000"/>
            </a:schemeClr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hu-HU" sz="1200" b="1" dirty="0" err="1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Ivy</a:t>
            </a:r>
            <a:r>
              <a:rPr lang="hu-HU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/>
            </a:r>
            <a:br>
              <a:rPr lang="hu-HU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</a:br>
            <a:r>
              <a:rPr lang="hu-HU" sz="1200" b="1" dirty="0" err="1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Bridge</a:t>
            </a:r>
            <a:endParaRPr lang="hu-HU" sz="1200" b="1" baseline="30000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hu-HU" sz="4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hu-HU" sz="9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New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hu-HU" sz="900" b="1" dirty="0" err="1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Process</a:t>
            </a:r>
            <a:endParaRPr lang="hu-HU" sz="9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hu-HU" sz="12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hu-HU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22</a:t>
            </a:r>
            <a:r>
              <a:rPr lang="en-US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hu-HU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nm</a:t>
            </a:r>
          </a:p>
        </p:txBody>
      </p:sp>
      <p:sp>
        <p:nvSpPr>
          <p:cNvPr id="9" name="Téglalap 15"/>
          <p:cNvSpPr/>
          <p:nvPr/>
        </p:nvSpPr>
        <p:spPr bwMode="auto">
          <a:xfrm>
            <a:off x="6657334" y="1618993"/>
            <a:ext cx="1080975" cy="1364288"/>
          </a:xfrm>
          <a:prstGeom prst="rect">
            <a:avLst/>
          </a:prstGeom>
          <a:solidFill>
            <a:schemeClr val="bg1">
              <a:lumMod val="50000"/>
            </a:schemeClr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hu-HU" sz="1200" b="1" dirty="0" err="1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Haswell</a:t>
            </a:r>
            <a:endParaRPr lang="hu-HU" sz="1200" b="1" baseline="30000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hu-HU" sz="12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hu-HU" sz="9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New</a:t>
            </a:r>
          </a:p>
          <a:p>
            <a:pPr algn="ctr" fontAlgn="base">
              <a:spcBef>
                <a:spcPct val="0"/>
              </a:spcBef>
              <a:spcAft>
                <a:spcPts val="500"/>
              </a:spcAft>
              <a:defRPr/>
            </a:pPr>
            <a:r>
              <a:rPr lang="hu-HU" sz="900" b="1" dirty="0" err="1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Microarchi</a:t>
            </a:r>
            <a:r>
              <a:rPr lang="en-US" sz="9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.</a:t>
            </a:r>
            <a:endParaRPr lang="hu-HU" sz="9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hu-HU" sz="12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hu-HU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22</a:t>
            </a:r>
            <a:r>
              <a:rPr lang="en-US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hu-HU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nm</a:t>
            </a:r>
          </a:p>
        </p:txBody>
      </p:sp>
      <p:sp>
        <p:nvSpPr>
          <p:cNvPr id="11" name="Szövegdoboz 17"/>
          <p:cNvSpPr txBox="1">
            <a:spLocks noChangeArrowheads="1"/>
          </p:cNvSpPr>
          <p:nvPr/>
        </p:nvSpPr>
        <p:spPr bwMode="auto">
          <a:xfrm>
            <a:off x="1476629" y="3042196"/>
            <a:ext cx="563406" cy="26240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200" b="1" i="1">
                <a:solidFill>
                  <a:srgbClr val="000000"/>
                </a:solidFill>
                <a:latin typeface="Verdana" pitchFamily="34" charset="0"/>
                <a:ea typeface="Verdana" pitchFamily="34" charset="0"/>
                <a:cs typeface="Verdana" pitchFamily="34" charset="0"/>
              </a:rPr>
              <a:t>TICK</a:t>
            </a:r>
          </a:p>
        </p:txBody>
      </p:sp>
      <p:sp>
        <p:nvSpPr>
          <p:cNvPr id="12" name="Szövegdoboz 18"/>
          <p:cNvSpPr txBox="1">
            <a:spLocks noChangeArrowheads="1"/>
          </p:cNvSpPr>
          <p:nvPr/>
        </p:nvSpPr>
        <p:spPr bwMode="auto">
          <a:xfrm>
            <a:off x="2565106" y="3040806"/>
            <a:ext cx="608454" cy="26240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200" b="1" i="1">
                <a:solidFill>
                  <a:srgbClr val="000000"/>
                </a:solidFill>
                <a:latin typeface="Verdana" pitchFamily="34" charset="0"/>
                <a:ea typeface="Verdana" pitchFamily="34" charset="0"/>
                <a:cs typeface="Verdana" pitchFamily="34" charset="0"/>
              </a:rPr>
              <a:t>TOCK</a:t>
            </a:r>
          </a:p>
        </p:txBody>
      </p:sp>
      <p:sp>
        <p:nvSpPr>
          <p:cNvPr id="13" name="Szövegdoboz 19"/>
          <p:cNvSpPr txBox="1">
            <a:spLocks noChangeArrowheads="1"/>
          </p:cNvSpPr>
          <p:nvPr/>
        </p:nvSpPr>
        <p:spPr bwMode="auto">
          <a:xfrm>
            <a:off x="3658843" y="3042672"/>
            <a:ext cx="563406" cy="26240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200" b="1" i="1" dirty="0">
                <a:solidFill>
                  <a:srgbClr val="000000"/>
                </a:solidFill>
                <a:latin typeface="Verdana" pitchFamily="34" charset="0"/>
                <a:ea typeface="Verdana" pitchFamily="34" charset="0"/>
                <a:cs typeface="Verdana" pitchFamily="34" charset="0"/>
              </a:rPr>
              <a:t>TICK</a:t>
            </a:r>
          </a:p>
        </p:txBody>
      </p:sp>
      <p:sp>
        <p:nvSpPr>
          <p:cNvPr id="14" name="Szövegdoboz 20"/>
          <p:cNvSpPr txBox="1">
            <a:spLocks noChangeArrowheads="1"/>
          </p:cNvSpPr>
          <p:nvPr/>
        </p:nvSpPr>
        <p:spPr bwMode="auto">
          <a:xfrm>
            <a:off x="4691186" y="3042672"/>
            <a:ext cx="608454" cy="26240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200" b="1" i="1" dirty="0">
                <a:solidFill>
                  <a:srgbClr val="000000"/>
                </a:solidFill>
                <a:latin typeface="Verdana" pitchFamily="34" charset="0"/>
                <a:ea typeface="Verdana" pitchFamily="34" charset="0"/>
                <a:cs typeface="Verdana" pitchFamily="34" charset="0"/>
              </a:rPr>
              <a:t>TOCK</a:t>
            </a:r>
          </a:p>
        </p:txBody>
      </p:sp>
      <p:sp>
        <p:nvSpPr>
          <p:cNvPr id="15" name="Szövegdoboz 21"/>
          <p:cNvSpPr txBox="1">
            <a:spLocks noChangeArrowheads="1"/>
          </p:cNvSpPr>
          <p:nvPr/>
        </p:nvSpPr>
        <p:spPr bwMode="auto">
          <a:xfrm>
            <a:off x="5856127" y="3044538"/>
            <a:ext cx="563406" cy="26240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200" b="1" i="1" dirty="0">
                <a:solidFill>
                  <a:srgbClr val="000000"/>
                </a:solidFill>
                <a:latin typeface="Verdana" pitchFamily="34" charset="0"/>
                <a:ea typeface="Verdana" pitchFamily="34" charset="0"/>
                <a:cs typeface="Verdana" pitchFamily="34" charset="0"/>
              </a:rPr>
              <a:t>TICK</a:t>
            </a:r>
          </a:p>
        </p:txBody>
      </p:sp>
      <p:sp>
        <p:nvSpPr>
          <p:cNvPr id="16" name="Szövegdoboz 22"/>
          <p:cNvSpPr txBox="1">
            <a:spLocks noChangeArrowheads="1"/>
          </p:cNvSpPr>
          <p:nvPr/>
        </p:nvSpPr>
        <p:spPr bwMode="auto">
          <a:xfrm>
            <a:off x="6860563" y="3043147"/>
            <a:ext cx="608454" cy="26240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200" b="1" i="1">
                <a:solidFill>
                  <a:srgbClr val="000000"/>
                </a:solidFill>
                <a:latin typeface="Verdana" pitchFamily="34" charset="0"/>
                <a:ea typeface="Verdana" pitchFamily="34" charset="0"/>
                <a:cs typeface="Verdana" pitchFamily="34" charset="0"/>
              </a:rPr>
              <a:t>TOCK</a:t>
            </a:r>
          </a:p>
        </p:txBody>
      </p:sp>
      <p:sp>
        <p:nvSpPr>
          <p:cNvPr id="17" name="Szövegdoboz 25"/>
          <p:cNvSpPr txBox="1"/>
          <p:nvPr/>
        </p:nvSpPr>
        <p:spPr bwMode="auto">
          <a:xfrm>
            <a:off x="313731" y="1213125"/>
            <a:ext cx="760144" cy="261610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marL="228600" indent="-228600" algn="ctr" fontAlgn="base">
              <a:spcBef>
                <a:spcPct val="0"/>
              </a:spcBef>
              <a:spcAft>
                <a:spcPct val="0"/>
              </a:spcAft>
              <a:buAutoNum type="arabicPeriod"/>
              <a:defRPr/>
            </a:pPr>
            <a:r>
              <a:rPr lang="hu-HU" sz="1100" b="1" dirty="0">
                <a:solidFill>
                  <a:srgbClr val="000000"/>
                </a:solidFill>
                <a:latin typeface="Verdana" pitchFamily="34" charset="0"/>
                <a:ea typeface="Verdana" panose="020B0604030504040204" pitchFamily="34" charset="0"/>
                <a:cs typeface="Verdana" panose="020B0604030504040204" pitchFamily="34" charset="0"/>
              </a:rPr>
              <a:t>gen.</a:t>
            </a:r>
            <a:endParaRPr lang="en-US" sz="1100" b="1" dirty="0">
              <a:solidFill>
                <a:srgbClr val="000000"/>
              </a:solidFill>
              <a:latin typeface="Verdana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</p:txBody>
      </p:sp>
      <p:sp>
        <p:nvSpPr>
          <p:cNvPr id="18" name="Szövegdoboz 26"/>
          <p:cNvSpPr txBox="1"/>
          <p:nvPr/>
        </p:nvSpPr>
        <p:spPr bwMode="auto">
          <a:xfrm>
            <a:off x="4664162" y="1216300"/>
            <a:ext cx="777777" cy="261610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hu-HU" sz="1100" b="1" dirty="0">
                <a:solidFill>
                  <a:srgbClr val="000000"/>
                </a:solidFill>
                <a:latin typeface="Verdana" pitchFamily="34" charset="0"/>
                <a:ea typeface="Verdana" panose="020B0604030504040204" pitchFamily="34" charset="0"/>
                <a:cs typeface="Verdana" panose="020B0604030504040204" pitchFamily="34" charset="0"/>
              </a:rPr>
              <a:t>2. gen.</a:t>
            </a:r>
            <a:r>
              <a:rPr lang="en-US" sz="1100" b="1" dirty="0">
                <a:solidFill>
                  <a:srgbClr val="000000"/>
                </a:solidFill>
                <a:latin typeface="Verdana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endParaRPr lang="hu-HU" sz="1100" b="1" dirty="0">
              <a:solidFill>
                <a:srgbClr val="000000"/>
              </a:solidFill>
              <a:latin typeface="Verdana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</p:txBody>
      </p:sp>
      <p:sp>
        <p:nvSpPr>
          <p:cNvPr id="19" name="Szövegdoboz 27"/>
          <p:cNvSpPr txBox="1"/>
          <p:nvPr/>
        </p:nvSpPr>
        <p:spPr bwMode="auto">
          <a:xfrm>
            <a:off x="5826463" y="1217888"/>
            <a:ext cx="729687" cy="261610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hu-HU" sz="1100" b="1" dirty="0">
                <a:solidFill>
                  <a:srgbClr val="000000"/>
                </a:solidFill>
                <a:latin typeface="Verdana" pitchFamily="34" charset="0"/>
                <a:ea typeface="Verdana" panose="020B0604030504040204" pitchFamily="34" charset="0"/>
                <a:cs typeface="Verdana" panose="020B0604030504040204" pitchFamily="34" charset="0"/>
              </a:rPr>
              <a:t>3. gen.</a:t>
            </a:r>
            <a:endParaRPr lang="en-US" sz="1100" b="1" dirty="0">
              <a:solidFill>
                <a:srgbClr val="000000"/>
              </a:solidFill>
              <a:latin typeface="Verdana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</p:txBody>
      </p:sp>
      <p:sp>
        <p:nvSpPr>
          <p:cNvPr id="20" name="Szövegdoboz 28"/>
          <p:cNvSpPr txBox="1"/>
          <p:nvPr/>
        </p:nvSpPr>
        <p:spPr bwMode="auto">
          <a:xfrm>
            <a:off x="6864186" y="1216300"/>
            <a:ext cx="729687" cy="261610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hu-HU" sz="1100" b="1" dirty="0">
                <a:solidFill>
                  <a:srgbClr val="000000"/>
                </a:solidFill>
                <a:latin typeface="Verdana" pitchFamily="34" charset="0"/>
                <a:ea typeface="Verdana" panose="020B0604030504040204" pitchFamily="34" charset="0"/>
                <a:cs typeface="Verdana" panose="020B0604030504040204" pitchFamily="34" charset="0"/>
              </a:rPr>
              <a:t>4. gen.</a:t>
            </a:r>
            <a:endParaRPr lang="en-US" sz="1100" b="1" dirty="0">
              <a:solidFill>
                <a:srgbClr val="000000"/>
              </a:solidFill>
              <a:latin typeface="Verdana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</p:txBody>
      </p:sp>
      <p:sp>
        <p:nvSpPr>
          <p:cNvPr id="21" name="TextBox 20"/>
          <p:cNvSpPr txBox="1"/>
          <p:nvPr/>
        </p:nvSpPr>
        <p:spPr bwMode="auto">
          <a:xfrm>
            <a:off x="7958021" y="1232175"/>
            <a:ext cx="729687" cy="261610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100" b="1" dirty="0">
                <a:solidFill>
                  <a:srgbClr val="000000"/>
                </a:solidFill>
                <a:latin typeface="Verdana"/>
                <a:cs typeface="Arial" charset="0"/>
              </a:rPr>
              <a:t>5. gen.</a:t>
            </a:r>
          </a:p>
        </p:txBody>
      </p:sp>
      <p:sp>
        <p:nvSpPr>
          <p:cNvPr id="22" name="Téglalap 14"/>
          <p:cNvSpPr/>
          <p:nvPr/>
        </p:nvSpPr>
        <p:spPr bwMode="auto">
          <a:xfrm>
            <a:off x="7743708" y="1624879"/>
            <a:ext cx="1077564" cy="1356734"/>
          </a:xfrm>
          <a:prstGeom prst="rect">
            <a:avLst/>
          </a:prstGeom>
          <a:solidFill>
            <a:schemeClr val="accent5">
              <a:lumMod val="75000"/>
            </a:schemeClr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Broad-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well</a:t>
            </a:r>
            <a:endParaRPr lang="hu-HU" sz="1200" b="1" baseline="30000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hu-HU" sz="4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hu-HU" sz="9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New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hu-HU" sz="900" b="1" dirty="0" err="1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Process</a:t>
            </a:r>
            <a:endParaRPr lang="hu-HU" sz="9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hu-HU" sz="12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14 </a:t>
            </a:r>
            <a:r>
              <a:rPr lang="hu-HU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nm</a:t>
            </a:r>
          </a:p>
        </p:txBody>
      </p:sp>
      <p:sp>
        <p:nvSpPr>
          <p:cNvPr id="23" name="Szövegdoboz 21"/>
          <p:cNvSpPr txBox="1">
            <a:spLocks noChangeArrowheads="1"/>
          </p:cNvSpPr>
          <p:nvPr/>
        </p:nvSpPr>
        <p:spPr bwMode="auto">
          <a:xfrm>
            <a:off x="7984932" y="3037880"/>
            <a:ext cx="562047" cy="26240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200" b="1" i="1" dirty="0">
                <a:solidFill>
                  <a:srgbClr val="000000"/>
                </a:solidFill>
                <a:latin typeface="Verdana" pitchFamily="34" charset="0"/>
                <a:ea typeface="Verdana" pitchFamily="34" charset="0"/>
                <a:cs typeface="Verdana" pitchFamily="34" charset="0"/>
              </a:rPr>
              <a:t>TICK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296525" y="3489772"/>
            <a:ext cx="668773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300" i="1" dirty="0"/>
              <a:t>(2006)</a:t>
            </a:r>
          </a:p>
        </p:txBody>
      </p:sp>
      <p:sp>
        <p:nvSpPr>
          <p:cNvPr id="42" name="TextBox 41"/>
          <p:cNvSpPr txBox="1"/>
          <p:nvPr/>
        </p:nvSpPr>
        <p:spPr>
          <a:xfrm>
            <a:off x="1486876" y="3489772"/>
            <a:ext cx="668773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300" i="1" dirty="0"/>
              <a:t>(2007)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2553077" y="3489772"/>
            <a:ext cx="668773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300" i="1" dirty="0"/>
              <a:t>(2008)</a:t>
            </a:r>
          </a:p>
        </p:txBody>
      </p:sp>
      <p:sp>
        <p:nvSpPr>
          <p:cNvPr id="44" name="TextBox 43"/>
          <p:cNvSpPr txBox="1"/>
          <p:nvPr/>
        </p:nvSpPr>
        <p:spPr>
          <a:xfrm>
            <a:off x="3604464" y="3489772"/>
            <a:ext cx="668773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300" i="1" dirty="0"/>
              <a:t>(2010)</a:t>
            </a:r>
          </a:p>
        </p:txBody>
      </p:sp>
      <p:sp>
        <p:nvSpPr>
          <p:cNvPr id="45" name="TextBox 44"/>
          <p:cNvSpPr txBox="1"/>
          <p:nvPr/>
        </p:nvSpPr>
        <p:spPr>
          <a:xfrm>
            <a:off x="4750011" y="3489772"/>
            <a:ext cx="656398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300" i="1" dirty="0"/>
              <a:t>(2011)</a:t>
            </a:r>
          </a:p>
        </p:txBody>
      </p:sp>
      <p:sp>
        <p:nvSpPr>
          <p:cNvPr id="46" name="TextBox 45"/>
          <p:cNvSpPr txBox="1"/>
          <p:nvPr/>
        </p:nvSpPr>
        <p:spPr>
          <a:xfrm>
            <a:off x="5793574" y="3489772"/>
            <a:ext cx="668773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300" i="1" dirty="0"/>
              <a:t>(2012)</a:t>
            </a:r>
          </a:p>
        </p:txBody>
      </p:sp>
      <p:sp>
        <p:nvSpPr>
          <p:cNvPr id="47" name="TextBox 46"/>
          <p:cNvSpPr txBox="1"/>
          <p:nvPr/>
        </p:nvSpPr>
        <p:spPr>
          <a:xfrm>
            <a:off x="6870444" y="3489772"/>
            <a:ext cx="668773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300" i="1" dirty="0"/>
              <a:t>(2013)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7957139" y="3489772"/>
            <a:ext cx="668773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300" i="1" dirty="0"/>
              <a:t>(2014)</a:t>
            </a:r>
          </a:p>
        </p:txBody>
      </p:sp>
      <p:sp>
        <p:nvSpPr>
          <p:cNvPr id="63" name="Text Box 5"/>
          <p:cNvSpPr txBox="1">
            <a:spLocks noChangeArrowheads="1"/>
          </p:cNvSpPr>
          <p:nvPr/>
        </p:nvSpPr>
        <p:spPr bwMode="auto">
          <a:xfrm>
            <a:off x="26495" y="458670"/>
            <a:ext cx="9273693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800" spc="-80" dirty="0">
                <a:solidFill>
                  <a:srgbClr val="333399"/>
                </a:solidFill>
                <a:latin typeface="Verdana" pitchFamily="34" charset="0"/>
                <a:cs typeface="Arial" charset="0"/>
              </a:rPr>
              <a:t>Optimization phases introduced into the development model after the 6. generation </a:t>
            </a:r>
          </a:p>
        </p:txBody>
      </p:sp>
      <p:sp>
        <p:nvSpPr>
          <p:cNvPr id="65" name="Rectangle 2"/>
          <p:cNvSpPr txBox="1">
            <a:spLocks noChangeArrowheads="1"/>
          </p:cNvSpPr>
          <p:nvPr/>
        </p:nvSpPr>
        <p:spPr>
          <a:xfrm>
            <a:off x="0" y="0"/>
            <a:ext cx="9144000" cy="3937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9pPr>
          </a:lstStyle>
          <a:p>
            <a:r>
              <a:rPr lang="hu-HU" altLang="en-US" kern="0" dirty="0"/>
              <a:t>1. </a:t>
            </a:r>
            <a:r>
              <a:rPr lang="en-US" altLang="en-US" kern="0" dirty="0"/>
              <a:t>Introduction</a:t>
            </a:r>
            <a:r>
              <a:rPr lang="hu-HU" altLang="en-US" kern="0" dirty="0"/>
              <a:t> (1)</a:t>
            </a:r>
          </a:p>
        </p:txBody>
      </p:sp>
      <p:sp>
        <p:nvSpPr>
          <p:cNvPr id="66" name="Title 65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>
                <a:solidFill>
                  <a:srgbClr val="FFFFFF"/>
                </a:solidFill>
              </a:rPr>
              <a:t>2.2.1 What was Intel’s concept for developing subsequent Core 2 generations (7)</a:t>
            </a:r>
            <a:endParaRPr lang="en-US" dirty="0"/>
          </a:p>
        </p:txBody>
      </p:sp>
      <p:sp>
        <p:nvSpPr>
          <p:cNvPr id="56" name="TextBox 55"/>
          <p:cNvSpPr txBox="1"/>
          <p:nvPr/>
        </p:nvSpPr>
        <p:spPr>
          <a:xfrm>
            <a:off x="243065" y="6348407"/>
            <a:ext cx="668773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300" i="1" dirty="0"/>
              <a:t>(2015)</a:t>
            </a:r>
          </a:p>
        </p:txBody>
      </p:sp>
      <p:sp>
        <p:nvSpPr>
          <p:cNvPr id="57" name="TextBox 56"/>
          <p:cNvSpPr txBox="1"/>
          <p:nvPr/>
        </p:nvSpPr>
        <p:spPr>
          <a:xfrm>
            <a:off x="1336867" y="6343688"/>
            <a:ext cx="668773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300" i="1" dirty="0"/>
              <a:t>(2016)</a:t>
            </a:r>
          </a:p>
        </p:txBody>
      </p:sp>
      <p:sp>
        <p:nvSpPr>
          <p:cNvPr id="58" name="TextBox 57"/>
          <p:cNvSpPr txBox="1"/>
          <p:nvPr/>
        </p:nvSpPr>
        <p:spPr>
          <a:xfrm>
            <a:off x="2529542" y="6348407"/>
            <a:ext cx="1045479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300" i="1" dirty="0"/>
              <a:t>(2017/18)</a:t>
            </a:r>
          </a:p>
        </p:txBody>
      </p:sp>
      <p:sp>
        <p:nvSpPr>
          <p:cNvPr id="60" name="Téglalap 3"/>
          <p:cNvSpPr/>
          <p:nvPr/>
        </p:nvSpPr>
        <p:spPr bwMode="auto">
          <a:xfrm>
            <a:off x="-60131" y="3955608"/>
            <a:ext cx="6287717" cy="2331720"/>
          </a:xfrm>
          <a:prstGeom prst="rect">
            <a:avLst/>
          </a:prstGeom>
          <a:solidFill>
            <a:schemeClr val="bg1">
              <a:lumMod val="95000"/>
            </a:schemeClr>
          </a:solidFill>
          <a:ln w="28575" cmpd="dbl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hu-HU" sz="1400" b="1" dirty="0">
              <a:solidFill>
                <a:srgbClr val="FFFFFF"/>
              </a:solidFill>
            </a:endParaRPr>
          </a:p>
        </p:txBody>
      </p:sp>
      <p:sp>
        <p:nvSpPr>
          <p:cNvPr id="61" name="Téglalap 4"/>
          <p:cNvSpPr/>
          <p:nvPr/>
        </p:nvSpPr>
        <p:spPr bwMode="auto">
          <a:xfrm>
            <a:off x="29880" y="4546162"/>
            <a:ext cx="1080975" cy="1364288"/>
          </a:xfrm>
          <a:prstGeom prst="rect">
            <a:avLst/>
          </a:prstGeom>
          <a:solidFill>
            <a:schemeClr val="bg1">
              <a:lumMod val="50000"/>
            </a:schemeClr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100" b="1" dirty="0" err="1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Skylake</a:t>
            </a:r>
            <a:endParaRPr lang="hu-HU" sz="1100" b="1" baseline="30000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1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endParaRPr lang="hu-HU" sz="11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hu-HU" sz="9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New</a:t>
            </a:r>
          </a:p>
          <a:p>
            <a:pPr algn="ctr" fontAlgn="base">
              <a:spcBef>
                <a:spcPct val="0"/>
              </a:spcBef>
              <a:spcAft>
                <a:spcPts val="500"/>
              </a:spcAft>
              <a:defRPr/>
            </a:pPr>
            <a:r>
              <a:rPr lang="hu-HU" sz="900" b="1" dirty="0" err="1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Microarch</a:t>
            </a:r>
            <a:r>
              <a:rPr lang="en-US" sz="9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.</a:t>
            </a:r>
            <a:endParaRPr lang="hu-HU" sz="9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hu-HU" sz="11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1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14 </a:t>
            </a:r>
            <a:r>
              <a:rPr lang="hu-HU" sz="11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nm</a:t>
            </a:r>
          </a:p>
        </p:txBody>
      </p:sp>
      <p:sp>
        <p:nvSpPr>
          <p:cNvPr id="62" name="Szövegdoboz 16"/>
          <p:cNvSpPr txBox="1">
            <a:spLocks noChangeArrowheads="1"/>
          </p:cNvSpPr>
          <p:nvPr/>
        </p:nvSpPr>
        <p:spPr bwMode="auto">
          <a:xfrm>
            <a:off x="257700" y="5967499"/>
            <a:ext cx="608454" cy="26240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200" b="1" i="1" dirty="0">
                <a:solidFill>
                  <a:srgbClr val="000000"/>
                </a:solidFill>
                <a:latin typeface="Verdana" pitchFamily="34" charset="0"/>
                <a:ea typeface="Verdana" pitchFamily="34" charset="0"/>
                <a:cs typeface="Verdana" pitchFamily="34" charset="0"/>
              </a:rPr>
              <a:t>TOCK</a:t>
            </a:r>
          </a:p>
        </p:txBody>
      </p:sp>
      <p:sp>
        <p:nvSpPr>
          <p:cNvPr id="67" name="Szövegdoboz 17"/>
          <p:cNvSpPr txBox="1">
            <a:spLocks noChangeArrowheads="1"/>
          </p:cNvSpPr>
          <p:nvPr/>
        </p:nvSpPr>
        <p:spPr bwMode="auto">
          <a:xfrm>
            <a:off x="1068094" y="5969365"/>
            <a:ext cx="1233992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 i="1" spc="-40" dirty="0">
                <a:solidFill>
                  <a:srgbClr val="000000"/>
                </a:solidFill>
                <a:latin typeface="Verdana" pitchFamily="34" charset="0"/>
                <a:ea typeface="Verdana" pitchFamily="34" charset="0"/>
                <a:cs typeface="Verdana" pitchFamily="34" charset="0"/>
              </a:rPr>
              <a:t>Optimization</a:t>
            </a:r>
            <a:endParaRPr lang="hu-HU" altLang="en-US" sz="1200" b="1" i="1" spc="-40" dirty="0">
              <a:solidFill>
                <a:srgbClr val="000000"/>
              </a:solidFill>
              <a:latin typeface="Verdana" pitchFamily="34" charset="0"/>
              <a:ea typeface="Verdana" pitchFamily="34" charset="0"/>
              <a:cs typeface="Verdana" pitchFamily="34" charset="0"/>
            </a:endParaRPr>
          </a:p>
        </p:txBody>
      </p:sp>
      <p:sp>
        <p:nvSpPr>
          <p:cNvPr id="68" name="Szövegdoboz 25"/>
          <p:cNvSpPr txBox="1"/>
          <p:nvPr/>
        </p:nvSpPr>
        <p:spPr bwMode="auto">
          <a:xfrm>
            <a:off x="202595" y="4073793"/>
            <a:ext cx="729687" cy="430887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100" b="1" dirty="0">
                <a:solidFill>
                  <a:srgbClr val="000000"/>
                </a:solidFill>
                <a:latin typeface="Verdana" pitchFamily="34" charset="0"/>
                <a:ea typeface="Verdana" panose="020B0604030504040204" pitchFamily="34" charset="0"/>
                <a:cs typeface="Verdana" panose="020B0604030504040204" pitchFamily="34" charset="0"/>
              </a:rPr>
              <a:t>6. g</a:t>
            </a:r>
            <a:r>
              <a:rPr lang="hu-HU" sz="1100" b="1" dirty="0">
                <a:solidFill>
                  <a:srgbClr val="000000"/>
                </a:solidFill>
                <a:latin typeface="Verdana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en.</a:t>
            </a:r>
            <a:endParaRPr lang="en-US" sz="1100" b="1" dirty="0">
              <a:solidFill>
                <a:srgbClr val="000000"/>
              </a:solidFill>
              <a:latin typeface="Verdana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hu-HU" sz="1100" b="1" dirty="0">
              <a:solidFill>
                <a:srgbClr val="000000"/>
              </a:solidFill>
              <a:latin typeface="Verdana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</p:txBody>
      </p:sp>
      <p:sp>
        <p:nvSpPr>
          <p:cNvPr id="69" name="Szövegdoboz 17"/>
          <p:cNvSpPr txBox="1">
            <a:spLocks noChangeArrowheads="1"/>
          </p:cNvSpPr>
          <p:nvPr/>
        </p:nvSpPr>
        <p:spPr bwMode="auto">
          <a:xfrm>
            <a:off x="2466363" y="5973848"/>
            <a:ext cx="1295547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 i="1" dirty="0">
                <a:solidFill>
                  <a:srgbClr val="000000"/>
                </a:solidFill>
                <a:latin typeface="Verdana" pitchFamily="34" charset="0"/>
                <a:ea typeface="Verdana" pitchFamily="34" charset="0"/>
                <a:cs typeface="Verdana" pitchFamily="34" charset="0"/>
              </a:rPr>
              <a:t>Optimization</a:t>
            </a:r>
            <a:endParaRPr lang="hu-HU" altLang="en-US" sz="1200" b="1" i="1" dirty="0">
              <a:solidFill>
                <a:srgbClr val="000000"/>
              </a:solidFill>
              <a:latin typeface="Verdana" pitchFamily="34" charset="0"/>
              <a:ea typeface="Verdana" pitchFamily="34" charset="0"/>
              <a:cs typeface="Verdana" pitchFamily="34" charset="0"/>
            </a:endParaRPr>
          </a:p>
        </p:txBody>
      </p:sp>
      <p:sp>
        <p:nvSpPr>
          <p:cNvPr id="70" name="Szövegdoboz 25"/>
          <p:cNvSpPr txBox="1"/>
          <p:nvPr/>
        </p:nvSpPr>
        <p:spPr bwMode="auto">
          <a:xfrm>
            <a:off x="1331640" y="4071531"/>
            <a:ext cx="729687" cy="261610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100" b="1" dirty="0">
                <a:solidFill>
                  <a:srgbClr val="000000"/>
                </a:solidFill>
                <a:latin typeface="Verdana" pitchFamily="34" charset="0"/>
                <a:ea typeface="Verdana" panose="020B0604030504040204" pitchFamily="34" charset="0"/>
                <a:cs typeface="Verdana" panose="020B0604030504040204" pitchFamily="34" charset="0"/>
              </a:rPr>
              <a:t>7. g</a:t>
            </a:r>
            <a:r>
              <a:rPr lang="hu-HU" sz="1100" b="1" dirty="0">
                <a:solidFill>
                  <a:srgbClr val="000000"/>
                </a:solidFill>
                <a:latin typeface="Verdana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en.</a:t>
            </a:r>
            <a:endParaRPr lang="en-US" sz="1100" b="1" dirty="0">
              <a:solidFill>
                <a:srgbClr val="000000"/>
              </a:solidFill>
              <a:latin typeface="Verdana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</p:txBody>
      </p:sp>
      <p:sp>
        <p:nvSpPr>
          <p:cNvPr id="71" name="Szövegdoboz 25"/>
          <p:cNvSpPr txBox="1"/>
          <p:nvPr/>
        </p:nvSpPr>
        <p:spPr bwMode="auto">
          <a:xfrm>
            <a:off x="2617503" y="4081156"/>
            <a:ext cx="797013" cy="261610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100" b="1" dirty="0">
                <a:solidFill>
                  <a:srgbClr val="000000"/>
                </a:solidFill>
                <a:latin typeface="Verdana" pitchFamily="34" charset="0"/>
                <a:ea typeface="Verdana" panose="020B0604030504040204" pitchFamily="34" charset="0"/>
                <a:cs typeface="Verdana" panose="020B0604030504040204" pitchFamily="34" charset="0"/>
              </a:rPr>
              <a:t>8. g</a:t>
            </a:r>
            <a:r>
              <a:rPr lang="hu-HU" sz="1100" b="1" dirty="0">
                <a:solidFill>
                  <a:srgbClr val="000000"/>
                </a:solidFill>
                <a:latin typeface="Verdana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en.</a:t>
            </a:r>
            <a:r>
              <a:rPr lang="en-US" sz="1100" b="1" baseline="30000" dirty="0">
                <a:solidFill>
                  <a:srgbClr val="000000"/>
                </a:solidFill>
                <a:latin typeface="Verdana" pitchFamily="34" charset="0"/>
                <a:ea typeface="Verdana" panose="020B0604030504040204" pitchFamily="34" charset="0"/>
                <a:cs typeface="Verdana" panose="020B0604030504040204" pitchFamily="34" charset="0"/>
              </a:rPr>
              <a:t>1</a:t>
            </a:r>
          </a:p>
        </p:txBody>
      </p:sp>
      <p:sp>
        <p:nvSpPr>
          <p:cNvPr id="72" name="Téglalap 4"/>
          <p:cNvSpPr/>
          <p:nvPr/>
        </p:nvSpPr>
        <p:spPr bwMode="auto">
          <a:xfrm>
            <a:off x="1133834" y="4551763"/>
            <a:ext cx="1080975" cy="1364288"/>
          </a:xfrm>
          <a:prstGeom prst="rect">
            <a:avLst/>
          </a:prstGeom>
          <a:solidFill>
            <a:schemeClr val="bg1">
              <a:lumMod val="50000"/>
            </a:schemeClr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base">
              <a:spcBef>
                <a:spcPts val="600"/>
              </a:spcBef>
              <a:spcAft>
                <a:spcPts val="1400"/>
              </a:spcAft>
              <a:defRPr/>
            </a:pPr>
            <a:r>
              <a:rPr lang="en-US" sz="1200" b="1" dirty="0" err="1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Kaby</a:t>
            </a:r>
            <a:r>
              <a:rPr lang="en-US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Lake</a:t>
            </a:r>
            <a:endParaRPr lang="hu-HU" sz="1200" b="1" baseline="30000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hu-HU" sz="9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New</a:t>
            </a:r>
          </a:p>
          <a:p>
            <a:pPr algn="ctr" fontAlgn="base">
              <a:spcBef>
                <a:spcPct val="0"/>
              </a:spcBef>
              <a:spcAft>
                <a:spcPts val="500"/>
              </a:spcAft>
              <a:defRPr/>
            </a:pPr>
            <a:r>
              <a:rPr lang="hu-HU" sz="9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Microarch</a:t>
            </a:r>
            <a:r>
              <a:rPr lang="en-US" sz="9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.</a:t>
            </a:r>
            <a:endParaRPr lang="hu-HU" sz="9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hu-HU" sz="12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14 </a:t>
            </a:r>
            <a:r>
              <a:rPr lang="hu-HU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nm</a:t>
            </a:r>
          </a:p>
        </p:txBody>
      </p:sp>
      <p:sp>
        <p:nvSpPr>
          <p:cNvPr id="91" name="Téglalap 4"/>
          <p:cNvSpPr/>
          <p:nvPr/>
        </p:nvSpPr>
        <p:spPr bwMode="auto">
          <a:xfrm>
            <a:off x="2253123" y="4552454"/>
            <a:ext cx="1656000" cy="1364288"/>
          </a:xfrm>
          <a:prstGeom prst="rect">
            <a:avLst/>
          </a:prstGeom>
          <a:solidFill>
            <a:srgbClr val="7F7F7F"/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base">
              <a:spcBef>
                <a:spcPct val="0"/>
              </a:spcBef>
              <a:spcAft>
                <a:spcPts val="300"/>
              </a:spcAft>
              <a:defRPr/>
            </a:pPr>
            <a:r>
              <a:rPr lang="en-US" sz="1100" b="1" dirty="0" err="1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Kaby</a:t>
            </a:r>
            <a:r>
              <a:rPr lang="en-US" sz="11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Lake R/G</a:t>
            </a:r>
          </a:p>
          <a:p>
            <a:pPr algn="ctr" fontAlgn="base">
              <a:spcBef>
                <a:spcPct val="0"/>
              </a:spcBef>
              <a:spcAft>
                <a:spcPts val="300"/>
              </a:spcAft>
              <a:defRPr/>
            </a:pPr>
            <a:r>
              <a:rPr lang="en-US" sz="11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Coffee Lake</a:t>
            </a:r>
          </a:p>
          <a:p>
            <a:pPr algn="ctr" fontAlgn="base">
              <a:spcBef>
                <a:spcPct val="0"/>
              </a:spcBef>
              <a:spcAft>
                <a:spcPts val="300"/>
              </a:spcAft>
              <a:defRPr/>
            </a:pPr>
            <a:r>
              <a:rPr lang="en-US" sz="11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Amber Lake-Y</a:t>
            </a:r>
          </a:p>
          <a:p>
            <a:pPr algn="ctr" fontAlgn="base">
              <a:spcBef>
                <a:spcPct val="0"/>
              </a:spcBef>
              <a:spcAft>
                <a:spcPts val="300"/>
              </a:spcAft>
              <a:defRPr/>
            </a:pPr>
            <a:r>
              <a:rPr lang="en-US" sz="11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Whiskey Lake-U</a:t>
            </a:r>
          </a:p>
          <a:p>
            <a:pPr algn="ctr" fontAlgn="base">
              <a:spcBef>
                <a:spcPct val="0"/>
              </a:spcBef>
              <a:spcAft>
                <a:spcPts val="300"/>
              </a:spcAft>
              <a:defRPr/>
            </a:pPr>
            <a:r>
              <a:rPr lang="en-US" sz="1100" b="1" spc="-100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Cannon Lake (10 nm) 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1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14 </a:t>
            </a:r>
            <a:r>
              <a:rPr lang="hu-HU" sz="11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nm</a:t>
            </a:r>
          </a:p>
        </p:txBody>
      </p:sp>
      <p:sp>
        <p:nvSpPr>
          <p:cNvPr id="92" name="Téglalap 14"/>
          <p:cNvSpPr/>
          <p:nvPr/>
        </p:nvSpPr>
        <p:spPr bwMode="auto">
          <a:xfrm>
            <a:off x="3943555" y="4558772"/>
            <a:ext cx="1008000" cy="1356734"/>
          </a:xfrm>
          <a:prstGeom prst="rect">
            <a:avLst/>
          </a:prstGeom>
          <a:solidFill>
            <a:srgbClr val="7F7F7F"/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base">
              <a:spcBef>
                <a:spcPct val="0"/>
              </a:spcBef>
              <a:spcAft>
                <a:spcPts val="600"/>
              </a:spcAft>
              <a:defRPr/>
            </a:pPr>
            <a:r>
              <a:rPr lang="en-US" sz="11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Coffee Lake R</a:t>
            </a:r>
            <a:endParaRPr lang="hu-HU" sz="11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hu-HU" sz="9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New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900" b="1" dirty="0" err="1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Microarch</a:t>
            </a:r>
            <a:r>
              <a:rPr lang="en-US" sz="9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.</a:t>
            </a:r>
            <a:endParaRPr lang="hu-HU" sz="9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hu-HU" sz="11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1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14 </a:t>
            </a:r>
            <a:r>
              <a:rPr lang="hu-HU" sz="11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nm</a:t>
            </a:r>
          </a:p>
        </p:txBody>
      </p:sp>
      <p:sp>
        <p:nvSpPr>
          <p:cNvPr id="94" name="Szövegdoboz 21"/>
          <p:cNvSpPr txBox="1">
            <a:spLocks noChangeArrowheads="1"/>
          </p:cNvSpPr>
          <p:nvPr/>
        </p:nvSpPr>
        <p:spPr bwMode="auto">
          <a:xfrm>
            <a:off x="3771508" y="5982127"/>
            <a:ext cx="1295547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 i="1" dirty="0">
                <a:solidFill>
                  <a:srgbClr val="000000"/>
                </a:solidFill>
                <a:latin typeface="Verdana" pitchFamily="34" charset="0"/>
                <a:ea typeface="Verdana" pitchFamily="34" charset="0"/>
                <a:cs typeface="Verdana" pitchFamily="34" charset="0"/>
              </a:rPr>
              <a:t>Optimization</a:t>
            </a:r>
            <a:endParaRPr lang="hu-HU" altLang="en-US" sz="1200" b="1" i="1" dirty="0">
              <a:solidFill>
                <a:srgbClr val="000000"/>
              </a:solidFill>
              <a:latin typeface="Verdana" pitchFamily="34" charset="0"/>
              <a:ea typeface="Verdana" pitchFamily="34" charset="0"/>
              <a:cs typeface="Verdana" pitchFamily="34" charset="0"/>
            </a:endParaRPr>
          </a:p>
        </p:txBody>
      </p:sp>
      <p:sp>
        <p:nvSpPr>
          <p:cNvPr id="95" name="Szövegdoboz 25"/>
          <p:cNvSpPr txBox="1"/>
          <p:nvPr/>
        </p:nvSpPr>
        <p:spPr bwMode="auto">
          <a:xfrm>
            <a:off x="4112343" y="4095882"/>
            <a:ext cx="729687" cy="261610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100" b="1" dirty="0">
                <a:solidFill>
                  <a:srgbClr val="000000"/>
                </a:solidFill>
                <a:latin typeface="Verdana" pitchFamily="34" charset="0"/>
                <a:ea typeface="Verdana" panose="020B0604030504040204" pitchFamily="34" charset="0"/>
                <a:cs typeface="Verdana" panose="020B0604030504040204" pitchFamily="34" charset="0"/>
              </a:rPr>
              <a:t>9. g</a:t>
            </a:r>
            <a:r>
              <a:rPr lang="hu-HU" sz="1100" b="1" dirty="0">
                <a:solidFill>
                  <a:srgbClr val="000000"/>
                </a:solidFill>
                <a:latin typeface="Verdana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en.</a:t>
            </a:r>
            <a:endParaRPr lang="en-US" sz="1100" b="1" dirty="0">
              <a:solidFill>
                <a:srgbClr val="000000"/>
              </a:solidFill>
              <a:latin typeface="Verdana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</p:txBody>
      </p:sp>
      <p:sp>
        <p:nvSpPr>
          <p:cNvPr id="96" name="TextBox 95"/>
          <p:cNvSpPr txBox="1"/>
          <p:nvPr/>
        </p:nvSpPr>
        <p:spPr>
          <a:xfrm>
            <a:off x="4129877" y="6353071"/>
            <a:ext cx="668773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300" i="1" dirty="0"/>
              <a:t>(2018)</a:t>
            </a:r>
          </a:p>
        </p:txBody>
      </p:sp>
      <p:sp>
        <p:nvSpPr>
          <p:cNvPr id="97" name="TextBox 96"/>
          <p:cNvSpPr txBox="1"/>
          <p:nvPr/>
        </p:nvSpPr>
        <p:spPr>
          <a:xfrm>
            <a:off x="4982832" y="4217405"/>
            <a:ext cx="184731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endParaRPr lang="en-US" sz="1200" dirty="0">
              <a:latin typeface="+mj-lt"/>
            </a:endParaRPr>
          </a:p>
        </p:txBody>
      </p:sp>
      <p:sp>
        <p:nvSpPr>
          <p:cNvPr id="98" name="TextBox 97"/>
          <p:cNvSpPr txBox="1"/>
          <p:nvPr/>
        </p:nvSpPr>
        <p:spPr>
          <a:xfrm>
            <a:off x="6881499" y="6392361"/>
            <a:ext cx="1001621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/>
              <a:t>R: Refresh</a:t>
            </a:r>
          </a:p>
        </p:txBody>
      </p:sp>
      <p:sp>
        <p:nvSpPr>
          <p:cNvPr id="100" name="TextBox 99"/>
          <p:cNvSpPr txBox="1"/>
          <p:nvPr/>
        </p:nvSpPr>
        <p:spPr>
          <a:xfrm>
            <a:off x="6622980" y="4464115"/>
            <a:ext cx="2551276" cy="172354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171450" lvl="0" indent="-171450">
              <a:spcAft>
                <a:spcPts val="200"/>
              </a:spcAft>
              <a:buFont typeface="Arial" panose="020B0604020202020204" pitchFamily="34" charset="0"/>
              <a:buChar char="•"/>
            </a:pPr>
            <a:r>
              <a:rPr lang="en-US" sz="1200" dirty="0" err="1">
                <a:solidFill>
                  <a:srgbClr val="000000"/>
                </a:solidFill>
                <a:latin typeface="Verdana"/>
              </a:rPr>
              <a:t>Kaby</a:t>
            </a:r>
            <a:r>
              <a:rPr lang="en-US" sz="1200" dirty="0">
                <a:solidFill>
                  <a:srgbClr val="000000"/>
                </a:solidFill>
                <a:latin typeface="Verdana"/>
              </a:rPr>
              <a:t> Lake Refresh 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en-US" sz="1200" dirty="0" err="1">
                <a:solidFill>
                  <a:srgbClr val="000000"/>
                </a:solidFill>
                <a:latin typeface="Verdana"/>
              </a:rPr>
              <a:t>Kaby</a:t>
            </a:r>
            <a:r>
              <a:rPr lang="en-US" sz="1200" dirty="0">
                <a:solidFill>
                  <a:srgbClr val="000000"/>
                </a:solidFill>
                <a:latin typeface="Verdana"/>
              </a:rPr>
              <a:t> Lake G with AMD Vega</a:t>
            </a:r>
          </a:p>
          <a:p>
            <a:pPr>
              <a:spcAft>
                <a:spcPts val="200"/>
              </a:spcAft>
            </a:pPr>
            <a:r>
              <a:rPr lang="en-US" sz="1200" dirty="0">
                <a:solidFill>
                  <a:srgbClr val="000000"/>
                </a:solidFill>
                <a:latin typeface="Verdana"/>
              </a:rPr>
              <a:t>     graphics</a:t>
            </a:r>
          </a:p>
          <a:p>
            <a:pPr marL="171450" indent="-171450">
              <a:spcAft>
                <a:spcPts val="200"/>
              </a:spcAft>
              <a:buFont typeface="Arial" panose="020B0604020202020204" pitchFamily="34" charset="0"/>
              <a:buChar char="•"/>
            </a:pPr>
            <a:r>
              <a:rPr lang="en-US" sz="1200" dirty="0">
                <a:solidFill>
                  <a:srgbClr val="000000"/>
                </a:solidFill>
                <a:latin typeface="Verdana"/>
              </a:rPr>
              <a:t>Coffee Lake</a:t>
            </a:r>
          </a:p>
          <a:p>
            <a:pPr marL="171450" indent="-171450">
              <a:spcAft>
                <a:spcPts val="200"/>
              </a:spcAft>
              <a:buFont typeface="Arial" panose="020B0604020202020204" pitchFamily="34" charset="0"/>
              <a:buChar char="•"/>
            </a:pPr>
            <a:r>
              <a:rPr lang="en-US" sz="1200" dirty="0">
                <a:solidFill>
                  <a:srgbClr val="000000"/>
                </a:solidFill>
                <a:latin typeface="Verdana"/>
              </a:rPr>
              <a:t>Amber Lake Y</a:t>
            </a:r>
          </a:p>
          <a:p>
            <a:pPr marL="171450" indent="-171450">
              <a:spcAft>
                <a:spcPts val="200"/>
              </a:spcAft>
              <a:buFont typeface="Arial" panose="020B0604020202020204" pitchFamily="34" charset="0"/>
              <a:buChar char="•"/>
            </a:pPr>
            <a:r>
              <a:rPr lang="en-US" sz="1200" dirty="0">
                <a:solidFill>
                  <a:srgbClr val="000000"/>
                </a:solidFill>
                <a:latin typeface="Verdana"/>
              </a:rPr>
              <a:t>Whiskey Lake U</a:t>
            </a:r>
          </a:p>
          <a:p>
            <a:pPr marL="171450" lvl="0" indent="-171450">
              <a:spcAft>
                <a:spcPts val="200"/>
              </a:spcAft>
              <a:buFont typeface="Arial" panose="020B0604020202020204" pitchFamily="34" charset="0"/>
              <a:buChar char="•"/>
            </a:pPr>
            <a:r>
              <a:rPr lang="en-US" sz="1200" dirty="0">
                <a:solidFill>
                  <a:srgbClr val="000000"/>
                </a:solidFill>
                <a:latin typeface="Verdana"/>
              </a:rPr>
              <a:t>(all 14 nm) and</a:t>
            </a:r>
          </a:p>
          <a:p>
            <a:pPr marL="171450" lvl="0" indent="-171450">
              <a:spcAft>
                <a:spcPts val="200"/>
              </a:spcAft>
              <a:buFont typeface="Arial" panose="020B0604020202020204" pitchFamily="34" charset="0"/>
              <a:buChar char="•"/>
            </a:pPr>
            <a:r>
              <a:rPr lang="en-US" sz="1200" dirty="0">
                <a:latin typeface="Verdana"/>
              </a:rPr>
              <a:t>Cannon Lake (10 nm) </a:t>
            </a:r>
          </a:p>
        </p:txBody>
      </p:sp>
      <p:sp>
        <p:nvSpPr>
          <p:cNvPr id="101" name="TextBox 100"/>
          <p:cNvSpPr txBox="1"/>
          <p:nvPr/>
        </p:nvSpPr>
        <p:spPr>
          <a:xfrm>
            <a:off x="6300700" y="4059070"/>
            <a:ext cx="290681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/>
            <a:r>
              <a:rPr lang="en-US" sz="1200" baseline="30000" dirty="0">
                <a:solidFill>
                  <a:srgbClr val="000000"/>
                </a:solidFill>
                <a:latin typeface="Verdana"/>
              </a:rPr>
              <a:t>1</a:t>
            </a:r>
            <a:r>
              <a:rPr lang="en-US" sz="1200" dirty="0">
                <a:solidFill>
                  <a:srgbClr val="000000"/>
                </a:solidFill>
                <a:latin typeface="Verdana"/>
              </a:rPr>
              <a:t>The 8th generation  encompasses </a:t>
            </a:r>
          </a:p>
          <a:p>
            <a:pPr lvl="0"/>
            <a:r>
              <a:rPr lang="en-US" sz="1200" dirty="0">
                <a:solidFill>
                  <a:srgbClr val="000000"/>
                </a:solidFill>
                <a:latin typeface="Verdana"/>
              </a:rPr>
              <a:t>     the following processor lines:</a:t>
            </a:r>
          </a:p>
        </p:txBody>
      </p:sp>
      <p:sp>
        <p:nvSpPr>
          <p:cNvPr id="102" name="Téglalap 14"/>
          <p:cNvSpPr/>
          <p:nvPr/>
        </p:nvSpPr>
        <p:spPr bwMode="auto">
          <a:xfrm>
            <a:off x="4989071" y="4563525"/>
            <a:ext cx="1184957" cy="1356734"/>
          </a:xfrm>
          <a:prstGeom prst="rect">
            <a:avLst/>
          </a:prstGeom>
          <a:solidFill>
            <a:srgbClr val="7F7F7F"/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base">
              <a:spcBef>
                <a:spcPts val="600"/>
              </a:spcBef>
              <a:spcAft>
                <a:spcPts val="1200"/>
              </a:spcAft>
              <a:defRPr/>
            </a:pPr>
            <a:r>
              <a:rPr lang="en-US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Comet Lake</a:t>
            </a:r>
            <a:endParaRPr lang="hu-HU" sz="4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ts val="600"/>
              </a:spcBef>
              <a:spcAft>
                <a:spcPct val="0"/>
              </a:spcAft>
              <a:defRPr/>
            </a:pPr>
            <a:r>
              <a:rPr lang="hu-HU" sz="9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New</a:t>
            </a:r>
          </a:p>
          <a:p>
            <a:pPr algn="ctr" fontAlgn="base">
              <a:spcBef>
                <a:spcPct val="0"/>
              </a:spcBef>
              <a:defRPr/>
            </a:pPr>
            <a:r>
              <a:rPr lang="en-US" sz="900" b="1" dirty="0" err="1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Microarch</a:t>
            </a:r>
            <a:r>
              <a:rPr lang="en-US" sz="9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.</a:t>
            </a:r>
            <a:endParaRPr lang="hu-HU" sz="9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ts val="600"/>
              </a:spcAft>
              <a:defRPr/>
            </a:pPr>
            <a:endParaRPr lang="hu-HU" sz="12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14 </a:t>
            </a:r>
            <a:r>
              <a:rPr lang="hu-HU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nm</a:t>
            </a:r>
          </a:p>
        </p:txBody>
      </p:sp>
      <p:sp>
        <p:nvSpPr>
          <p:cNvPr id="103" name="Szövegdoboz 21"/>
          <p:cNvSpPr txBox="1">
            <a:spLocks noChangeArrowheads="1"/>
          </p:cNvSpPr>
          <p:nvPr/>
        </p:nvSpPr>
        <p:spPr bwMode="auto">
          <a:xfrm>
            <a:off x="4932040" y="5958005"/>
            <a:ext cx="1295547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 i="1" dirty="0">
                <a:solidFill>
                  <a:srgbClr val="000000"/>
                </a:solidFill>
                <a:latin typeface="Verdana" pitchFamily="34" charset="0"/>
                <a:ea typeface="Verdana" pitchFamily="34" charset="0"/>
                <a:cs typeface="Verdana" pitchFamily="34" charset="0"/>
              </a:rPr>
              <a:t>Optimization</a:t>
            </a:r>
            <a:endParaRPr lang="hu-HU" altLang="en-US" sz="1200" b="1" i="1" dirty="0">
              <a:solidFill>
                <a:srgbClr val="000000"/>
              </a:solidFill>
              <a:latin typeface="Verdana" pitchFamily="34" charset="0"/>
              <a:ea typeface="Verdana" pitchFamily="34" charset="0"/>
              <a:cs typeface="Verdana" pitchFamily="34" charset="0"/>
            </a:endParaRPr>
          </a:p>
        </p:txBody>
      </p:sp>
      <p:sp>
        <p:nvSpPr>
          <p:cNvPr id="104" name="Szövegdoboz 25"/>
          <p:cNvSpPr txBox="1"/>
          <p:nvPr/>
        </p:nvSpPr>
        <p:spPr bwMode="auto">
          <a:xfrm>
            <a:off x="5082776" y="4100635"/>
            <a:ext cx="830677" cy="261610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100" b="1" dirty="0">
                <a:solidFill>
                  <a:srgbClr val="000000"/>
                </a:solidFill>
                <a:latin typeface="Verdana" pitchFamily="34" charset="0"/>
                <a:ea typeface="Verdana" panose="020B0604030504040204" pitchFamily="34" charset="0"/>
                <a:cs typeface="Verdana" panose="020B0604030504040204" pitchFamily="34" charset="0"/>
              </a:rPr>
              <a:t>10. g</a:t>
            </a:r>
            <a:r>
              <a:rPr lang="hu-HU" sz="1100" b="1" dirty="0">
                <a:solidFill>
                  <a:srgbClr val="000000"/>
                </a:solidFill>
                <a:latin typeface="Verdana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en.</a:t>
            </a:r>
            <a:endParaRPr lang="en-US" sz="1100" b="1" dirty="0">
              <a:solidFill>
                <a:srgbClr val="000000"/>
              </a:solidFill>
              <a:latin typeface="Verdana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</p:txBody>
      </p:sp>
      <p:sp>
        <p:nvSpPr>
          <p:cNvPr id="105" name="TextBox 104"/>
          <p:cNvSpPr txBox="1"/>
          <p:nvPr/>
        </p:nvSpPr>
        <p:spPr>
          <a:xfrm>
            <a:off x="5175329" y="6357824"/>
            <a:ext cx="758541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300" i="1" dirty="0"/>
              <a:t>(2019)</a:t>
            </a:r>
          </a:p>
        </p:txBody>
      </p:sp>
      <p:sp>
        <p:nvSpPr>
          <p:cNvPr id="106" name="TextBox 105"/>
          <p:cNvSpPr txBox="1"/>
          <p:nvPr/>
        </p:nvSpPr>
        <p:spPr>
          <a:xfrm>
            <a:off x="6443378" y="6108332"/>
            <a:ext cx="984565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>
                <a:solidFill>
                  <a:schemeClr val="accent6"/>
                </a:solidFill>
              </a:rPr>
              <a:t>lines [</a:t>
            </a:r>
            <a:r>
              <a:rPr lang="hu-HU" sz="1200" dirty="0">
                <a:solidFill>
                  <a:schemeClr val="accent6"/>
                </a:solidFill>
              </a:rPr>
              <a:t>11</a:t>
            </a:r>
            <a:r>
              <a:rPr lang="en-US" sz="1200" dirty="0">
                <a:solidFill>
                  <a:schemeClr val="accent6"/>
                </a:solidFill>
              </a:rPr>
              <a:t>].</a:t>
            </a:r>
          </a:p>
        </p:txBody>
      </p:sp>
      <p:sp>
        <p:nvSpPr>
          <p:cNvPr id="26" name="Rectangle 25"/>
          <p:cNvSpPr/>
          <p:nvPr/>
        </p:nvSpPr>
        <p:spPr bwMode="auto">
          <a:xfrm>
            <a:off x="1110855" y="3955608"/>
            <a:ext cx="5116732" cy="2713752"/>
          </a:xfrm>
          <a:prstGeom prst="rect">
            <a:avLst/>
          </a:prstGeom>
          <a:noFill/>
          <a:ln w="28575" cap="flat" cmpd="sng" algn="ctr">
            <a:solidFill>
              <a:srgbClr val="FF0000"/>
            </a:solidFill>
            <a:prstDash val="sysDash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355100924"/>
      </p:ext>
    </p:extLst>
  </p:cSld>
  <p:clrMapOvr>
    <a:masterClrMapping/>
  </p:clrMapOvr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>
                <a:solidFill>
                  <a:srgbClr val="FFFFFF"/>
                </a:solidFill>
              </a:rPr>
              <a:t>2.2.1 What was Intel’s concept for developing subsequent Core 2 generations (8)</a:t>
            </a:r>
            <a:endParaRPr lang="en-US" dirty="0"/>
          </a:p>
        </p:txBody>
      </p:sp>
      <p:sp>
        <p:nvSpPr>
          <p:cNvPr id="3" name="TextBox 2"/>
          <p:cNvSpPr txBox="1"/>
          <p:nvPr/>
        </p:nvSpPr>
        <p:spPr>
          <a:xfrm>
            <a:off x="218507" y="839730"/>
            <a:ext cx="9168866" cy="253915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dirty="0">
                <a:latin typeface="+mj-lt"/>
              </a:rPr>
              <a:t> </a:t>
            </a:r>
            <a:r>
              <a:rPr lang="en-US" sz="1600" dirty="0">
                <a:solidFill>
                  <a:srgbClr val="FF0000"/>
                </a:solidFill>
                <a:latin typeface="+mj-lt"/>
              </a:rPr>
              <a:t>Note</a:t>
            </a:r>
            <a:r>
              <a:rPr lang="en-US" sz="1600" dirty="0">
                <a:latin typeface="+mj-lt"/>
              </a:rPr>
              <a:t> in the previous Figure that the </a:t>
            </a:r>
            <a:r>
              <a:rPr lang="en-US" sz="1600" dirty="0">
                <a:solidFill>
                  <a:srgbClr val="FF0000"/>
                </a:solidFill>
                <a:latin typeface="+mj-lt"/>
              </a:rPr>
              <a:t>8</a:t>
            </a:r>
            <a:r>
              <a:rPr lang="en-US" sz="1600" baseline="30000" dirty="0">
                <a:solidFill>
                  <a:srgbClr val="FF0000"/>
                </a:solidFill>
                <a:latin typeface="+mj-lt"/>
              </a:rPr>
              <a:t>th</a:t>
            </a:r>
            <a:r>
              <a:rPr lang="en-US" sz="1600" dirty="0">
                <a:solidFill>
                  <a:srgbClr val="FF0000"/>
                </a:solidFill>
                <a:latin typeface="+mj-lt"/>
              </a:rPr>
              <a:t> generation </a:t>
            </a:r>
            <a:r>
              <a:rPr lang="en-US" sz="1600" dirty="0">
                <a:latin typeface="+mj-lt"/>
              </a:rPr>
              <a:t>covers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several new</a:t>
            </a:r>
          </a:p>
          <a:p>
            <a:pPr>
              <a:spcAft>
                <a:spcPts val="600"/>
              </a:spcAft>
            </a:pPr>
            <a:r>
              <a:rPr lang="en-US" sz="1600" dirty="0">
                <a:solidFill>
                  <a:srgbClr val="0070C0"/>
                </a:solidFill>
                <a:latin typeface="+mj-lt"/>
              </a:rPr>
              <a:t>       families </a:t>
            </a:r>
            <a:r>
              <a:rPr lang="en-US" sz="1600" dirty="0">
                <a:latin typeface="+mj-lt"/>
              </a:rPr>
              <a:t>manufactured on Intel’s continuously enhanced still 14 nm process.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dirty="0">
                <a:latin typeface="+mj-lt"/>
              </a:rPr>
              <a:t>Surprisingly, among the mostly 14 nm 8</a:t>
            </a:r>
            <a:r>
              <a:rPr lang="en-US" sz="1600" baseline="30000" dirty="0">
                <a:latin typeface="+mj-lt"/>
              </a:rPr>
              <a:t>th</a:t>
            </a:r>
            <a:r>
              <a:rPr lang="en-US" sz="1600" dirty="0">
                <a:latin typeface="+mj-lt"/>
              </a:rPr>
              <a:t> generation families, you will also find </a:t>
            </a:r>
          </a:p>
          <a:p>
            <a:r>
              <a:rPr lang="en-US" sz="1600" dirty="0">
                <a:latin typeface="+mj-lt"/>
              </a:rPr>
              <a:t>       Intel’s </a:t>
            </a:r>
            <a:r>
              <a:rPr lang="en-US" sz="1600" dirty="0">
                <a:solidFill>
                  <a:srgbClr val="FF0000"/>
                </a:solidFill>
                <a:latin typeface="+mj-lt"/>
              </a:rPr>
              <a:t>10 nm Cannon Lake </a:t>
            </a:r>
            <a:r>
              <a:rPr lang="en-US" sz="1600" dirty="0">
                <a:latin typeface="+mj-lt"/>
              </a:rPr>
              <a:t>line that includes merely a dual-core GPU-less </a:t>
            </a:r>
          </a:p>
          <a:p>
            <a:pPr>
              <a:spcAft>
                <a:spcPts val="600"/>
              </a:spcAft>
            </a:pPr>
            <a:r>
              <a:rPr lang="en-US" sz="1600" dirty="0">
                <a:latin typeface="+mj-lt"/>
              </a:rPr>
              <a:t>       low-power </a:t>
            </a:r>
            <a:r>
              <a:rPr lang="en-US" sz="1600" spc="-30" dirty="0">
                <a:latin typeface="+mj-lt"/>
              </a:rPr>
              <a:t>processor model.</a:t>
            </a:r>
          </a:p>
          <a:p>
            <a:r>
              <a:rPr lang="en-US" sz="1600" spc="-30" dirty="0">
                <a:latin typeface="+mj-lt"/>
              </a:rPr>
              <a:t>    </a:t>
            </a:r>
            <a:r>
              <a:rPr lang="en-US" sz="1600" spc="-60" dirty="0">
                <a:latin typeface="+mj-lt"/>
              </a:rPr>
              <a:t>The Cannon Lake line was announced </a:t>
            </a:r>
            <a:r>
              <a:rPr lang="en-US" sz="1600" spc="-60" dirty="0">
                <a:solidFill>
                  <a:srgbClr val="0070C0"/>
                </a:solidFill>
                <a:latin typeface="+mj-lt"/>
              </a:rPr>
              <a:t>in 05/2018 to demonstrate Intel’s 10 nm process</a:t>
            </a:r>
          </a:p>
          <a:p>
            <a:pPr>
              <a:spcAft>
                <a:spcPts val="600"/>
              </a:spcAft>
            </a:pPr>
            <a:r>
              <a:rPr lang="en-US" sz="1600" spc="-30" dirty="0">
                <a:solidFill>
                  <a:srgbClr val="0070C0"/>
                </a:solidFill>
                <a:latin typeface="+mj-lt"/>
              </a:rPr>
              <a:t>      capability.</a:t>
            </a:r>
            <a:endParaRPr lang="en-US" sz="1600" spc="-30" dirty="0">
              <a:latin typeface="+mj-lt"/>
            </a:endParaRP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dirty="0">
                <a:latin typeface="+mj-lt"/>
              </a:rPr>
              <a:t>In fact, however, this line was only a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pilot implementation</a:t>
            </a:r>
            <a:r>
              <a:rPr lang="en-US" sz="1600" dirty="0">
                <a:latin typeface="+mj-lt"/>
              </a:rPr>
              <a:t>; Intel needed about</a:t>
            </a:r>
          </a:p>
          <a:p>
            <a:r>
              <a:rPr lang="en-US" sz="1600" dirty="0">
                <a:latin typeface="+mj-lt"/>
              </a:rPr>
              <a:t>      one more year to mass produce 10 nm dies. </a:t>
            </a:r>
          </a:p>
        </p:txBody>
      </p:sp>
      <p:sp>
        <p:nvSpPr>
          <p:cNvPr id="4" name="TextBox 3"/>
          <p:cNvSpPr txBox="1"/>
          <p:nvPr/>
        </p:nvSpPr>
        <p:spPr>
          <a:xfrm>
            <a:off x="26495" y="458670"/>
            <a:ext cx="472518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>
                <a:solidFill>
                  <a:schemeClr val="accent6"/>
                </a:solidFill>
                <a:latin typeface="+mj-lt"/>
              </a:rPr>
              <a:t>Remarks to the 8</a:t>
            </a:r>
            <a:r>
              <a:rPr lang="en-US" baseline="30000" dirty="0">
                <a:solidFill>
                  <a:schemeClr val="accent6"/>
                </a:solidFill>
                <a:latin typeface="+mj-lt"/>
              </a:rPr>
              <a:t>th</a:t>
            </a:r>
            <a:r>
              <a:rPr lang="en-US" dirty="0">
                <a:solidFill>
                  <a:schemeClr val="accent6"/>
                </a:solidFill>
                <a:latin typeface="+mj-lt"/>
              </a:rPr>
              <a:t> generation </a:t>
            </a:r>
          </a:p>
        </p:txBody>
      </p:sp>
    </p:spTree>
    <p:extLst>
      <p:ext uri="{BB962C8B-B14F-4D97-AF65-F5344CB8AC3E}">
        <p14:creationId xmlns:p14="http://schemas.microsoft.com/office/powerpoint/2010/main" val="269426305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>
                <a:solidFill>
                  <a:srgbClr val="FFFFFF"/>
                </a:solidFill>
              </a:rPr>
              <a:t>2.2.1 What was Intel’s concept for developing subsequent Core 2 generations (9)</a:t>
            </a:r>
            <a:endParaRPr lang="en-US" dirty="0"/>
          </a:p>
        </p:txBody>
      </p:sp>
      <p:sp>
        <p:nvSpPr>
          <p:cNvPr id="30" name="Text Box 5"/>
          <p:cNvSpPr txBox="1">
            <a:spLocks noChangeArrowheads="1"/>
          </p:cNvSpPr>
          <p:nvPr/>
        </p:nvSpPr>
        <p:spPr bwMode="auto">
          <a:xfrm>
            <a:off x="26495" y="458670"/>
            <a:ext cx="9046579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800" spc="-30" dirty="0">
                <a:solidFill>
                  <a:srgbClr val="333399"/>
                </a:solidFill>
                <a:latin typeface="Verdana" pitchFamily="34" charset="0"/>
                <a:cs typeface="Arial" charset="0"/>
              </a:rPr>
              <a:t>Optimization cycle and backporting introduced after the 10</a:t>
            </a:r>
            <a:r>
              <a:rPr lang="en-US" altLang="en-US" sz="1800" spc="-30" baseline="30000" dirty="0">
                <a:solidFill>
                  <a:srgbClr val="333399"/>
                </a:solidFill>
                <a:latin typeface="Verdana" pitchFamily="34" charset="0"/>
                <a:cs typeface="Arial" charset="0"/>
              </a:rPr>
              <a:t>th</a:t>
            </a:r>
            <a:r>
              <a:rPr lang="en-US" altLang="en-US" sz="1800" spc="-30" dirty="0">
                <a:solidFill>
                  <a:srgbClr val="333399"/>
                </a:solidFill>
                <a:latin typeface="Verdana" pitchFamily="34" charset="0"/>
                <a:cs typeface="Arial" charset="0"/>
              </a:rPr>
              <a:t> gen. Ice Lake line</a:t>
            </a:r>
          </a:p>
        </p:txBody>
      </p:sp>
      <p:sp>
        <p:nvSpPr>
          <p:cNvPr id="22" name="Téglalap 3"/>
          <p:cNvSpPr/>
          <p:nvPr/>
        </p:nvSpPr>
        <p:spPr bwMode="auto">
          <a:xfrm>
            <a:off x="996823" y="1668344"/>
            <a:ext cx="6950552" cy="2196000"/>
          </a:xfrm>
          <a:prstGeom prst="rect">
            <a:avLst/>
          </a:prstGeom>
          <a:solidFill>
            <a:schemeClr val="bg1">
              <a:lumMod val="95000"/>
            </a:schemeClr>
          </a:solidFill>
          <a:ln w="28575" cmpd="dbl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hu-HU" sz="1400" b="1" dirty="0">
              <a:solidFill>
                <a:srgbClr val="FFFFFF"/>
              </a:solidFill>
            </a:endParaRPr>
          </a:p>
        </p:txBody>
      </p:sp>
      <p:sp>
        <p:nvSpPr>
          <p:cNvPr id="23" name="Téglalap 5"/>
          <p:cNvSpPr/>
          <p:nvPr/>
        </p:nvSpPr>
        <p:spPr bwMode="auto">
          <a:xfrm>
            <a:off x="3339861" y="2095605"/>
            <a:ext cx="1080975" cy="1364288"/>
          </a:xfrm>
          <a:prstGeom prst="rect">
            <a:avLst/>
          </a:prstGeom>
          <a:solidFill>
            <a:srgbClr val="7F7F7F"/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Tiger</a:t>
            </a:r>
          </a:p>
          <a:p>
            <a:pPr algn="ctr" fontAlgn="base">
              <a:spcBef>
                <a:spcPct val="0"/>
              </a:spcBef>
              <a:spcAft>
                <a:spcPts val="400"/>
              </a:spcAft>
              <a:defRPr/>
            </a:pPr>
            <a:r>
              <a:rPr lang="en-US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Lake</a:t>
            </a:r>
            <a:endParaRPr lang="hu-HU" sz="12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hu-HU" sz="9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New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900" b="1" dirty="0" err="1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Microarch</a:t>
            </a:r>
            <a:r>
              <a:rPr lang="en-US" sz="9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.</a:t>
            </a:r>
          </a:p>
          <a:p>
            <a:pPr algn="ctr" fontAlgn="base">
              <a:spcBef>
                <a:spcPct val="0"/>
              </a:spcBef>
              <a:spcAft>
                <a:spcPts val="600"/>
              </a:spcAft>
              <a:defRPr/>
            </a:pPr>
            <a:endParaRPr lang="en-US" sz="12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ts val="600"/>
              </a:spcAft>
              <a:defRPr/>
            </a:pPr>
            <a:r>
              <a:rPr lang="en-US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10 </a:t>
            </a:r>
            <a:r>
              <a:rPr lang="hu-HU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nm</a:t>
            </a:r>
          </a:p>
        </p:txBody>
      </p:sp>
      <p:sp>
        <p:nvSpPr>
          <p:cNvPr id="24" name="Téglalap 11"/>
          <p:cNvSpPr/>
          <p:nvPr/>
        </p:nvSpPr>
        <p:spPr bwMode="auto">
          <a:xfrm>
            <a:off x="5547454" y="2094611"/>
            <a:ext cx="1080975" cy="1364288"/>
          </a:xfrm>
          <a:prstGeom prst="rect">
            <a:avLst/>
          </a:prstGeom>
          <a:solidFill>
            <a:srgbClr val="996600"/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base">
              <a:spcBef>
                <a:spcPts val="600"/>
              </a:spcBef>
              <a:spcAft>
                <a:spcPts val="600"/>
              </a:spcAft>
              <a:defRPr/>
            </a:pPr>
            <a:r>
              <a:rPr lang="en-US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Alder Lake</a:t>
            </a:r>
            <a:endParaRPr lang="hu-HU" sz="9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hu-HU" sz="9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New</a:t>
            </a:r>
            <a:r>
              <a:rPr lang="en-US" sz="9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Hybrid </a:t>
            </a:r>
            <a:endParaRPr lang="hu-HU" sz="9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ts val="300"/>
              </a:spcAft>
              <a:defRPr/>
            </a:pPr>
            <a:r>
              <a:rPr lang="hu-HU" sz="900" b="1" dirty="0" err="1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Microarch</a:t>
            </a:r>
            <a:r>
              <a:rPr lang="en-US" sz="9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.</a:t>
            </a:r>
            <a:endParaRPr lang="hu-HU" sz="9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hu-HU" sz="12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10 </a:t>
            </a:r>
            <a:r>
              <a:rPr lang="hu-HU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nm</a:t>
            </a:r>
          </a:p>
        </p:txBody>
      </p:sp>
      <p:sp>
        <p:nvSpPr>
          <p:cNvPr id="25" name="Szövegdoboz 17"/>
          <p:cNvSpPr txBox="1">
            <a:spLocks noChangeArrowheads="1"/>
          </p:cNvSpPr>
          <p:nvPr/>
        </p:nvSpPr>
        <p:spPr bwMode="auto">
          <a:xfrm>
            <a:off x="3241859" y="3517814"/>
            <a:ext cx="1218603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 i="1" spc="-50" dirty="0">
                <a:solidFill>
                  <a:srgbClr val="000000"/>
                </a:solidFill>
                <a:latin typeface="Verdana" pitchFamily="34" charset="0"/>
                <a:ea typeface="Verdana" pitchFamily="34" charset="0"/>
                <a:cs typeface="Verdana" pitchFamily="34" charset="0"/>
              </a:rPr>
              <a:t>Optimization</a:t>
            </a:r>
            <a:endParaRPr lang="hu-HU" altLang="en-US" sz="1200" b="1" i="1" spc="-50" dirty="0">
              <a:solidFill>
                <a:srgbClr val="000000"/>
              </a:solidFill>
              <a:latin typeface="Verdana" pitchFamily="34" charset="0"/>
              <a:ea typeface="Verdana" pitchFamily="34" charset="0"/>
              <a:cs typeface="Verdana" pitchFamily="34" charset="0"/>
            </a:endParaRPr>
          </a:p>
        </p:txBody>
      </p:sp>
      <p:sp>
        <p:nvSpPr>
          <p:cNvPr id="27" name="Szövegdoboz 18"/>
          <p:cNvSpPr txBox="1">
            <a:spLocks noChangeArrowheads="1"/>
          </p:cNvSpPr>
          <p:nvPr/>
        </p:nvSpPr>
        <p:spPr bwMode="auto">
          <a:xfrm>
            <a:off x="5532959" y="3516424"/>
            <a:ext cx="1191352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 i="1" dirty="0">
                <a:solidFill>
                  <a:srgbClr val="000000"/>
                </a:solidFill>
                <a:latin typeface="Verdana" pitchFamily="34" charset="0"/>
                <a:ea typeface="Verdana" pitchFamily="34" charset="0"/>
                <a:cs typeface="Verdana" pitchFamily="34" charset="0"/>
              </a:rPr>
              <a:t>New design</a:t>
            </a:r>
            <a:endParaRPr lang="hu-HU" altLang="en-US" sz="1200" b="1" i="1" dirty="0">
              <a:solidFill>
                <a:srgbClr val="000000"/>
              </a:solidFill>
              <a:latin typeface="Verdana" pitchFamily="34" charset="0"/>
              <a:ea typeface="Verdana" pitchFamily="34" charset="0"/>
              <a:cs typeface="Verdana" pitchFamily="34" charset="0"/>
            </a:endParaRPr>
          </a:p>
        </p:txBody>
      </p:sp>
      <p:sp>
        <p:nvSpPr>
          <p:cNvPr id="29" name="Szövegdoboz 25"/>
          <p:cNvSpPr txBox="1"/>
          <p:nvPr/>
        </p:nvSpPr>
        <p:spPr bwMode="auto">
          <a:xfrm>
            <a:off x="3477215" y="1730703"/>
            <a:ext cx="904273" cy="2616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100" b="1" dirty="0">
                <a:solidFill>
                  <a:srgbClr val="000000"/>
                </a:solidFill>
                <a:latin typeface="Verdana" pitchFamily="34" charset="0"/>
                <a:ea typeface="Verdana" panose="020B0604030504040204" pitchFamily="34" charset="0"/>
                <a:cs typeface="Verdana" panose="020B0604030504040204" pitchFamily="34" charset="0"/>
              </a:rPr>
              <a:t>11. </a:t>
            </a:r>
            <a:r>
              <a:rPr lang="hu-HU" sz="1100" b="1" dirty="0">
                <a:solidFill>
                  <a:srgbClr val="000000"/>
                </a:solidFill>
                <a:latin typeface="Verdana" pitchFamily="34" charset="0"/>
                <a:ea typeface="Verdana" panose="020B0604030504040204" pitchFamily="34" charset="0"/>
                <a:cs typeface="Verdana" panose="020B0604030504040204" pitchFamily="34" charset="0"/>
              </a:rPr>
              <a:t>gen.</a:t>
            </a:r>
            <a:endParaRPr lang="en-US" sz="1100" b="1" dirty="0">
              <a:solidFill>
                <a:srgbClr val="000000"/>
              </a:solidFill>
              <a:latin typeface="Verdana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</p:txBody>
      </p:sp>
      <p:sp>
        <p:nvSpPr>
          <p:cNvPr id="32" name="Szövegdoboz 25"/>
          <p:cNvSpPr txBox="1"/>
          <p:nvPr/>
        </p:nvSpPr>
        <p:spPr bwMode="auto">
          <a:xfrm>
            <a:off x="5712979" y="1751988"/>
            <a:ext cx="904273" cy="23782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100" b="1" dirty="0">
                <a:solidFill>
                  <a:srgbClr val="000000"/>
                </a:solidFill>
                <a:latin typeface="Verdana" pitchFamily="34" charset="0"/>
                <a:ea typeface="Verdana" panose="020B0604030504040204" pitchFamily="34" charset="0"/>
                <a:cs typeface="Verdana" panose="020B0604030504040204" pitchFamily="34" charset="0"/>
              </a:rPr>
              <a:t>12. </a:t>
            </a:r>
            <a:r>
              <a:rPr lang="hu-HU" sz="1100" b="1" dirty="0">
                <a:solidFill>
                  <a:srgbClr val="000000"/>
                </a:solidFill>
                <a:latin typeface="Verdana" pitchFamily="34" charset="0"/>
                <a:ea typeface="Verdana" panose="020B0604030504040204" pitchFamily="34" charset="0"/>
                <a:cs typeface="Verdana" panose="020B0604030504040204" pitchFamily="34" charset="0"/>
              </a:rPr>
              <a:t>gen.</a:t>
            </a:r>
            <a:endParaRPr lang="en-US" sz="1100" b="1" dirty="0">
              <a:solidFill>
                <a:srgbClr val="000000"/>
              </a:solidFill>
              <a:latin typeface="Verdana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</p:txBody>
      </p:sp>
      <p:sp>
        <p:nvSpPr>
          <p:cNvPr id="33" name="TextBox 32"/>
          <p:cNvSpPr txBox="1"/>
          <p:nvPr/>
        </p:nvSpPr>
        <p:spPr>
          <a:xfrm>
            <a:off x="3497370" y="3876513"/>
            <a:ext cx="668773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300" dirty="0"/>
              <a:t>(2020)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5802989" y="3879910"/>
            <a:ext cx="668773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300" dirty="0"/>
              <a:t>(2021)</a:t>
            </a:r>
          </a:p>
        </p:txBody>
      </p:sp>
      <p:sp>
        <p:nvSpPr>
          <p:cNvPr id="35" name="Téglalap 5"/>
          <p:cNvSpPr/>
          <p:nvPr/>
        </p:nvSpPr>
        <p:spPr bwMode="auto">
          <a:xfrm>
            <a:off x="2240499" y="2086953"/>
            <a:ext cx="1080975" cy="1364288"/>
          </a:xfrm>
          <a:prstGeom prst="rect">
            <a:avLst/>
          </a:prstGeom>
          <a:solidFill>
            <a:srgbClr val="7F7F7F"/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Ice </a:t>
            </a:r>
          </a:p>
          <a:p>
            <a:pPr algn="ctr" fontAlgn="base">
              <a:spcBef>
                <a:spcPct val="0"/>
              </a:spcBef>
              <a:spcAft>
                <a:spcPts val="400"/>
              </a:spcAft>
              <a:defRPr/>
            </a:pPr>
            <a:r>
              <a:rPr lang="en-US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Lake</a:t>
            </a:r>
            <a:endParaRPr lang="hu-HU" sz="12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hu-HU" sz="9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New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900" b="1" dirty="0" err="1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Microarch</a:t>
            </a:r>
            <a:r>
              <a:rPr lang="en-US" sz="9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.</a:t>
            </a:r>
            <a:endParaRPr lang="hu-HU" sz="9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hu-HU" sz="12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10 </a:t>
            </a:r>
            <a:r>
              <a:rPr lang="hu-HU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nm</a:t>
            </a:r>
          </a:p>
        </p:txBody>
      </p:sp>
      <p:sp>
        <p:nvSpPr>
          <p:cNvPr id="36" name="Szövegdoboz 17"/>
          <p:cNvSpPr txBox="1">
            <a:spLocks noChangeArrowheads="1"/>
          </p:cNvSpPr>
          <p:nvPr/>
        </p:nvSpPr>
        <p:spPr bwMode="auto">
          <a:xfrm>
            <a:off x="2459940" y="3509162"/>
            <a:ext cx="649537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200" b="1" i="1" dirty="0">
                <a:solidFill>
                  <a:srgbClr val="000000"/>
                </a:solidFill>
                <a:latin typeface="Verdana" pitchFamily="34" charset="0"/>
                <a:ea typeface="Verdana" pitchFamily="34" charset="0"/>
                <a:cs typeface="Verdana" pitchFamily="34" charset="0"/>
              </a:rPr>
              <a:t>T</a:t>
            </a:r>
            <a:r>
              <a:rPr lang="en-US" altLang="en-US" sz="1200" b="1" i="1" dirty="0">
                <a:solidFill>
                  <a:srgbClr val="000000"/>
                </a:solidFill>
                <a:latin typeface="Verdana" pitchFamily="34" charset="0"/>
                <a:ea typeface="Verdana" pitchFamily="34" charset="0"/>
                <a:cs typeface="Verdana" pitchFamily="34" charset="0"/>
              </a:rPr>
              <a:t>O</a:t>
            </a:r>
            <a:r>
              <a:rPr lang="hu-HU" altLang="en-US" sz="1200" b="1" i="1" dirty="0">
                <a:solidFill>
                  <a:srgbClr val="000000"/>
                </a:solidFill>
                <a:latin typeface="Verdana" pitchFamily="34" charset="0"/>
                <a:ea typeface="Verdana" pitchFamily="34" charset="0"/>
                <a:cs typeface="Verdana" pitchFamily="34" charset="0"/>
              </a:rPr>
              <a:t>CK</a:t>
            </a:r>
          </a:p>
        </p:txBody>
      </p:sp>
      <p:sp>
        <p:nvSpPr>
          <p:cNvPr id="37" name="Szövegdoboz 25"/>
          <p:cNvSpPr txBox="1"/>
          <p:nvPr/>
        </p:nvSpPr>
        <p:spPr bwMode="auto">
          <a:xfrm>
            <a:off x="2377853" y="1722051"/>
            <a:ext cx="904273" cy="2616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100" b="1" dirty="0">
                <a:solidFill>
                  <a:srgbClr val="000000"/>
                </a:solidFill>
                <a:latin typeface="Verdana" pitchFamily="34" charset="0"/>
                <a:ea typeface="Verdana" panose="020B0604030504040204" pitchFamily="34" charset="0"/>
                <a:cs typeface="Verdana" panose="020B0604030504040204" pitchFamily="34" charset="0"/>
              </a:rPr>
              <a:t>10. </a:t>
            </a:r>
            <a:r>
              <a:rPr lang="hu-HU" sz="1100" b="1" dirty="0">
                <a:solidFill>
                  <a:srgbClr val="000000"/>
                </a:solidFill>
                <a:latin typeface="Verdana" pitchFamily="34" charset="0"/>
                <a:ea typeface="Verdana" panose="020B0604030504040204" pitchFamily="34" charset="0"/>
                <a:cs typeface="Verdana" panose="020B0604030504040204" pitchFamily="34" charset="0"/>
              </a:rPr>
              <a:t>gen.</a:t>
            </a:r>
            <a:endParaRPr lang="en-US" sz="1100" b="1" dirty="0">
              <a:solidFill>
                <a:srgbClr val="000000"/>
              </a:solidFill>
              <a:latin typeface="Verdana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398008" y="3867861"/>
            <a:ext cx="668773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300" dirty="0"/>
              <a:t>(2019)</a:t>
            </a:r>
          </a:p>
        </p:txBody>
      </p:sp>
      <p:sp>
        <p:nvSpPr>
          <p:cNvPr id="42" name="Téglalap 5"/>
          <p:cNvSpPr/>
          <p:nvPr/>
        </p:nvSpPr>
        <p:spPr bwMode="auto">
          <a:xfrm>
            <a:off x="1134624" y="2090350"/>
            <a:ext cx="1080975" cy="1364288"/>
          </a:xfrm>
          <a:prstGeom prst="rect">
            <a:avLst/>
          </a:prstGeom>
          <a:solidFill>
            <a:schemeClr val="accent5">
              <a:lumMod val="75000"/>
            </a:schemeClr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Cannon </a:t>
            </a:r>
          </a:p>
          <a:p>
            <a:pPr algn="ctr" fontAlgn="base">
              <a:spcBef>
                <a:spcPct val="0"/>
              </a:spcBef>
              <a:spcAft>
                <a:spcPts val="400"/>
              </a:spcAft>
              <a:defRPr/>
            </a:pPr>
            <a:r>
              <a:rPr lang="en-US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Lake</a:t>
            </a:r>
            <a:endParaRPr lang="hu-HU" sz="12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hu-HU" sz="9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New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hu-HU" sz="900" b="1" dirty="0" err="1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Process</a:t>
            </a:r>
            <a:endParaRPr lang="hu-HU" sz="9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hu-HU" sz="12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10 </a:t>
            </a:r>
            <a:r>
              <a:rPr lang="hu-HU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nm</a:t>
            </a:r>
          </a:p>
        </p:txBody>
      </p:sp>
      <p:sp>
        <p:nvSpPr>
          <p:cNvPr id="43" name="Szövegdoboz 17"/>
          <p:cNvSpPr txBox="1">
            <a:spLocks noChangeArrowheads="1"/>
          </p:cNvSpPr>
          <p:nvPr/>
        </p:nvSpPr>
        <p:spPr bwMode="auto">
          <a:xfrm>
            <a:off x="1354065" y="3512559"/>
            <a:ext cx="563406" cy="26240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200" b="1" i="1" dirty="0">
                <a:solidFill>
                  <a:srgbClr val="000000"/>
                </a:solidFill>
                <a:latin typeface="Verdana" pitchFamily="34" charset="0"/>
                <a:ea typeface="Verdana" pitchFamily="34" charset="0"/>
                <a:cs typeface="Verdana" pitchFamily="34" charset="0"/>
              </a:rPr>
              <a:t>TICK</a:t>
            </a:r>
          </a:p>
        </p:txBody>
      </p:sp>
      <p:sp>
        <p:nvSpPr>
          <p:cNvPr id="44" name="Szövegdoboz 25"/>
          <p:cNvSpPr txBox="1"/>
          <p:nvPr/>
        </p:nvSpPr>
        <p:spPr bwMode="auto">
          <a:xfrm>
            <a:off x="1297834" y="1725448"/>
            <a:ext cx="904273" cy="2616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100" b="1" dirty="0">
                <a:solidFill>
                  <a:srgbClr val="000000"/>
                </a:solidFill>
                <a:latin typeface="Verdana" pitchFamily="34" charset="0"/>
                <a:ea typeface="Verdana" panose="020B0604030504040204" pitchFamily="34" charset="0"/>
                <a:cs typeface="Verdana" panose="020B0604030504040204" pitchFamily="34" charset="0"/>
              </a:rPr>
              <a:t>8. </a:t>
            </a:r>
            <a:r>
              <a:rPr lang="hu-HU" sz="1100" b="1" dirty="0">
                <a:solidFill>
                  <a:srgbClr val="000000"/>
                </a:solidFill>
                <a:latin typeface="Verdana" pitchFamily="34" charset="0"/>
                <a:ea typeface="Verdana" panose="020B0604030504040204" pitchFamily="34" charset="0"/>
                <a:cs typeface="Verdana" panose="020B0604030504040204" pitchFamily="34" charset="0"/>
              </a:rPr>
              <a:t>gen.</a:t>
            </a:r>
            <a:endParaRPr lang="en-US" sz="1100" b="1" dirty="0">
              <a:solidFill>
                <a:srgbClr val="000000"/>
              </a:solidFill>
              <a:latin typeface="Verdana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</p:txBody>
      </p:sp>
      <p:sp>
        <p:nvSpPr>
          <p:cNvPr id="45" name="TextBox 44"/>
          <p:cNvSpPr txBox="1"/>
          <p:nvPr/>
        </p:nvSpPr>
        <p:spPr>
          <a:xfrm>
            <a:off x="1292133" y="3871258"/>
            <a:ext cx="668773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300" dirty="0"/>
              <a:t>(2018)</a:t>
            </a:r>
          </a:p>
        </p:txBody>
      </p:sp>
      <p:sp>
        <p:nvSpPr>
          <p:cNvPr id="26" name="Téglalap 11"/>
          <p:cNvSpPr/>
          <p:nvPr/>
        </p:nvSpPr>
        <p:spPr bwMode="auto">
          <a:xfrm>
            <a:off x="4445294" y="2083924"/>
            <a:ext cx="1080975" cy="1364288"/>
          </a:xfrm>
          <a:prstGeom prst="rect">
            <a:avLst/>
          </a:prstGeom>
          <a:solidFill>
            <a:srgbClr val="00B050"/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base">
              <a:spcBef>
                <a:spcPts val="600"/>
              </a:spcBef>
              <a:spcAft>
                <a:spcPts val="600"/>
              </a:spcAft>
              <a:defRPr/>
            </a:pPr>
            <a:r>
              <a:rPr lang="en-US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Rocket Lake</a:t>
            </a:r>
            <a:endParaRPr lang="hu-HU" sz="9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hu-HU" sz="9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New</a:t>
            </a:r>
            <a:r>
              <a:rPr lang="en-US" sz="9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hybrid </a:t>
            </a:r>
            <a:endParaRPr lang="hu-HU" sz="9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ts val="300"/>
              </a:spcAft>
              <a:defRPr/>
            </a:pPr>
            <a:r>
              <a:rPr lang="hu-HU" sz="900" b="1" dirty="0" err="1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Microarch</a:t>
            </a:r>
            <a:r>
              <a:rPr lang="en-US" sz="9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.</a:t>
            </a:r>
            <a:endParaRPr lang="hu-HU" sz="9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hu-HU" sz="12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14 </a:t>
            </a:r>
            <a:r>
              <a:rPr lang="hu-HU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nm</a:t>
            </a:r>
          </a:p>
        </p:txBody>
      </p:sp>
      <p:sp>
        <p:nvSpPr>
          <p:cNvPr id="28" name="Szövegdoboz 18"/>
          <p:cNvSpPr txBox="1">
            <a:spLocks noChangeArrowheads="1"/>
          </p:cNvSpPr>
          <p:nvPr/>
        </p:nvSpPr>
        <p:spPr bwMode="auto">
          <a:xfrm>
            <a:off x="4362829" y="3516247"/>
            <a:ext cx="1202573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 i="1" spc="-50" dirty="0">
                <a:solidFill>
                  <a:srgbClr val="000000"/>
                </a:solidFill>
                <a:latin typeface="Verdana" pitchFamily="34" charset="0"/>
                <a:ea typeface="Verdana" pitchFamily="34" charset="0"/>
                <a:cs typeface="Verdana" pitchFamily="34" charset="0"/>
              </a:rPr>
              <a:t>Back porting</a:t>
            </a:r>
            <a:endParaRPr lang="hu-HU" altLang="en-US" sz="1200" b="1" i="1" spc="-50" dirty="0">
              <a:solidFill>
                <a:srgbClr val="000000"/>
              </a:solidFill>
              <a:latin typeface="Verdana" pitchFamily="34" charset="0"/>
              <a:ea typeface="Verdana" pitchFamily="34" charset="0"/>
              <a:cs typeface="Verdana" pitchFamily="34" charset="0"/>
            </a:endParaRPr>
          </a:p>
        </p:txBody>
      </p:sp>
      <p:sp>
        <p:nvSpPr>
          <p:cNvPr id="31" name="Szövegdoboz 25"/>
          <p:cNvSpPr txBox="1"/>
          <p:nvPr/>
        </p:nvSpPr>
        <p:spPr bwMode="auto">
          <a:xfrm>
            <a:off x="4628686" y="1741301"/>
            <a:ext cx="904273" cy="2616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100" b="1" dirty="0">
                <a:solidFill>
                  <a:srgbClr val="000000"/>
                </a:solidFill>
                <a:latin typeface="Verdana" pitchFamily="34" charset="0"/>
                <a:ea typeface="Verdana" panose="020B0604030504040204" pitchFamily="34" charset="0"/>
                <a:cs typeface="Verdana" panose="020B0604030504040204" pitchFamily="34" charset="0"/>
              </a:rPr>
              <a:t>11. </a:t>
            </a:r>
            <a:r>
              <a:rPr lang="hu-HU" sz="1100" b="1" dirty="0">
                <a:solidFill>
                  <a:srgbClr val="000000"/>
                </a:solidFill>
                <a:latin typeface="Verdana" pitchFamily="34" charset="0"/>
                <a:ea typeface="Verdana" panose="020B0604030504040204" pitchFamily="34" charset="0"/>
                <a:cs typeface="Verdana" panose="020B0604030504040204" pitchFamily="34" charset="0"/>
              </a:rPr>
              <a:t>gen.</a:t>
            </a:r>
            <a:endParaRPr lang="en-US" sz="1100" b="1" dirty="0">
              <a:solidFill>
                <a:srgbClr val="000000"/>
              </a:solidFill>
              <a:latin typeface="Verdana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677864" y="3869223"/>
            <a:ext cx="668773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300" dirty="0"/>
              <a:t>(2021)</a:t>
            </a:r>
          </a:p>
        </p:txBody>
      </p:sp>
      <p:sp>
        <p:nvSpPr>
          <p:cNvPr id="3" name="Rectangle 2"/>
          <p:cNvSpPr/>
          <p:nvPr/>
        </p:nvSpPr>
        <p:spPr bwMode="auto">
          <a:xfrm>
            <a:off x="3327714" y="1564358"/>
            <a:ext cx="1080975" cy="2628000"/>
          </a:xfrm>
          <a:prstGeom prst="rect">
            <a:avLst/>
          </a:prstGeom>
          <a:noFill/>
          <a:ln w="28575" cap="flat" cmpd="sng" algn="ctr">
            <a:solidFill>
              <a:srgbClr val="FF0000"/>
            </a:solidFill>
            <a:prstDash val="sysDot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116505" y="4414897"/>
            <a:ext cx="9107045" cy="196977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en-US" sz="1600" spc="-20" dirty="0"/>
              <a:t>Intel’s </a:t>
            </a:r>
            <a:r>
              <a:rPr lang="en-US" sz="1600" spc="-20" dirty="0">
                <a:solidFill>
                  <a:srgbClr val="FF0000"/>
                </a:solidFill>
              </a:rPr>
              <a:t>first mass-produced 10 nm </a:t>
            </a:r>
            <a:r>
              <a:rPr lang="en-US" sz="1600" spc="-20" dirty="0">
                <a:solidFill>
                  <a:srgbClr val="0070C0"/>
                </a:solidFill>
              </a:rPr>
              <a:t>processors </a:t>
            </a:r>
            <a:r>
              <a:rPr lang="en-US" sz="1600" spc="-20" dirty="0"/>
              <a:t>were the </a:t>
            </a:r>
            <a:r>
              <a:rPr lang="en-US" sz="1600" spc="-20" dirty="0">
                <a:solidFill>
                  <a:srgbClr val="FF0000"/>
                </a:solidFill>
              </a:rPr>
              <a:t>10</a:t>
            </a:r>
            <a:r>
              <a:rPr lang="en-US" sz="1600" spc="-20" baseline="30000" dirty="0">
                <a:solidFill>
                  <a:srgbClr val="FF0000"/>
                </a:solidFill>
              </a:rPr>
              <a:t>th</a:t>
            </a:r>
            <a:r>
              <a:rPr lang="en-US" sz="1600" spc="-20" dirty="0">
                <a:solidFill>
                  <a:srgbClr val="FF0000"/>
                </a:solidFill>
              </a:rPr>
              <a:t> gen. Ice Lake </a:t>
            </a:r>
            <a:r>
              <a:rPr lang="en-US" sz="1600" spc="-20" dirty="0"/>
              <a:t>processors.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spc="-20" dirty="0"/>
              <a:t>Next, Intel introduced the </a:t>
            </a:r>
            <a:r>
              <a:rPr lang="en-US" sz="1600" spc="-20" dirty="0">
                <a:solidFill>
                  <a:srgbClr val="0070C0"/>
                </a:solidFill>
              </a:rPr>
              <a:t>optimized </a:t>
            </a:r>
            <a:r>
              <a:rPr lang="en-US" sz="1600" spc="-20" dirty="0">
                <a:solidFill>
                  <a:srgbClr val="FF0000"/>
                </a:solidFill>
              </a:rPr>
              <a:t>11th-gen. Tiger Lake </a:t>
            </a:r>
            <a:r>
              <a:rPr lang="en-US" sz="1600" spc="-20" dirty="0"/>
              <a:t>line and subsequently also</a:t>
            </a:r>
          </a:p>
          <a:p>
            <a:r>
              <a:rPr lang="en-US" sz="1600" spc="-20" dirty="0"/>
              <a:t>      the </a:t>
            </a:r>
            <a:r>
              <a:rPr lang="en-US" sz="1600" spc="-20" dirty="0">
                <a:solidFill>
                  <a:srgbClr val="FF0000"/>
                </a:solidFill>
              </a:rPr>
              <a:t>11</a:t>
            </a:r>
            <a:r>
              <a:rPr lang="en-US" sz="1600" spc="-20" baseline="30000" dirty="0">
                <a:solidFill>
                  <a:srgbClr val="FF0000"/>
                </a:solidFill>
              </a:rPr>
              <a:t>th</a:t>
            </a:r>
            <a:r>
              <a:rPr lang="en-US" sz="1600" spc="-20" dirty="0">
                <a:solidFill>
                  <a:srgbClr val="FF0000"/>
                </a:solidFill>
              </a:rPr>
              <a:t> gen</a:t>
            </a:r>
            <a:r>
              <a:rPr lang="en-US" sz="1600" spc="-20" dirty="0"/>
              <a:t>. </a:t>
            </a:r>
            <a:r>
              <a:rPr lang="en-US" sz="1600" spc="-20" dirty="0">
                <a:solidFill>
                  <a:srgbClr val="FF0000"/>
                </a:solidFill>
              </a:rPr>
              <a:t>Rocket Lake </a:t>
            </a:r>
            <a:r>
              <a:rPr lang="en-US" sz="1600" spc="-20" dirty="0"/>
              <a:t>line, which is a </a:t>
            </a:r>
            <a:r>
              <a:rPr lang="en-US" sz="1600" spc="-20" dirty="0">
                <a:solidFill>
                  <a:srgbClr val="0070C0"/>
                </a:solidFill>
              </a:rPr>
              <a:t>14 nm backporting of the 10 nm 10</a:t>
            </a:r>
            <a:r>
              <a:rPr lang="en-US" sz="1600" spc="-20" baseline="30000" dirty="0">
                <a:solidFill>
                  <a:srgbClr val="0070C0"/>
                </a:solidFill>
              </a:rPr>
              <a:t>th</a:t>
            </a:r>
            <a:r>
              <a:rPr lang="en-US" sz="1600" spc="-20" dirty="0">
                <a:solidFill>
                  <a:srgbClr val="0070C0"/>
                </a:solidFill>
              </a:rPr>
              <a:t> gen.</a:t>
            </a:r>
          </a:p>
          <a:p>
            <a:pPr>
              <a:spcAft>
                <a:spcPts val="600"/>
              </a:spcAft>
            </a:pPr>
            <a:r>
              <a:rPr lang="en-US" sz="1600" dirty="0">
                <a:solidFill>
                  <a:srgbClr val="0070C0"/>
                </a:solidFill>
              </a:rPr>
              <a:t>      Ice Lake line </a:t>
            </a:r>
            <a:r>
              <a:rPr lang="en-US" sz="1600" dirty="0"/>
              <a:t>with additional enhancements, not detailed here.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spc="-10" dirty="0">
                <a:solidFill>
                  <a:srgbClr val="FF0000"/>
                </a:solidFill>
              </a:rPr>
              <a:t>Note</a:t>
            </a:r>
            <a:r>
              <a:rPr lang="en-US" sz="1600" spc="-10" dirty="0"/>
              <a:t> also that confusingly, </a:t>
            </a:r>
            <a:r>
              <a:rPr lang="en-US" sz="1600" spc="-10" dirty="0">
                <a:solidFill>
                  <a:srgbClr val="0070C0"/>
                </a:solidFill>
              </a:rPr>
              <a:t>both Intel’s 10 nm Ice Lake and 14 nm Rocket Lake lines</a:t>
            </a:r>
          </a:p>
          <a:p>
            <a:r>
              <a:rPr lang="en-US" sz="1600" spc="-10" dirty="0">
                <a:solidFill>
                  <a:srgbClr val="0070C0"/>
                </a:solidFill>
              </a:rPr>
              <a:t>      are named 11</a:t>
            </a:r>
            <a:r>
              <a:rPr lang="en-US" sz="1600" spc="-10" baseline="30000" dirty="0">
                <a:solidFill>
                  <a:srgbClr val="0070C0"/>
                </a:solidFill>
              </a:rPr>
              <a:t>th</a:t>
            </a:r>
            <a:r>
              <a:rPr lang="en-US" sz="1600" spc="-10" dirty="0">
                <a:solidFill>
                  <a:srgbClr val="0070C0"/>
                </a:solidFill>
              </a:rPr>
              <a:t> generation processors </a:t>
            </a:r>
            <a:r>
              <a:rPr lang="en-US" sz="1600" spc="-10" dirty="0"/>
              <a:t>(i.e., model designations b</a:t>
            </a:r>
            <a:r>
              <a:rPr lang="en-US" sz="1600" dirty="0"/>
              <a:t>egin in both </a:t>
            </a:r>
          </a:p>
          <a:p>
            <a:r>
              <a:rPr lang="en-US" sz="1600" dirty="0"/>
              <a:t>      families by “11”).  </a:t>
            </a:r>
          </a:p>
        </p:txBody>
      </p:sp>
      <p:sp>
        <p:nvSpPr>
          <p:cNvPr id="40" name="Téglalap 11"/>
          <p:cNvSpPr/>
          <p:nvPr/>
        </p:nvSpPr>
        <p:spPr bwMode="auto">
          <a:xfrm>
            <a:off x="6668702" y="2091681"/>
            <a:ext cx="1080975" cy="1364288"/>
          </a:xfrm>
          <a:prstGeom prst="rect">
            <a:avLst/>
          </a:prstGeom>
          <a:solidFill>
            <a:srgbClr val="C00000"/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base">
              <a:spcBef>
                <a:spcPts val="600"/>
              </a:spcBef>
              <a:spcAft>
                <a:spcPts val="600"/>
              </a:spcAft>
              <a:defRPr/>
            </a:pPr>
            <a:r>
              <a:rPr lang="en-US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Raptor Lake</a:t>
            </a:r>
            <a:endParaRPr lang="hu-HU" sz="9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hu-HU" sz="9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New</a:t>
            </a:r>
            <a:r>
              <a:rPr lang="en-US" sz="9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Hybrid </a:t>
            </a:r>
            <a:endParaRPr lang="hu-HU" sz="9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ts val="300"/>
              </a:spcAft>
              <a:defRPr/>
            </a:pPr>
            <a:r>
              <a:rPr lang="hu-HU" sz="900" b="1" dirty="0" err="1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Microarch</a:t>
            </a:r>
            <a:r>
              <a:rPr lang="en-US" sz="9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.</a:t>
            </a:r>
            <a:endParaRPr lang="hu-HU" sz="9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hu-HU" sz="12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10 </a:t>
            </a:r>
            <a:r>
              <a:rPr lang="hu-HU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nm</a:t>
            </a:r>
          </a:p>
        </p:txBody>
      </p:sp>
      <p:sp>
        <p:nvSpPr>
          <p:cNvPr id="41" name="Szövegdoboz 18"/>
          <p:cNvSpPr txBox="1">
            <a:spLocks noChangeArrowheads="1"/>
          </p:cNvSpPr>
          <p:nvPr/>
        </p:nvSpPr>
        <p:spPr bwMode="auto">
          <a:xfrm>
            <a:off x="6591147" y="3502984"/>
            <a:ext cx="1295547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 i="1" dirty="0">
                <a:solidFill>
                  <a:srgbClr val="000000"/>
                </a:solidFill>
                <a:latin typeface="Verdana" pitchFamily="34" charset="0"/>
                <a:ea typeface="Verdana" pitchFamily="34" charset="0"/>
                <a:cs typeface="Verdana" pitchFamily="34" charset="0"/>
              </a:rPr>
              <a:t>Optimization</a:t>
            </a:r>
            <a:endParaRPr lang="hu-HU" altLang="en-US" sz="1200" b="1" i="1" dirty="0">
              <a:solidFill>
                <a:srgbClr val="000000"/>
              </a:solidFill>
              <a:latin typeface="Verdana" pitchFamily="34" charset="0"/>
              <a:ea typeface="Verdana" pitchFamily="34" charset="0"/>
              <a:cs typeface="Verdana" pitchFamily="34" charset="0"/>
            </a:endParaRPr>
          </a:p>
        </p:txBody>
      </p:sp>
      <p:sp>
        <p:nvSpPr>
          <p:cNvPr id="46" name="Szövegdoboz 25"/>
          <p:cNvSpPr txBox="1"/>
          <p:nvPr/>
        </p:nvSpPr>
        <p:spPr bwMode="auto">
          <a:xfrm>
            <a:off x="6768202" y="1749721"/>
            <a:ext cx="875875" cy="2616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100" b="1" dirty="0">
                <a:solidFill>
                  <a:srgbClr val="000000"/>
                </a:solidFill>
                <a:latin typeface="Verdana" pitchFamily="34" charset="0"/>
                <a:ea typeface="Verdana" panose="020B0604030504040204" pitchFamily="34" charset="0"/>
                <a:cs typeface="Verdana" panose="020B0604030504040204" pitchFamily="34" charset="0"/>
              </a:rPr>
              <a:t>13. </a:t>
            </a:r>
            <a:r>
              <a:rPr lang="hu-HU" sz="1100" b="1" dirty="0">
                <a:solidFill>
                  <a:srgbClr val="000000"/>
                </a:solidFill>
                <a:latin typeface="Verdana" pitchFamily="34" charset="0"/>
                <a:ea typeface="Verdana" panose="020B0604030504040204" pitchFamily="34" charset="0"/>
                <a:cs typeface="Verdana" panose="020B0604030504040204" pitchFamily="34" charset="0"/>
              </a:rPr>
              <a:t>gen.</a:t>
            </a:r>
            <a:endParaRPr lang="en-US" sz="1100" b="1" dirty="0">
              <a:solidFill>
                <a:srgbClr val="000000"/>
              </a:solidFill>
              <a:latin typeface="Verdana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</p:txBody>
      </p:sp>
      <p:sp>
        <p:nvSpPr>
          <p:cNvPr id="47" name="TextBox 46"/>
          <p:cNvSpPr txBox="1"/>
          <p:nvPr/>
        </p:nvSpPr>
        <p:spPr>
          <a:xfrm>
            <a:off x="6879232" y="3876980"/>
            <a:ext cx="823632" cy="29238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300" dirty="0"/>
              <a:t>(2022)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7094159" y="1782403"/>
            <a:ext cx="23916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200" dirty="0">
                <a:latin typeface="+mj-lt"/>
              </a:rPr>
              <a:t> </a:t>
            </a:r>
            <a:endParaRPr lang="en-US" sz="1050" dirty="0">
              <a:solidFill>
                <a:srgbClr val="000000"/>
              </a:solidFill>
              <a:latin typeface="+mj-lt"/>
              <a:ea typeface="Verdana" panose="020B0604030504040204" pitchFamily="34" charset="0"/>
              <a:cs typeface="Verdana" panose="020B0604030504040204" pitchFamily="34" charset="0"/>
            </a:endParaRPr>
          </a:p>
        </p:txBody>
      </p:sp>
      <p:sp>
        <p:nvSpPr>
          <p:cNvPr id="49" name="Rectangle 48"/>
          <p:cNvSpPr/>
          <p:nvPr/>
        </p:nvSpPr>
        <p:spPr bwMode="auto">
          <a:xfrm>
            <a:off x="4417489" y="1566085"/>
            <a:ext cx="1080975" cy="2628000"/>
          </a:xfrm>
          <a:prstGeom prst="rect">
            <a:avLst/>
          </a:prstGeom>
          <a:noFill/>
          <a:ln w="28575" cap="flat" cmpd="sng" algn="ctr">
            <a:solidFill>
              <a:srgbClr val="FF0000"/>
            </a:solidFill>
            <a:prstDash val="sysDot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50" name="Rectangle 49"/>
          <p:cNvSpPr/>
          <p:nvPr/>
        </p:nvSpPr>
        <p:spPr bwMode="auto">
          <a:xfrm>
            <a:off x="2246739" y="1555575"/>
            <a:ext cx="1080975" cy="2628000"/>
          </a:xfrm>
          <a:prstGeom prst="rect">
            <a:avLst/>
          </a:prstGeom>
          <a:noFill/>
          <a:ln w="28575" cap="flat" cmpd="sng" algn="ctr">
            <a:solidFill>
              <a:srgbClr val="FF0000"/>
            </a:solidFill>
            <a:prstDash val="sysDot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8" name="Curved Down Arrow 7"/>
          <p:cNvSpPr/>
          <p:nvPr/>
        </p:nvSpPr>
        <p:spPr bwMode="auto">
          <a:xfrm>
            <a:off x="2697644" y="1235169"/>
            <a:ext cx="2340260" cy="339010"/>
          </a:xfrm>
          <a:prstGeom prst="curvedDownArrow">
            <a:avLst/>
          </a:prstGeom>
          <a:noFill/>
          <a:ln w="1905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3252190" y="940271"/>
            <a:ext cx="1200649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200" dirty="0">
                <a:solidFill>
                  <a:srgbClr val="FF0000"/>
                </a:solidFill>
              </a:rPr>
              <a:t>Backporting</a:t>
            </a:r>
            <a:endParaRPr lang="en-US" sz="1600" dirty="0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1795623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49" grpId="0" animBg="1"/>
    </p:bldLst>
  </p:timing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pc="-20" dirty="0">
                <a:solidFill>
                  <a:srgbClr val="FFFFFF"/>
                </a:solidFill>
              </a:rPr>
              <a:t>2.2.1 What was Intel’s concept for developing subsequent Core 2 generations (10)</a:t>
            </a:r>
            <a:endParaRPr lang="en-US" spc="-20" dirty="0"/>
          </a:p>
        </p:txBody>
      </p:sp>
      <p:sp>
        <p:nvSpPr>
          <p:cNvPr id="4" name="TextBox 3"/>
          <p:cNvSpPr txBox="1"/>
          <p:nvPr/>
        </p:nvSpPr>
        <p:spPr>
          <a:xfrm>
            <a:off x="26495" y="458670"/>
            <a:ext cx="910550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accent6"/>
                </a:solidFill>
                <a:latin typeface="+mj-lt"/>
              </a:rPr>
              <a:t>Introducing a new hybrid (</a:t>
            </a:r>
            <a:r>
              <a:rPr lang="en-US" dirty="0" err="1">
                <a:solidFill>
                  <a:schemeClr val="accent6"/>
                </a:solidFill>
                <a:latin typeface="+mj-lt"/>
              </a:rPr>
              <a:t>big.little</a:t>
            </a:r>
            <a:r>
              <a:rPr lang="en-US" dirty="0">
                <a:solidFill>
                  <a:schemeClr val="accent6"/>
                </a:solidFill>
                <a:latin typeface="+mj-lt"/>
              </a:rPr>
              <a:t>) microarchitecture in the 12</a:t>
            </a:r>
            <a:r>
              <a:rPr lang="en-US" baseline="30000" dirty="0">
                <a:solidFill>
                  <a:schemeClr val="accent6"/>
                </a:solidFill>
                <a:latin typeface="+mj-lt"/>
              </a:rPr>
              <a:t>th</a:t>
            </a:r>
            <a:r>
              <a:rPr lang="en-US" dirty="0">
                <a:solidFill>
                  <a:schemeClr val="accent6"/>
                </a:solidFill>
                <a:latin typeface="+mj-lt"/>
              </a:rPr>
              <a:t> generation</a:t>
            </a:r>
          </a:p>
        </p:txBody>
      </p:sp>
      <p:sp>
        <p:nvSpPr>
          <p:cNvPr id="5" name="Rounded Rectangle 4"/>
          <p:cNvSpPr/>
          <p:nvPr/>
        </p:nvSpPr>
        <p:spPr bwMode="auto">
          <a:xfrm>
            <a:off x="-26495" y="3969060"/>
            <a:ext cx="9144000" cy="936000"/>
          </a:xfrm>
          <a:prstGeom prst="roundRect">
            <a:avLst/>
          </a:prstGeom>
          <a:solidFill>
            <a:srgbClr val="DDEEFF"/>
          </a:solidFill>
          <a:ln w="19050" cap="flat" cmpd="sng" algn="ctr">
            <a:solidFill>
              <a:srgbClr val="89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sz="1600" dirty="0">
              <a:latin typeface="+mj-lt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161510" y="3999538"/>
            <a:ext cx="8925457" cy="88229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lvl="0" indent="-285750">
              <a:buFont typeface="Arial" panose="020B0604020202020204" pitchFamily="34" charset="0"/>
              <a:buChar char="•"/>
            </a:pPr>
            <a:r>
              <a:rPr lang="en-US" sz="1600" dirty="0">
                <a:solidFill>
                  <a:srgbClr val="000000"/>
                </a:solidFill>
                <a:latin typeface="Verdana"/>
              </a:rPr>
              <a:t>The </a:t>
            </a:r>
            <a:r>
              <a:rPr lang="en-US" sz="1600" dirty="0">
                <a:solidFill>
                  <a:srgbClr val="FF0000"/>
                </a:solidFill>
                <a:latin typeface="Verdana"/>
              </a:rPr>
              <a:t>12</a:t>
            </a:r>
            <a:r>
              <a:rPr lang="en-US" sz="1600" baseline="30000" dirty="0">
                <a:solidFill>
                  <a:srgbClr val="FF0000"/>
                </a:solidFill>
                <a:latin typeface="Verdana"/>
              </a:rPr>
              <a:t>th</a:t>
            </a:r>
            <a:r>
              <a:rPr lang="en-US" sz="1600" dirty="0">
                <a:solidFill>
                  <a:srgbClr val="FF0000"/>
                </a:solidFill>
                <a:latin typeface="Verdana"/>
              </a:rPr>
              <a:t> gen. Alder Lake line </a:t>
            </a:r>
            <a:r>
              <a:rPr lang="en-US" sz="1600" dirty="0">
                <a:solidFill>
                  <a:srgbClr val="0070C0"/>
                </a:solidFill>
                <a:latin typeface="Verdana"/>
              </a:rPr>
              <a:t>(2021) </a:t>
            </a:r>
            <a:r>
              <a:rPr lang="en-US" sz="1600" dirty="0">
                <a:solidFill>
                  <a:srgbClr val="000000"/>
                </a:solidFill>
                <a:latin typeface="Verdana"/>
              </a:rPr>
              <a:t>has an entirely new </a:t>
            </a:r>
            <a:r>
              <a:rPr lang="en-US" sz="1600" dirty="0">
                <a:solidFill>
                  <a:srgbClr val="FF0000"/>
                </a:solidFill>
                <a:latin typeface="Verdana"/>
              </a:rPr>
              <a:t>hybrid design </a:t>
            </a:r>
            <a:r>
              <a:rPr lang="en-US" sz="1600" dirty="0">
                <a:latin typeface="Verdana"/>
              </a:rPr>
              <a:t>that</a:t>
            </a:r>
          </a:p>
          <a:p>
            <a:pPr lvl="0">
              <a:spcAft>
                <a:spcPts val="400"/>
              </a:spcAft>
            </a:pPr>
            <a:r>
              <a:rPr lang="en-US" sz="1600" dirty="0">
                <a:solidFill>
                  <a:srgbClr val="FF0000"/>
                </a:solidFill>
                <a:latin typeface="Verdana"/>
              </a:rPr>
              <a:t>      </a:t>
            </a:r>
            <a:r>
              <a:rPr lang="en-US" sz="1600" dirty="0">
                <a:solidFill>
                  <a:srgbClr val="000000"/>
                </a:solidFill>
                <a:latin typeface="Verdana"/>
              </a:rPr>
              <a:t>incorporates </a:t>
            </a:r>
            <a:r>
              <a:rPr lang="en-US" sz="1600" dirty="0">
                <a:solidFill>
                  <a:srgbClr val="0070C0"/>
                </a:solidFill>
                <a:latin typeface="Verdana"/>
              </a:rPr>
              <a:t>up to 8 high-performance (P) and up to 8 high-efficiency (E) cores.</a:t>
            </a:r>
          </a:p>
          <a:p>
            <a:pPr marL="285750" lvl="0" indent="-285750"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en-US" sz="1600" dirty="0">
                <a:latin typeface="Verdana"/>
              </a:rPr>
              <a:t>All announced models are </a:t>
            </a:r>
            <a:r>
              <a:rPr lang="en-US" sz="1600" dirty="0">
                <a:solidFill>
                  <a:srgbClr val="0070C0"/>
                </a:solidFill>
                <a:latin typeface="Verdana"/>
              </a:rPr>
              <a:t>client processors.</a:t>
            </a:r>
            <a:endParaRPr lang="en-US" sz="1600" dirty="0">
              <a:latin typeface="Verdana"/>
            </a:endParaRPr>
          </a:p>
        </p:txBody>
      </p:sp>
      <p:sp>
        <p:nvSpPr>
          <p:cNvPr id="8" name="Téglalap 3"/>
          <p:cNvSpPr/>
          <p:nvPr/>
        </p:nvSpPr>
        <p:spPr bwMode="auto">
          <a:xfrm>
            <a:off x="926595" y="1088740"/>
            <a:ext cx="6984000" cy="2340000"/>
          </a:xfrm>
          <a:prstGeom prst="rect">
            <a:avLst/>
          </a:prstGeom>
          <a:solidFill>
            <a:schemeClr val="bg1">
              <a:lumMod val="95000"/>
            </a:schemeClr>
          </a:solidFill>
          <a:ln w="28575" cmpd="dbl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hu-HU" sz="1400" b="1" dirty="0">
              <a:solidFill>
                <a:srgbClr val="FFFFFF"/>
              </a:solidFill>
            </a:endParaRPr>
          </a:p>
        </p:txBody>
      </p:sp>
      <p:sp>
        <p:nvSpPr>
          <p:cNvPr id="9" name="Téglalap 5"/>
          <p:cNvSpPr/>
          <p:nvPr/>
        </p:nvSpPr>
        <p:spPr bwMode="auto">
          <a:xfrm>
            <a:off x="3302634" y="1619987"/>
            <a:ext cx="1096200" cy="1364288"/>
          </a:xfrm>
          <a:prstGeom prst="rect">
            <a:avLst/>
          </a:prstGeom>
          <a:solidFill>
            <a:srgbClr val="7F7F7F"/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Tiger</a:t>
            </a:r>
          </a:p>
          <a:p>
            <a:pPr algn="ctr" fontAlgn="base">
              <a:spcBef>
                <a:spcPct val="0"/>
              </a:spcBef>
              <a:spcAft>
                <a:spcPts val="400"/>
              </a:spcAft>
              <a:defRPr/>
            </a:pPr>
            <a:r>
              <a:rPr lang="en-US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Lake</a:t>
            </a:r>
            <a:endParaRPr lang="hu-HU" sz="12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hu-HU" sz="9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New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900" b="1" dirty="0" err="1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Microarch</a:t>
            </a:r>
            <a:r>
              <a:rPr lang="en-US" sz="9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.</a:t>
            </a:r>
          </a:p>
          <a:p>
            <a:pPr algn="ctr" fontAlgn="base">
              <a:spcBef>
                <a:spcPct val="0"/>
              </a:spcBef>
              <a:spcAft>
                <a:spcPts val="600"/>
              </a:spcAft>
              <a:defRPr/>
            </a:pPr>
            <a:endParaRPr lang="en-US" sz="12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ts val="600"/>
              </a:spcAft>
              <a:defRPr/>
            </a:pPr>
            <a:r>
              <a:rPr lang="en-US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10 </a:t>
            </a:r>
            <a:r>
              <a:rPr lang="hu-HU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nm</a:t>
            </a:r>
          </a:p>
        </p:txBody>
      </p:sp>
      <p:sp>
        <p:nvSpPr>
          <p:cNvPr id="10" name="Téglalap 11"/>
          <p:cNvSpPr/>
          <p:nvPr/>
        </p:nvSpPr>
        <p:spPr bwMode="auto">
          <a:xfrm>
            <a:off x="5541319" y="1618993"/>
            <a:ext cx="1096200" cy="1364288"/>
          </a:xfrm>
          <a:prstGeom prst="rect">
            <a:avLst/>
          </a:prstGeom>
          <a:solidFill>
            <a:srgbClr val="996600"/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base">
              <a:spcBef>
                <a:spcPts val="600"/>
              </a:spcBef>
              <a:spcAft>
                <a:spcPts val="600"/>
              </a:spcAft>
              <a:defRPr/>
            </a:pPr>
            <a:endParaRPr lang="hu-HU" sz="9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</p:txBody>
      </p:sp>
      <p:sp>
        <p:nvSpPr>
          <p:cNvPr id="11" name="Szövegdoboz 17"/>
          <p:cNvSpPr txBox="1">
            <a:spLocks noChangeArrowheads="1"/>
          </p:cNvSpPr>
          <p:nvPr/>
        </p:nvSpPr>
        <p:spPr bwMode="auto">
          <a:xfrm>
            <a:off x="3153399" y="3042196"/>
            <a:ext cx="1233992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 i="1" spc="-40" dirty="0">
                <a:solidFill>
                  <a:srgbClr val="000000"/>
                </a:solidFill>
                <a:latin typeface="Verdana" pitchFamily="34" charset="0"/>
                <a:ea typeface="Verdana" pitchFamily="34" charset="0"/>
                <a:cs typeface="Verdana" pitchFamily="34" charset="0"/>
              </a:rPr>
              <a:t>Optimization</a:t>
            </a:r>
            <a:endParaRPr lang="hu-HU" altLang="en-US" sz="1200" b="1" i="1" spc="-40" dirty="0">
              <a:solidFill>
                <a:srgbClr val="000000"/>
              </a:solidFill>
              <a:latin typeface="Verdana" pitchFamily="34" charset="0"/>
              <a:ea typeface="Verdana" pitchFamily="34" charset="0"/>
              <a:cs typeface="Verdana" pitchFamily="34" charset="0"/>
            </a:endParaRPr>
          </a:p>
        </p:txBody>
      </p:sp>
      <p:sp>
        <p:nvSpPr>
          <p:cNvPr id="12" name="Szövegdoboz 18"/>
          <p:cNvSpPr txBox="1">
            <a:spLocks noChangeArrowheads="1"/>
          </p:cNvSpPr>
          <p:nvPr/>
        </p:nvSpPr>
        <p:spPr bwMode="auto">
          <a:xfrm>
            <a:off x="5526620" y="3040806"/>
            <a:ext cx="1140056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 i="1" spc="-40" dirty="0">
                <a:solidFill>
                  <a:srgbClr val="000000"/>
                </a:solidFill>
                <a:latin typeface="Verdana" pitchFamily="34" charset="0"/>
                <a:ea typeface="Verdana" pitchFamily="34" charset="0"/>
                <a:cs typeface="Verdana" pitchFamily="34" charset="0"/>
              </a:rPr>
              <a:t>New design</a:t>
            </a:r>
            <a:endParaRPr lang="hu-HU" altLang="en-US" sz="1200" b="1" i="1" spc="-40" dirty="0">
              <a:solidFill>
                <a:srgbClr val="000000"/>
              </a:solidFill>
              <a:latin typeface="Verdana" pitchFamily="34" charset="0"/>
              <a:ea typeface="Verdana" pitchFamily="34" charset="0"/>
              <a:cs typeface="Verdana" pitchFamily="34" charset="0"/>
            </a:endParaRPr>
          </a:p>
        </p:txBody>
      </p:sp>
      <p:sp>
        <p:nvSpPr>
          <p:cNvPr id="13" name="Szövegdoboz 25"/>
          <p:cNvSpPr txBox="1"/>
          <p:nvPr/>
        </p:nvSpPr>
        <p:spPr bwMode="auto">
          <a:xfrm>
            <a:off x="3441922" y="1204374"/>
            <a:ext cx="917009" cy="2616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100" b="1" dirty="0">
                <a:solidFill>
                  <a:srgbClr val="000000"/>
                </a:solidFill>
                <a:latin typeface="Verdana" pitchFamily="34" charset="0"/>
                <a:ea typeface="Verdana" panose="020B0604030504040204" pitchFamily="34" charset="0"/>
                <a:cs typeface="Verdana" panose="020B0604030504040204" pitchFamily="34" charset="0"/>
              </a:rPr>
              <a:t>11. </a:t>
            </a:r>
            <a:r>
              <a:rPr lang="hu-HU" sz="1100" b="1" dirty="0">
                <a:solidFill>
                  <a:srgbClr val="000000"/>
                </a:solidFill>
                <a:latin typeface="Verdana" pitchFamily="34" charset="0"/>
                <a:ea typeface="Verdana" panose="020B0604030504040204" pitchFamily="34" charset="0"/>
                <a:cs typeface="Verdana" panose="020B0604030504040204" pitchFamily="34" charset="0"/>
              </a:rPr>
              <a:t>gen.</a:t>
            </a:r>
            <a:endParaRPr lang="en-US" sz="1100" b="1" dirty="0">
              <a:solidFill>
                <a:srgbClr val="000000"/>
              </a:solidFill>
              <a:latin typeface="Verdana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</p:txBody>
      </p:sp>
      <p:sp>
        <p:nvSpPr>
          <p:cNvPr id="14" name="Szövegdoboz 25"/>
          <p:cNvSpPr txBox="1"/>
          <p:nvPr/>
        </p:nvSpPr>
        <p:spPr bwMode="auto">
          <a:xfrm>
            <a:off x="5684792" y="1225659"/>
            <a:ext cx="917009" cy="23782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100" b="1" dirty="0">
                <a:solidFill>
                  <a:srgbClr val="000000"/>
                </a:solidFill>
                <a:latin typeface="Verdana" pitchFamily="34" charset="0"/>
                <a:ea typeface="Verdana" panose="020B0604030504040204" pitchFamily="34" charset="0"/>
                <a:cs typeface="Verdana" panose="020B0604030504040204" pitchFamily="34" charset="0"/>
              </a:rPr>
              <a:t>12. </a:t>
            </a:r>
            <a:r>
              <a:rPr lang="hu-HU" sz="1100" b="1" dirty="0">
                <a:solidFill>
                  <a:srgbClr val="000000"/>
                </a:solidFill>
                <a:latin typeface="Verdana" pitchFamily="34" charset="0"/>
                <a:ea typeface="Verdana" panose="020B0604030504040204" pitchFamily="34" charset="0"/>
                <a:cs typeface="Verdana" panose="020B0604030504040204" pitchFamily="34" charset="0"/>
              </a:rPr>
              <a:t>gen.</a:t>
            </a:r>
            <a:endParaRPr lang="en-US" sz="1100" b="1" dirty="0">
              <a:solidFill>
                <a:srgbClr val="000000"/>
              </a:solidFill>
              <a:latin typeface="Verdana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3462361" y="3498559"/>
            <a:ext cx="678192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300" dirty="0"/>
              <a:t>(2020)</a:t>
            </a:r>
          </a:p>
        </p:txBody>
      </p:sp>
      <p:sp>
        <p:nvSpPr>
          <p:cNvPr id="16" name="TextBox 15"/>
          <p:cNvSpPr txBox="1"/>
          <p:nvPr/>
        </p:nvSpPr>
        <p:spPr>
          <a:xfrm>
            <a:off x="5754814" y="3470426"/>
            <a:ext cx="842487" cy="29238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300" dirty="0"/>
              <a:t>(2021)</a:t>
            </a:r>
          </a:p>
        </p:txBody>
      </p:sp>
      <p:sp>
        <p:nvSpPr>
          <p:cNvPr id="17" name="Téglalap 5"/>
          <p:cNvSpPr/>
          <p:nvPr/>
        </p:nvSpPr>
        <p:spPr bwMode="auto">
          <a:xfrm>
            <a:off x="2177956" y="1621167"/>
            <a:ext cx="1096200" cy="1364288"/>
          </a:xfrm>
          <a:prstGeom prst="rect">
            <a:avLst/>
          </a:prstGeom>
          <a:solidFill>
            <a:srgbClr val="7F7F7F"/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Ice </a:t>
            </a:r>
          </a:p>
          <a:p>
            <a:pPr algn="ctr" fontAlgn="base">
              <a:spcBef>
                <a:spcPct val="0"/>
              </a:spcBef>
              <a:spcAft>
                <a:spcPts val="400"/>
              </a:spcAft>
              <a:defRPr/>
            </a:pPr>
            <a:r>
              <a:rPr lang="en-US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Lake</a:t>
            </a:r>
            <a:endParaRPr lang="hu-HU" sz="12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hu-HU" sz="9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New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900" b="1" dirty="0" err="1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Microarch</a:t>
            </a:r>
            <a:r>
              <a:rPr lang="en-US" sz="9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.</a:t>
            </a:r>
            <a:endParaRPr lang="hu-HU" sz="9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hu-HU" sz="12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10 </a:t>
            </a:r>
            <a:r>
              <a:rPr lang="hu-HU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nm</a:t>
            </a:r>
          </a:p>
        </p:txBody>
      </p:sp>
      <p:sp>
        <p:nvSpPr>
          <p:cNvPr id="18" name="Szövegdoboz 17"/>
          <p:cNvSpPr txBox="1">
            <a:spLocks noChangeArrowheads="1"/>
          </p:cNvSpPr>
          <p:nvPr/>
        </p:nvSpPr>
        <p:spPr bwMode="auto">
          <a:xfrm>
            <a:off x="2410320" y="3033544"/>
            <a:ext cx="658685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200" b="1" i="1" dirty="0">
                <a:solidFill>
                  <a:srgbClr val="000000"/>
                </a:solidFill>
                <a:latin typeface="Verdana" pitchFamily="34" charset="0"/>
                <a:ea typeface="Verdana" pitchFamily="34" charset="0"/>
                <a:cs typeface="Verdana" pitchFamily="34" charset="0"/>
              </a:rPr>
              <a:t>T</a:t>
            </a:r>
            <a:r>
              <a:rPr lang="en-US" altLang="en-US" sz="1200" b="1" i="1" dirty="0">
                <a:solidFill>
                  <a:srgbClr val="000000"/>
                </a:solidFill>
                <a:latin typeface="Verdana" pitchFamily="34" charset="0"/>
                <a:ea typeface="Verdana" pitchFamily="34" charset="0"/>
                <a:cs typeface="Verdana" pitchFamily="34" charset="0"/>
              </a:rPr>
              <a:t>O</a:t>
            </a:r>
            <a:r>
              <a:rPr lang="hu-HU" altLang="en-US" sz="1200" b="1" i="1" dirty="0">
                <a:solidFill>
                  <a:srgbClr val="000000"/>
                </a:solidFill>
                <a:latin typeface="Verdana" pitchFamily="34" charset="0"/>
                <a:ea typeface="Verdana" pitchFamily="34" charset="0"/>
                <a:cs typeface="Verdana" pitchFamily="34" charset="0"/>
              </a:rPr>
              <a:t>CK</a:t>
            </a:r>
          </a:p>
        </p:txBody>
      </p:sp>
      <p:sp>
        <p:nvSpPr>
          <p:cNvPr id="19" name="Szövegdoboz 25"/>
          <p:cNvSpPr txBox="1"/>
          <p:nvPr/>
        </p:nvSpPr>
        <p:spPr bwMode="auto">
          <a:xfrm>
            <a:off x="2327077" y="1195722"/>
            <a:ext cx="917009" cy="2616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100" b="1" dirty="0">
                <a:solidFill>
                  <a:srgbClr val="000000"/>
                </a:solidFill>
                <a:latin typeface="Verdana" pitchFamily="34" charset="0"/>
                <a:ea typeface="Verdana" panose="020B0604030504040204" pitchFamily="34" charset="0"/>
                <a:cs typeface="Verdana" panose="020B0604030504040204" pitchFamily="34" charset="0"/>
              </a:rPr>
              <a:t>10. </a:t>
            </a:r>
            <a:r>
              <a:rPr lang="hu-HU" sz="1100" b="1" dirty="0">
                <a:solidFill>
                  <a:srgbClr val="000000"/>
                </a:solidFill>
                <a:latin typeface="Verdana" pitchFamily="34" charset="0"/>
                <a:ea typeface="Verdana" panose="020B0604030504040204" pitchFamily="34" charset="0"/>
                <a:cs typeface="Verdana" panose="020B0604030504040204" pitchFamily="34" charset="0"/>
              </a:rPr>
              <a:t>gen.</a:t>
            </a:r>
            <a:endParaRPr lang="en-US" sz="1100" b="1" dirty="0">
              <a:solidFill>
                <a:srgbClr val="000000"/>
              </a:solidFill>
              <a:latin typeface="Verdana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</p:txBody>
      </p:sp>
      <p:sp>
        <p:nvSpPr>
          <p:cNvPr id="20" name="TextBox 19"/>
          <p:cNvSpPr txBox="1"/>
          <p:nvPr/>
        </p:nvSpPr>
        <p:spPr>
          <a:xfrm>
            <a:off x="2347516" y="3489907"/>
            <a:ext cx="678192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300" dirty="0"/>
              <a:t>(2019)</a:t>
            </a:r>
          </a:p>
        </p:txBody>
      </p:sp>
      <p:sp>
        <p:nvSpPr>
          <p:cNvPr id="21" name="Téglalap 5"/>
          <p:cNvSpPr/>
          <p:nvPr/>
        </p:nvSpPr>
        <p:spPr bwMode="auto">
          <a:xfrm>
            <a:off x="1066338" y="1614732"/>
            <a:ext cx="1096200" cy="1364288"/>
          </a:xfrm>
          <a:prstGeom prst="rect">
            <a:avLst/>
          </a:prstGeom>
          <a:solidFill>
            <a:schemeClr val="accent5">
              <a:lumMod val="75000"/>
            </a:schemeClr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Cannon </a:t>
            </a:r>
          </a:p>
          <a:p>
            <a:pPr algn="ctr" fontAlgn="base">
              <a:spcBef>
                <a:spcPct val="0"/>
              </a:spcBef>
              <a:spcAft>
                <a:spcPts val="400"/>
              </a:spcAft>
              <a:defRPr/>
            </a:pPr>
            <a:r>
              <a:rPr lang="en-US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Lake</a:t>
            </a:r>
            <a:endParaRPr lang="hu-HU" sz="12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hu-HU" sz="9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New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hu-HU" sz="900" b="1" dirty="0" err="1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Process</a:t>
            </a:r>
            <a:endParaRPr lang="hu-HU" sz="9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hu-HU" sz="12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10 </a:t>
            </a:r>
            <a:r>
              <a:rPr lang="hu-HU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nm</a:t>
            </a:r>
          </a:p>
        </p:txBody>
      </p:sp>
      <p:sp>
        <p:nvSpPr>
          <p:cNvPr id="22" name="Szövegdoboz 17"/>
          <p:cNvSpPr txBox="1">
            <a:spLocks noChangeArrowheads="1"/>
          </p:cNvSpPr>
          <p:nvPr/>
        </p:nvSpPr>
        <p:spPr bwMode="auto">
          <a:xfrm>
            <a:off x="1288869" y="3036941"/>
            <a:ext cx="571341" cy="26240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200" b="1" i="1" dirty="0">
                <a:solidFill>
                  <a:srgbClr val="000000"/>
                </a:solidFill>
                <a:latin typeface="Verdana" pitchFamily="34" charset="0"/>
                <a:ea typeface="Verdana" pitchFamily="34" charset="0"/>
                <a:cs typeface="Verdana" pitchFamily="34" charset="0"/>
              </a:rPr>
              <a:t>TICK</a:t>
            </a:r>
          </a:p>
        </p:txBody>
      </p:sp>
      <p:sp>
        <p:nvSpPr>
          <p:cNvPr id="23" name="Szövegdoboz 25"/>
          <p:cNvSpPr txBox="1"/>
          <p:nvPr/>
        </p:nvSpPr>
        <p:spPr bwMode="auto">
          <a:xfrm>
            <a:off x="1231847" y="1199119"/>
            <a:ext cx="917009" cy="2616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100" b="1" dirty="0">
                <a:solidFill>
                  <a:srgbClr val="000000"/>
                </a:solidFill>
                <a:latin typeface="Verdana" pitchFamily="34" charset="0"/>
                <a:ea typeface="Verdana" panose="020B0604030504040204" pitchFamily="34" charset="0"/>
                <a:cs typeface="Verdana" panose="020B0604030504040204" pitchFamily="34" charset="0"/>
              </a:rPr>
              <a:t>8. </a:t>
            </a:r>
            <a:r>
              <a:rPr lang="hu-HU" sz="1100" b="1" dirty="0">
                <a:solidFill>
                  <a:srgbClr val="000000"/>
                </a:solidFill>
                <a:latin typeface="Verdana" pitchFamily="34" charset="0"/>
                <a:ea typeface="Verdana" panose="020B0604030504040204" pitchFamily="34" charset="0"/>
                <a:cs typeface="Verdana" panose="020B0604030504040204" pitchFamily="34" charset="0"/>
              </a:rPr>
              <a:t>gen.</a:t>
            </a:r>
            <a:endParaRPr lang="en-US" sz="1100" b="1" dirty="0">
              <a:solidFill>
                <a:srgbClr val="000000"/>
              </a:solidFill>
              <a:latin typeface="Verdana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226065" y="3493304"/>
            <a:ext cx="678192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300" dirty="0"/>
              <a:t>(2018)</a:t>
            </a:r>
          </a:p>
        </p:txBody>
      </p:sp>
      <p:sp>
        <p:nvSpPr>
          <p:cNvPr id="25" name="Téglalap 11"/>
          <p:cNvSpPr/>
          <p:nvPr/>
        </p:nvSpPr>
        <p:spPr bwMode="auto">
          <a:xfrm>
            <a:off x="4423636" y="1608306"/>
            <a:ext cx="1096200" cy="1364288"/>
          </a:xfrm>
          <a:prstGeom prst="rect">
            <a:avLst/>
          </a:prstGeom>
          <a:solidFill>
            <a:srgbClr val="00B050"/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base">
              <a:spcBef>
                <a:spcPts val="600"/>
              </a:spcBef>
              <a:spcAft>
                <a:spcPts val="600"/>
              </a:spcAft>
              <a:defRPr/>
            </a:pPr>
            <a:r>
              <a:rPr lang="en-US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Rocket Lake</a:t>
            </a:r>
            <a:endParaRPr lang="hu-HU" sz="9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hu-HU" sz="9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New</a:t>
            </a:r>
            <a:r>
              <a:rPr lang="en-US" sz="9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hybrid </a:t>
            </a:r>
            <a:endParaRPr lang="hu-HU" sz="9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ts val="300"/>
              </a:spcAft>
              <a:defRPr/>
            </a:pPr>
            <a:r>
              <a:rPr lang="hu-HU" sz="900" b="1" dirty="0" err="1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Microarch</a:t>
            </a:r>
            <a:r>
              <a:rPr lang="en-US" sz="9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.</a:t>
            </a:r>
            <a:endParaRPr lang="hu-HU" sz="9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hu-HU" sz="12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14 </a:t>
            </a:r>
            <a:r>
              <a:rPr lang="hu-HU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nm</a:t>
            </a:r>
          </a:p>
        </p:txBody>
      </p:sp>
      <p:sp>
        <p:nvSpPr>
          <p:cNvPr id="26" name="Szövegdoboz 18"/>
          <p:cNvSpPr txBox="1">
            <a:spLocks noChangeArrowheads="1"/>
          </p:cNvSpPr>
          <p:nvPr/>
        </p:nvSpPr>
        <p:spPr bwMode="auto">
          <a:xfrm>
            <a:off x="4340010" y="3040629"/>
            <a:ext cx="1217962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 i="1" spc="-40" dirty="0">
                <a:solidFill>
                  <a:srgbClr val="000000"/>
                </a:solidFill>
                <a:latin typeface="Verdana" pitchFamily="34" charset="0"/>
                <a:ea typeface="Verdana" pitchFamily="34" charset="0"/>
                <a:cs typeface="Verdana" pitchFamily="34" charset="0"/>
              </a:rPr>
              <a:t>Back porting</a:t>
            </a:r>
            <a:endParaRPr lang="hu-HU" altLang="en-US" sz="1200" b="1" i="1" spc="-40" dirty="0">
              <a:solidFill>
                <a:srgbClr val="000000"/>
              </a:solidFill>
              <a:latin typeface="Verdana" pitchFamily="34" charset="0"/>
              <a:ea typeface="Verdana" pitchFamily="34" charset="0"/>
              <a:cs typeface="Verdana" pitchFamily="34" charset="0"/>
            </a:endParaRPr>
          </a:p>
        </p:txBody>
      </p:sp>
      <p:sp>
        <p:nvSpPr>
          <p:cNvPr id="27" name="Szövegdoboz 25"/>
          <p:cNvSpPr txBox="1"/>
          <p:nvPr/>
        </p:nvSpPr>
        <p:spPr bwMode="auto">
          <a:xfrm>
            <a:off x="4609611" y="1214972"/>
            <a:ext cx="917009" cy="2616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100" b="1" dirty="0">
                <a:solidFill>
                  <a:srgbClr val="000000"/>
                </a:solidFill>
                <a:latin typeface="Verdana" pitchFamily="34" charset="0"/>
                <a:ea typeface="Verdana" panose="020B0604030504040204" pitchFamily="34" charset="0"/>
                <a:cs typeface="Verdana" panose="020B0604030504040204" pitchFamily="34" charset="0"/>
              </a:rPr>
              <a:t>11. </a:t>
            </a:r>
            <a:r>
              <a:rPr lang="hu-HU" sz="1100" b="1" dirty="0">
                <a:solidFill>
                  <a:srgbClr val="000000"/>
                </a:solidFill>
                <a:latin typeface="Verdana" pitchFamily="34" charset="0"/>
                <a:ea typeface="Verdana" panose="020B0604030504040204" pitchFamily="34" charset="0"/>
                <a:cs typeface="Verdana" panose="020B0604030504040204" pitchFamily="34" charset="0"/>
              </a:rPr>
              <a:t>gen.</a:t>
            </a:r>
            <a:endParaRPr lang="en-US" sz="1100" b="1" dirty="0">
              <a:solidFill>
                <a:srgbClr val="000000"/>
              </a:solidFill>
              <a:latin typeface="Verdana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</p:txBody>
      </p:sp>
      <p:sp>
        <p:nvSpPr>
          <p:cNvPr id="28" name="TextBox 27"/>
          <p:cNvSpPr txBox="1"/>
          <p:nvPr/>
        </p:nvSpPr>
        <p:spPr>
          <a:xfrm>
            <a:off x="4659482" y="3491269"/>
            <a:ext cx="678192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300" dirty="0"/>
              <a:t>(2021)</a:t>
            </a:r>
          </a:p>
        </p:txBody>
      </p:sp>
      <p:sp>
        <p:nvSpPr>
          <p:cNvPr id="29" name="Rectangle 28"/>
          <p:cNvSpPr/>
          <p:nvPr/>
        </p:nvSpPr>
        <p:spPr bwMode="auto">
          <a:xfrm>
            <a:off x="5525753" y="1088740"/>
            <a:ext cx="1096200" cy="2700000"/>
          </a:xfrm>
          <a:prstGeom prst="rect">
            <a:avLst/>
          </a:prstGeom>
          <a:noFill/>
          <a:ln w="28575" cap="flat" cmpd="sng" algn="ctr">
            <a:solidFill>
              <a:srgbClr val="FF0000"/>
            </a:solidFill>
            <a:prstDash val="sysDot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31" name="Rounded Rectangle 30"/>
          <p:cNvSpPr/>
          <p:nvPr/>
        </p:nvSpPr>
        <p:spPr bwMode="auto">
          <a:xfrm>
            <a:off x="-26495" y="5012905"/>
            <a:ext cx="9144000" cy="1152000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19050" cap="flat" cmpd="sng" algn="ctr">
            <a:solidFill>
              <a:schemeClr val="bg1">
                <a:lumMod val="50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32" name="TextBox 31"/>
          <p:cNvSpPr txBox="1"/>
          <p:nvPr/>
        </p:nvSpPr>
        <p:spPr>
          <a:xfrm>
            <a:off x="158192" y="5012905"/>
            <a:ext cx="10124631" cy="115416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lvl="0" indent="-285750">
              <a:buFont typeface="Arial" panose="020B0604020202020204" pitchFamily="34" charset="0"/>
              <a:buChar char="•"/>
            </a:pPr>
            <a:r>
              <a:rPr lang="en-US" sz="1600" dirty="0">
                <a:solidFill>
                  <a:srgbClr val="000000"/>
                </a:solidFill>
              </a:rPr>
              <a:t>We point out that the Alder Lake line</a:t>
            </a:r>
            <a:r>
              <a:rPr lang="en-US" sz="1600" dirty="0">
                <a:solidFill>
                  <a:srgbClr val="0070C0"/>
                </a:solidFill>
              </a:rPr>
              <a:t> is not Intel’s first hybrid design</a:t>
            </a:r>
            <a:r>
              <a:rPr lang="en-US" sz="1600" dirty="0">
                <a:solidFill>
                  <a:srgbClr val="000000"/>
                </a:solidFill>
              </a:rPr>
              <a:t> since Intel </a:t>
            </a:r>
          </a:p>
          <a:p>
            <a:pPr lvl="0"/>
            <a:r>
              <a:rPr lang="en-US" sz="1600" dirty="0">
                <a:solidFill>
                  <a:srgbClr val="000000"/>
                </a:solidFill>
              </a:rPr>
              <a:t>      introduced already one year earlier </a:t>
            </a:r>
            <a:r>
              <a:rPr lang="en-US" sz="1600" spc="-30" dirty="0">
                <a:solidFill>
                  <a:srgbClr val="000000"/>
                </a:solidFill>
              </a:rPr>
              <a:t>the mobile-oriented multi-die </a:t>
            </a:r>
            <a:r>
              <a:rPr lang="en-US" sz="1600" spc="-30" dirty="0">
                <a:solidFill>
                  <a:srgbClr val="FF0000"/>
                </a:solidFill>
              </a:rPr>
              <a:t>Lakefield line </a:t>
            </a:r>
            <a:endParaRPr lang="en-US" sz="1600" spc="-30" dirty="0"/>
          </a:p>
          <a:p>
            <a:pPr lvl="0">
              <a:spcAft>
                <a:spcPts val="600"/>
              </a:spcAft>
            </a:pPr>
            <a:r>
              <a:rPr lang="en-US" sz="1600" spc="-30" dirty="0">
                <a:solidFill>
                  <a:srgbClr val="000000"/>
                </a:solidFill>
              </a:rPr>
              <a:t>      with </a:t>
            </a:r>
            <a:r>
              <a:rPr lang="en-US" sz="1600" spc="-30" dirty="0">
                <a:solidFill>
                  <a:srgbClr val="0070C0"/>
                </a:solidFill>
              </a:rPr>
              <a:t>1 big and 4 little CPU cores.</a:t>
            </a:r>
          </a:p>
          <a:p>
            <a:pPr lvl="0"/>
            <a:r>
              <a:rPr lang="en-US" sz="1600" spc="-30" dirty="0">
                <a:solidFill>
                  <a:srgbClr val="0070C0"/>
                </a:solidFill>
              </a:rPr>
              <a:t>    Nevertheless, </a:t>
            </a:r>
            <a:r>
              <a:rPr lang="en-US" sz="1600" dirty="0">
                <a:solidFill>
                  <a:srgbClr val="000000"/>
                </a:solidFill>
              </a:rPr>
              <a:t>this line was not widely used even though it did not have a generation specifier.</a:t>
            </a:r>
            <a:endParaRPr lang="en-US" sz="1600" dirty="0"/>
          </a:p>
        </p:txBody>
      </p:sp>
      <p:sp>
        <p:nvSpPr>
          <p:cNvPr id="30" name="TextBox 29"/>
          <p:cNvSpPr txBox="1"/>
          <p:nvPr/>
        </p:nvSpPr>
        <p:spPr>
          <a:xfrm>
            <a:off x="115888" y="6174595"/>
            <a:ext cx="898072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dirty="0"/>
              <a:t>The subsequent </a:t>
            </a:r>
            <a:r>
              <a:rPr lang="en-US" sz="1600" dirty="0">
                <a:solidFill>
                  <a:srgbClr val="FF0000"/>
                </a:solidFill>
              </a:rPr>
              <a:t>13. gen. Raptor Lake line </a:t>
            </a:r>
            <a:r>
              <a:rPr lang="en-US" sz="1600" dirty="0"/>
              <a:t>is an </a:t>
            </a:r>
            <a:r>
              <a:rPr lang="en-US" sz="1600" dirty="0">
                <a:solidFill>
                  <a:srgbClr val="0070C0"/>
                </a:solidFill>
              </a:rPr>
              <a:t>enhancement </a:t>
            </a:r>
            <a:r>
              <a:rPr lang="en-US" sz="1600" dirty="0"/>
              <a:t>of the previous 12</a:t>
            </a:r>
            <a:r>
              <a:rPr lang="en-US" sz="1600" baseline="30000" dirty="0"/>
              <a:t>th</a:t>
            </a:r>
            <a:r>
              <a:rPr lang="en-US" sz="1600" dirty="0"/>
              <a:t> </a:t>
            </a:r>
          </a:p>
          <a:p>
            <a:r>
              <a:rPr lang="en-US" sz="1600" dirty="0"/>
              <a:t>      gen. Alder Lake line, it provides </a:t>
            </a:r>
            <a:r>
              <a:rPr lang="en-US" sz="1600" dirty="0">
                <a:solidFill>
                  <a:srgbClr val="0070C0"/>
                </a:solidFill>
              </a:rPr>
              <a:t>up to 8 P cores and up to 16 E cores.</a:t>
            </a:r>
          </a:p>
        </p:txBody>
      </p:sp>
      <p:sp>
        <p:nvSpPr>
          <p:cNvPr id="33" name="Téglalap 11"/>
          <p:cNvSpPr/>
          <p:nvPr/>
        </p:nvSpPr>
        <p:spPr bwMode="auto">
          <a:xfrm>
            <a:off x="6661896" y="1610720"/>
            <a:ext cx="1080975" cy="1364288"/>
          </a:xfrm>
          <a:prstGeom prst="rect">
            <a:avLst/>
          </a:prstGeom>
          <a:solidFill>
            <a:srgbClr val="C00000"/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base">
              <a:spcBef>
                <a:spcPts val="600"/>
              </a:spcBef>
              <a:spcAft>
                <a:spcPts val="600"/>
              </a:spcAft>
              <a:defRPr/>
            </a:pPr>
            <a:r>
              <a:rPr lang="en-US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Raptor Lake</a:t>
            </a:r>
            <a:endParaRPr lang="hu-HU" sz="9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hu-HU" sz="9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New</a:t>
            </a:r>
            <a:r>
              <a:rPr lang="en-US" sz="9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Hybrid </a:t>
            </a:r>
            <a:endParaRPr lang="hu-HU" sz="9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ts val="300"/>
              </a:spcAft>
              <a:defRPr/>
            </a:pPr>
            <a:r>
              <a:rPr lang="hu-HU" sz="900" b="1" dirty="0" err="1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Microarch</a:t>
            </a:r>
            <a:r>
              <a:rPr lang="en-US" sz="9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.</a:t>
            </a:r>
            <a:endParaRPr lang="hu-HU" sz="9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hu-HU" sz="12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10 </a:t>
            </a:r>
            <a:r>
              <a:rPr lang="hu-HU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nm</a:t>
            </a:r>
          </a:p>
        </p:txBody>
      </p:sp>
      <p:sp>
        <p:nvSpPr>
          <p:cNvPr id="34" name="Szövegdoboz 25"/>
          <p:cNvSpPr txBox="1"/>
          <p:nvPr/>
        </p:nvSpPr>
        <p:spPr bwMode="auto">
          <a:xfrm>
            <a:off x="6761396" y="1249096"/>
            <a:ext cx="875875" cy="2616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100" b="1" dirty="0">
                <a:solidFill>
                  <a:srgbClr val="000000"/>
                </a:solidFill>
                <a:latin typeface="Verdana" pitchFamily="34" charset="0"/>
                <a:ea typeface="Verdana" panose="020B0604030504040204" pitchFamily="34" charset="0"/>
                <a:cs typeface="Verdana" panose="020B0604030504040204" pitchFamily="34" charset="0"/>
              </a:rPr>
              <a:t>13. </a:t>
            </a:r>
            <a:r>
              <a:rPr lang="hu-HU" sz="1100" b="1" dirty="0">
                <a:solidFill>
                  <a:srgbClr val="000000"/>
                </a:solidFill>
                <a:latin typeface="Verdana" pitchFamily="34" charset="0"/>
                <a:ea typeface="Verdana" panose="020B0604030504040204" pitchFamily="34" charset="0"/>
                <a:cs typeface="Verdana" panose="020B0604030504040204" pitchFamily="34" charset="0"/>
              </a:rPr>
              <a:t>gen.</a:t>
            </a:r>
            <a:endParaRPr lang="en-US" sz="1100" b="1" dirty="0">
              <a:solidFill>
                <a:srgbClr val="000000"/>
              </a:solidFill>
              <a:latin typeface="Verdana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6853715" y="3463517"/>
            <a:ext cx="823632" cy="29238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300" dirty="0"/>
              <a:t>(2022)</a:t>
            </a:r>
          </a:p>
        </p:txBody>
      </p:sp>
      <p:sp>
        <p:nvSpPr>
          <p:cNvPr id="36" name="TextBox 35"/>
          <p:cNvSpPr txBox="1"/>
          <p:nvPr/>
        </p:nvSpPr>
        <p:spPr>
          <a:xfrm>
            <a:off x="7087353" y="1301442"/>
            <a:ext cx="23916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200" dirty="0">
                <a:latin typeface="+mj-lt"/>
              </a:rPr>
              <a:t> </a:t>
            </a:r>
            <a:endParaRPr lang="en-US" sz="1050" dirty="0">
              <a:solidFill>
                <a:srgbClr val="000000"/>
              </a:solidFill>
              <a:latin typeface="+mj-lt"/>
              <a:ea typeface="Verdana" panose="020B0604030504040204" pitchFamily="34" charset="0"/>
              <a:cs typeface="Verdana" panose="020B0604030504040204" pitchFamily="34" charset="0"/>
            </a:endParaRPr>
          </a:p>
        </p:txBody>
      </p:sp>
      <p:sp>
        <p:nvSpPr>
          <p:cNvPr id="41" name="TextBox 40"/>
          <p:cNvSpPr txBox="1"/>
          <p:nvPr/>
        </p:nvSpPr>
        <p:spPr>
          <a:xfrm>
            <a:off x="5607115" y="1732116"/>
            <a:ext cx="1035115" cy="11669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fontAlgn="base">
              <a:lnSpc>
                <a:spcPts val="1000"/>
              </a:lnSpc>
              <a:defRPr/>
            </a:pPr>
            <a:r>
              <a:rPr lang="en-US" sz="1200" b="1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Alder </a:t>
            </a:r>
          </a:p>
          <a:p>
            <a:pPr algn="ctr" fontAlgn="base">
              <a:defRPr/>
            </a:pPr>
            <a:r>
              <a:rPr lang="en-US" sz="1200" b="1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Lake</a:t>
            </a:r>
            <a:endParaRPr lang="hu-HU" sz="1200" b="1" dirty="0">
              <a:solidFill>
                <a:schemeClr val="bg1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ts val="600"/>
              </a:spcBef>
              <a:spcAft>
                <a:spcPct val="0"/>
              </a:spcAft>
              <a:defRPr/>
            </a:pPr>
            <a:r>
              <a:rPr lang="hu-HU" sz="900" b="1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New</a:t>
            </a:r>
            <a:r>
              <a:rPr lang="en-US" sz="900" b="1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Hybrid </a:t>
            </a:r>
            <a:endParaRPr lang="hu-HU" sz="900" b="1" dirty="0">
              <a:solidFill>
                <a:schemeClr val="bg1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ts val="300"/>
              </a:spcAft>
              <a:defRPr/>
            </a:pPr>
            <a:r>
              <a:rPr lang="hu-HU" sz="900" b="1" dirty="0" err="1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Microarch</a:t>
            </a:r>
            <a:r>
              <a:rPr lang="en-US" sz="900" b="1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.</a:t>
            </a:r>
            <a:endParaRPr lang="hu-HU" sz="900" b="1" dirty="0">
              <a:solidFill>
                <a:schemeClr val="bg1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hu-HU" sz="1200" b="1" dirty="0">
              <a:solidFill>
                <a:schemeClr val="bg1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200" b="1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10 </a:t>
            </a:r>
            <a:r>
              <a:rPr lang="hu-HU" sz="1200" b="1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nm</a:t>
            </a:r>
          </a:p>
        </p:txBody>
      </p:sp>
      <p:sp>
        <p:nvSpPr>
          <p:cNvPr id="42" name="Szövegdoboz 17"/>
          <p:cNvSpPr txBox="1">
            <a:spLocks noChangeArrowheads="1"/>
          </p:cNvSpPr>
          <p:nvPr/>
        </p:nvSpPr>
        <p:spPr bwMode="auto">
          <a:xfrm>
            <a:off x="6578368" y="3043619"/>
            <a:ext cx="1233992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 i="1" spc="-40" dirty="0">
                <a:solidFill>
                  <a:srgbClr val="000000"/>
                </a:solidFill>
                <a:latin typeface="Verdana" pitchFamily="34" charset="0"/>
                <a:ea typeface="Verdana" pitchFamily="34" charset="0"/>
                <a:cs typeface="Verdana" pitchFamily="34" charset="0"/>
              </a:rPr>
              <a:t>Optimization</a:t>
            </a:r>
            <a:endParaRPr lang="hu-HU" altLang="en-US" sz="1200" b="1" i="1" spc="-40" dirty="0">
              <a:solidFill>
                <a:srgbClr val="000000"/>
              </a:solidFill>
              <a:latin typeface="Verdana" pitchFamily="34" charset="0"/>
              <a:ea typeface="Verdana" pitchFamily="34" charset="0"/>
              <a:cs typeface="Verdan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22547741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3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3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1" grpId="0" animBg="1"/>
      <p:bldP spid="32" grpId="0"/>
    </p:bldLst>
  </p:timing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pc="-20" dirty="0">
                <a:solidFill>
                  <a:srgbClr val="FFFFFF"/>
                </a:solidFill>
              </a:rPr>
              <a:t>2.2.1 What was Intel’s concept for developing subsequent Core 2 generations (11)</a:t>
            </a:r>
            <a:endParaRPr lang="en-GB" dirty="0"/>
          </a:p>
        </p:txBody>
      </p:sp>
      <p:pic>
        <p:nvPicPr>
          <p:cNvPr id="14338" name="Picture 2" descr="http://3s81si1s5ygj3mzby34dq6qf-wpengine.netdna-ssl.com/wp-content/uploads/2021/04/intel-ice-lake-ipc-over-time.jp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13585" y="1268760"/>
            <a:ext cx="7021590" cy="542886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" name="TextBox 2"/>
          <p:cNvSpPr txBox="1"/>
          <p:nvPr/>
        </p:nvSpPr>
        <p:spPr>
          <a:xfrm>
            <a:off x="26495" y="458670"/>
            <a:ext cx="9425209" cy="6924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lvl="0">
              <a:spcAft>
                <a:spcPts val="600"/>
              </a:spcAft>
            </a:pPr>
            <a:r>
              <a:rPr lang="en-GB" spc="-100" dirty="0">
                <a:solidFill>
                  <a:srgbClr val="2D2D8A"/>
                </a:solidFill>
                <a:latin typeface="Verdana"/>
              </a:rPr>
              <a:t>How much could Intel improve IPC in their Core 2 family up to the Ice Lake line [</a:t>
            </a:r>
            <a:r>
              <a:rPr lang="hu-HU" spc="-100" dirty="0">
                <a:solidFill>
                  <a:srgbClr val="2D2D8A"/>
                </a:solidFill>
                <a:latin typeface="Verdana"/>
              </a:rPr>
              <a:t>17</a:t>
            </a:r>
            <a:r>
              <a:rPr lang="en-GB" spc="-100" dirty="0">
                <a:solidFill>
                  <a:srgbClr val="2D2D8A"/>
                </a:solidFill>
                <a:latin typeface="Verdana"/>
              </a:rPr>
              <a:t>] -1</a:t>
            </a:r>
          </a:p>
          <a:p>
            <a:pPr>
              <a:spcAft>
                <a:spcPts val="600"/>
              </a:spcAft>
            </a:pPr>
            <a:r>
              <a:rPr lang="en-GB" sz="1600" spc="-70" dirty="0">
                <a:latin typeface="+mj-lt"/>
              </a:rPr>
              <a:t>Please note that the reference processor used is Intel’s Pentium M processor (Dothan), (2004).</a:t>
            </a:r>
          </a:p>
        </p:txBody>
      </p:sp>
      <p:sp>
        <p:nvSpPr>
          <p:cNvPr id="4" name="TextBox 3"/>
          <p:cNvSpPr txBox="1"/>
          <p:nvPr/>
        </p:nvSpPr>
        <p:spPr>
          <a:xfrm>
            <a:off x="1807445" y="6325434"/>
            <a:ext cx="667170" cy="41549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50" i="1" dirty="0">
                <a:latin typeface="Arial Rounded MT Bold" panose="020F0704030504030204" pitchFamily="34" charset="0"/>
              </a:rPr>
              <a:t>(Core 2</a:t>
            </a:r>
          </a:p>
          <a:p>
            <a:pPr algn="ctr"/>
            <a:r>
              <a:rPr lang="en-GB" sz="1050" i="1" dirty="0">
                <a:latin typeface="Arial Rounded MT Bold" panose="020F0704030504030204" pitchFamily="34" charset="0"/>
              </a:rPr>
              <a:t>(2006))</a:t>
            </a:r>
          </a:p>
        </p:txBody>
      </p:sp>
      <p:sp>
        <p:nvSpPr>
          <p:cNvPr id="7" name="TextBox 6"/>
          <p:cNvSpPr txBox="1"/>
          <p:nvPr/>
        </p:nvSpPr>
        <p:spPr>
          <a:xfrm>
            <a:off x="1013585" y="6325434"/>
            <a:ext cx="873957" cy="41549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GB" sz="1050" i="1" dirty="0"/>
              <a:t>(Pentium M</a:t>
            </a:r>
          </a:p>
          <a:p>
            <a:pPr algn="ctr"/>
            <a:r>
              <a:rPr lang="en-GB" sz="1050" i="1" dirty="0"/>
              <a:t>(2004))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7010175" y="6309320"/>
            <a:ext cx="660758" cy="41549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endParaRPr lang="en-GB" sz="1050" i="1" dirty="0">
              <a:latin typeface="Arial Rounded MT Bold" panose="020F0704030504030204" pitchFamily="34" charset="0"/>
            </a:endParaRPr>
          </a:p>
          <a:p>
            <a:pPr algn="ctr"/>
            <a:r>
              <a:rPr lang="en-GB" sz="1050" i="1" dirty="0">
                <a:latin typeface="Arial Rounded MT Bold" panose="020F0704030504030204" pitchFamily="34" charset="0"/>
              </a:rPr>
              <a:t>(2019)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F3BE4770-EBB2-717F-9074-1432D6149216}"/>
              </a:ext>
            </a:extLst>
          </p:cNvPr>
          <p:cNvSpPr txBox="1"/>
          <p:nvPr/>
        </p:nvSpPr>
        <p:spPr>
          <a:xfrm flipH="1">
            <a:off x="4842030" y="1718810"/>
            <a:ext cx="2384551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b="1" dirty="0"/>
              <a:t>IPC: Instructions Per Cycle </a:t>
            </a:r>
            <a:endParaRPr lang="hu-HU" sz="1100" b="1" dirty="0"/>
          </a:p>
        </p:txBody>
      </p:sp>
    </p:spTree>
    <p:extLst>
      <p:ext uri="{BB962C8B-B14F-4D97-AF65-F5344CB8AC3E}">
        <p14:creationId xmlns:p14="http://schemas.microsoft.com/office/powerpoint/2010/main" val="318459722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43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43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7" grpId="0"/>
      <p:bldP spid="8" grpId="0"/>
      <p:bldP spid="5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182F76"/>
            </a:gs>
            <a:gs pos="100000">
              <a:srgbClr val="3366FF"/>
            </a:gs>
          </a:gsLst>
          <a:lin ang="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250" name="Rectangle 2"/>
          <p:cNvSpPr>
            <a:spLocks noGrp="1" noChangeArrowheads="1"/>
          </p:cNvSpPr>
          <p:nvPr>
            <p:ph type="subTitle" idx="1"/>
          </p:nvPr>
        </p:nvSpPr>
        <p:spPr>
          <a:xfrm>
            <a:off x="479425" y="3498850"/>
            <a:ext cx="8150225" cy="2760663"/>
          </a:xfrm>
        </p:spPr>
        <p:txBody>
          <a:bodyPr/>
          <a:lstStyle/>
          <a:p>
            <a:pPr eaLnBrk="1" hangingPunct="1">
              <a:spcAft>
                <a:spcPct val="50000"/>
              </a:spcAft>
            </a:pPr>
            <a:r>
              <a:rPr lang="en-US" altLang="en-US" dirty="0">
                <a:solidFill>
                  <a:schemeClr val="bg1"/>
                </a:solidFill>
                <a:latin typeface="Verdana" pitchFamily="34" charset="0"/>
              </a:rPr>
              <a:t>Dezső Sima</a:t>
            </a:r>
            <a:endParaRPr lang="hu-HU" altLang="en-US" dirty="0">
              <a:solidFill>
                <a:schemeClr val="accent2"/>
              </a:solidFill>
              <a:latin typeface="Verdana" pitchFamily="34" charset="0"/>
            </a:endParaRPr>
          </a:p>
        </p:txBody>
      </p:sp>
      <p:sp>
        <p:nvSpPr>
          <p:cNvPr id="53251" name="Rectangle 3"/>
          <p:cNvSpPr>
            <a:spLocks noChangeArrowheads="1"/>
          </p:cNvSpPr>
          <p:nvPr/>
        </p:nvSpPr>
        <p:spPr bwMode="auto">
          <a:xfrm>
            <a:off x="0" y="1491940"/>
            <a:ext cx="9144000" cy="1397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120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Intel’s Core 2 family 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40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Overview</a:t>
            </a:r>
            <a:endParaRPr kumimoji="0" lang="hu-HU" altLang="en-US" sz="4000" b="0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Verdana" pitchFamily="34" charset="0"/>
              <a:ea typeface="+mn-ea"/>
              <a:cs typeface="Arial" charset="0"/>
            </a:endParaRPr>
          </a:p>
        </p:txBody>
      </p:sp>
      <p:sp>
        <p:nvSpPr>
          <p:cNvPr id="53252" name="Text Box 4"/>
          <p:cNvSpPr txBox="1">
            <a:spLocks noChangeArrowheads="1"/>
          </p:cNvSpPr>
          <p:nvPr/>
        </p:nvSpPr>
        <p:spPr bwMode="auto">
          <a:xfrm>
            <a:off x="3104555" y="6119388"/>
            <a:ext cx="2880917" cy="4247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90000"/>
              </a:lnSpc>
              <a:spcBef>
                <a:spcPct val="20000"/>
              </a:spcBef>
              <a:spcAft>
                <a:spcPct val="5500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September </a:t>
            </a:r>
            <a:r>
              <a:rPr kumimoji="0" lang="hu-HU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20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23</a:t>
            </a:r>
            <a:r>
              <a:rPr kumimoji="0" lang="hu-HU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 </a:t>
            </a:r>
            <a:endParaRPr kumimoji="0" lang="en-US" altLang="en-US" sz="16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Arial" charset="0"/>
            </a:endParaRPr>
          </a:p>
        </p:txBody>
      </p:sp>
      <p:sp>
        <p:nvSpPr>
          <p:cNvPr id="53253" name="Text Box 5"/>
          <p:cNvSpPr txBox="1">
            <a:spLocks noChangeArrowheads="1"/>
          </p:cNvSpPr>
          <p:nvPr/>
        </p:nvSpPr>
        <p:spPr bwMode="auto">
          <a:xfrm>
            <a:off x="63500" y="5454225"/>
            <a:ext cx="89916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Vers</a:t>
            </a: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. 4.1</a:t>
            </a:r>
          </a:p>
        </p:txBody>
      </p:sp>
      <p:sp>
        <p:nvSpPr>
          <p:cNvPr id="6" name="Text Box 5"/>
          <p:cNvSpPr txBox="1">
            <a:spLocks noChangeArrowheads="1"/>
          </p:cNvSpPr>
          <p:nvPr/>
        </p:nvSpPr>
        <p:spPr bwMode="auto">
          <a:xfrm>
            <a:off x="6635750" y="6230938"/>
            <a:ext cx="2004075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>
              <a:defRPr sz="14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>
              <a:defRPr sz="1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>
              <a:defRPr sz="14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>
              <a:defRPr sz="14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© Dezső Sima 2023</a:t>
            </a:r>
          </a:p>
        </p:txBody>
      </p:sp>
    </p:spTree>
    <p:extLst>
      <p:ext uri="{BB962C8B-B14F-4D97-AF65-F5344CB8AC3E}">
        <p14:creationId xmlns:p14="http://schemas.microsoft.com/office/powerpoint/2010/main" val="318813712"/>
      </p:ext>
    </p:extLst>
  </p:cSld>
  <p:clrMapOvr>
    <a:masterClrMapping/>
  </p:clrMapOvr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pc="-20" dirty="0">
                <a:solidFill>
                  <a:srgbClr val="FFFFFF"/>
                </a:solidFill>
              </a:rPr>
              <a:t>2.2.1 What was Intel’s concept for developing subsequent Core 2 generations (12)</a:t>
            </a:r>
            <a:endParaRPr lang="en-US" dirty="0"/>
          </a:p>
        </p:txBody>
      </p:sp>
      <p:sp>
        <p:nvSpPr>
          <p:cNvPr id="4" name="TextBox 3"/>
          <p:cNvSpPr txBox="1"/>
          <p:nvPr/>
        </p:nvSpPr>
        <p:spPr>
          <a:xfrm>
            <a:off x="26496" y="458670"/>
            <a:ext cx="9451049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Aft>
                <a:spcPts val="600"/>
              </a:spcAft>
            </a:pPr>
            <a:r>
              <a:rPr lang="en-GB" spc="-110" dirty="0">
                <a:solidFill>
                  <a:srgbClr val="2D2D8A"/>
                </a:solidFill>
              </a:rPr>
              <a:t>How much could Intel improve IPC in their Core 2 family up to the Ice Lake line [</a:t>
            </a:r>
            <a:r>
              <a:rPr lang="hu-HU" spc="-110" dirty="0">
                <a:solidFill>
                  <a:srgbClr val="2D2D8A"/>
                </a:solidFill>
              </a:rPr>
              <a:t>17</a:t>
            </a:r>
            <a:r>
              <a:rPr lang="en-GB" spc="-110" dirty="0">
                <a:solidFill>
                  <a:srgbClr val="2D2D8A"/>
                </a:solidFill>
              </a:rPr>
              <a:t>] -2</a:t>
            </a:r>
          </a:p>
        </p:txBody>
      </p:sp>
      <p:sp>
        <p:nvSpPr>
          <p:cNvPr id="6" name="Rounded Rectangle 5"/>
          <p:cNvSpPr/>
          <p:nvPr/>
        </p:nvSpPr>
        <p:spPr bwMode="auto">
          <a:xfrm>
            <a:off x="0" y="890432"/>
            <a:ext cx="9027495" cy="765085"/>
          </a:xfrm>
          <a:prstGeom prst="roundRect">
            <a:avLst/>
          </a:prstGeom>
          <a:solidFill>
            <a:srgbClr val="DDEEFF"/>
          </a:solidFill>
          <a:ln w="15875" cap="flat" cmpd="sng" algn="ctr">
            <a:solidFill>
              <a:srgbClr val="89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44518" y="956748"/>
            <a:ext cx="8730632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fontAlgn="base"/>
            <a:r>
              <a:rPr lang="en-US" sz="1600" dirty="0">
                <a:latin typeface="+mj-lt"/>
              </a:rPr>
              <a:t>As the preceding Figure indicates,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Intel achieved a </a:t>
            </a:r>
            <a:r>
              <a:rPr lang="en-US" sz="1600" dirty="0">
                <a:solidFill>
                  <a:srgbClr val="FF0000"/>
                </a:solidFill>
                <a:latin typeface="+mj-lt"/>
              </a:rPr>
              <a:t>more than twofold IPC increase</a:t>
            </a:r>
          </a:p>
          <a:p>
            <a:pPr fontAlgn="base"/>
            <a:r>
              <a:rPr lang="en-US" sz="1600" dirty="0">
                <a:solidFill>
                  <a:srgbClr val="0070C0"/>
                </a:solidFill>
                <a:latin typeface="+mj-lt"/>
              </a:rPr>
              <a:t>   </a:t>
            </a:r>
            <a:r>
              <a:rPr lang="en-US" sz="1600" dirty="0">
                <a:latin typeface="+mj-lt"/>
              </a:rPr>
              <a:t>in their Core 2 family up to the 10</a:t>
            </a:r>
            <a:r>
              <a:rPr lang="en-US" sz="1600" baseline="30000" dirty="0">
                <a:latin typeface="+mj-lt"/>
              </a:rPr>
              <a:t>th</a:t>
            </a:r>
            <a:r>
              <a:rPr lang="en-US" sz="1600" dirty="0">
                <a:latin typeface="+mj-lt"/>
              </a:rPr>
              <a:t> gen. Ice Lake line (in about 15 years). </a:t>
            </a:r>
          </a:p>
        </p:txBody>
      </p:sp>
    </p:spTree>
    <p:extLst>
      <p:ext uri="{BB962C8B-B14F-4D97-AF65-F5344CB8AC3E}">
        <p14:creationId xmlns:p14="http://schemas.microsoft.com/office/powerpoint/2010/main" val="1916550044"/>
      </p:ext>
    </p:extLst>
  </p:cSld>
  <p:clrMapOvr>
    <a:masterClrMapping/>
  </p:clrMapOvr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89573" name="Group 69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551504526"/>
              </p:ext>
            </p:extLst>
          </p:nvPr>
        </p:nvGraphicFramePr>
        <p:xfrm>
          <a:off x="1151620" y="1460219"/>
          <a:ext cx="6705600" cy="5062262"/>
        </p:xfrm>
        <a:graphic>
          <a:graphicData uri="http://schemas.openxmlformats.org/drawingml/2006/table">
            <a:tbl>
              <a:tblPr/>
              <a:tblGrid>
                <a:gridCol w="20574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482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475037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hu-HU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Basic µ</a:t>
                      </a:r>
                      <a:r>
                        <a:rPr kumimoji="0" lang="hu-HU" sz="12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architecture</a:t>
                      </a:r>
                      <a:r>
                        <a:rPr kumimoji="0" lang="en-US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s</a:t>
                      </a:r>
                      <a:endParaRPr kumimoji="0" lang="hu-HU" sz="12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hu-HU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Basic µ</a:t>
                      </a:r>
                      <a:r>
                        <a:rPr kumimoji="0" lang="hu-HU" sz="12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architecture</a:t>
                      </a:r>
                      <a:r>
                        <a:rPr kumimoji="0" lang="en-US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s</a:t>
                      </a:r>
                      <a:r>
                        <a:rPr kumimoji="0" lang="hu-HU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and </a:t>
                      </a:r>
                      <a:r>
                        <a:rPr kumimoji="0" lang="en-US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their</a:t>
                      </a:r>
                      <a:r>
                        <a:rPr kumimoji="0" lang="hu-HU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</a:t>
                      </a:r>
                      <a:r>
                        <a:rPr kumimoji="0" lang="hu-HU" sz="12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shrink</a:t>
                      </a:r>
                      <a:r>
                        <a:rPr kumimoji="0" lang="en-US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s and optimizations</a:t>
                      </a:r>
                      <a:endParaRPr kumimoji="0" lang="hu-HU" sz="12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2D05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512169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hu-HU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Pentium 4</a:t>
                      </a:r>
                      <a:br>
                        <a:rPr kumimoji="0" lang="hu-HU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</a:br>
                      <a:r>
                        <a:rPr kumimoji="0" lang="hu-HU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(Prescott)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71B3E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3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990600" algn="l"/>
                          <a:tab pos="1879600" algn="l"/>
                          <a:tab pos="2692400" algn="l"/>
                        </a:tabLst>
                      </a:pPr>
                      <a:r>
                        <a:rPr kumimoji="0" lang="hu-HU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	2005 	90 nm </a:t>
                      </a:r>
                      <a:r>
                        <a:rPr kumimoji="0" lang="en-U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	</a:t>
                      </a:r>
                      <a:r>
                        <a:rPr kumimoji="0" lang="hu-HU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Pentium 4</a:t>
                      </a:r>
                      <a:endParaRPr kumimoji="0" lang="en-US" sz="12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30000"/>
                        </a:spcBef>
                        <a:spcAft>
                          <a:spcPct val="100000"/>
                        </a:spcAft>
                        <a:buClrTx/>
                        <a:buSzTx/>
                        <a:buFontTx/>
                        <a:buNone/>
                        <a:tabLst>
                          <a:tab pos="990600" algn="l"/>
                          <a:tab pos="1879600" algn="l"/>
                          <a:tab pos="2692400" algn="l"/>
                        </a:tabLst>
                      </a:pPr>
                      <a:r>
                        <a:rPr kumimoji="0" lang="hu-HU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	2006 	65 nm </a:t>
                      </a:r>
                      <a:r>
                        <a:rPr kumimoji="0" lang="en-U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	</a:t>
                      </a:r>
                      <a:r>
                        <a:rPr kumimoji="0" lang="hu-HU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Pentium 4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71B3E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05767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hu-HU" sz="12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Core</a:t>
                      </a:r>
                      <a:r>
                        <a:rPr kumimoji="0" lang="hu-HU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2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BE0E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3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990600" algn="l"/>
                          <a:tab pos="1879600" algn="l"/>
                          <a:tab pos="2692400" algn="l"/>
                        </a:tabLst>
                      </a:pPr>
                      <a:r>
                        <a:rPr kumimoji="0" lang="hu-HU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	2006 	65 nm </a:t>
                      </a:r>
                      <a:r>
                        <a:rPr kumimoji="0" lang="en-U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	</a:t>
                      </a:r>
                      <a:r>
                        <a:rPr kumimoji="0" lang="hu-HU" sz="12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Core</a:t>
                      </a:r>
                      <a:r>
                        <a:rPr kumimoji="0" lang="hu-HU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2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3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990600" algn="l"/>
                          <a:tab pos="1879600" algn="l"/>
                          <a:tab pos="2692400" algn="l"/>
                        </a:tabLst>
                      </a:pPr>
                      <a:r>
                        <a:rPr kumimoji="0" lang="hu-HU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	2007 	45 nm </a:t>
                      </a:r>
                      <a:r>
                        <a:rPr kumimoji="0" lang="en-U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	</a:t>
                      </a:r>
                      <a:r>
                        <a:rPr kumimoji="0" lang="hu-HU" sz="12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Penryn</a:t>
                      </a:r>
                      <a:endParaRPr kumimoji="0" lang="hu-HU" sz="12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BE0E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0064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hu-HU" sz="12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Nehalem</a:t>
                      </a:r>
                      <a:endParaRPr kumimoji="0" lang="hu-HU" sz="12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71B3E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3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990600" algn="l"/>
                          <a:tab pos="1879600" algn="l"/>
                          <a:tab pos="2692400" algn="l"/>
                        </a:tabLst>
                      </a:pPr>
                      <a:r>
                        <a:rPr kumimoji="0" lang="hu-HU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	2008 	45 nm </a:t>
                      </a:r>
                      <a:r>
                        <a:rPr kumimoji="0" lang="en-U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	</a:t>
                      </a:r>
                      <a:r>
                        <a:rPr kumimoji="0" lang="hu-HU" sz="12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Nehalem</a:t>
                      </a:r>
                      <a:endParaRPr kumimoji="0" lang="hu-HU" sz="12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3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990600" algn="l"/>
                          <a:tab pos="1879600" algn="l"/>
                          <a:tab pos="2692400" algn="l"/>
                        </a:tabLst>
                      </a:pPr>
                      <a:r>
                        <a:rPr kumimoji="0" lang="hu-HU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	2010 	32 nm </a:t>
                      </a:r>
                      <a:r>
                        <a:rPr kumimoji="0" lang="en-U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	</a:t>
                      </a:r>
                      <a:r>
                        <a:rPr kumimoji="0" lang="hu-HU" sz="12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Westmere</a:t>
                      </a:r>
                      <a:endParaRPr kumimoji="0" lang="hu-HU" sz="12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71B3E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50064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hu-HU" sz="12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Sandy</a:t>
                      </a:r>
                      <a:r>
                        <a:rPr kumimoji="0" lang="hu-HU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</a:t>
                      </a:r>
                      <a:r>
                        <a:rPr kumimoji="0" lang="hu-HU" sz="12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Bridge</a:t>
                      </a:r>
                      <a:endParaRPr kumimoji="0" lang="hu-HU" sz="12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BE0E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3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990600" algn="l"/>
                          <a:tab pos="1879600" algn="l"/>
                          <a:tab pos="2692400" algn="l"/>
                        </a:tabLst>
                      </a:pPr>
                      <a:r>
                        <a:rPr kumimoji="0" lang="hu-HU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	2011 	32 nm </a:t>
                      </a:r>
                      <a:r>
                        <a:rPr kumimoji="0" lang="en-U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	</a:t>
                      </a:r>
                      <a:r>
                        <a:rPr kumimoji="0" lang="hu-HU" sz="12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Sandy</a:t>
                      </a:r>
                      <a:r>
                        <a:rPr kumimoji="0" lang="hu-HU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</a:t>
                      </a:r>
                      <a:r>
                        <a:rPr kumimoji="0" lang="hu-HU" sz="12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Bridge</a:t>
                      </a:r>
                      <a:endParaRPr kumimoji="0" lang="hu-HU" sz="12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3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990600" algn="l"/>
                          <a:tab pos="1879600" algn="l"/>
                          <a:tab pos="2692400" algn="l"/>
                        </a:tabLst>
                      </a:pPr>
                      <a:r>
                        <a:rPr kumimoji="0" lang="hu-HU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	2012 	22 nm </a:t>
                      </a:r>
                      <a:r>
                        <a:rPr kumimoji="0" lang="en-U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	</a:t>
                      </a:r>
                      <a:r>
                        <a:rPr kumimoji="0" lang="hu-HU" sz="12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Ivy</a:t>
                      </a:r>
                      <a:r>
                        <a:rPr kumimoji="0" lang="hu-HU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</a:t>
                      </a:r>
                      <a:r>
                        <a:rPr kumimoji="0" lang="hu-HU" sz="12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Bridge</a:t>
                      </a:r>
                      <a:endParaRPr kumimoji="0" lang="hu-HU" sz="12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BE0E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49424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Haswell</a:t>
                      </a:r>
                      <a:endParaRPr kumimoji="0" lang="hu-HU" sz="12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71B3E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3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990600" algn="l"/>
                          <a:tab pos="1879600" algn="l"/>
                          <a:tab pos="2692400" algn="l"/>
                        </a:tabLst>
                      </a:pPr>
                      <a:r>
                        <a:rPr kumimoji="0" lang="hu-HU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	201</a:t>
                      </a:r>
                      <a:r>
                        <a:rPr kumimoji="0" lang="en-U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3</a:t>
                      </a:r>
                      <a:r>
                        <a:rPr kumimoji="0" lang="hu-HU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	</a:t>
                      </a:r>
                      <a:r>
                        <a:rPr kumimoji="0" lang="en-U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22</a:t>
                      </a:r>
                      <a:r>
                        <a:rPr kumimoji="0" lang="hu-HU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nm </a:t>
                      </a:r>
                      <a:r>
                        <a:rPr kumimoji="0" lang="en-U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	</a:t>
                      </a:r>
                      <a:r>
                        <a:rPr kumimoji="0" lang="en-US" sz="12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Haswell</a:t>
                      </a:r>
                      <a:endParaRPr kumimoji="0" lang="hu-HU" sz="12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3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990600" algn="l"/>
                          <a:tab pos="1879600" algn="l"/>
                          <a:tab pos="2692400" algn="l"/>
                        </a:tabLst>
                      </a:pPr>
                      <a:r>
                        <a:rPr kumimoji="0" lang="hu-HU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	201</a:t>
                      </a:r>
                      <a:r>
                        <a:rPr kumimoji="0" lang="en-U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4 </a:t>
                      </a:r>
                      <a:r>
                        <a:rPr kumimoji="0" lang="hu-HU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	</a:t>
                      </a:r>
                      <a:r>
                        <a:rPr kumimoji="0" lang="en-U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14</a:t>
                      </a:r>
                      <a:r>
                        <a:rPr kumimoji="0" lang="hu-HU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nm </a:t>
                      </a:r>
                      <a:r>
                        <a:rPr kumimoji="0" lang="en-U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	</a:t>
                      </a:r>
                      <a:r>
                        <a:rPr kumimoji="0" lang="en-US" sz="12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Broadwell</a:t>
                      </a:r>
                      <a:endParaRPr kumimoji="0" lang="hu-HU" sz="12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71B3E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826292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Skylake</a:t>
                      </a:r>
                      <a:endParaRPr kumimoji="0" lang="hu-HU" sz="12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BE0E3"/>
                    </a:solidFill>
                  </a:tcPr>
                </a:tc>
                <a:tc>
                  <a:txBody>
                    <a:bodyPr/>
                    <a:lstStyle/>
                    <a:p>
                      <a:pPr marL="989013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3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989013" algn="l"/>
                          <a:tab pos="1879600" algn="l"/>
                          <a:tab pos="2692400" algn="l"/>
                        </a:tabLst>
                      </a:pPr>
                      <a:r>
                        <a:rPr kumimoji="0" lang="en-U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2015         14 nm      </a:t>
                      </a:r>
                      <a:r>
                        <a:rPr kumimoji="0" lang="en-US" sz="12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Skylake</a:t>
                      </a:r>
                      <a:endParaRPr kumimoji="0" lang="en-US" sz="12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  <a:p>
                      <a:pPr marL="1217613" marR="0" lvl="0" indent="-22860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3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AutoNum type="arabicPlain" startAt="2016"/>
                        <a:tabLst>
                          <a:tab pos="989013" algn="l"/>
                          <a:tab pos="1879600" algn="l"/>
                          <a:tab pos="2692400" algn="l"/>
                        </a:tabLst>
                      </a:pPr>
                      <a:r>
                        <a:rPr kumimoji="0" lang="en-U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      </a:t>
                      </a:r>
                      <a:r>
                        <a:rPr kumimoji="0" lang="hu-HU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 </a:t>
                      </a:r>
                      <a:r>
                        <a:rPr kumimoji="0" lang="en-U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14 nm      </a:t>
                      </a:r>
                      <a:r>
                        <a:rPr kumimoji="0" lang="en-US" sz="12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Kaby</a:t>
                      </a:r>
                      <a:r>
                        <a:rPr kumimoji="0" lang="en-U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Lake</a:t>
                      </a:r>
                    </a:p>
                    <a:p>
                      <a:pPr marL="1217613" marR="0" lvl="0" indent="-22860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3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AutoNum type="arabicPlain" startAt="2016"/>
                        <a:tabLst>
                          <a:tab pos="989013" algn="l"/>
                          <a:tab pos="1879600" algn="l"/>
                          <a:tab pos="2692400" algn="l"/>
                        </a:tabLst>
                      </a:pPr>
                      <a:r>
                        <a:rPr kumimoji="0" lang="en-U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        14 nm      Coffee Lake</a:t>
                      </a:r>
                    </a:p>
                    <a:p>
                      <a:pPr marL="1217613" marR="0" lvl="0" indent="-22860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3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AutoNum type="arabicPlain" startAt="2016"/>
                        <a:tabLst>
                          <a:tab pos="989013" algn="l"/>
                          <a:tab pos="1879600" algn="l"/>
                          <a:tab pos="2692400" algn="l"/>
                        </a:tabLst>
                      </a:pPr>
                      <a:r>
                        <a:rPr kumimoji="0" lang="en-U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        10 nm      Cannon Lake</a:t>
                      </a:r>
                      <a:endParaRPr kumimoji="0" lang="hu-HU" sz="12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BE0E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49424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Ice Lake</a:t>
                      </a:r>
                      <a:endParaRPr kumimoji="0" lang="hu-HU" sz="12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71B3E5"/>
                    </a:solidFill>
                  </a:tcPr>
                </a:tc>
                <a:tc>
                  <a:txBody>
                    <a:bodyPr/>
                    <a:lstStyle/>
                    <a:p>
                      <a:pPr marL="989013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3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989013" algn="l"/>
                          <a:tab pos="1879600" algn="l"/>
                          <a:tab pos="2692400" algn="l"/>
                        </a:tabLst>
                      </a:pPr>
                      <a:r>
                        <a:rPr kumimoji="0" lang="en-U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2019         10 nm      Ice Lake</a:t>
                      </a:r>
                    </a:p>
                    <a:p>
                      <a:pPr marL="989013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3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989013" algn="l"/>
                          <a:tab pos="1879600" algn="l"/>
                          <a:tab pos="2692400" algn="l"/>
                        </a:tabLst>
                      </a:pPr>
                      <a:r>
                        <a:rPr kumimoji="0" lang="en-U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2020         10 nm      Tiger Lake  </a:t>
                      </a:r>
                      <a:endParaRPr kumimoji="0" lang="hu-HU" sz="12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71B3E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65373635"/>
                  </a:ext>
                </a:extLst>
              </a:tr>
              <a:tr h="49424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Alder Lake</a:t>
                      </a:r>
                      <a:endParaRPr kumimoji="0" lang="hu-HU" sz="12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BE0E3"/>
                    </a:solidFill>
                  </a:tcPr>
                </a:tc>
                <a:tc>
                  <a:txBody>
                    <a:bodyPr/>
                    <a:lstStyle/>
                    <a:p>
                      <a:pPr marL="989013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3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989013" algn="l"/>
                          <a:tab pos="1879600" algn="l"/>
                          <a:tab pos="2692400" algn="l"/>
                        </a:tabLst>
                        <a:defRPr/>
                      </a:pPr>
                      <a:r>
                        <a:rPr kumimoji="0" lang="en-U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2021         10 nm      Alder Lake</a:t>
                      </a:r>
                    </a:p>
                    <a:p>
                      <a:pPr marL="989013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3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989013" algn="l"/>
                          <a:tab pos="1879600" algn="l"/>
                          <a:tab pos="2692400" algn="l"/>
                        </a:tabLst>
                        <a:defRPr/>
                      </a:pPr>
                      <a:r>
                        <a:rPr kumimoji="0" lang="en-U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2022          10 nm     Raptor Lake</a:t>
                      </a:r>
                      <a:endParaRPr kumimoji="0" lang="hu-HU" sz="12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BE0E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7399742"/>
                  </a:ext>
                </a:extLst>
              </a:tr>
            </a:tbl>
          </a:graphicData>
        </a:graphic>
      </p:graphicFrame>
      <p:sp>
        <p:nvSpPr>
          <p:cNvPr id="60444" name="Rectangle 22"/>
          <p:cNvSpPr>
            <a:spLocks noChangeArrowheads="1"/>
          </p:cNvSpPr>
          <p:nvPr/>
        </p:nvSpPr>
        <p:spPr bwMode="auto">
          <a:xfrm>
            <a:off x="0" y="0"/>
            <a:ext cx="9144000" cy="393700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sz="1700" spc="-20" dirty="0">
                <a:solidFill>
                  <a:srgbClr val="FFFFFF"/>
                </a:solidFill>
                <a:latin typeface="+mj-lt"/>
              </a:rPr>
              <a:t>2.2.1 What was Intel’s concept for developing subsequent Core 2 generations (13)</a:t>
            </a:r>
            <a:endParaRPr lang="hu-HU" altLang="en-US" sz="1700" spc="-20" dirty="0">
              <a:solidFill>
                <a:srgbClr val="FFFFFF"/>
              </a:solidFill>
              <a:latin typeface="+mj-lt"/>
              <a:cs typeface="Arial" charset="0"/>
            </a:endParaRPr>
          </a:p>
        </p:txBody>
      </p:sp>
      <p:sp>
        <p:nvSpPr>
          <p:cNvPr id="60445" name="Text Box 23"/>
          <p:cNvSpPr txBox="1">
            <a:spLocks noChangeArrowheads="1"/>
          </p:cNvSpPr>
          <p:nvPr/>
        </p:nvSpPr>
        <p:spPr bwMode="auto">
          <a:xfrm>
            <a:off x="26495" y="458670"/>
            <a:ext cx="8690969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800" dirty="0">
                <a:solidFill>
                  <a:srgbClr val="333399"/>
                </a:solidFill>
                <a:latin typeface="Verdana" pitchFamily="34" charset="0"/>
                <a:cs typeface="Arial" charset="0"/>
              </a:rPr>
              <a:t>Resulting new microarchitectures, their related shrinks and optimizations</a:t>
            </a:r>
          </a:p>
        </p:txBody>
      </p:sp>
      <p:sp>
        <p:nvSpPr>
          <p:cNvPr id="60446" name="Text Box 24"/>
          <p:cNvSpPr txBox="1">
            <a:spLocks noChangeArrowheads="1"/>
          </p:cNvSpPr>
          <p:nvPr/>
        </p:nvSpPr>
        <p:spPr bwMode="auto">
          <a:xfrm>
            <a:off x="26495" y="832651"/>
            <a:ext cx="8324330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600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Shown from Pentium 4’s 3</a:t>
            </a:r>
            <a:r>
              <a:rPr lang="en-US" altLang="en-US" sz="1600" baseline="30000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rd</a:t>
            </a:r>
            <a:r>
              <a:rPr lang="en-US" altLang="en-US" sz="1600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 core (Prescott) until the 13</a:t>
            </a:r>
            <a:r>
              <a:rPr lang="en-US" altLang="en-US" sz="1600" baseline="30000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th</a:t>
            </a:r>
            <a:r>
              <a:rPr lang="en-US" altLang="en-US" sz="1600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 gen. Raptor Lake line</a:t>
            </a:r>
          </a:p>
        </p:txBody>
      </p:sp>
    </p:spTree>
    <p:extLst>
      <p:ext uri="{BB962C8B-B14F-4D97-AF65-F5344CB8AC3E}">
        <p14:creationId xmlns:p14="http://schemas.microsoft.com/office/powerpoint/2010/main" val="1348438787"/>
      </p:ext>
    </p:extLst>
  </p:cSld>
  <p:clrMapOvr>
    <a:masterClrMapping/>
  </p:clrMapOvr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églalap 3"/>
          <p:cNvSpPr/>
          <p:nvPr/>
        </p:nvSpPr>
        <p:spPr bwMode="auto">
          <a:xfrm>
            <a:off x="80869" y="1097523"/>
            <a:ext cx="8928515" cy="2331720"/>
          </a:xfrm>
          <a:prstGeom prst="rect">
            <a:avLst/>
          </a:prstGeom>
          <a:solidFill>
            <a:schemeClr val="bg1">
              <a:lumMod val="95000"/>
            </a:schemeClr>
          </a:solidFill>
          <a:ln w="28575" cmpd="dbl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hu-HU" sz="1400" b="1" dirty="0">
              <a:solidFill>
                <a:srgbClr val="FFFFFF"/>
              </a:solidFill>
            </a:endParaRPr>
          </a:p>
        </p:txBody>
      </p:sp>
      <p:sp>
        <p:nvSpPr>
          <p:cNvPr id="3" name="Téglalap 4"/>
          <p:cNvSpPr/>
          <p:nvPr/>
        </p:nvSpPr>
        <p:spPr bwMode="auto">
          <a:xfrm>
            <a:off x="193448" y="1627776"/>
            <a:ext cx="1080975" cy="1364288"/>
          </a:xfrm>
          <a:prstGeom prst="rect">
            <a:avLst/>
          </a:prstGeom>
          <a:solidFill>
            <a:schemeClr val="bg1">
              <a:lumMod val="50000"/>
            </a:schemeClr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Core 2</a:t>
            </a:r>
            <a:endParaRPr lang="hu-HU" sz="1200" b="1" baseline="30000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hu-HU" sz="12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hu-HU" sz="9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New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hu-HU" sz="900" b="1" dirty="0" err="1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Microarch</a:t>
            </a:r>
            <a:r>
              <a:rPr lang="en-US" sz="9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.</a:t>
            </a:r>
            <a:endParaRPr lang="hu-HU" sz="9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hu-HU" sz="12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hu-HU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65</a:t>
            </a:r>
            <a:r>
              <a:rPr lang="en-US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hu-HU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nm</a:t>
            </a:r>
          </a:p>
        </p:txBody>
      </p:sp>
      <p:sp>
        <p:nvSpPr>
          <p:cNvPr id="4" name="Téglalap 5"/>
          <p:cNvSpPr/>
          <p:nvPr/>
        </p:nvSpPr>
        <p:spPr bwMode="auto">
          <a:xfrm>
            <a:off x="1284082" y="1628770"/>
            <a:ext cx="1080975" cy="1364288"/>
          </a:xfrm>
          <a:prstGeom prst="rect">
            <a:avLst/>
          </a:prstGeom>
          <a:solidFill>
            <a:schemeClr val="accent5">
              <a:lumMod val="75000"/>
            </a:schemeClr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hu-HU" sz="1200" b="1" dirty="0" err="1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Penryn</a:t>
            </a:r>
            <a:endParaRPr lang="hu-HU" sz="1200" b="1" baseline="30000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hu-HU" sz="12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hu-HU" sz="9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New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hu-HU" sz="900" b="1" dirty="0" err="1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Process</a:t>
            </a:r>
            <a:endParaRPr lang="hu-HU" sz="9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hu-HU" sz="12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hu-HU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45</a:t>
            </a:r>
            <a:r>
              <a:rPr lang="en-US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hu-HU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nm</a:t>
            </a:r>
          </a:p>
        </p:txBody>
      </p:sp>
      <p:sp>
        <p:nvSpPr>
          <p:cNvPr id="5" name="Téglalap 11"/>
          <p:cNvSpPr/>
          <p:nvPr/>
        </p:nvSpPr>
        <p:spPr bwMode="auto">
          <a:xfrm>
            <a:off x="2344960" y="1627776"/>
            <a:ext cx="1080975" cy="1364288"/>
          </a:xfrm>
          <a:prstGeom prst="rect">
            <a:avLst/>
          </a:prstGeom>
          <a:solidFill>
            <a:schemeClr val="bg1">
              <a:lumMod val="50000"/>
            </a:schemeClr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base">
              <a:spcBef>
                <a:spcPts val="400"/>
              </a:spcBef>
              <a:spcAft>
                <a:spcPts val="600"/>
              </a:spcAft>
              <a:defRPr/>
            </a:pPr>
            <a:r>
              <a:rPr lang="hu-HU" sz="1200" b="1" dirty="0" err="1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Nehalem</a:t>
            </a:r>
            <a:endParaRPr lang="hu-HU" sz="1200" b="1" baseline="30000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hu-HU" sz="9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hu-HU" sz="9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New</a:t>
            </a:r>
          </a:p>
          <a:p>
            <a:pPr algn="ctr" fontAlgn="base">
              <a:spcBef>
                <a:spcPct val="0"/>
              </a:spcBef>
              <a:spcAft>
                <a:spcPts val="300"/>
              </a:spcAft>
              <a:defRPr/>
            </a:pPr>
            <a:r>
              <a:rPr lang="hu-HU" sz="900" b="1" dirty="0" err="1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Microarch</a:t>
            </a:r>
            <a:r>
              <a:rPr lang="en-US" sz="9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.</a:t>
            </a:r>
            <a:endParaRPr lang="hu-HU" sz="9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hu-HU" sz="12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hu-HU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45</a:t>
            </a:r>
            <a:r>
              <a:rPr lang="en-US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hu-HU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nm</a:t>
            </a:r>
          </a:p>
        </p:txBody>
      </p:sp>
      <p:sp>
        <p:nvSpPr>
          <p:cNvPr id="6" name="Téglalap 12"/>
          <p:cNvSpPr/>
          <p:nvPr/>
        </p:nvSpPr>
        <p:spPr bwMode="auto">
          <a:xfrm>
            <a:off x="3438398" y="1629434"/>
            <a:ext cx="1080975" cy="1364288"/>
          </a:xfrm>
          <a:prstGeom prst="rect">
            <a:avLst/>
          </a:prstGeom>
          <a:solidFill>
            <a:schemeClr val="accent5">
              <a:lumMod val="75000"/>
            </a:schemeClr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hu-HU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West</a:t>
            </a:r>
            <a:r>
              <a:rPr lang="en-US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-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hu-HU" sz="1200" b="1" dirty="0" err="1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mere</a:t>
            </a:r>
            <a:endParaRPr lang="en-US" sz="12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8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hu-HU" sz="9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New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hu-HU" sz="900" b="1" dirty="0" err="1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Process</a:t>
            </a:r>
            <a:endParaRPr lang="en-US" sz="9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hu-HU" sz="12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hu-HU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32</a:t>
            </a:r>
            <a:r>
              <a:rPr lang="en-US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hu-HU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nm</a:t>
            </a:r>
          </a:p>
        </p:txBody>
      </p:sp>
      <p:sp>
        <p:nvSpPr>
          <p:cNvPr id="7" name="Téglalap 13"/>
          <p:cNvSpPr/>
          <p:nvPr/>
        </p:nvSpPr>
        <p:spPr bwMode="auto">
          <a:xfrm>
            <a:off x="4517538" y="1627776"/>
            <a:ext cx="1080975" cy="1364288"/>
          </a:xfrm>
          <a:prstGeom prst="rect">
            <a:avLst/>
          </a:prstGeom>
          <a:solidFill>
            <a:schemeClr val="bg1">
              <a:lumMod val="50000"/>
            </a:schemeClr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base">
              <a:spcBef>
                <a:spcPct val="0"/>
              </a:spcBef>
              <a:spcAft>
                <a:spcPts val="400"/>
              </a:spcAft>
              <a:defRPr/>
            </a:pPr>
            <a:r>
              <a:rPr lang="hu-HU" sz="1200" b="1" dirty="0" err="1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Sandy</a:t>
            </a:r>
            <a:r>
              <a:rPr lang="hu-HU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/>
            </a:r>
            <a:br>
              <a:rPr lang="hu-HU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</a:br>
            <a:r>
              <a:rPr lang="hu-HU" sz="1200" b="1" dirty="0" err="1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Bridge</a:t>
            </a:r>
            <a:endParaRPr lang="hu-HU" sz="1200" b="1" baseline="30000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hu-HU" sz="4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hu-HU" sz="9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New</a:t>
            </a:r>
          </a:p>
          <a:p>
            <a:pPr algn="ctr" fontAlgn="base">
              <a:spcBef>
                <a:spcPct val="0"/>
              </a:spcBef>
              <a:spcAft>
                <a:spcPts val="200"/>
              </a:spcAft>
              <a:defRPr/>
            </a:pPr>
            <a:r>
              <a:rPr lang="hu-HU" sz="900" b="1" dirty="0" err="1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Microarch</a:t>
            </a:r>
            <a:r>
              <a:rPr lang="en-US" sz="9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.</a:t>
            </a:r>
            <a:endParaRPr lang="hu-HU" sz="9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hu-HU" sz="9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hu-HU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32</a:t>
            </a:r>
            <a:r>
              <a:rPr lang="en-US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hu-HU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nm</a:t>
            </a:r>
          </a:p>
        </p:txBody>
      </p:sp>
      <p:sp>
        <p:nvSpPr>
          <p:cNvPr id="8" name="Téglalap 14"/>
          <p:cNvSpPr/>
          <p:nvPr/>
        </p:nvSpPr>
        <p:spPr bwMode="auto">
          <a:xfrm>
            <a:off x="5616343" y="1626117"/>
            <a:ext cx="1080975" cy="1364288"/>
          </a:xfrm>
          <a:prstGeom prst="rect">
            <a:avLst/>
          </a:prstGeom>
          <a:solidFill>
            <a:schemeClr val="accent5">
              <a:lumMod val="75000"/>
            </a:schemeClr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hu-HU" sz="1200" b="1" dirty="0" err="1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Ivy</a:t>
            </a:r>
            <a:r>
              <a:rPr lang="hu-HU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/>
            </a:r>
            <a:br>
              <a:rPr lang="hu-HU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</a:br>
            <a:r>
              <a:rPr lang="hu-HU" sz="1200" b="1" dirty="0" err="1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Bridge</a:t>
            </a:r>
            <a:endParaRPr lang="hu-HU" sz="1200" b="1" baseline="30000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hu-HU" sz="4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hu-HU" sz="9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New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hu-HU" sz="900" b="1" dirty="0" err="1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Process</a:t>
            </a:r>
            <a:endParaRPr lang="hu-HU" sz="9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hu-HU" sz="12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hu-HU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22</a:t>
            </a:r>
            <a:r>
              <a:rPr lang="en-US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hu-HU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nm</a:t>
            </a:r>
          </a:p>
        </p:txBody>
      </p:sp>
      <p:sp>
        <p:nvSpPr>
          <p:cNvPr id="9" name="Téglalap 15"/>
          <p:cNvSpPr/>
          <p:nvPr/>
        </p:nvSpPr>
        <p:spPr bwMode="auto">
          <a:xfrm>
            <a:off x="6684228" y="1627776"/>
            <a:ext cx="1080975" cy="1364288"/>
          </a:xfrm>
          <a:prstGeom prst="rect">
            <a:avLst/>
          </a:prstGeom>
          <a:solidFill>
            <a:schemeClr val="bg1">
              <a:lumMod val="50000"/>
            </a:schemeClr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hu-HU" sz="1200" b="1" dirty="0" err="1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Haswell</a:t>
            </a:r>
            <a:endParaRPr lang="hu-HU" sz="1200" b="1" baseline="30000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hu-HU" sz="12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hu-HU" sz="9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New</a:t>
            </a:r>
          </a:p>
          <a:p>
            <a:pPr algn="ctr" fontAlgn="base">
              <a:spcBef>
                <a:spcPct val="0"/>
              </a:spcBef>
              <a:spcAft>
                <a:spcPts val="600"/>
              </a:spcAft>
              <a:defRPr/>
            </a:pPr>
            <a:r>
              <a:rPr lang="hu-HU" sz="900" b="1" dirty="0" err="1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Microarchi</a:t>
            </a:r>
            <a:r>
              <a:rPr lang="en-US" sz="9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.</a:t>
            </a:r>
            <a:endParaRPr lang="hu-HU" sz="9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hu-HU" sz="12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hu-HU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22</a:t>
            </a:r>
            <a:r>
              <a:rPr lang="en-US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hu-HU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nm</a:t>
            </a:r>
          </a:p>
        </p:txBody>
      </p:sp>
      <p:sp>
        <p:nvSpPr>
          <p:cNvPr id="10" name="Szövegdoboz 16"/>
          <p:cNvSpPr txBox="1">
            <a:spLocks noChangeArrowheads="1"/>
          </p:cNvSpPr>
          <p:nvPr/>
        </p:nvSpPr>
        <p:spPr bwMode="auto">
          <a:xfrm>
            <a:off x="351089" y="3049113"/>
            <a:ext cx="608454" cy="26240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200" b="1" i="1" dirty="0">
                <a:solidFill>
                  <a:srgbClr val="000000"/>
                </a:solidFill>
                <a:latin typeface="Verdana" pitchFamily="34" charset="0"/>
                <a:ea typeface="Verdana" pitchFamily="34" charset="0"/>
                <a:cs typeface="Verdana" pitchFamily="34" charset="0"/>
              </a:rPr>
              <a:t>TOCK</a:t>
            </a:r>
          </a:p>
        </p:txBody>
      </p:sp>
      <p:sp>
        <p:nvSpPr>
          <p:cNvPr id="11" name="Szövegdoboz 17"/>
          <p:cNvSpPr txBox="1">
            <a:spLocks noChangeArrowheads="1"/>
          </p:cNvSpPr>
          <p:nvPr/>
        </p:nvSpPr>
        <p:spPr bwMode="auto">
          <a:xfrm>
            <a:off x="1503523" y="3050979"/>
            <a:ext cx="563406" cy="26240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200" b="1" i="1" dirty="0">
                <a:solidFill>
                  <a:srgbClr val="000000"/>
                </a:solidFill>
                <a:latin typeface="Verdana" pitchFamily="34" charset="0"/>
                <a:ea typeface="Verdana" pitchFamily="34" charset="0"/>
                <a:cs typeface="Verdana" pitchFamily="34" charset="0"/>
              </a:rPr>
              <a:t>TICK</a:t>
            </a:r>
          </a:p>
        </p:txBody>
      </p:sp>
      <p:sp>
        <p:nvSpPr>
          <p:cNvPr id="12" name="Szövegdoboz 18"/>
          <p:cNvSpPr txBox="1">
            <a:spLocks noChangeArrowheads="1"/>
          </p:cNvSpPr>
          <p:nvPr/>
        </p:nvSpPr>
        <p:spPr bwMode="auto">
          <a:xfrm>
            <a:off x="2592000" y="3049589"/>
            <a:ext cx="608454" cy="26240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200" b="1" i="1">
                <a:solidFill>
                  <a:srgbClr val="000000"/>
                </a:solidFill>
                <a:latin typeface="Verdana" pitchFamily="34" charset="0"/>
                <a:ea typeface="Verdana" pitchFamily="34" charset="0"/>
                <a:cs typeface="Verdana" pitchFamily="34" charset="0"/>
              </a:rPr>
              <a:t>TOCK</a:t>
            </a:r>
          </a:p>
        </p:txBody>
      </p:sp>
      <p:sp>
        <p:nvSpPr>
          <p:cNvPr id="13" name="Szövegdoboz 19"/>
          <p:cNvSpPr txBox="1">
            <a:spLocks noChangeArrowheads="1"/>
          </p:cNvSpPr>
          <p:nvPr/>
        </p:nvSpPr>
        <p:spPr bwMode="auto">
          <a:xfrm>
            <a:off x="3685737" y="3051455"/>
            <a:ext cx="563406" cy="26240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200" b="1" i="1" dirty="0">
                <a:solidFill>
                  <a:srgbClr val="000000"/>
                </a:solidFill>
                <a:latin typeface="Verdana" pitchFamily="34" charset="0"/>
                <a:ea typeface="Verdana" pitchFamily="34" charset="0"/>
                <a:cs typeface="Verdana" pitchFamily="34" charset="0"/>
              </a:rPr>
              <a:t>TICK</a:t>
            </a:r>
          </a:p>
        </p:txBody>
      </p:sp>
      <p:sp>
        <p:nvSpPr>
          <p:cNvPr id="14" name="Szövegdoboz 20"/>
          <p:cNvSpPr txBox="1">
            <a:spLocks noChangeArrowheads="1"/>
          </p:cNvSpPr>
          <p:nvPr/>
        </p:nvSpPr>
        <p:spPr bwMode="auto">
          <a:xfrm>
            <a:off x="4718080" y="3051455"/>
            <a:ext cx="608454" cy="26240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200" b="1" i="1" dirty="0">
                <a:solidFill>
                  <a:srgbClr val="000000"/>
                </a:solidFill>
                <a:latin typeface="Verdana" pitchFamily="34" charset="0"/>
                <a:ea typeface="Verdana" pitchFamily="34" charset="0"/>
                <a:cs typeface="Verdana" pitchFamily="34" charset="0"/>
              </a:rPr>
              <a:t>TOCK</a:t>
            </a:r>
          </a:p>
        </p:txBody>
      </p:sp>
      <p:sp>
        <p:nvSpPr>
          <p:cNvPr id="15" name="Szövegdoboz 21"/>
          <p:cNvSpPr txBox="1">
            <a:spLocks noChangeArrowheads="1"/>
          </p:cNvSpPr>
          <p:nvPr/>
        </p:nvSpPr>
        <p:spPr bwMode="auto">
          <a:xfrm>
            <a:off x="5883021" y="3053321"/>
            <a:ext cx="563406" cy="26240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200" b="1" i="1" dirty="0">
                <a:solidFill>
                  <a:srgbClr val="000000"/>
                </a:solidFill>
                <a:latin typeface="Verdana" pitchFamily="34" charset="0"/>
                <a:ea typeface="Verdana" pitchFamily="34" charset="0"/>
                <a:cs typeface="Verdana" pitchFamily="34" charset="0"/>
              </a:rPr>
              <a:t>TICK</a:t>
            </a:r>
          </a:p>
        </p:txBody>
      </p:sp>
      <p:sp>
        <p:nvSpPr>
          <p:cNvPr id="16" name="Szövegdoboz 22"/>
          <p:cNvSpPr txBox="1">
            <a:spLocks noChangeArrowheads="1"/>
          </p:cNvSpPr>
          <p:nvPr/>
        </p:nvSpPr>
        <p:spPr bwMode="auto">
          <a:xfrm>
            <a:off x="6887457" y="3051930"/>
            <a:ext cx="608454" cy="26240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200" b="1" i="1">
                <a:solidFill>
                  <a:srgbClr val="000000"/>
                </a:solidFill>
                <a:latin typeface="Verdana" pitchFamily="34" charset="0"/>
                <a:ea typeface="Verdana" pitchFamily="34" charset="0"/>
                <a:cs typeface="Verdana" pitchFamily="34" charset="0"/>
              </a:rPr>
              <a:t>TOCK</a:t>
            </a:r>
          </a:p>
        </p:txBody>
      </p:sp>
      <p:sp>
        <p:nvSpPr>
          <p:cNvPr id="17" name="Szövegdoboz 25"/>
          <p:cNvSpPr txBox="1"/>
          <p:nvPr/>
        </p:nvSpPr>
        <p:spPr bwMode="auto">
          <a:xfrm>
            <a:off x="340626" y="1242741"/>
            <a:ext cx="760144" cy="261610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marL="228600" indent="-228600" algn="ctr" fontAlgn="base">
              <a:spcBef>
                <a:spcPct val="0"/>
              </a:spcBef>
              <a:spcAft>
                <a:spcPct val="0"/>
              </a:spcAft>
              <a:buAutoNum type="arabicPeriod"/>
              <a:defRPr/>
            </a:pPr>
            <a:r>
              <a:rPr lang="hu-HU" sz="1100" b="1" dirty="0">
                <a:solidFill>
                  <a:srgbClr val="000000"/>
                </a:solidFill>
                <a:latin typeface="Verdana" pitchFamily="34" charset="0"/>
                <a:ea typeface="Verdana" panose="020B0604030504040204" pitchFamily="34" charset="0"/>
                <a:cs typeface="Verdana" panose="020B0604030504040204" pitchFamily="34" charset="0"/>
              </a:rPr>
              <a:t>gen.</a:t>
            </a:r>
            <a:endParaRPr lang="en-US" sz="1100" b="1" dirty="0">
              <a:solidFill>
                <a:srgbClr val="000000"/>
              </a:solidFill>
              <a:latin typeface="Verdana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</p:txBody>
      </p:sp>
      <p:sp>
        <p:nvSpPr>
          <p:cNvPr id="18" name="Szövegdoboz 26"/>
          <p:cNvSpPr txBox="1"/>
          <p:nvPr/>
        </p:nvSpPr>
        <p:spPr bwMode="auto">
          <a:xfrm>
            <a:off x="4691056" y="1245916"/>
            <a:ext cx="729687" cy="261610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hu-HU" sz="1100" b="1" dirty="0">
                <a:solidFill>
                  <a:srgbClr val="000000"/>
                </a:solidFill>
                <a:latin typeface="Verdana" pitchFamily="34" charset="0"/>
                <a:ea typeface="Verdana" panose="020B0604030504040204" pitchFamily="34" charset="0"/>
                <a:cs typeface="Verdana" panose="020B0604030504040204" pitchFamily="34" charset="0"/>
              </a:rPr>
              <a:t>2. </a:t>
            </a:r>
            <a:r>
              <a:rPr lang="hu-HU" sz="1100" b="1" dirty="0" err="1">
                <a:solidFill>
                  <a:srgbClr val="000000"/>
                </a:solidFill>
                <a:latin typeface="Verdana" pitchFamily="34" charset="0"/>
                <a:ea typeface="Verdana" panose="020B0604030504040204" pitchFamily="34" charset="0"/>
                <a:cs typeface="Verdana" panose="020B0604030504040204" pitchFamily="34" charset="0"/>
              </a:rPr>
              <a:t>gen</a:t>
            </a:r>
            <a:r>
              <a:rPr lang="hu-HU" sz="1100" b="1" dirty="0">
                <a:solidFill>
                  <a:srgbClr val="000000"/>
                </a:solidFill>
                <a:latin typeface="Verdana" pitchFamily="34" charset="0"/>
                <a:ea typeface="Verdana" panose="020B0604030504040204" pitchFamily="34" charset="0"/>
                <a:cs typeface="Verdana" panose="020B0604030504040204" pitchFamily="34" charset="0"/>
              </a:rPr>
              <a:t>.</a:t>
            </a:r>
          </a:p>
        </p:txBody>
      </p:sp>
      <p:sp>
        <p:nvSpPr>
          <p:cNvPr id="19" name="Szövegdoboz 27"/>
          <p:cNvSpPr txBox="1"/>
          <p:nvPr/>
        </p:nvSpPr>
        <p:spPr bwMode="auto">
          <a:xfrm>
            <a:off x="5853357" y="1247504"/>
            <a:ext cx="729687" cy="261610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hu-HU" sz="1100" b="1" dirty="0">
                <a:solidFill>
                  <a:srgbClr val="000000"/>
                </a:solidFill>
                <a:latin typeface="Verdana" pitchFamily="34" charset="0"/>
                <a:ea typeface="Verdana" panose="020B0604030504040204" pitchFamily="34" charset="0"/>
                <a:cs typeface="Verdana" panose="020B0604030504040204" pitchFamily="34" charset="0"/>
              </a:rPr>
              <a:t>3. gen.</a:t>
            </a:r>
            <a:endParaRPr lang="en-US" sz="1100" b="1" dirty="0">
              <a:solidFill>
                <a:srgbClr val="000000"/>
              </a:solidFill>
              <a:latin typeface="Verdana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</p:txBody>
      </p:sp>
      <p:sp>
        <p:nvSpPr>
          <p:cNvPr id="20" name="Szövegdoboz 28"/>
          <p:cNvSpPr txBox="1"/>
          <p:nvPr/>
        </p:nvSpPr>
        <p:spPr bwMode="auto">
          <a:xfrm>
            <a:off x="6891080" y="1245916"/>
            <a:ext cx="729687" cy="261610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hu-HU" sz="1100" b="1" dirty="0">
                <a:solidFill>
                  <a:srgbClr val="000000"/>
                </a:solidFill>
                <a:latin typeface="Verdana" pitchFamily="34" charset="0"/>
                <a:ea typeface="Verdana" panose="020B0604030504040204" pitchFamily="34" charset="0"/>
                <a:cs typeface="Verdana" panose="020B0604030504040204" pitchFamily="34" charset="0"/>
              </a:rPr>
              <a:t>4. gen.</a:t>
            </a:r>
            <a:endParaRPr lang="en-US" sz="1100" b="1" dirty="0">
              <a:solidFill>
                <a:srgbClr val="000000"/>
              </a:solidFill>
              <a:latin typeface="Verdana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</p:txBody>
      </p:sp>
      <p:sp>
        <p:nvSpPr>
          <p:cNvPr id="21" name="TextBox 20"/>
          <p:cNvSpPr txBox="1"/>
          <p:nvPr/>
        </p:nvSpPr>
        <p:spPr bwMode="auto">
          <a:xfrm>
            <a:off x="7960870" y="1261791"/>
            <a:ext cx="777778" cy="276999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200" b="1" dirty="0">
                <a:solidFill>
                  <a:srgbClr val="000000"/>
                </a:solidFill>
                <a:latin typeface="Verdana"/>
                <a:cs typeface="Arial" charset="0"/>
              </a:rPr>
              <a:t>5. gen.</a:t>
            </a:r>
          </a:p>
        </p:txBody>
      </p:sp>
      <p:sp>
        <p:nvSpPr>
          <p:cNvPr id="22" name="Téglalap 14"/>
          <p:cNvSpPr/>
          <p:nvPr/>
        </p:nvSpPr>
        <p:spPr bwMode="auto">
          <a:xfrm>
            <a:off x="7770602" y="1633662"/>
            <a:ext cx="1077564" cy="1356734"/>
          </a:xfrm>
          <a:prstGeom prst="rect">
            <a:avLst/>
          </a:prstGeom>
          <a:solidFill>
            <a:schemeClr val="accent5">
              <a:lumMod val="75000"/>
            </a:schemeClr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Broad-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well</a:t>
            </a:r>
            <a:endParaRPr lang="hu-HU" sz="1200" b="1" baseline="30000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hu-HU" sz="4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hu-HU" sz="9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New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hu-HU" sz="900" b="1" dirty="0" err="1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Process</a:t>
            </a:r>
            <a:endParaRPr lang="hu-HU" sz="9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hu-HU" sz="12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14 </a:t>
            </a:r>
            <a:r>
              <a:rPr lang="hu-HU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nm</a:t>
            </a:r>
          </a:p>
        </p:txBody>
      </p:sp>
      <p:sp>
        <p:nvSpPr>
          <p:cNvPr id="23" name="Szövegdoboz 21"/>
          <p:cNvSpPr txBox="1">
            <a:spLocks noChangeArrowheads="1"/>
          </p:cNvSpPr>
          <p:nvPr/>
        </p:nvSpPr>
        <p:spPr bwMode="auto">
          <a:xfrm>
            <a:off x="8011826" y="3046663"/>
            <a:ext cx="562047" cy="26240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200" b="1" i="1" dirty="0">
                <a:solidFill>
                  <a:srgbClr val="000000"/>
                </a:solidFill>
                <a:latin typeface="Verdana" pitchFamily="34" charset="0"/>
                <a:ea typeface="Verdana" pitchFamily="34" charset="0"/>
                <a:cs typeface="Verdana" pitchFamily="34" charset="0"/>
              </a:rPr>
              <a:t>TICK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352914" y="3498555"/>
            <a:ext cx="574196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300" i="1" dirty="0"/>
              <a:t>Haifa</a:t>
            </a:r>
          </a:p>
        </p:txBody>
      </p:sp>
      <p:sp>
        <p:nvSpPr>
          <p:cNvPr id="42" name="TextBox 41"/>
          <p:cNvSpPr txBox="1"/>
          <p:nvPr/>
        </p:nvSpPr>
        <p:spPr>
          <a:xfrm>
            <a:off x="1446535" y="3498555"/>
            <a:ext cx="742511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300" i="1" dirty="0"/>
              <a:t>Oregon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2528664" y="3498555"/>
            <a:ext cx="742511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300" i="1" dirty="0"/>
              <a:t>Oregon</a:t>
            </a:r>
          </a:p>
        </p:txBody>
      </p:sp>
      <p:sp>
        <p:nvSpPr>
          <p:cNvPr id="44" name="TextBox 43"/>
          <p:cNvSpPr txBox="1"/>
          <p:nvPr/>
        </p:nvSpPr>
        <p:spPr>
          <a:xfrm>
            <a:off x="3631358" y="3498555"/>
            <a:ext cx="742511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300" i="1" dirty="0"/>
              <a:t>Oregon</a:t>
            </a:r>
          </a:p>
        </p:txBody>
      </p:sp>
      <p:sp>
        <p:nvSpPr>
          <p:cNvPr id="45" name="TextBox 44"/>
          <p:cNvSpPr txBox="1"/>
          <p:nvPr/>
        </p:nvSpPr>
        <p:spPr>
          <a:xfrm>
            <a:off x="4728694" y="3498555"/>
            <a:ext cx="574196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300" i="1" dirty="0"/>
              <a:t>Haifa</a:t>
            </a:r>
          </a:p>
        </p:txBody>
      </p:sp>
      <p:sp>
        <p:nvSpPr>
          <p:cNvPr id="46" name="TextBox 45"/>
          <p:cNvSpPr txBox="1"/>
          <p:nvPr/>
        </p:nvSpPr>
        <p:spPr>
          <a:xfrm>
            <a:off x="5820468" y="3498555"/>
            <a:ext cx="574196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300" i="1" dirty="0"/>
              <a:t>Haifa</a:t>
            </a:r>
          </a:p>
        </p:txBody>
      </p:sp>
      <p:sp>
        <p:nvSpPr>
          <p:cNvPr id="47" name="TextBox 46"/>
          <p:cNvSpPr txBox="1"/>
          <p:nvPr/>
        </p:nvSpPr>
        <p:spPr>
          <a:xfrm>
            <a:off x="6897338" y="3498555"/>
            <a:ext cx="742511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300" i="1" dirty="0"/>
              <a:t>Oregon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7984033" y="3498555"/>
            <a:ext cx="742511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300" i="1" dirty="0"/>
              <a:t>Oregon</a:t>
            </a:r>
          </a:p>
        </p:txBody>
      </p:sp>
      <p:sp>
        <p:nvSpPr>
          <p:cNvPr id="63" name="Text Box 5"/>
          <p:cNvSpPr txBox="1">
            <a:spLocks noChangeArrowheads="1"/>
          </p:cNvSpPr>
          <p:nvPr/>
        </p:nvSpPr>
        <p:spPr bwMode="auto">
          <a:xfrm>
            <a:off x="26495" y="458670"/>
            <a:ext cx="8115811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800" dirty="0">
                <a:solidFill>
                  <a:srgbClr val="333399"/>
                </a:solidFill>
                <a:latin typeface="Verdana" pitchFamily="34" charset="0"/>
                <a:cs typeface="Arial" charset="0"/>
              </a:rPr>
              <a:t>Intel’s design philosophy: running two competing design centers -1 </a:t>
            </a:r>
          </a:p>
        </p:txBody>
      </p:sp>
      <p:sp>
        <p:nvSpPr>
          <p:cNvPr id="65" name="Rectangle 2"/>
          <p:cNvSpPr txBox="1">
            <a:spLocks noChangeArrowheads="1"/>
          </p:cNvSpPr>
          <p:nvPr/>
        </p:nvSpPr>
        <p:spPr>
          <a:xfrm>
            <a:off x="0" y="0"/>
            <a:ext cx="9144000" cy="3937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9pPr>
          </a:lstStyle>
          <a:p>
            <a:r>
              <a:rPr lang="hu-HU" altLang="en-US" kern="0" dirty="0"/>
              <a:t>1. </a:t>
            </a:r>
            <a:r>
              <a:rPr lang="en-US" altLang="en-US" kern="0" dirty="0"/>
              <a:t>Introduction</a:t>
            </a:r>
            <a:r>
              <a:rPr lang="hu-HU" altLang="en-US" kern="0" dirty="0"/>
              <a:t> (1)</a:t>
            </a:r>
          </a:p>
        </p:txBody>
      </p:sp>
      <p:sp>
        <p:nvSpPr>
          <p:cNvPr id="66" name="Title 65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pc="-20" dirty="0">
                <a:solidFill>
                  <a:srgbClr val="FFFFFF"/>
                </a:solidFill>
              </a:rPr>
              <a:t>2.2.1 What was Intel’s concept for developing subsequent Core 2 generations (14)</a:t>
            </a:r>
            <a:endParaRPr lang="en-US" spc="-20" dirty="0"/>
          </a:p>
        </p:txBody>
      </p:sp>
      <p:sp>
        <p:nvSpPr>
          <p:cNvPr id="116" name="Téglalap 3"/>
          <p:cNvSpPr/>
          <p:nvPr/>
        </p:nvSpPr>
        <p:spPr bwMode="auto">
          <a:xfrm>
            <a:off x="26495" y="3955608"/>
            <a:ext cx="6192000" cy="2331720"/>
          </a:xfrm>
          <a:prstGeom prst="rect">
            <a:avLst/>
          </a:prstGeom>
          <a:solidFill>
            <a:schemeClr val="bg1">
              <a:lumMod val="95000"/>
            </a:schemeClr>
          </a:solidFill>
          <a:ln w="28575" cmpd="dbl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hu-HU" sz="1400" b="1" dirty="0">
              <a:solidFill>
                <a:srgbClr val="FFFFFF"/>
              </a:solidFill>
            </a:endParaRPr>
          </a:p>
        </p:txBody>
      </p:sp>
      <p:sp>
        <p:nvSpPr>
          <p:cNvPr id="117" name="Téglalap 4"/>
          <p:cNvSpPr/>
          <p:nvPr/>
        </p:nvSpPr>
        <p:spPr bwMode="auto">
          <a:xfrm>
            <a:off x="126130" y="4546162"/>
            <a:ext cx="1080975" cy="1364288"/>
          </a:xfrm>
          <a:prstGeom prst="rect">
            <a:avLst/>
          </a:prstGeom>
          <a:solidFill>
            <a:schemeClr val="bg1">
              <a:lumMod val="50000"/>
            </a:schemeClr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200" b="1" dirty="0" err="1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Skylake</a:t>
            </a:r>
            <a:endParaRPr lang="hu-HU" sz="1200" b="1" baseline="30000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endParaRPr lang="hu-HU" sz="12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hu-HU" sz="9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New</a:t>
            </a:r>
          </a:p>
          <a:p>
            <a:pPr algn="ctr" fontAlgn="base">
              <a:spcBef>
                <a:spcPct val="0"/>
              </a:spcBef>
              <a:spcAft>
                <a:spcPts val="1200"/>
              </a:spcAft>
              <a:defRPr/>
            </a:pPr>
            <a:r>
              <a:rPr lang="hu-HU" sz="900" b="1" dirty="0" err="1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Microarch</a:t>
            </a:r>
            <a:r>
              <a:rPr lang="en-US" sz="9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.</a:t>
            </a:r>
            <a:endParaRPr lang="hu-HU" sz="9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hu-HU" sz="9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14 </a:t>
            </a:r>
            <a:r>
              <a:rPr lang="hu-HU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nm</a:t>
            </a:r>
          </a:p>
        </p:txBody>
      </p:sp>
      <p:sp>
        <p:nvSpPr>
          <p:cNvPr id="118" name="Szövegdoboz 16"/>
          <p:cNvSpPr txBox="1">
            <a:spLocks noChangeArrowheads="1"/>
          </p:cNvSpPr>
          <p:nvPr/>
        </p:nvSpPr>
        <p:spPr bwMode="auto">
          <a:xfrm>
            <a:off x="353950" y="5967499"/>
            <a:ext cx="608454" cy="26240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200" b="1" i="1" dirty="0">
                <a:solidFill>
                  <a:srgbClr val="000000"/>
                </a:solidFill>
                <a:latin typeface="Verdana" pitchFamily="34" charset="0"/>
                <a:ea typeface="Verdana" pitchFamily="34" charset="0"/>
                <a:cs typeface="Verdana" pitchFamily="34" charset="0"/>
              </a:rPr>
              <a:t>TOCK</a:t>
            </a:r>
          </a:p>
        </p:txBody>
      </p:sp>
      <p:sp>
        <p:nvSpPr>
          <p:cNvPr id="119" name="Szövegdoboz 17"/>
          <p:cNvSpPr txBox="1">
            <a:spLocks noChangeArrowheads="1"/>
          </p:cNvSpPr>
          <p:nvPr/>
        </p:nvSpPr>
        <p:spPr bwMode="auto">
          <a:xfrm>
            <a:off x="1439537" y="5969365"/>
            <a:ext cx="649537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200" b="1" i="1" dirty="0">
                <a:solidFill>
                  <a:srgbClr val="000000"/>
                </a:solidFill>
                <a:latin typeface="Verdana" pitchFamily="34" charset="0"/>
                <a:ea typeface="Verdana" pitchFamily="34" charset="0"/>
                <a:cs typeface="Verdana" pitchFamily="34" charset="0"/>
              </a:rPr>
              <a:t>T</a:t>
            </a:r>
            <a:r>
              <a:rPr lang="en-US" altLang="en-US" sz="1200" b="1" i="1" dirty="0">
                <a:solidFill>
                  <a:srgbClr val="000000"/>
                </a:solidFill>
                <a:latin typeface="Verdana" pitchFamily="34" charset="0"/>
                <a:ea typeface="Verdana" pitchFamily="34" charset="0"/>
                <a:cs typeface="Verdana" pitchFamily="34" charset="0"/>
              </a:rPr>
              <a:t>O</a:t>
            </a:r>
            <a:r>
              <a:rPr lang="hu-HU" altLang="en-US" sz="1200" b="1" i="1" dirty="0">
                <a:solidFill>
                  <a:srgbClr val="000000"/>
                </a:solidFill>
                <a:latin typeface="Verdana" pitchFamily="34" charset="0"/>
                <a:ea typeface="Verdana" pitchFamily="34" charset="0"/>
                <a:cs typeface="Verdana" pitchFamily="34" charset="0"/>
              </a:rPr>
              <a:t>CK</a:t>
            </a:r>
          </a:p>
        </p:txBody>
      </p:sp>
      <p:sp>
        <p:nvSpPr>
          <p:cNvPr id="120" name="Szövegdoboz 25"/>
          <p:cNvSpPr txBox="1"/>
          <p:nvPr/>
        </p:nvSpPr>
        <p:spPr bwMode="auto">
          <a:xfrm>
            <a:off x="298845" y="4073793"/>
            <a:ext cx="729687" cy="430887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100" b="1" dirty="0">
                <a:solidFill>
                  <a:srgbClr val="000000"/>
                </a:solidFill>
                <a:latin typeface="Verdana" pitchFamily="34" charset="0"/>
                <a:ea typeface="Verdana" panose="020B0604030504040204" pitchFamily="34" charset="0"/>
                <a:cs typeface="Verdana" panose="020B0604030504040204" pitchFamily="34" charset="0"/>
              </a:rPr>
              <a:t>6. g</a:t>
            </a:r>
            <a:r>
              <a:rPr lang="hu-HU" sz="1100" b="1" dirty="0">
                <a:solidFill>
                  <a:srgbClr val="000000"/>
                </a:solidFill>
                <a:latin typeface="Verdana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en.</a:t>
            </a:r>
            <a:endParaRPr lang="en-US" sz="1100" b="1" dirty="0">
              <a:solidFill>
                <a:srgbClr val="000000"/>
              </a:solidFill>
              <a:latin typeface="Verdana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hu-HU" sz="1100" b="1" dirty="0">
              <a:solidFill>
                <a:srgbClr val="000000"/>
              </a:solidFill>
              <a:latin typeface="Verdana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</p:txBody>
      </p:sp>
      <p:sp>
        <p:nvSpPr>
          <p:cNvPr id="121" name="Szövegdoboz 17"/>
          <p:cNvSpPr txBox="1">
            <a:spLocks noChangeArrowheads="1"/>
          </p:cNvSpPr>
          <p:nvPr/>
        </p:nvSpPr>
        <p:spPr bwMode="auto">
          <a:xfrm>
            <a:off x="2842295" y="5973848"/>
            <a:ext cx="649537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200" b="1" i="1" dirty="0">
                <a:solidFill>
                  <a:srgbClr val="000000"/>
                </a:solidFill>
                <a:latin typeface="Verdana" pitchFamily="34" charset="0"/>
                <a:ea typeface="Verdana" pitchFamily="34" charset="0"/>
                <a:cs typeface="Verdana" pitchFamily="34" charset="0"/>
              </a:rPr>
              <a:t>T</a:t>
            </a:r>
            <a:r>
              <a:rPr lang="en-US" altLang="en-US" sz="1200" b="1" i="1" dirty="0">
                <a:solidFill>
                  <a:srgbClr val="000000"/>
                </a:solidFill>
                <a:latin typeface="Verdana" pitchFamily="34" charset="0"/>
                <a:ea typeface="Verdana" pitchFamily="34" charset="0"/>
                <a:cs typeface="Verdana" pitchFamily="34" charset="0"/>
              </a:rPr>
              <a:t>OC</a:t>
            </a:r>
            <a:r>
              <a:rPr lang="hu-HU" altLang="en-US" sz="1200" b="1" i="1" dirty="0">
                <a:solidFill>
                  <a:srgbClr val="000000"/>
                </a:solidFill>
                <a:latin typeface="Verdana" pitchFamily="34" charset="0"/>
                <a:ea typeface="Verdana" pitchFamily="34" charset="0"/>
                <a:cs typeface="Verdana" pitchFamily="34" charset="0"/>
              </a:rPr>
              <a:t>K</a:t>
            </a:r>
          </a:p>
        </p:txBody>
      </p:sp>
      <p:sp>
        <p:nvSpPr>
          <p:cNvPr id="122" name="Szövegdoboz 25"/>
          <p:cNvSpPr txBox="1"/>
          <p:nvPr/>
        </p:nvSpPr>
        <p:spPr bwMode="auto">
          <a:xfrm>
            <a:off x="1457104" y="4071531"/>
            <a:ext cx="729687" cy="261610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100" b="1" dirty="0">
                <a:solidFill>
                  <a:srgbClr val="000000"/>
                </a:solidFill>
                <a:latin typeface="Verdana" pitchFamily="34" charset="0"/>
                <a:ea typeface="Verdana" panose="020B0604030504040204" pitchFamily="34" charset="0"/>
                <a:cs typeface="Verdana" panose="020B0604030504040204" pitchFamily="34" charset="0"/>
              </a:rPr>
              <a:t>7. g</a:t>
            </a:r>
            <a:r>
              <a:rPr lang="hu-HU" sz="1100" b="1" dirty="0">
                <a:solidFill>
                  <a:srgbClr val="000000"/>
                </a:solidFill>
                <a:latin typeface="Verdana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en.</a:t>
            </a:r>
            <a:endParaRPr lang="en-US" sz="1100" b="1" dirty="0">
              <a:solidFill>
                <a:srgbClr val="000000"/>
              </a:solidFill>
              <a:latin typeface="Verdana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</p:txBody>
      </p:sp>
      <p:sp>
        <p:nvSpPr>
          <p:cNvPr id="123" name="Szövegdoboz 25"/>
          <p:cNvSpPr txBox="1"/>
          <p:nvPr/>
        </p:nvSpPr>
        <p:spPr bwMode="auto">
          <a:xfrm>
            <a:off x="2756002" y="4081156"/>
            <a:ext cx="797013" cy="261610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100" b="1" dirty="0">
                <a:solidFill>
                  <a:srgbClr val="000000"/>
                </a:solidFill>
                <a:latin typeface="Verdana" pitchFamily="34" charset="0"/>
                <a:ea typeface="Verdana" panose="020B0604030504040204" pitchFamily="34" charset="0"/>
                <a:cs typeface="Verdana" panose="020B0604030504040204" pitchFamily="34" charset="0"/>
              </a:rPr>
              <a:t>8. g</a:t>
            </a:r>
            <a:r>
              <a:rPr lang="hu-HU" sz="1100" b="1" dirty="0">
                <a:solidFill>
                  <a:srgbClr val="000000"/>
                </a:solidFill>
                <a:latin typeface="Verdana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en.</a:t>
            </a:r>
            <a:r>
              <a:rPr lang="en-US" sz="1100" b="1" baseline="30000" dirty="0">
                <a:solidFill>
                  <a:srgbClr val="000000"/>
                </a:solidFill>
                <a:latin typeface="Verdana" pitchFamily="34" charset="0"/>
                <a:ea typeface="Verdana" panose="020B0604030504040204" pitchFamily="34" charset="0"/>
                <a:cs typeface="Verdana" panose="020B0604030504040204" pitchFamily="34" charset="0"/>
              </a:rPr>
              <a:t>1</a:t>
            </a:r>
          </a:p>
        </p:txBody>
      </p:sp>
      <p:sp>
        <p:nvSpPr>
          <p:cNvPr id="124" name="Téglalap 4"/>
          <p:cNvSpPr/>
          <p:nvPr/>
        </p:nvSpPr>
        <p:spPr bwMode="auto">
          <a:xfrm>
            <a:off x="1230084" y="4551763"/>
            <a:ext cx="1080975" cy="1364288"/>
          </a:xfrm>
          <a:prstGeom prst="rect">
            <a:avLst/>
          </a:prstGeom>
          <a:solidFill>
            <a:schemeClr val="bg1">
              <a:lumMod val="50000"/>
            </a:schemeClr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base">
              <a:spcBef>
                <a:spcPts val="600"/>
              </a:spcBef>
              <a:spcAft>
                <a:spcPts val="1400"/>
              </a:spcAft>
              <a:defRPr/>
            </a:pPr>
            <a:r>
              <a:rPr lang="en-US" sz="1200" b="1" dirty="0" err="1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Kaby</a:t>
            </a:r>
            <a:r>
              <a:rPr lang="en-US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Lake</a:t>
            </a:r>
            <a:endParaRPr lang="hu-HU" sz="1200" b="1" baseline="30000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hu-HU" sz="9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New</a:t>
            </a:r>
          </a:p>
          <a:p>
            <a:pPr algn="ctr" fontAlgn="base">
              <a:spcBef>
                <a:spcPct val="0"/>
              </a:spcBef>
              <a:spcAft>
                <a:spcPts val="1200"/>
              </a:spcAft>
              <a:defRPr/>
            </a:pPr>
            <a:r>
              <a:rPr lang="hu-HU" sz="9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Microarch</a:t>
            </a:r>
            <a:r>
              <a:rPr lang="en-US" sz="9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.</a:t>
            </a:r>
            <a:endParaRPr lang="hu-HU" sz="9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hu-HU" sz="12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14 </a:t>
            </a:r>
            <a:r>
              <a:rPr lang="hu-HU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nm</a:t>
            </a:r>
          </a:p>
        </p:txBody>
      </p:sp>
      <p:sp>
        <p:nvSpPr>
          <p:cNvPr id="125" name="Téglalap 4"/>
          <p:cNvSpPr/>
          <p:nvPr/>
        </p:nvSpPr>
        <p:spPr bwMode="auto">
          <a:xfrm>
            <a:off x="2347505" y="4552454"/>
            <a:ext cx="1638000" cy="1364288"/>
          </a:xfrm>
          <a:prstGeom prst="rect">
            <a:avLst/>
          </a:prstGeom>
          <a:solidFill>
            <a:srgbClr val="7F7F7F"/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base">
              <a:spcBef>
                <a:spcPct val="0"/>
              </a:spcBef>
              <a:spcAft>
                <a:spcPts val="300"/>
              </a:spcAft>
              <a:defRPr/>
            </a:pPr>
            <a:r>
              <a:rPr lang="en-US" sz="1200" b="1" dirty="0" err="1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Kaby</a:t>
            </a:r>
            <a:r>
              <a:rPr lang="en-US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Lake R/G</a:t>
            </a:r>
          </a:p>
          <a:p>
            <a:pPr algn="ctr" fontAlgn="base">
              <a:spcBef>
                <a:spcPct val="0"/>
              </a:spcBef>
              <a:spcAft>
                <a:spcPts val="300"/>
              </a:spcAft>
              <a:defRPr/>
            </a:pPr>
            <a:r>
              <a:rPr lang="en-US" sz="11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Coffee Lake</a:t>
            </a:r>
          </a:p>
          <a:p>
            <a:pPr algn="ctr" fontAlgn="base">
              <a:spcBef>
                <a:spcPct val="0"/>
              </a:spcBef>
              <a:spcAft>
                <a:spcPts val="300"/>
              </a:spcAft>
              <a:defRPr/>
            </a:pPr>
            <a:r>
              <a:rPr lang="en-US" sz="11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Amber Lake-Y</a:t>
            </a:r>
          </a:p>
          <a:p>
            <a:pPr algn="ctr" fontAlgn="base">
              <a:spcBef>
                <a:spcPct val="0"/>
              </a:spcBef>
              <a:spcAft>
                <a:spcPts val="300"/>
              </a:spcAft>
              <a:defRPr/>
            </a:pPr>
            <a:r>
              <a:rPr lang="en-US" sz="11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Whiskey Lake-U</a:t>
            </a:r>
          </a:p>
          <a:p>
            <a:pPr algn="ctr" fontAlgn="base">
              <a:spcBef>
                <a:spcPct val="0"/>
              </a:spcBef>
              <a:spcAft>
                <a:spcPts val="300"/>
              </a:spcAft>
              <a:defRPr/>
            </a:pPr>
            <a:r>
              <a:rPr lang="en-US" sz="1100" b="1" spc="-120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(Cannon Lake 10 nm)</a:t>
            </a:r>
            <a:endParaRPr lang="en-US" sz="1200" b="1" spc="-120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14  </a:t>
            </a:r>
            <a:r>
              <a:rPr lang="hu-HU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nm</a:t>
            </a:r>
          </a:p>
        </p:txBody>
      </p:sp>
      <p:sp>
        <p:nvSpPr>
          <p:cNvPr id="126" name="Téglalap 14"/>
          <p:cNvSpPr/>
          <p:nvPr/>
        </p:nvSpPr>
        <p:spPr bwMode="auto">
          <a:xfrm>
            <a:off x="4030180" y="4558772"/>
            <a:ext cx="1008000" cy="1356734"/>
          </a:xfrm>
          <a:prstGeom prst="rect">
            <a:avLst/>
          </a:prstGeom>
          <a:solidFill>
            <a:srgbClr val="7F7F7F"/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base">
              <a:spcBef>
                <a:spcPct val="0"/>
              </a:spcBef>
              <a:spcAft>
                <a:spcPts val="600"/>
              </a:spcAft>
              <a:defRPr/>
            </a:pPr>
            <a:r>
              <a:rPr lang="en-US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Coffee Lake R</a:t>
            </a:r>
            <a:endParaRPr lang="hu-HU" sz="4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hu-HU" sz="9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New</a:t>
            </a:r>
          </a:p>
          <a:p>
            <a:pPr algn="ctr" fontAlgn="base">
              <a:spcBef>
                <a:spcPct val="0"/>
              </a:spcBef>
              <a:spcAft>
                <a:spcPts val="900"/>
              </a:spcAft>
              <a:defRPr/>
            </a:pPr>
            <a:r>
              <a:rPr lang="en-US" sz="900" b="1" dirty="0" err="1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Microarch</a:t>
            </a:r>
            <a:r>
              <a:rPr lang="en-US" sz="9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.</a:t>
            </a:r>
            <a:endParaRPr lang="hu-HU" sz="9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hu-HU" sz="12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14 </a:t>
            </a:r>
            <a:r>
              <a:rPr lang="hu-HU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nm</a:t>
            </a:r>
          </a:p>
        </p:txBody>
      </p:sp>
      <p:sp>
        <p:nvSpPr>
          <p:cNvPr id="127" name="Szövegdoboz 21"/>
          <p:cNvSpPr txBox="1">
            <a:spLocks noChangeArrowheads="1"/>
          </p:cNvSpPr>
          <p:nvPr/>
        </p:nvSpPr>
        <p:spPr bwMode="auto">
          <a:xfrm>
            <a:off x="4192493" y="5982127"/>
            <a:ext cx="649537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200" b="1" i="1" dirty="0">
                <a:solidFill>
                  <a:srgbClr val="000000"/>
                </a:solidFill>
                <a:latin typeface="Verdana" pitchFamily="34" charset="0"/>
                <a:ea typeface="Verdana" pitchFamily="34" charset="0"/>
                <a:cs typeface="Verdana" pitchFamily="34" charset="0"/>
              </a:rPr>
              <a:t>T</a:t>
            </a:r>
            <a:r>
              <a:rPr lang="en-US" altLang="en-US" sz="1200" b="1" i="1" dirty="0">
                <a:solidFill>
                  <a:srgbClr val="000000"/>
                </a:solidFill>
                <a:latin typeface="Verdana" pitchFamily="34" charset="0"/>
                <a:ea typeface="Verdana" pitchFamily="34" charset="0"/>
                <a:cs typeface="Verdana" pitchFamily="34" charset="0"/>
              </a:rPr>
              <a:t>O</a:t>
            </a:r>
            <a:r>
              <a:rPr lang="hu-HU" altLang="en-US" sz="1200" b="1" i="1" dirty="0">
                <a:solidFill>
                  <a:srgbClr val="000000"/>
                </a:solidFill>
                <a:latin typeface="Verdana" pitchFamily="34" charset="0"/>
                <a:ea typeface="Verdana" pitchFamily="34" charset="0"/>
                <a:cs typeface="Verdana" pitchFamily="34" charset="0"/>
              </a:rPr>
              <a:t>CK</a:t>
            </a:r>
          </a:p>
        </p:txBody>
      </p:sp>
      <p:sp>
        <p:nvSpPr>
          <p:cNvPr id="128" name="Szövegdoboz 25"/>
          <p:cNvSpPr txBox="1"/>
          <p:nvPr/>
        </p:nvSpPr>
        <p:spPr bwMode="auto">
          <a:xfrm>
            <a:off x="4094767" y="4095882"/>
            <a:ext cx="729687" cy="261610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100" b="1" dirty="0">
                <a:solidFill>
                  <a:srgbClr val="000000"/>
                </a:solidFill>
                <a:latin typeface="Verdana" pitchFamily="34" charset="0"/>
                <a:ea typeface="Verdana" panose="020B0604030504040204" pitchFamily="34" charset="0"/>
                <a:cs typeface="Verdana" panose="020B0604030504040204" pitchFamily="34" charset="0"/>
              </a:rPr>
              <a:t>9. g</a:t>
            </a:r>
            <a:r>
              <a:rPr lang="hu-HU" sz="1100" b="1" dirty="0">
                <a:solidFill>
                  <a:srgbClr val="000000"/>
                </a:solidFill>
                <a:latin typeface="Verdana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en.</a:t>
            </a:r>
            <a:endParaRPr lang="en-US" sz="1100" b="1" dirty="0">
              <a:solidFill>
                <a:srgbClr val="000000"/>
              </a:solidFill>
              <a:latin typeface="Verdana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</p:txBody>
      </p:sp>
      <p:sp>
        <p:nvSpPr>
          <p:cNvPr id="130" name="TextBox 129"/>
          <p:cNvSpPr txBox="1"/>
          <p:nvPr/>
        </p:nvSpPr>
        <p:spPr>
          <a:xfrm>
            <a:off x="5069457" y="4217405"/>
            <a:ext cx="184731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endParaRPr lang="en-US" sz="1200" dirty="0">
              <a:latin typeface="+mj-lt"/>
            </a:endParaRPr>
          </a:p>
        </p:txBody>
      </p:sp>
      <p:sp>
        <p:nvSpPr>
          <p:cNvPr id="131" name="TextBox 130"/>
          <p:cNvSpPr txBox="1"/>
          <p:nvPr/>
        </p:nvSpPr>
        <p:spPr>
          <a:xfrm>
            <a:off x="6881499" y="6392361"/>
            <a:ext cx="1001621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/>
              <a:t>R: Refresh</a:t>
            </a:r>
          </a:p>
        </p:txBody>
      </p:sp>
      <p:sp>
        <p:nvSpPr>
          <p:cNvPr id="132" name="TextBox 131"/>
          <p:cNvSpPr txBox="1"/>
          <p:nvPr/>
        </p:nvSpPr>
        <p:spPr>
          <a:xfrm>
            <a:off x="6622980" y="4464115"/>
            <a:ext cx="2551276" cy="172354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171450" lvl="0" indent="-171450">
              <a:spcAft>
                <a:spcPts val="200"/>
              </a:spcAft>
              <a:buFont typeface="Arial" panose="020B0604020202020204" pitchFamily="34" charset="0"/>
              <a:buChar char="•"/>
            </a:pPr>
            <a:r>
              <a:rPr lang="en-US" sz="1200" dirty="0" err="1">
                <a:solidFill>
                  <a:srgbClr val="000000"/>
                </a:solidFill>
                <a:latin typeface="Verdana"/>
              </a:rPr>
              <a:t>Kaby</a:t>
            </a:r>
            <a:r>
              <a:rPr lang="en-US" sz="1200" dirty="0">
                <a:solidFill>
                  <a:srgbClr val="000000"/>
                </a:solidFill>
                <a:latin typeface="Verdana"/>
              </a:rPr>
              <a:t> Lake Refresh 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en-US" sz="1200" dirty="0" err="1">
                <a:solidFill>
                  <a:srgbClr val="000000"/>
                </a:solidFill>
                <a:latin typeface="Verdana"/>
              </a:rPr>
              <a:t>Kaby</a:t>
            </a:r>
            <a:r>
              <a:rPr lang="en-US" sz="1200" dirty="0">
                <a:solidFill>
                  <a:srgbClr val="000000"/>
                </a:solidFill>
                <a:latin typeface="Verdana"/>
              </a:rPr>
              <a:t> Lake G with AMD Vega</a:t>
            </a:r>
          </a:p>
          <a:p>
            <a:pPr>
              <a:spcAft>
                <a:spcPts val="200"/>
              </a:spcAft>
            </a:pPr>
            <a:r>
              <a:rPr lang="en-US" sz="1200" dirty="0">
                <a:solidFill>
                  <a:srgbClr val="000000"/>
                </a:solidFill>
                <a:latin typeface="Verdana"/>
              </a:rPr>
              <a:t>     graphics</a:t>
            </a:r>
          </a:p>
          <a:p>
            <a:pPr marL="171450" indent="-171450">
              <a:spcAft>
                <a:spcPts val="200"/>
              </a:spcAft>
              <a:buFont typeface="Arial" panose="020B0604020202020204" pitchFamily="34" charset="0"/>
              <a:buChar char="•"/>
            </a:pPr>
            <a:r>
              <a:rPr lang="en-US" sz="1200" dirty="0">
                <a:solidFill>
                  <a:srgbClr val="000000"/>
                </a:solidFill>
                <a:latin typeface="Verdana"/>
              </a:rPr>
              <a:t>Coffee Lake</a:t>
            </a:r>
          </a:p>
          <a:p>
            <a:pPr marL="171450" indent="-171450">
              <a:spcAft>
                <a:spcPts val="200"/>
              </a:spcAft>
              <a:buFont typeface="Arial" panose="020B0604020202020204" pitchFamily="34" charset="0"/>
              <a:buChar char="•"/>
            </a:pPr>
            <a:r>
              <a:rPr lang="en-US" sz="1200" dirty="0">
                <a:solidFill>
                  <a:srgbClr val="000000"/>
                </a:solidFill>
                <a:latin typeface="Verdana"/>
              </a:rPr>
              <a:t>Amber Lake Y</a:t>
            </a:r>
          </a:p>
          <a:p>
            <a:pPr marL="171450" indent="-171450">
              <a:spcAft>
                <a:spcPts val="200"/>
              </a:spcAft>
              <a:buFont typeface="Arial" panose="020B0604020202020204" pitchFamily="34" charset="0"/>
              <a:buChar char="•"/>
            </a:pPr>
            <a:r>
              <a:rPr lang="en-US" sz="1200" dirty="0">
                <a:solidFill>
                  <a:srgbClr val="000000"/>
                </a:solidFill>
                <a:latin typeface="Verdana"/>
              </a:rPr>
              <a:t>Whiskey Lake U</a:t>
            </a:r>
          </a:p>
          <a:p>
            <a:pPr marL="171450" lvl="0" indent="-171450">
              <a:spcAft>
                <a:spcPts val="200"/>
              </a:spcAft>
              <a:buFont typeface="Arial" panose="020B0604020202020204" pitchFamily="34" charset="0"/>
              <a:buChar char="•"/>
            </a:pPr>
            <a:r>
              <a:rPr lang="en-US" sz="1200" dirty="0">
                <a:solidFill>
                  <a:srgbClr val="000000"/>
                </a:solidFill>
                <a:latin typeface="Verdana"/>
              </a:rPr>
              <a:t>(all 14 nm) and</a:t>
            </a:r>
          </a:p>
          <a:p>
            <a:pPr marL="171450" lvl="0" indent="-171450">
              <a:spcAft>
                <a:spcPts val="200"/>
              </a:spcAft>
              <a:buFont typeface="Arial" panose="020B0604020202020204" pitchFamily="34" charset="0"/>
              <a:buChar char="•"/>
            </a:pPr>
            <a:r>
              <a:rPr lang="en-US" sz="1200" dirty="0">
                <a:latin typeface="Verdana"/>
              </a:rPr>
              <a:t>Cannon Lake (10 nm) </a:t>
            </a:r>
          </a:p>
        </p:txBody>
      </p:sp>
      <p:sp>
        <p:nvSpPr>
          <p:cNvPr id="133" name="TextBox 132"/>
          <p:cNvSpPr txBox="1"/>
          <p:nvPr/>
        </p:nvSpPr>
        <p:spPr>
          <a:xfrm>
            <a:off x="6300700" y="4059070"/>
            <a:ext cx="290681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/>
            <a:r>
              <a:rPr lang="en-US" sz="1200" baseline="30000" dirty="0">
                <a:solidFill>
                  <a:srgbClr val="000000"/>
                </a:solidFill>
                <a:latin typeface="Verdana"/>
              </a:rPr>
              <a:t>1</a:t>
            </a:r>
            <a:r>
              <a:rPr lang="en-US" sz="1200" dirty="0">
                <a:solidFill>
                  <a:srgbClr val="000000"/>
                </a:solidFill>
                <a:latin typeface="Verdana"/>
              </a:rPr>
              <a:t>The 8th generation  encompasses </a:t>
            </a:r>
          </a:p>
          <a:p>
            <a:pPr lvl="0"/>
            <a:r>
              <a:rPr lang="en-US" sz="1200" dirty="0">
                <a:solidFill>
                  <a:srgbClr val="000000"/>
                </a:solidFill>
                <a:latin typeface="Verdana"/>
              </a:rPr>
              <a:t>     the following processor lines:</a:t>
            </a:r>
          </a:p>
        </p:txBody>
      </p:sp>
      <p:sp>
        <p:nvSpPr>
          <p:cNvPr id="134" name="Téglalap 14"/>
          <p:cNvSpPr/>
          <p:nvPr/>
        </p:nvSpPr>
        <p:spPr bwMode="auto">
          <a:xfrm>
            <a:off x="5069070" y="4564064"/>
            <a:ext cx="1142799" cy="1356734"/>
          </a:xfrm>
          <a:prstGeom prst="rect">
            <a:avLst/>
          </a:prstGeom>
          <a:solidFill>
            <a:srgbClr val="7F7F7F"/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base">
              <a:spcBef>
                <a:spcPct val="0"/>
              </a:spcBef>
              <a:spcAft>
                <a:spcPts val="600"/>
              </a:spcAft>
              <a:defRPr/>
            </a:pPr>
            <a:r>
              <a:rPr lang="en-US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Comet Lake</a:t>
            </a:r>
            <a:endParaRPr lang="hu-HU" sz="4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ts val="600"/>
              </a:spcBef>
              <a:spcAft>
                <a:spcPct val="0"/>
              </a:spcAft>
              <a:defRPr/>
            </a:pPr>
            <a:r>
              <a:rPr lang="hu-HU" sz="9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New</a:t>
            </a:r>
          </a:p>
          <a:p>
            <a:pPr algn="ctr" fontAlgn="base">
              <a:spcBef>
                <a:spcPct val="0"/>
              </a:spcBef>
              <a:defRPr/>
            </a:pPr>
            <a:r>
              <a:rPr lang="en-US" sz="900" b="1" dirty="0" err="1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Microarch</a:t>
            </a:r>
            <a:r>
              <a:rPr lang="en-US" sz="9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.</a:t>
            </a:r>
            <a:endParaRPr lang="hu-HU" sz="9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hu-HU" sz="12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14 </a:t>
            </a:r>
            <a:r>
              <a:rPr lang="hu-HU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nm</a:t>
            </a:r>
          </a:p>
        </p:txBody>
      </p:sp>
      <p:sp>
        <p:nvSpPr>
          <p:cNvPr id="135" name="Szövegdoboz 21"/>
          <p:cNvSpPr txBox="1">
            <a:spLocks noChangeArrowheads="1"/>
          </p:cNvSpPr>
          <p:nvPr/>
        </p:nvSpPr>
        <p:spPr bwMode="auto">
          <a:xfrm>
            <a:off x="5303590" y="5958005"/>
            <a:ext cx="649537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200" b="1" i="1" dirty="0">
                <a:solidFill>
                  <a:srgbClr val="000000"/>
                </a:solidFill>
                <a:latin typeface="Verdana" pitchFamily="34" charset="0"/>
                <a:ea typeface="Verdana" pitchFamily="34" charset="0"/>
                <a:cs typeface="Verdana" pitchFamily="34" charset="0"/>
              </a:rPr>
              <a:t>T</a:t>
            </a:r>
            <a:r>
              <a:rPr lang="en-US" altLang="en-US" sz="1200" b="1" i="1" dirty="0">
                <a:solidFill>
                  <a:srgbClr val="000000"/>
                </a:solidFill>
                <a:latin typeface="Verdana" pitchFamily="34" charset="0"/>
                <a:ea typeface="Verdana" pitchFamily="34" charset="0"/>
                <a:cs typeface="Verdana" pitchFamily="34" charset="0"/>
              </a:rPr>
              <a:t>OCK</a:t>
            </a:r>
            <a:endParaRPr lang="hu-HU" altLang="en-US" sz="1200" b="1" i="1" dirty="0">
              <a:solidFill>
                <a:srgbClr val="000000"/>
              </a:solidFill>
              <a:latin typeface="Verdana" pitchFamily="34" charset="0"/>
              <a:ea typeface="Verdana" pitchFamily="34" charset="0"/>
              <a:cs typeface="Verdana" pitchFamily="34" charset="0"/>
            </a:endParaRPr>
          </a:p>
        </p:txBody>
      </p:sp>
      <p:sp>
        <p:nvSpPr>
          <p:cNvPr id="136" name="Szövegdoboz 25"/>
          <p:cNvSpPr txBox="1"/>
          <p:nvPr/>
        </p:nvSpPr>
        <p:spPr bwMode="auto">
          <a:xfrm>
            <a:off x="5169401" y="4100635"/>
            <a:ext cx="830677" cy="261610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100" b="1" dirty="0">
                <a:solidFill>
                  <a:srgbClr val="000000"/>
                </a:solidFill>
                <a:latin typeface="Verdana" pitchFamily="34" charset="0"/>
                <a:ea typeface="Verdana" panose="020B0604030504040204" pitchFamily="34" charset="0"/>
                <a:cs typeface="Verdana" panose="020B0604030504040204" pitchFamily="34" charset="0"/>
              </a:rPr>
              <a:t>10. g</a:t>
            </a:r>
            <a:r>
              <a:rPr lang="hu-HU" sz="1100" b="1" dirty="0">
                <a:solidFill>
                  <a:srgbClr val="000000"/>
                </a:solidFill>
                <a:latin typeface="Verdana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en.</a:t>
            </a:r>
            <a:endParaRPr lang="en-US" sz="1100" b="1" dirty="0">
              <a:solidFill>
                <a:srgbClr val="000000"/>
              </a:solidFill>
              <a:latin typeface="Verdana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</p:txBody>
      </p:sp>
      <p:sp>
        <p:nvSpPr>
          <p:cNvPr id="138" name="TextBox 137"/>
          <p:cNvSpPr txBox="1"/>
          <p:nvPr/>
        </p:nvSpPr>
        <p:spPr>
          <a:xfrm>
            <a:off x="6443378" y="6108332"/>
            <a:ext cx="984565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>
                <a:solidFill>
                  <a:schemeClr val="accent6"/>
                </a:solidFill>
              </a:rPr>
              <a:t>lines [</a:t>
            </a:r>
            <a:r>
              <a:rPr lang="hu-HU" sz="1200" dirty="0">
                <a:solidFill>
                  <a:schemeClr val="accent6"/>
                </a:solidFill>
              </a:rPr>
              <a:t>11</a:t>
            </a:r>
            <a:r>
              <a:rPr lang="en-US" sz="1200" dirty="0">
                <a:solidFill>
                  <a:schemeClr val="accent6"/>
                </a:solidFill>
              </a:rPr>
              <a:t>].</a:t>
            </a:r>
          </a:p>
        </p:txBody>
      </p:sp>
      <p:sp>
        <p:nvSpPr>
          <p:cNvPr id="139" name="TextBox 138"/>
          <p:cNvSpPr txBox="1"/>
          <p:nvPr/>
        </p:nvSpPr>
        <p:spPr>
          <a:xfrm>
            <a:off x="411873" y="6359044"/>
            <a:ext cx="574196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300" i="1" dirty="0"/>
              <a:t>Haifa</a:t>
            </a:r>
          </a:p>
        </p:txBody>
      </p:sp>
      <p:sp>
        <p:nvSpPr>
          <p:cNvPr id="140" name="TextBox 139"/>
          <p:cNvSpPr txBox="1"/>
          <p:nvPr/>
        </p:nvSpPr>
        <p:spPr>
          <a:xfrm>
            <a:off x="1497891" y="6354325"/>
            <a:ext cx="574196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300" i="1" dirty="0"/>
              <a:t>Haifa</a:t>
            </a:r>
          </a:p>
        </p:txBody>
      </p:sp>
      <p:sp>
        <p:nvSpPr>
          <p:cNvPr id="141" name="TextBox 140"/>
          <p:cNvSpPr txBox="1"/>
          <p:nvPr/>
        </p:nvSpPr>
        <p:spPr>
          <a:xfrm>
            <a:off x="2875534" y="6359044"/>
            <a:ext cx="574196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300" i="1" dirty="0"/>
              <a:t>Haifa</a:t>
            </a:r>
          </a:p>
        </p:txBody>
      </p:sp>
      <p:sp>
        <p:nvSpPr>
          <p:cNvPr id="142" name="TextBox 141"/>
          <p:cNvSpPr txBox="1"/>
          <p:nvPr/>
        </p:nvSpPr>
        <p:spPr>
          <a:xfrm>
            <a:off x="368190" y="6348407"/>
            <a:ext cx="184731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endParaRPr lang="en-US" sz="1300" i="1" dirty="0"/>
          </a:p>
        </p:txBody>
      </p:sp>
      <p:sp>
        <p:nvSpPr>
          <p:cNvPr id="143" name="TextBox 142"/>
          <p:cNvSpPr txBox="1"/>
          <p:nvPr/>
        </p:nvSpPr>
        <p:spPr>
          <a:xfrm>
            <a:off x="1442742" y="6343688"/>
            <a:ext cx="184731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endParaRPr lang="en-US" sz="1300" i="1" dirty="0"/>
          </a:p>
        </p:txBody>
      </p:sp>
      <p:sp>
        <p:nvSpPr>
          <p:cNvPr id="144" name="TextBox 143"/>
          <p:cNvSpPr txBox="1"/>
          <p:nvPr/>
        </p:nvSpPr>
        <p:spPr>
          <a:xfrm>
            <a:off x="2493135" y="6348407"/>
            <a:ext cx="184731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endParaRPr lang="en-US" sz="1300" i="1" dirty="0"/>
          </a:p>
        </p:txBody>
      </p:sp>
      <p:sp>
        <p:nvSpPr>
          <p:cNvPr id="145" name="TextBox 144"/>
          <p:cNvSpPr txBox="1"/>
          <p:nvPr/>
        </p:nvSpPr>
        <p:spPr>
          <a:xfrm>
            <a:off x="3848472" y="6353071"/>
            <a:ext cx="184731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endParaRPr lang="en-US" sz="1300" i="1" dirty="0"/>
          </a:p>
        </p:txBody>
      </p:sp>
      <p:sp>
        <p:nvSpPr>
          <p:cNvPr id="146" name="TextBox 145"/>
          <p:cNvSpPr txBox="1"/>
          <p:nvPr/>
        </p:nvSpPr>
        <p:spPr>
          <a:xfrm>
            <a:off x="4242686" y="6369681"/>
            <a:ext cx="574196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300" i="1" dirty="0"/>
              <a:t>Haifa</a:t>
            </a:r>
          </a:p>
        </p:txBody>
      </p:sp>
      <p:sp>
        <p:nvSpPr>
          <p:cNvPr id="147" name="TextBox 146"/>
          <p:cNvSpPr txBox="1"/>
          <p:nvPr/>
        </p:nvSpPr>
        <p:spPr>
          <a:xfrm>
            <a:off x="5338329" y="6364962"/>
            <a:ext cx="574196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300" i="1" dirty="0"/>
              <a:t>Haifa</a:t>
            </a:r>
          </a:p>
        </p:txBody>
      </p:sp>
      <p:sp>
        <p:nvSpPr>
          <p:cNvPr id="148" name="TextBox 147"/>
          <p:cNvSpPr txBox="1"/>
          <p:nvPr/>
        </p:nvSpPr>
        <p:spPr>
          <a:xfrm>
            <a:off x="4218253" y="6359044"/>
            <a:ext cx="184731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endParaRPr lang="en-US" sz="1300" i="1" dirty="0"/>
          </a:p>
        </p:txBody>
      </p:sp>
      <p:sp>
        <p:nvSpPr>
          <p:cNvPr id="149" name="TextBox 148"/>
          <p:cNvSpPr txBox="1"/>
          <p:nvPr/>
        </p:nvSpPr>
        <p:spPr>
          <a:xfrm>
            <a:off x="5292805" y="6354325"/>
            <a:ext cx="184731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endParaRPr lang="en-US" sz="1300" i="1" dirty="0"/>
          </a:p>
        </p:txBody>
      </p:sp>
    </p:spTree>
    <p:extLst>
      <p:ext uri="{BB962C8B-B14F-4D97-AF65-F5344CB8AC3E}">
        <p14:creationId xmlns:p14="http://schemas.microsoft.com/office/powerpoint/2010/main" val="405318508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1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1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1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1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1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1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1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1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1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1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1" grpId="0"/>
      <p:bldP spid="42" grpId="0"/>
      <p:bldP spid="43" grpId="0"/>
      <p:bldP spid="44" grpId="0"/>
      <p:bldP spid="45" grpId="0"/>
      <p:bldP spid="46" grpId="0"/>
      <p:bldP spid="47" grpId="0"/>
      <p:bldP spid="48" grpId="0"/>
      <p:bldP spid="139" grpId="0"/>
      <p:bldP spid="140" grpId="0"/>
      <p:bldP spid="141" grpId="0"/>
      <p:bldP spid="146" grpId="0"/>
      <p:bldP spid="147" grpId="0"/>
    </p:bldLst>
  </p:timing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pc="-20" dirty="0">
                <a:solidFill>
                  <a:srgbClr val="FFFFFF"/>
                </a:solidFill>
              </a:rPr>
              <a:t>2.2.1 What was Intel’s concept for developing subsequent Core 2 generations (15)</a:t>
            </a:r>
            <a:endParaRPr lang="en-US" spc="-20" dirty="0"/>
          </a:p>
        </p:txBody>
      </p:sp>
      <p:sp>
        <p:nvSpPr>
          <p:cNvPr id="41" name="Text Box 5"/>
          <p:cNvSpPr txBox="1">
            <a:spLocks noChangeArrowheads="1"/>
          </p:cNvSpPr>
          <p:nvPr/>
        </p:nvSpPr>
        <p:spPr bwMode="auto">
          <a:xfrm>
            <a:off x="26495" y="458670"/>
            <a:ext cx="8115811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800" dirty="0">
                <a:solidFill>
                  <a:srgbClr val="333399"/>
                </a:solidFill>
                <a:latin typeface="Verdana" pitchFamily="34" charset="0"/>
                <a:cs typeface="Arial" charset="0"/>
              </a:rPr>
              <a:t>Intel’s design philosophy: running two competing design centers -2 </a:t>
            </a:r>
          </a:p>
        </p:txBody>
      </p:sp>
      <p:sp>
        <p:nvSpPr>
          <p:cNvPr id="22" name="Téglalap 3"/>
          <p:cNvSpPr/>
          <p:nvPr/>
        </p:nvSpPr>
        <p:spPr bwMode="auto">
          <a:xfrm>
            <a:off x="161510" y="1088740"/>
            <a:ext cx="6975776" cy="2331720"/>
          </a:xfrm>
          <a:prstGeom prst="rect">
            <a:avLst/>
          </a:prstGeom>
          <a:solidFill>
            <a:schemeClr val="bg1">
              <a:lumMod val="95000"/>
            </a:schemeClr>
          </a:solidFill>
          <a:ln w="28575" cmpd="dbl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hu-HU" sz="1400" b="1" dirty="0">
              <a:solidFill>
                <a:srgbClr val="FFFFFF"/>
              </a:solidFill>
            </a:endParaRPr>
          </a:p>
        </p:txBody>
      </p:sp>
      <p:sp>
        <p:nvSpPr>
          <p:cNvPr id="23" name="Téglalap 5"/>
          <p:cNvSpPr/>
          <p:nvPr/>
        </p:nvSpPr>
        <p:spPr bwMode="auto">
          <a:xfrm>
            <a:off x="2504548" y="1619987"/>
            <a:ext cx="1080975" cy="1364288"/>
          </a:xfrm>
          <a:prstGeom prst="rect">
            <a:avLst/>
          </a:prstGeom>
          <a:solidFill>
            <a:srgbClr val="7F7F7F"/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Tiger</a:t>
            </a:r>
          </a:p>
          <a:p>
            <a:pPr algn="ctr" fontAlgn="base">
              <a:spcBef>
                <a:spcPct val="0"/>
              </a:spcBef>
              <a:spcAft>
                <a:spcPts val="400"/>
              </a:spcAft>
              <a:defRPr/>
            </a:pPr>
            <a:r>
              <a:rPr lang="en-US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Lake</a:t>
            </a:r>
            <a:endParaRPr lang="hu-HU" sz="12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hu-HU" sz="9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New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900" b="1" dirty="0" err="1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Microarch</a:t>
            </a:r>
            <a:r>
              <a:rPr lang="en-US" sz="9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.</a:t>
            </a:r>
          </a:p>
          <a:p>
            <a:pPr algn="ctr" fontAlgn="base">
              <a:spcBef>
                <a:spcPct val="0"/>
              </a:spcBef>
              <a:spcAft>
                <a:spcPts val="600"/>
              </a:spcAft>
              <a:defRPr/>
            </a:pPr>
            <a:endParaRPr lang="en-US" sz="12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ts val="600"/>
              </a:spcAft>
              <a:defRPr/>
            </a:pPr>
            <a:r>
              <a:rPr lang="en-US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10 </a:t>
            </a:r>
            <a:r>
              <a:rPr lang="hu-HU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nm</a:t>
            </a:r>
          </a:p>
        </p:txBody>
      </p:sp>
      <p:sp>
        <p:nvSpPr>
          <p:cNvPr id="42" name="Téglalap 11"/>
          <p:cNvSpPr/>
          <p:nvPr/>
        </p:nvSpPr>
        <p:spPr bwMode="auto">
          <a:xfrm>
            <a:off x="4712141" y="1618993"/>
            <a:ext cx="1080975" cy="1364288"/>
          </a:xfrm>
          <a:prstGeom prst="rect">
            <a:avLst/>
          </a:prstGeom>
          <a:solidFill>
            <a:srgbClr val="996600"/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base">
              <a:spcBef>
                <a:spcPts val="600"/>
              </a:spcBef>
              <a:spcAft>
                <a:spcPts val="600"/>
              </a:spcAft>
              <a:defRPr/>
            </a:pPr>
            <a:r>
              <a:rPr lang="en-US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Alder Lake</a:t>
            </a:r>
            <a:endParaRPr lang="hu-HU" sz="9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hu-HU" sz="9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New</a:t>
            </a:r>
            <a:r>
              <a:rPr lang="en-US" sz="9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Hybrid </a:t>
            </a:r>
            <a:endParaRPr lang="hu-HU" sz="9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ts val="300"/>
              </a:spcAft>
              <a:defRPr/>
            </a:pPr>
            <a:r>
              <a:rPr lang="hu-HU" sz="900" b="1" dirty="0" err="1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Microarch</a:t>
            </a:r>
            <a:r>
              <a:rPr lang="en-US" sz="9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.</a:t>
            </a:r>
            <a:endParaRPr lang="hu-HU" sz="9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hu-HU" sz="12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10 </a:t>
            </a:r>
            <a:r>
              <a:rPr lang="hu-HU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nm</a:t>
            </a:r>
          </a:p>
        </p:txBody>
      </p:sp>
      <p:sp>
        <p:nvSpPr>
          <p:cNvPr id="43" name="Szövegdoboz 17"/>
          <p:cNvSpPr txBox="1">
            <a:spLocks noChangeArrowheads="1"/>
          </p:cNvSpPr>
          <p:nvPr/>
        </p:nvSpPr>
        <p:spPr bwMode="auto">
          <a:xfrm>
            <a:off x="2357386" y="3042196"/>
            <a:ext cx="1233992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 i="1" spc="-40" dirty="0">
                <a:solidFill>
                  <a:srgbClr val="000000"/>
                </a:solidFill>
                <a:latin typeface="Verdana" pitchFamily="34" charset="0"/>
                <a:ea typeface="Verdana" pitchFamily="34" charset="0"/>
                <a:cs typeface="Verdana" pitchFamily="34" charset="0"/>
              </a:rPr>
              <a:t>Optimization</a:t>
            </a:r>
            <a:endParaRPr lang="hu-HU" altLang="en-US" sz="1200" b="1" i="1" spc="-40" dirty="0">
              <a:solidFill>
                <a:srgbClr val="000000"/>
              </a:solidFill>
              <a:latin typeface="Verdana" pitchFamily="34" charset="0"/>
              <a:ea typeface="Verdana" pitchFamily="34" charset="0"/>
              <a:cs typeface="Verdana" pitchFamily="34" charset="0"/>
            </a:endParaRPr>
          </a:p>
        </p:txBody>
      </p:sp>
      <p:sp>
        <p:nvSpPr>
          <p:cNvPr id="44" name="Szövegdoboz 18"/>
          <p:cNvSpPr txBox="1">
            <a:spLocks noChangeArrowheads="1"/>
          </p:cNvSpPr>
          <p:nvPr/>
        </p:nvSpPr>
        <p:spPr bwMode="auto">
          <a:xfrm>
            <a:off x="4697646" y="3040806"/>
            <a:ext cx="1191352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 i="1" dirty="0">
                <a:solidFill>
                  <a:srgbClr val="000000"/>
                </a:solidFill>
                <a:latin typeface="Verdana" pitchFamily="34" charset="0"/>
                <a:ea typeface="Verdana" pitchFamily="34" charset="0"/>
                <a:cs typeface="Verdana" pitchFamily="34" charset="0"/>
              </a:rPr>
              <a:t>New design</a:t>
            </a:r>
            <a:endParaRPr lang="hu-HU" altLang="en-US" sz="1200" b="1" i="1" dirty="0">
              <a:solidFill>
                <a:srgbClr val="000000"/>
              </a:solidFill>
              <a:latin typeface="Verdana" pitchFamily="34" charset="0"/>
              <a:ea typeface="Verdana" pitchFamily="34" charset="0"/>
              <a:cs typeface="Verdana" pitchFamily="34" charset="0"/>
            </a:endParaRPr>
          </a:p>
        </p:txBody>
      </p:sp>
      <p:sp>
        <p:nvSpPr>
          <p:cNvPr id="45" name="Szövegdoboz 25"/>
          <p:cNvSpPr txBox="1"/>
          <p:nvPr/>
        </p:nvSpPr>
        <p:spPr bwMode="auto">
          <a:xfrm>
            <a:off x="2641902" y="1204374"/>
            <a:ext cx="904273" cy="2616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100" b="1" dirty="0">
                <a:solidFill>
                  <a:srgbClr val="000000"/>
                </a:solidFill>
                <a:latin typeface="Verdana" pitchFamily="34" charset="0"/>
                <a:ea typeface="Verdana" panose="020B0604030504040204" pitchFamily="34" charset="0"/>
                <a:cs typeface="Verdana" panose="020B0604030504040204" pitchFamily="34" charset="0"/>
              </a:rPr>
              <a:t>11. </a:t>
            </a:r>
            <a:r>
              <a:rPr lang="hu-HU" sz="1100" b="1" dirty="0">
                <a:solidFill>
                  <a:srgbClr val="000000"/>
                </a:solidFill>
                <a:latin typeface="Verdana" pitchFamily="34" charset="0"/>
                <a:ea typeface="Verdana" panose="020B0604030504040204" pitchFamily="34" charset="0"/>
                <a:cs typeface="Verdana" panose="020B0604030504040204" pitchFamily="34" charset="0"/>
              </a:rPr>
              <a:t>gen.</a:t>
            </a:r>
            <a:endParaRPr lang="en-US" sz="1100" b="1" dirty="0">
              <a:solidFill>
                <a:srgbClr val="000000"/>
              </a:solidFill>
              <a:latin typeface="Verdana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</p:txBody>
      </p:sp>
      <p:sp>
        <p:nvSpPr>
          <p:cNvPr id="46" name="Szövegdoboz 25"/>
          <p:cNvSpPr txBox="1"/>
          <p:nvPr/>
        </p:nvSpPr>
        <p:spPr bwMode="auto">
          <a:xfrm>
            <a:off x="5032291" y="1225659"/>
            <a:ext cx="904273" cy="23782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100" b="1" dirty="0">
                <a:solidFill>
                  <a:srgbClr val="000000"/>
                </a:solidFill>
                <a:latin typeface="Verdana" pitchFamily="34" charset="0"/>
                <a:ea typeface="Verdana" panose="020B0604030504040204" pitchFamily="34" charset="0"/>
                <a:cs typeface="Verdana" panose="020B0604030504040204" pitchFamily="34" charset="0"/>
              </a:rPr>
              <a:t>12. </a:t>
            </a:r>
            <a:r>
              <a:rPr lang="hu-HU" sz="1100" b="1" dirty="0">
                <a:solidFill>
                  <a:srgbClr val="000000"/>
                </a:solidFill>
                <a:latin typeface="Verdana" pitchFamily="34" charset="0"/>
                <a:ea typeface="Verdana" panose="020B0604030504040204" pitchFamily="34" charset="0"/>
                <a:cs typeface="Verdana" panose="020B0604030504040204" pitchFamily="34" charset="0"/>
              </a:rPr>
              <a:t>gen.</a:t>
            </a:r>
            <a:endParaRPr lang="en-US" sz="1100" b="1" dirty="0">
              <a:solidFill>
                <a:srgbClr val="000000"/>
              </a:solidFill>
              <a:latin typeface="Verdana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</p:txBody>
      </p:sp>
      <p:sp>
        <p:nvSpPr>
          <p:cNvPr id="49" name="Téglalap 5"/>
          <p:cNvSpPr/>
          <p:nvPr/>
        </p:nvSpPr>
        <p:spPr bwMode="auto">
          <a:xfrm>
            <a:off x="1405186" y="1611335"/>
            <a:ext cx="1080975" cy="1364288"/>
          </a:xfrm>
          <a:prstGeom prst="rect">
            <a:avLst/>
          </a:prstGeom>
          <a:solidFill>
            <a:srgbClr val="7F7F7F"/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Ice </a:t>
            </a:r>
          </a:p>
          <a:p>
            <a:pPr algn="ctr" fontAlgn="base">
              <a:spcBef>
                <a:spcPct val="0"/>
              </a:spcBef>
              <a:spcAft>
                <a:spcPts val="400"/>
              </a:spcAft>
              <a:defRPr/>
            </a:pPr>
            <a:r>
              <a:rPr lang="en-US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Lake</a:t>
            </a:r>
            <a:endParaRPr lang="hu-HU" sz="12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hu-HU" sz="9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New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900" b="1" dirty="0" err="1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Microarch</a:t>
            </a:r>
            <a:r>
              <a:rPr lang="en-US" sz="9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.</a:t>
            </a:r>
            <a:endParaRPr lang="hu-HU" sz="9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hu-HU" sz="12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10 </a:t>
            </a:r>
            <a:r>
              <a:rPr lang="hu-HU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nm</a:t>
            </a:r>
          </a:p>
        </p:txBody>
      </p:sp>
      <p:sp>
        <p:nvSpPr>
          <p:cNvPr id="50" name="Szövegdoboz 17"/>
          <p:cNvSpPr txBox="1">
            <a:spLocks noChangeArrowheads="1"/>
          </p:cNvSpPr>
          <p:nvPr/>
        </p:nvSpPr>
        <p:spPr bwMode="auto">
          <a:xfrm>
            <a:off x="1624627" y="3033544"/>
            <a:ext cx="649537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200" b="1" i="1" dirty="0">
                <a:solidFill>
                  <a:srgbClr val="000000"/>
                </a:solidFill>
                <a:latin typeface="Verdana" pitchFamily="34" charset="0"/>
                <a:ea typeface="Verdana" pitchFamily="34" charset="0"/>
                <a:cs typeface="Verdana" pitchFamily="34" charset="0"/>
              </a:rPr>
              <a:t>T</a:t>
            </a:r>
            <a:r>
              <a:rPr lang="en-US" altLang="en-US" sz="1200" b="1" i="1" dirty="0">
                <a:solidFill>
                  <a:srgbClr val="000000"/>
                </a:solidFill>
                <a:latin typeface="Verdana" pitchFamily="34" charset="0"/>
                <a:ea typeface="Verdana" pitchFamily="34" charset="0"/>
                <a:cs typeface="Verdana" pitchFamily="34" charset="0"/>
              </a:rPr>
              <a:t>O</a:t>
            </a:r>
            <a:r>
              <a:rPr lang="hu-HU" altLang="en-US" sz="1200" b="1" i="1" dirty="0">
                <a:solidFill>
                  <a:srgbClr val="000000"/>
                </a:solidFill>
                <a:latin typeface="Verdana" pitchFamily="34" charset="0"/>
                <a:ea typeface="Verdana" pitchFamily="34" charset="0"/>
                <a:cs typeface="Verdana" pitchFamily="34" charset="0"/>
              </a:rPr>
              <a:t>CK</a:t>
            </a:r>
          </a:p>
        </p:txBody>
      </p:sp>
      <p:sp>
        <p:nvSpPr>
          <p:cNvPr id="51" name="Szövegdoboz 25"/>
          <p:cNvSpPr txBox="1"/>
          <p:nvPr/>
        </p:nvSpPr>
        <p:spPr bwMode="auto">
          <a:xfrm>
            <a:off x="1542540" y="1195722"/>
            <a:ext cx="904273" cy="2616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100" b="1" dirty="0">
                <a:solidFill>
                  <a:srgbClr val="000000"/>
                </a:solidFill>
                <a:latin typeface="Verdana" pitchFamily="34" charset="0"/>
                <a:ea typeface="Verdana" panose="020B0604030504040204" pitchFamily="34" charset="0"/>
                <a:cs typeface="Verdana" panose="020B0604030504040204" pitchFamily="34" charset="0"/>
              </a:rPr>
              <a:t>10. </a:t>
            </a:r>
            <a:r>
              <a:rPr lang="hu-HU" sz="1100" b="1" dirty="0">
                <a:solidFill>
                  <a:srgbClr val="000000"/>
                </a:solidFill>
                <a:latin typeface="Verdana" pitchFamily="34" charset="0"/>
                <a:ea typeface="Verdana" panose="020B0604030504040204" pitchFamily="34" charset="0"/>
                <a:cs typeface="Verdana" panose="020B0604030504040204" pitchFamily="34" charset="0"/>
              </a:rPr>
              <a:t>gen.</a:t>
            </a:r>
            <a:endParaRPr lang="en-US" sz="1100" b="1" dirty="0">
              <a:solidFill>
                <a:srgbClr val="000000"/>
              </a:solidFill>
              <a:latin typeface="Verdana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</p:txBody>
      </p:sp>
      <p:sp>
        <p:nvSpPr>
          <p:cNvPr id="53" name="Téglalap 5"/>
          <p:cNvSpPr/>
          <p:nvPr/>
        </p:nvSpPr>
        <p:spPr bwMode="auto">
          <a:xfrm>
            <a:off x="299311" y="1614732"/>
            <a:ext cx="1080975" cy="1364288"/>
          </a:xfrm>
          <a:prstGeom prst="rect">
            <a:avLst/>
          </a:prstGeom>
          <a:solidFill>
            <a:schemeClr val="accent5">
              <a:lumMod val="75000"/>
            </a:schemeClr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Cannon </a:t>
            </a:r>
          </a:p>
          <a:p>
            <a:pPr algn="ctr" fontAlgn="base">
              <a:spcBef>
                <a:spcPct val="0"/>
              </a:spcBef>
              <a:spcAft>
                <a:spcPts val="400"/>
              </a:spcAft>
              <a:defRPr/>
            </a:pPr>
            <a:r>
              <a:rPr lang="en-US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Lake</a:t>
            </a:r>
            <a:endParaRPr lang="hu-HU" sz="12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hu-HU" sz="9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New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hu-HU" sz="900" b="1" dirty="0" err="1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Process</a:t>
            </a:r>
            <a:endParaRPr lang="hu-HU" sz="9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hu-HU" sz="12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10 </a:t>
            </a:r>
            <a:r>
              <a:rPr lang="hu-HU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nm</a:t>
            </a:r>
          </a:p>
        </p:txBody>
      </p:sp>
      <p:sp>
        <p:nvSpPr>
          <p:cNvPr id="54" name="Szövegdoboz 17"/>
          <p:cNvSpPr txBox="1">
            <a:spLocks noChangeArrowheads="1"/>
          </p:cNvSpPr>
          <p:nvPr/>
        </p:nvSpPr>
        <p:spPr bwMode="auto">
          <a:xfrm>
            <a:off x="518752" y="3036941"/>
            <a:ext cx="563406" cy="26240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200" b="1" i="1" dirty="0">
                <a:solidFill>
                  <a:srgbClr val="000000"/>
                </a:solidFill>
                <a:latin typeface="Verdana" pitchFamily="34" charset="0"/>
                <a:ea typeface="Verdana" pitchFamily="34" charset="0"/>
                <a:cs typeface="Verdana" pitchFamily="34" charset="0"/>
              </a:rPr>
              <a:t>TICK</a:t>
            </a:r>
          </a:p>
        </p:txBody>
      </p:sp>
      <p:sp>
        <p:nvSpPr>
          <p:cNvPr id="55" name="Szövegdoboz 25"/>
          <p:cNvSpPr txBox="1"/>
          <p:nvPr/>
        </p:nvSpPr>
        <p:spPr bwMode="auto">
          <a:xfrm>
            <a:off x="462521" y="1199119"/>
            <a:ext cx="904273" cy="2616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100" b="1" dirty="0">
                <a:solidFill>
                  <a:srgbClr val="000000"/>
                </a:solidFill>
                <a:latin typeface="Verdana" pitchFamily="34" charset="0"/>
                <a:ea typeface="Verdana" panose="020B0604030504040204" pitchFamily="34" charset="0"/>
                <a:cs typeface="Verdana" panose="020B0604030504040204" pitchFamily="34" charset="0"/>
              </a:rPr>
              <a:t>8. </a:t>
            </a:r>
            <a:r>
              <a:rPr lang="hu-HU" sz="1100" b="1" dirty="0">
                <a:solidFill>
                  <a:srgbClr val="000000"/>
                </a:solidFill>
                <a:latin typeface="Verdana" pitchFamily="34" charset="0"/>
                <a:ea typeface="Verdana" panose="020B0604030504040204" pitchFamily="34" charset="0"/>
                <a:cs typeface="Verdana" panose="020B0604030504040204" pitchFamily="34" charset="0"/>
              </a:rPr>
              <a:t>gen.</a:t>
            </a:r>
            <a:endParaRPr lang="en-US" sz="1100" b="1" dirty="0">
              <a:solidFill>
                <a:srgbClr val="000000"/>
              </a:solidFill>
              <a:latin typeface="Verdana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</p:txBody>
      </p:sp>
      <p:sp>
        <p:nvSpPr>
          <p:cNvPr id="57" name="Téglalap 11"/>
          <p:cNvSpPr/>
          <p:nvPr/>
        </p:nvSpPr>
        <p:spPr bwMode="auto">
          <a:xfrm>
            <a:off x="3609981" y="1608306"/>
            <a:ext cx="1080975" cy="1364288"/>
          </a:xfrm>
          <a:prstGeom prst="rect">
            <a:avLst/>
          </a:prstGeom>
          <a:solidFill>
            <a:srgbClr val="00B050"/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base">
              <a:spcBef>
                <a:spcPts val="600"/>
              </a:spcBef>
              <a:spcAft>
                <a:spcPts val="600"/>
              </a:spcAft>
              <a:defRPr/>
            </a:pPr>
            <a:r>
              <a:rPr lang="en-US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Rocket Lake</a:t>
            </a:r>
            <a:endParaRPr lang="hu-HU" sz="9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hu-HU" sz="9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New</a:t>
            </a:r>
            <a:r>
              <a:rPr lang="en-US" sz="9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hybrid </a:t>
            </a:r>
            <a:endParaRPr lang="hu-HU" sz="9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ts val="300"/>
              </a:spcAft>
              <a:defRPr/>
            </a:pPr>
            <a:r>
              <a:rPr lang="hu-HU" sz="900" b="1" dirty="0" err="1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Microarch</a:t>
            </a:r>
            <a:r>
              <a:rPr lang="en-US" sz="9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.</a:t>
            </a:r>
            <a:endParaRPr lang="hu-HU" sz="9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hu-HU" sz="12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14 </a:t>
            </a:r>
            <a:r>
              <a:rPr lang="hu-HU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nm</a:t>
            </a:r>
          </a:p>
        </p:txBody>
      </p:sp>
      <p:sp>
        <p:nvSpPr>
          <p:cNvPr id="58" name="Szövegdoboz 18"/>
          <p:cNvSpPr txBox="1">
            <a:spLocks noChangeArrowheads="1"/>
          </p:cNvSpPr>
          <p:nvPr/>
        </p:nvSpPr>
        <p:spPr bwMode="auto">
          <a:xfrm>
            <a:off x="3527516" y="3040629"/>
            <a:ext cx="1279517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 i="1" dirty="0">
                <a:solidFill>
                  <a:srgbClr val="000000"/>
                </a:solidFill>
                <a:latin typeface="Verdana" pitchFamily="34" charset="0"/>
                <a:ea typeface="Verdana" pitchFamily="34" charset="0"/>
                <a:cs typeface="Verdana" pitchFamily="34" charset="0"/>
              </a:rPr>
              <a:t>Back porting</a:t>
            </a:r>
            <a:endParaRPr lang="hu-HU" altLang="en-US" sz="1200" b="1" i="1" dirty="0">
              <a:solidFill>
                <a:srgbClr val="000000"/>
              </a:solidFill>
              <a:latin typeface="Verdana" pitchFamily="34" charset="0"/>
              <a:ea typeface="Verdana" pitchFamily="34" charset="0"/>
              <a:cs typeface="Verdana" pitchFamily="34" charset="0"/>
            </a:endParaRPr>
          </a:p>
        </p:txBody>
      </p:sp>
      <p:sp>
        <p:nvSpPr>
          <p:cNvPr id="59" name="Szövegdoboz 25"/>
          <p:cNvSpPr txBox="1"/>
          <p:nvPr/>
        </p:nvSpPr>
        <p:spPr bwMode="auto">
          <a:xfrm>
            <a:off x="3793373" y="1214972"/>
            <a:ext cx="904273" cy="2616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100" b="1" dirty="0">
                <a:solidFill>
                  <a:srgbClr val="000000"/>
                </a:solidFill>
                <a:latin typeface="Verdana" pitchFamily="34" charset="0"/>
                <a:ea typeface="Verdana" panose="020B0604030504040204" pitchFamily="34" charset="0"/>
                <a:cs typeface="Verdana" panose="020B0604030504040204" pitchFamily="34" charset="0"/>
              </a:rPr>
              <a:t>11. </a:t>
            </a:r>
            <a:r>
              <a:rPr lang="hu-HU" sz="1100" b="1" dirty="0">
                <a:solidFill>
                  <a:srgbClr val="000000"/>
                </a:solidFill>
                <a:latin typeface="Verdana" pitchFamily="34" charset="0"/>
                <a:ea typeface="Verdana" panose="020B0604030504040204" pitchFamily="34" charset="0"/>
                <a:cs typeface="Verdana" panose="020B0604030504040204" pitchFamily="34" charset="0"/>
              </a:rPr>
              <a:t>gen.</a:t>
            </a:r>
            <a:endParaRPr lang="en-US" sz="1100" b="1" dirty="0">
              <a:solidFill>
                <a:srgbClr val="000000"/>
              </a:solidFill>
              <a:latin typeface="Verdana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</p:txBody>
      </p:sp>
      <p:sp>
        <p:nvSpPr>
          <p:cNvPr id="63" name="TextBox 62"/>
          <p:cNvSpPr txBox="1"/>
          <p:nvPr/>
        </p:nvSpPr>
        <p:spPr>
          <a:xfrm>
            <a:off x="2692659" y="3498166"/>
            <a:ext cx="574196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300" dirty="0"/>
              <a:t>Haifa</a:t>
            </a:r>
          </a:p>
        </p:txBody>
      </p:sp>
      <p:sp>
        <p:nvSpPr>
          <p:cNvPr id="64" name="TextBox 63"/>
          <p:cNvSpPr txBox="1"/>
          <p:nvPr/>
        </p:nvSpPr>
        <p:spPr>
          <a:xfrm>
            <a:off x="3952799" y="3501563"/>
            <a:ext cx="664206" cy="29238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300" dirty="0"/>
              <a:t>Haifa</a:t>
            </a:r>
          </a:p>
        </p:txBody>
      </p:sp>
      <p:sp>
        <p:nvSpPr>
          <p:cNvPr id="65" name="TextBox 64"/>
          <p:cNvSpPr txBox="1"/>
          <p:nvPr/>
        </p:nvSpPr>
        <p:spPr>
          <a:xfrm>
            <a:off x="1612539" y="3489514"/>
            <a:ext cx="574196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300" dirty="0"/>
              <a:t>Haifa</a:t>
            </a:r>
          </a:p>
        </p:txBody>
      </p:sp>
      <p:sp>
        <p:nvSpPr>
          <p:cNvPr id="66" name="TextBox 65"/>
          <p:cNvSpPr txBox="1"/>
          <p:nvPr/>
        </p:nvSpPr>
        <p:spPr>
          <a:xfrm>
            <a:off x="421184" y="3492911"/>
            <a:ext cx="574196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300" dirty="0"/>
              <a:t>Haifa</a:t>
            </a:r>
          </a:p>
        </p:txBody>
      </p:sp>
      <p:sp>
        <p:nvSpPr>
          <p:cNvPr id="67" name="TextBox 66"/>
          <p:cNvSpPr txBox="1"/>
          <p:nvPr/>
        </p:nvSpPr>
        <p:spPr>
          <a:xfrm>
            <a:off x="4942908" y="3512161"/>
            <a:ext cx="834857" cy="29238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300" dirty="0"/>
              <a:t>Haifa</a:t>
            </a:r>
          </a:p>
        </p:txBody>
      </p:sp>
      <p:sp>
        <p:nvSpPr>
          <p:cNvPr id="25" name="Téglalap 11"/>
          <p:cNvSpPr/>
          <p:nvPr/>
        </p:nvSpPr>
        <p:spPr bwMode="auto">
          <a:xfrm>
            <a:off x="5817164" y="1624846"/>
            <a:ext cx="1080975" cy="1364288"/>
          </a:xfrm>
          <a:prstGeom prst="rect">
            <a:avLst/>
          </a:prstGeom>
          <a:solidFill>
            <a:srgbClr val="C00000"/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base">
              <a:spcBef>
                <a:spcPts val="600"/>
              </a:spcBef>
              <a:spcAft>
                <a:spcPts val="600"/>
              </a:spcAft>
              <a:defRPr/>
            </a:pPr>
            <a:r>
              <a:rPr lang="en-US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Raptor Lake</a:t>
            </a:r>
            <a:endParaRPr lang="hu-HU" sz="9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hu-HU" sz="9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New</a:t>
            </a:r>
            <a:r>
              <a:rPr lang="en-US" sz="9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Hybrid </a:t>
            </a:r>
            <a:endParaRPr lang="hu-HU" sz="9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ts val="300"/>
              </a:spcAft>
              <a:defRPr/>
            </a:pPr>
            <a:r>
              <a:rPr lang="hu-HU" sz="900" b="1" dirty="0" err="1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Microarch</a:t>
            </a:r>
            <a:r>
              <a:rPr lang="en-US" sz="9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.</a:t>
            </a:r>
            <a:endParaRPr lang="hu-HU" sz="9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hu-HU" sz="12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10 </a:t>
            </a:r>
            <a:r>
              <a:rPr lang="hu-HU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nm</a:t>
            </a:r>
          </a:p>
        </p:txBody>
      </p:sp>
      <p:sp>
        <p:nvSpPr>
          <p:cNvPr id="26" name="Szövegdoboz 18"/>
          <p:cNvSpPr txBox="1">
            <a:spLocks noChangeArrowheads="1"/>
          </p:cNvSpPr>
          <p:nvPr/>
        </p:nvSpPr>
        <p:spPr bwMode="auto">
          <a:xfrm>
            <a:off x="5739609" y="3045981"/>
            <a:ext cx="1295547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 i="1" dirty="0">
                <a:solidFill>
                  <a:srgbClr val="000000"/>
                </a:solidFill>
                <a:latin typeface="Verdana" pitchFamily="34" charset="0"/>
                <a:ea typeface="Verdana" pitchFamily="34" charset="0"/>
                <a:cs typeface="Verdana" pitchFamily="34" charset="0"/>
              </a:rPr>
              <a:t>Optimization</a:t>
            </a:r>
            <a:endParaRPr lang="hu-HU" altLang="en-US" sz="1200" b="1" i="1" dirty="0">
              <a:solidFill>
                <a:srgbClr val="000000"/>
              </a:solidFill>
              <a:latin typeface="Verdana" pitchFamily="34" charset="0"/>
              <a:ea typeface="Verdana" pitchFamily="34" charset="0"/>
              <a:cs typeface="Verdana" pitchFamily="34" charset="0"/>
            </a:endParaRPr>
          </a:p>
        </p:txBody>
      </p:sp>
      <p:sp>
        <p:nvSpPr>
          <p:cNvPr id="27" name="Szövegdoboz 25"/>
          <p:cNvSpPr txBox="1"/>
          <p:nvPr/>
        </p:nvSpPr>
        <p:spPr bwMode="auto">
          <a:xfrm>
            <a:off x="5916664" y="1232175"/>
            <a:ext cx="875875" cy="2616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100" b="1" dirty="0">
                <a:solidFill>
                  <a:srgbClr val="000000"/>
                </a:solidFill>
                <a:latin typeface="Verdana" pitchFamily="34" charset="0"/>
                <a:ea typeface="Verdana" panose="020B0604030504040204" pitchFamily="34" charset="0"/>
                <a:cs typeface="Verdana" panose="020B0604030504040204" pitchFamily="34" charset="0"/>
              </a:rPr>
              <a:t>13. </a:t>
            </a:r>
            <a:r>
              <a:rPr lang="hu-HU" sz="1100" b="1" dirty="0">
                <a:solidFill>
                  <a:srgbClr val="000000"/>
                </a:solidFill>
                <a:latin typeface="Verdana" pitchFamily="34" charset="0"/>
                <a:ea typeface="Verdana" panose="020B0604030504040204" pitchFamily="34" charset="0"/>
                <a:cs typeface="Verdana" panose="020B0604030504040204" pitchFamily="34" charset="0"/>
              </a:rPr>
              <a:t>gen.</a:t>
            </a:r>
            <a:endParaRPr lang="en-US" sz="1100" b="1" dirty="0">
              <a:solidFill>
                <a:srgbClr val="000000"/>
              </a:solidFill>
              <a:latin typeface="Verdana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</p:txBody>
      </p:sp>
      <p:sp>
        <p:nvSpPr>
          <p:cNvPr id="28" name="TextBox 27"/>
          <p:cNvSpPr txBox="1"/>
          <p:nvPr/>
        </p:nvSpPr>
        <p:spPr>
          <a:xfrm>
            <a:off x="6027694" y="3498633"/>
            <a:ext cx="823632" cy="29238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300" dirty="0"/>
              <a:t>Haifa</a:t>
            </a:r>
          </a:p>
        </p:txBody>
      </p:sp>
      <p:sp>
        <p:nvSpPr>
          <p:cNvPr id="29" name="TextBox 28"/>
          <p:cNvSpPr txBox="1"/>
          <p:nvPr/>
        </p:nvSpPr>
        <p:spPr>
          <a:xfrm>
            <a:off x="6242621" y="1264857"/>
            <a:ext cx="23916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200" dirty="0">
                <a:latin typeface="+mj-lt"/>
              </a:rPr>
              <a:t> </a:t>
            </a:r>
            <a:endParaRPr lang="en-US" sz="1050" dirty="0">
              <a:solidFill>
                <a:srgbClr val="000000"/>
              </a:solidFill>
              <a:latin typeface="+mj-lt"/>
              <a:ea typeface="Verdana" panose="020B0604030504040204" pitchFamily="34" charset="0"/>
              <a:cs typeface="Verdana" panose="020B0604030504040204" pitchFamily="34" charset="0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26495" y="3834045"/>
            <a:ext cx="97796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spcAft>
                <a:spcPts val="600"/>
              </a:spcAft>
            </a:pPr>
            <a:r>
              <a:rPr lang="en-US" sz="1600" dirty="0">
                <a:solidFill>
                  <a:srgbClr val="FF0000"/>
                </a:solidFill>
              </a:rPr>
              <a:t>Remark</a:t>
            </a:r>
          </a:p>
        </p:txBody>
      </p:sp>
      <p:sp>
        <p:nvSpPr>
          <p:cNvPr id="4" name="TextBox 3"/>
          <p:cNvSpPr txBox="1"/>
          <p:nvPr/>
        </p:nvSpPr>
        <p:spPr>
          <a:xfrm>
            <a:off x="178136" y="4109244"/>
            <a:ext cx="8798242" cy="172354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en-US" sz="1600" dirty="0"/>
              <a:t>It seems curious why the Sandy Bridge family got the 2. gen. label.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dirty="0"/>
              <a:t>This comes from the fact that Sandy Bridge was designed at Intel’s Haifa Design</a:t>
            </a:r>
          </a:p>
          <a:p>
            <a:r>
              <a:rPr lang="en-US" sz="1600" dirty="0"/>
              <a:t>      Center where also the Core 2 family was developed, whereas the intermediate</a:t>
            </a:r>
          </a:p>
          <a:p>
            <a:pPr>
              <a:spcAft>
                <a:spcPts val="600"/>
              </a:spcAft>
            </a:pPr>
            <a:r>
              <a:rPr lang="en-US" sz="1600" dirty="0"/>
              <a:t>      Nehalem and </a:t>
            </a:r>
            <a:r>
              <a:rPr lang="en-US" sz="1600" dirty="0" err="1"/>
              <a:t>Westmere</a:t>
            </a:r>
            <a:r>
              <a:rPr lang="en-US" sz="1600" dirty="0"/>
              <a:t> families were designed at the Oregon Design Center.</a:t>
            </a:r>
          </a:p>
          <a:p>
            <a:r>
              <a:rPr lang="en-US" sz="1600" dirty="0"/>
              <a:t>    Seemingly, while naming the Sandy Bridge family at Intel’s Haifa Design Center</a:t>
            </a:r>
          </a:p>
          <a:p>
            <a:r>
              <a:rPr lang="en-US" sz="1600" dirty="0"/>
              <a:t>      , generations originating from elsewhere were left out.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8F62E8CD-EA47-14AD-A2C6-054FC97B6718}"/>
              </a:ext>
            </a:extLst>
          </p:cNvPr>
          <p:cNvSpPr txBox="1"/>
          <p:nvPr/>
        </p:nvSpPr>
        <p:spPr>
          <a:xfrm>
            <a:off x="5549690" y="2086108"/>
            <a:ext cx="28245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dirty="0">
                <a:solidFill>
                  <a:schemeClr val="bg1"/>
                </a:solidFill>
              </a:rPr>
              <a:t>?</a:t>
            </a:r>
            <a:endParaRPr lang="hu-HU" sz="1400" dirty="0">
              <a:solidFill>
                <a:schemeClr val="bg1"/>
              </a:solidFill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AA9CCA46-A44F-66B2-9624-C7E60559603E}"/>
              </a:ext>
            </a:extLst>
          </p:cNvPr>
          <p:cNvSpPr txBox="1"/>
          <p:nvPr/>
        </p:nvSpPr>
        <p:spPr>
          <a:xfrm>
            <a:off x="116505" y="6399330"/>
            <a:ext cx="316785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Hybrid: big little architecture</a:t>
            </a:r>
            <a:endParaRPr lang="hu-HU" sz="1600" dirty="0"/>
          </a:p>
        </p:txBody>
      </p:sp>
    </p:spTree>
    <p:extLst>
      <p:ext uri="{BB962C8B-B14F-4D97-AF65-F5344CB8AC3E}">
        <p14:creationId xmlns:p14="http://schemas.microsoft.com/office/powerpoint/2010/main" val="54611479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4" grpId="0"/>
    </p:bldLst>
  </p:timing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182F76"/>
            </a:gs>
            <a:gs pos="100000">
              <a:srgbClr val="3366FF"/>
            </a:gs>
          </a:gsLst>
          <a:lin ang="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226" name="AutoShape 3"/>
          <p:cNvSpPr>
            <a:spLocks noChangeArrowheads="1"/>
          </p:cNvSpPr>
          <p:nvPr/>
        </p:nvSpPr>
        <p:spPr bwMode="auto">
          <a:xfrm>
            <a:off x="871538" y="1889885"/>
            <a:ext cx="7404100" cy="504000"/>
          </a:xfrm>
          <a:prstGeom prst="roundRect">
            <a:avLst>
              <a:gd name="adj" fmla="val 0"/>
            </a:avLst>
          </a:prstGeom>
          <a:solidFill>
            <a:srgbClr val="000080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lvl="0" algn="ctr" eaLnBrk="1" fontAlgn="base" hangingPunct="1">
              <a:spcBef>
                <a:spcPct val="0"/>
              </a:spcBef>
              <a:spcAft>
                <a:spcPct val="0"/>
              </a:spcAft>
              <a:buNone/>
              <a:defRPr/>
            </a:pPr>
            <a:r>
              <a:rPr lang="en-US" altLang="en-US" sz="19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2.2.2 How to categorize and name Core 2 processors?</a:t>
            </a:r>
          </a:p>
        </p:txBody>
      </p:sp>
    </p:spTree>
    <p:extLst>
      <p:ext uri="{BB962C8B-B14F-4D97-AF65-F5344CB8AC3E}">
        <p14:creationId xmlns:p14="http://schemas.microsoft.com/office/powerpoint/2010/main" val="3098321269"/>
      </p:ext>
    </p:extLst>
  </p:cSld>
  <p:clrMapOvr>
    <a:masterClrMapping/>
  </p:clrMapOvr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0" y="10065"/>
            <a:ext cx="9144000" cy="393700"/>
          </a:xfrm>
        </p:spPr>
        <p:txBody>
          <a:bodyPr/>
          <a:lstStyle/>
          <a:p>
            <a:pPr lvl="0" eaLnBrk="1" hangingPunct="1">
              <a:defRPr/>
            </a:pPr>
            <a:r>
              <a:rPr lang="en-US" altLang="en-US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2.2.2 How to categorize and name Core 2 processors? (1)</a:t>
            </a:r>
          </a:p>
        </p:txBody>
      </p:sp>
      <p:grpSp>
        <p:nvGrpSpPr>
          <p:cNvPr id="4" name="Group 3"/>
          <p:cNvGrpSpPr/>
          <p:nvPr/>
        </p:nvGrpSpPr>
        <p:grpSpPr>
          <a:xfrm>
            <a:off x="-105914" y="3627323"/>
            <a:ext cx="9144000" cy="2096932"/>
            <a:chOff x="161510" y="2888940"/>
            <a:chExt cx="8960696" cy="2096932"/>
          </a:xfrm>
        </p:grpSpPr>
        <p:pic>
          <p:nvPicPr>
            <p:cNvPr id="5" name="Picture 4"/>
            <p:cNvPicPr>
              <a:picLocks noChangeAspect="1"/>
            </p:cNvPicPr>
            <p:nvPr/>
          </p:nvPicPr>
          <p:blipFill rotWithShape="1">
            <a:blip r:embed="rId2"/>
            <a:srcRect l="59862" t="12793" r="-132"/>
            <a:stretch/>
          </p:blipFill>
          <p:spPr>
            <a:xfrm>
              <a:off x="6732240" y="2971916"/>
              <a:ext cx="2335754" cy="1840812"/>
            </a:xfrm>
            <a:prstGeom prst="rect">
              <a:avLst/>
            </a:prstGeom>
          </p:spPr>
        </p:pic>
        <p:pic>
          <p:nvPicPr>
            <p:cNvPr id="6" name="Picture 5"/>
            <p:cNvPicPr>
              <a:picLocks noChangeAspect="1"/>
            </p:cNvPicPr>
            <p:nvPr/>
          </p:nvPicPr>
          <p:blipFill rotWithShape="1">
            <a:blip r:embed="rId2"/>
            <a:srcRect l="73834" r="-132" b="55432"/>
            <a:stretch/>
          </p:blipFill>
          <p:spPr>
            <a:xfrm>
              <a:off x="6955832" y="2967168"/>
              <a:ext cx="1859564" cy="780107"/>
            </a:xfrm>
            <a:prstGeom prst="rect">
              <a:avLst/>
            </a:prstGeom>
          </p:spPr>
        </p:pic>
        <p:pic>
          <p:nvPicPr>
            <p:cNvPr id="7" name="Picture 6"/>
            <p:cNvPicPr>
              <a:picLocks noChangeAspect="1"/>
            </p:cNvPicPr>
            <p:nvPr/>
          </p:nvPicPr>
          <p:blipFill rotWithShape="1">
            <a:blip r:embed="rId2"/>
            <a:srcRect l="73834" r="-132" b="55432"/>
            <a:stretch/>
          </p:blipFill>
          <p:spPr>
            <a:xfrm>
              <a:off x="5974305" y="2965503"/>
              <a:ext cx="1170130" cy="539849"/>
            </a:xfrm>
            <a:prstGeom prst="rect">
              <a:avLst/>
            </a:prstGeom>
          </p:spPr>
        </p:pic>
        <p:pic>
          <p:nvPicPr>
            <p:cNvPr id="8" name="Picture 7"/>
            <p:cNvPicPr>
              <a:picLocks noChangeAspect="1"/>
            </p:cNvPicPr>
            <p:nvPr/>
          </p:nvPicPr>
          <p:blipFill rotWithShape="1">
            <a:blip r:embed="rId2"/>
            <a:srcRect l="-131" t="-4317" r="97982" b="1118"/>
            <a:stretch/>
          </p:blipFill>
          <p:spPr>
            <a:xfrm>
              <a:off x="161510" y="2888940"/>
              <a:ext cx="4739884" cy="1998000"/>
            </a:xfrm>
            <a:prstGeom prst="rect">
              <a:avLst/>
            </a:prstGeom>
          </p:spPr>
        </p:pic>
        <p:pic>
          <p:nvPicPr>
            <p:cNvPr id="9" name="Picture 8"/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096725" y="3184633"/>
              <a:ext cx="1310346" cy="1083960"/>
            </a:xfrm>
            <a:prstGeom prst="rect">
              <a:avLst/>
            </a:prstGeom>
          </p:spPr>
        </p:pic>
        <p:sp>
          <p:nvSpPr>
            <p:cNvPr id="10" name="TextBox 9"/>
            <p:cNvSpPr txBox="1"/>
            <p:nvPr/>
          </p:nvSpPr>
          <p:spPr>
            <a:xfrm>
              <a:off x="618225" y="4636005"/>
              <a:ext cx="803425" cy="3231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hu-HU" sz="1500" b="1" dirty="0">
                  <a:solidFill>
                    <a:srgbClr val="FFFFFF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Servers</a:t>
              </a:r>
              <a:endParaRPr lang="en-US" sz="1500" b="1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1" name="TextBox 10"/>
            <p:cNvSpPr txBox="1"/>
            <p:nvPr/>
          </p:nvSpPr>
          <p:spPr>
            <a:xfrm>
              <a:off x="1876216" y="4636005"/>
              <a:ext cx="1795684" cy="3231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hu-HU" sz="1500" b="1" dirty="0">
                  <a:solidFill>
                    <a:srgbClr val="FFFFFF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High-End Desktops</a:t>
              </a:r>
              <a:endParaRPr lang="en-US" sz="1500" b="1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2" name="TextBox 11"/>
            <p:cNvSpPr txBox="1"/>
            <p:nvPr/>
          </p:nvSpPr>
          <p:spPr>
            <a:xfrm>
              <a:off x="4897269" y="4599130"/>
              <a:ext cx="934871" cy="3231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hu-HU" sz="1500" b="1" dirty="0">
                  <a:solidFill>
                    <a:srgbClr val="FFFFFF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Desktops</a:t>
              </a:r>
              <a:endParaRPr lang="en-US" sz="1500" b="1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3" name="TextBox 12"/>
            <p:cNvSpPr txBox="1"/>
            <p:nvPr/>
          </p:nvSpPr>
          <p:spPr>
            <a:xfrm>
              <a:off x="6097734" y="4554125"/>
              <a:ext cx="859531" cy="3231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hu-HU" sz="1500" b="1" dirty="0">
                  <a:solidFill>
                    <a:srgbClr val="FFFFFF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Laptops</a:t>
              </a:r>
              <a:endParaRPr lang="en-US" sz="1500" b="1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4" name="TextBox 13"/>
            <p:cNvSpPr txBox="1"/>
            <p:nvPr/>
          </p:nvSpPr>
          <p:spPr>
            <a:xfrm>
              <a:off x="7216205" y="4464115"/>
              <a:ext cx="776175" cy="3231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hu-HU" sz="1500" b="1" dirty="0">
                  <a:solidFill>
                    <a:srgbClr val="FFFFFF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Tablets</a:t>
              </a:r>
              <a:endParaRPr lang="en-US" sz="1500" b="1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5" name="TextBox 14"/>
            <p:cNvSpPr txBox="1"/>
            <p:nvPr/>
          </p:nvSpPr>
          <p:spPr>
            <a:xfrm>
              <a:off x="6635263" y="4403498"/>
              <a:ext cx="1212191" cy="3231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hu-HU" sz="1500" b="1" dirty="0">
                  <a:solidFill>
                    <a:srgbClr val="FFFFFF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Smarphones</a:t>
              </a:r>
              <a:endParaRPr lang="en-US" sz="1500" b="1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pic>
          <p:nvPicPr>
            <p:cNvPr id="16" name="Picture 15"/>
            <p:cNvPicPr>
              <a:picLocks noChangeAspect="1"/>
            </p:cNvPicPr>
            <p:nvPr/>
          </p:nvPicPr>
          <p:blipFill rotWithShape="1">
            <a:blip r:embed="rId2"/>
            <a:srcRect r="59040"/>
            <a:stretch/>
          </p:blipFill>
          <p:spPr>
            <a:xfrm>
              <a:off x="3982816" y="2960647"/>
              <a:ext cx="2243040" cy="1909388"/>
            </a:xfrm>
            <a:prstGeom prst="rect">
              <a:avLst/>
            </a:prstGeom>
          </p:spPr>
        </p:pic>
        <p:pic>
          <p:nvPicPr>
            <p:cNvPr id="17" name="Picture 16"/>
            <p:cNvPicPr>
              <a:picLocks noChangeAspect="1"/>
            </p:cNvPicPr>
            <p:nvPr/>
          </p:nvPicPr>
          <p:blipFill rotWithShape="1">
            <a:blip r:embed="rId2"/>
            <a:srcRect l="2" t="66962" r="97982" b="14418"/>
            <a:stretch/>
          </p:blipFill>
          <p:spPr>
            <a:xfrm>
              <a:off x="443230" y="4441581"/>
              <a:ext cx="8614420" cy="544291"/>
            </a:xfrm>
            <a:prstGeom prst="rect">
              <a:avLst/>
            </a:prstGeom>
          </p:spPr>
        </p:pic>
        <p:sp>
          <p:nvSpPr>
            <p:cNvPr id="18" name="TextBox 17"/>
            <p:cNvSpPr txBox="1"/>
            <p:nvPr/>
          </p:nvSpPr>
          <p:spPr>
            <a:xfrm>
              <a:off x="618225" y="4582337"/>
              <a:ext cx="803425" cy="3231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hu-HU" sz="1500" b="1" dirty="0">
                  <a:solidFill>
                    <a:srgbClr val="FFFFFF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Servers</a:t>
              </a:r>
              <a:endParaRPr lang="en-US" sz="1500" b="1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9" name="TextBox 18"/>
            <p:cNvSpPr txBox="1"/>
            <p:nvPr/>
          </p:nvSpPr>
          <p:spPr>
            <a:xfrm>
              <a:off x="1888569" y="4583010"/>
              <a:ext cx="1795684" cy="3231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hu-HU" sz="1500" b="1" dirty="0">
                  <a:solidFill>
                    <a:srgbClr val="FFFFFF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High-End Desktops</a:t>
              </a:r>
              <a:endParaRPr lang="en-US" sz="1500" b="1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0" name="TextBox 19"/>
            <p:cNvSpPr txBox="1"/>
            <p:nvPr/>
          </p:nvSpPr>
          <p:spPr>
            <a:xfrm>
              <a:off x="4105835" y="4583010"/>
              <a:ext cx="934871" cy="3231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500" b="1" dirty="0">
                  <a:solidFill>
                    <a:srgbClr val="FFFFFF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D</a:t>
              </a:r>
              <a:r>
                <a:rPr lang="hu-HU" sz="1500" b="1" dirty="0">
                  <a:solidFill>
                    <a:srgbClr val="FFFFFF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esktops</a:t>
              </a:r>
              <a:endParaRPr lang="en-US" sz="1500" b="1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1" name="TextBox 20"/>
            <p:cNvSpPr txBox="1"/>
            <p:nvPr/>
          </p:nvSpPr>
          <p:spPr>
            <a:xfrm>
              <a:off x="5241700" y="4584715"/>
              <a:ext cx="859531" cy="3231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hu-HU" sz="1500" b="1" dirty="0">
                  <a:solidFill>
                    <a:srgbClr val="FFFFFF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Laptops</a:t>
              </a:r>
              <a:endParaRPr lang="en-US" sz="1500" b="1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2" name="TextBox 21"/>
            <p:cNvSpPr txBox="1"/>
            <p:nvPr/>
          </p:nvSpPr>
          <p:spPr>
            <a:xfrm>
              <a:off x="6912260" y="4582001"/>
              <a:ext cx="776175" cy="3231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500" b="1" dirty="0">
                  <a:solidFill>
                    <a:srgbClr val="FFFFFF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Tablets</a:t>
              </a:r>
            </a:p>
          </p:txBody>
        </p:sp>
        <p:sp>
          <p:nvSpPr>
            <p:cNvPr id="23" name="TextBox 22"/>
            <p:cNvSpPr txBox="1"/>
            <p:nvPr/>
          </p:nvSpPr>
          <p:spPr>
            <a:xfrm>
              <a:off x="7845895" y="4583010"/>
              <a:ext cx="1276311" cy="3231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500" b="1" dirty="0">
                  <a:solidFill>
                    <a:srgbClr val="FFFFFF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Smartphones</a:t>
              </a:r>
            </a:p>
          </p:txBody>
        </p:sp>
        <p:pic>
          <p:nvPicPr>
            <p:cNvPr id="24" name="Picture 23"/>
            <p:cNvPicPr>
              <a:picLocks noChangeAspect="1"/>
            </p:cNvPicPr>
            <p:nvPr/>
          </p:nvPicPr>
          <p:blipFill rotWithShape="1"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62888" t="7794" r="3735" b="15934"/>
            <a:stretch/>
          </p:blipFill>
          <p:spPr>
            <a:xfrm>
              <a:off x="521550" y="3113965"/>
              <a:ext cx="987406" cy="1327353"/>
            </a:xfrm>
            <a:prstGeom prst="rect">
              <a:avLst/>
            </a:prstGeom>
          </p:spPr>
        </p:pic>
        <p:pic>
          <p:nvPicPr>
            <p:cNvPr id="25" name="Picture 24"/>
            <p:cNvPicPr>
              <a:picLocks noChangeAspect="1"/>
            </p:cNvPicPr>
            <p:nvPr/>
          </p:nvPicPr>
          <p:blipFill rotWithShape="1">
            <a:blip r:embed="rId2"/>
            <a:srcRect l="73834" r="-132" b="55432"/>
            <a:stretch/>
          </p:blipFill>
          <p:spPr>
            <a:xfrm>
              <a:off x="5598877" y="2965825"/>
              <a:ext cx="1170130" cy="539849"/>
            </a:xfrm>
            <a:prstGeom prst="rect">
              <a:avLst/>
            </a:prstGeom>
          </p:spPr>
        </p:pic>
        <p:pic>
          <p:nvPicPr>
            <p:cNvPr id="26" name="Picture 25"/>
            <p:cNvPicPr>
              <a:picLocks noChangeAspect="1"/>
            </p:cNvPicPr>
            <p:nvPr/>
          </p:nvPicPr>
          <p:blipFill rotWithShape="1">
            <a:blip r:embed="rId2"/>
            <a:srcRect l="38904" t="11098" r="59040"/>
            <a:stretch/>
          </p:blipFill>
          <p:spPr>
            <a:xfrm>
              <a:off x="6222323" y="3203975"/>
              <a:ext cx="575152" cy="1697481"/>
            </a:xfrm>
            <a:prstGeom prst="rect">
              <a:avLst/>
            </a:prstGeom>
          </p:spPr>
        </p:pic>
      </p:grpSp>
      <p:sp>
        <p:nvSpPr>
          <p:cNvPr id="3" name="TextBox 2"/>
          <p:cNvSpPr txBox="1"/>
          <p:nvPr/>
        </p:nvSpPr>
        <p:spPr>
          <a:xfrm>
            <a:off x="161510" y="6016932"/>
            <a:ext cx="1289135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300" dirty="0"/>
              <a:t>Up to 2x28 C</a:t>
            </a:r>
          </a:p>
        </p:txBody>
      </p:sp>
      <p:sp>
        <p:nvSpPr>
          <p:cNvPr id="61" name="TextBox 60"/>
          <p:cNvSpPr txBox="1"/>
          <p:nvPr/>
        </p:nvSpPr>
        <p:spPr>
          <a:xfrm>
            <a:off x="2053938" y="6016932"/>
            <a:ext cx="1083951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300" dirty="0"/>
              <a:t>Up to 18 C</a:t>
            </a:r>
          </a:p>
        </p:txBody>
      </p:sp>
      <p:sp>
        <p:nvSpPr>
          <p:cNvPr id="62" name="TextBox 61"/>
          <p:cNvSpPr txBox="1"/>
          <p:nvPr/>
        </p:nvSpPr>
        <p:spPr>
          <a:xfrm>
            <a:off x="6955979" y="6007732"/>
            <a:ext cx="1619353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300" dirty="0"/>
              <a:t>(Up to 10 C + G)</a:t>
            </a:r>
          </a:p>
        </p:txBody>
      </p:sp>
      <p:sp>
        <p:nvSpPr>
          <p:cNvPr id="63" name="TextBox 62"/>
          <p:cNvSpPr txBox="1"/>
          <p:nvPr/>
        </p:nvSpPr>
        <p:spPr>
          <a:xfrm>
            <a:off x="4121950" y="6007732"/>
            <a:ext cx="1829347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300" dirty="0"/>
              <a:t>Up to 8 + 16 C + G</a:t>
            </a:r>
          </a:p>
        </p:txBody>
      </p:sp>
      <p:sp>
        <p:nvSpPr>
          <p:cNvPr id="28" name="TextBox 27"/>
          <p:cNvSpPr txBox="1"/>
          <p:nvPr/>
        </p:nvSpPr>
        <p:spPr>
          <a:xfrm>
            <a:off x="68426" y="5775765"/>
            <a:ext cx="1426994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300" i="1" dirty="0">
                <a:solidFill>
                  <a:srgbClr val="0070C0"/>
                </a:solidFill>
              </a:rPr>
              <a:t>Recent </a:t>
            </a:r>
            <a:r>
              <a:rPr lang="en-US" sz="1300" i="1" dirty="0" err="1">
                <a:solidFill>
                  <a:srgbClr val="0070C0"/>
                </a:solidFill>
              </a:rPr>
              <a:t>config</a:t>
            </a:r>
            <a:r>
              <a:rPr lang="en-US" sz="1300" i="1" dirty="0">
                <a:solidFill>
                  <a:srgbClr val="0070C0"/>
                </a:solidFill>
              </a:rPr>
              <a:t>.</a:t>
            </a:r>
          </a:p>
        </p:txBody>
      </p:sp>
      <p:sp>
        <p:nvSpPr>
          <p:cNvPr id="33" name="TextBox 32"/>
          <p:cNvSpPr txBox="1"/>
          <p:nvPr/>
        </p:nvSpPr>
        <p:spPr>
          <a:xfrm>
            <a:off x="116505" y="6420816"/>
            <a:ext cx="9201122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spc="-40" dirty="0">
                <a:solidFill>
                  <a:srgbClr val="FF0000"/>
                </a:solidFill>
              </a:rPr>
              <a:t>Remark</a:t>
            </a:r>
            <a:r>
              <a:rPr lang="en-US" sz="1600" spc="-40" dirty="0">
                <a:solidFill>
                  <a:schemeClr val="accent6"/>
                </a:solidFill>
              </a:rPr>
              <a:t>: </a:t>
            </a:r>
            <a:r>
              <a:rPr lang="en-US" sz="1600" spc="-40" dirty="0">
                <a:solidFill>
                  <a:srgbClr val="0070C0"/>
                </a:solidFill>
              </a:rPr>
              <a:t>Intel</a:t>
            </a:r>
            <a:r>
              <a:rPr lang="en-US" sz="1600" spc="-40" dirty="0"/>
              <a:t> usually designates their </a:t>
            </a:r>
            <a:r>
              <a:rPr lang="en-US" sz="1600" spc="-40" dirty="0">
                <a:solidFill>
                  <a:srgbClr val="0070C0"/>
                </a:solidFill>
              </a:rPr>
              <a:t>laptop processors as mobiles, </a:t>
            </a:r>
            <a:r>
              <a:rPr lang="en-US" sz="1600" spc="-40" dirty="0"/>
              <a:t>as mentioned earlier. 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751395" y="785233"/>
            <a:ext cx="701596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accent6"/>
                </a:solidFill>
              </a:rPr>
              <a:t>Recent major processor categories and Intel’s related lines</a:t>
            </a:r>
          </a:p>
        </p:txBody>
      </p:sp>
      <p:sp>
        <p:nvSpPr>
          <p:cNvPr id="45" name="Rounded Rectangle 44"/>
          <p:cNvSpPr/>
          <p:nvPr/>
        </p:nvSpPr>
        <p:spPr bwMode="auto">
          <a:xfrm>
            <a:off x="26494" y="1308830"/>
            <a:ext cx="9106995" cy="2377887"/>
          </a:xfrm>
          <a:prstGeom prst="roundRect">
            <a:avLst/>
          </a:prstGeom>
          <a:solidFill>
            <a:srgbClr val="DDEEFF"/>
          </a:solidFill>
          <a:ln w="19050" cap="flat" cmpd="sng" algn="ctr">
            <a:solidFill>
              <a:srgbClr val="89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250" b="1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66" name="Text Box 4"/>
          <p:cNvSpPr txBox="1">
            <a:spLocks noChangeArrowheads="1"/>
          </p:cNvSpPr>
          <p:nvPr/>
        </p:nvSpPr>
        <p:spPr bwMode="auto">
          <a:xfrm>
            <a:off x="153264" y="2321792"/>
            <a:ext cx="1378568" cy="27238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marL="342900" indent="-342900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800100" indent="-34290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257300" indent="-3429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714500" indent="-3429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171700" indent="-3429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6289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30861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5433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40005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lnSpc>
                <a:spcPct val="90000"/>
              </a:lnSpc>
              <a:spcBef>
                <a:spcPct val="0"/>
              </a:spcBef>
              <a:buFontTx/>
              <a:buNone/>
            </a:pPr>
            <a:r>
              <a:rPr lang="en-US" altLang="en-US" sz="1250" b="1" dirty="0">
                <a:latin typeface="Verdana" pitchFamily="34" charset="0"/>
              </a:rPr>
              <a:t>Servers</a:t>
            </a:r>
            <a:endParaRPr lang="hu-HU" altLang="en-US" sz="1250" b="1" dirty="0">
              <a:latin typeface="Verdana" pitchFamily="34" charset="0"/>
            </a:endParaRPr>
          </a:p>
        </p:txBody>
      </p:sp>
      <p:sp>
        <p:nvSpPr>
          <p:cNvPr id="67" name="Line 8"/>
          <p:cNvSpPr>
            <a:spLocks noChangeShapeType="1"/>
          </p:cNvSpPr>
          <p:nvPr/>
        </p:nvSpPr>
        <p:spPr bwMode="auto">
          <a:xfrm>
            <a:off x="4937142" y="1751223"/>
            <a:ext cx="0" cy="21748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250">
              <a:solidFill>
                <a:srgbClr val="000000"/>
              </a:solidFill>
            </a:endParaRPr>
          </a:p>
        </p:txBody>
      </p:sp>
      <p:sp>
        <p:nvSpPr>
          <p:cNvPr id="68" name="Line 10"/>
          <p:cNvSpPr>
            <a:spLocks noChangeShapeType="1"/>
          </p:cNvSpPr>
          <p:nvPr/>
        </p:nvSpPr>
        <p:spPr bwMode="auto">
          <a:xfrm flipV="1">
            <a:off x="848604" y="1979823"/>
            <a:ext cx="68400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250">
              <a:solidFill>
                <a:srgbClr val="000000"/>
              </a:solidFill>
            </a:endParaRPr>
          </a:p>
        </p:txBody>
      </p:sp>
      <p:sp>
        <p:nvSpPr>
          <p:cNvPr id="69" name="Oval 12"/>
          <p:cNvSpPr>
            <a:spLocks noChangeArrowheads="1"/>
          </p:cNvSpPr>
          <p:nvPr/>
        </p:nvSpPr>
        <p:spPr bwMode="auto">
          <a:xfrm>
            <a:off x="2582095" y="2179848"/>
            <a:ext cx="60325" cy="60325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hu-HU" altLang="en-US" sz="125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70" name="Line 13"/>
          <p:cNvSpPr>
            <a:spLocks noChangeShapeType="1"/>
          </p:cNvSpPr>
          <p:nvPr/>
        </p:nvSpPr>
        <p:spPr bwMode="auto">
          <a:xfrm>
            <a:off x="2615433" y="1979823"/>
            <a:ext cx="0" cy="215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250">
              <a:solidFill>
                <a:srgbClr val="000000"/>
              </a:solidFill>
            </a:endParaRPr>
          </a:p>
        </p:txBody>
      </p:sp>
      <p:sp>
        <p:nvSpPr>
          <p:cNvPr id="71" name="Text Box 4"/>
          <p:cNvSpPr txBox="1">
            <a:spLocks noChangeArrowheads="1"/>
          </p:cNvSpPr>
          <p:nvPr/>
        </p:nvSpPr>
        <p:spPr bwMode="auto">
          <a:xfrm>
            <a:off x="2051720" y="1465473"/>
            <a:ext cx="5763202" cy="27238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lnSpc>
                <a:spcPct val="90000"/>
              </a:lnSpc>
              <a:spcBef>
                <a:spcPct val="0"/>
              </a:spcBef>
              <a:buFontTx/>
              <a:buNone/>
            </a:pPr>
            <a:r>
              <a:rPr lang="en-US" altLang="en-US" sz="1250" b="1" dirty="0">
                <a:solidFill>
                  <a:srgbClr val="000000"/>
                </a:solidFill>
                <a:latin typeface="Verdana" pitchFamily="34" charset="0"/>
              </a:rPr>
              <a:t>Recent major processor categories and Intel’s related lines</a:t>
            </a:r>
            <a:endParaRPr lang="hu-HU" altLang="en-US" sz="1250" b="1" dirty="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72" name="Text Box 16"/>
          <p:cNvSpPr txBox="1">
            <a:spLocks noChangeArrowheads="1"/>
          </p:cNvSpPr>
          <p:nvPr/>
        </p:nvSpPr>
        <p:spPr bwMode="auto">
          <a:xfrm>
            <a:off x="7841534" y="2810835"/>
            <a:ext cx="1071127" cy="2923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250" i="1" dirty="0">
                <a:solidFill>
                  <a:srgbClr val="000000"/>
                </a:solidFill>
                <a:latin typeface="Verdana" pitchFamily="34" charset="0"/>
              </a:rPr>
              <a:t>Atom lines</a:t>
            </a:r>
          </a:p>
        </p:txBody>
      </p:sp>
      <p:sp>
        <p:nvSpPr>
          <p:cNvPr id="73" name="Text Box 17"/>
          <p:cNvSpPr txBox="1">
            <a:spLocks noChangeArrowheads="1"/>
          </p:cNvSpPr>
          <p:nvPr/>
        </p:nvSpPr>
        <p:spPr bwMode="auto">
          <a:xfrm>
            <a:off x="-1798" y="2813467"/>
            <a:ext cx="1677062" cy="47705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250" i="1" dirty="0">
                <a:solidFill>
                  <a:srgbClr val="000000"/>
                </a:solidFill>
                <a:latin typeface="Verdana" pitchFamily="34" charset="0"/>
              </a:rPr>
              <a:t> Xeon </a:t>
            </a:r>
            <a:r>
              <a:rPr lang="en-US" altLang="en-US" sz="1250" i="1" dirty="0" err="1">
                <a:solidFill>
                  <a:srgbClr val="000000"/>
                </a:solidFill>
                <a:latin typeface="Verdana" pitchFamily="34" charset="0"/>
              </a:rPr>
              <a:t>E7</a:t>
            </a:r>
            <a:r>
              <a:rPr lang="en-US" altLang="en-US" sz="1250" i="1" dirty="0">
                <a:solidFill>
                  <a:srgbClr val="000000"/>
                </a:solidFill>
                <a:latin typeface="Verdana" pitchFamily="34" charset="0"/>
              </a:rPr>
              <a:t>/</a:t>
            </a:r>
            <a:r>
              <a:rPr lang="en-US" altLang="en-US" sz="1250" i="1" dirty="0" err="1">
                <a:solidFill>
                  <a:srgbClr val="000000"/>
                </a:solidFill>
                <a:latin typeface="Verdana" pitchFamily="34" charset="0"/>
              </a:rPr>
              <a:t>E5</a:t>
            </a:r>
            <a:r>
              <a:rPr lang="en-US" altLang="en-US" sz="1250" i="1" dirty="0">
                <a:solidFill>
                  <a:srgbClr val="000000"/>
                </a:solidFill>
                <a:latin typeface="Verdana" pitchFamily="34" charset="0"/>
              </a:rPr>
              <a:t>/</a:t>
            </a:r>
            <a:r>
              <a:rPr lang="en-US" altLang="en-US" sz="1250" i="1" dirty="0" err="1">
                <a:solidFill>
                  <a:srgbClr val="000000"/>
                </a:solidFill>
                <a:latin typeface="Verdana" pitchFamily="34" charset="0"/>
              </a:rPr>
              <a:t>E3</a:t>
            </a:r>
            <a:endParaRPr lang="en-US" altLang="en-US" sz="1250" i="1" dirty="0">
              <a:solidFill>
                <a:srgbClr val="000000"/>
              </a:solidFill>
              <a:latin typeface="Verdana" pitchFamily="34" charset="0"/>
            </a:endParaRP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250" i="1" dirty="0">
                <a:solidFill>
                  <a:srgbClr val="000000"/>
                </a:solidFill>
                <a:latin typeface="Verdana" pitchFamily="34" charset="0"/>
              </a:rPr>
              <a:t>Platinum/Gold etc.</a:t>
            </a:r>
          </a:p>
        </p:txBody>
      </p:sp>
      <p:sp>
        <p:nvSpPr>
          <p:cNvPr id="74" name="Text Box 4"/>
          <p:cNvSpPr txBox="1">
            <a:spLocks noChangeArrowheads="1"/>
          </p:cNvSpPr>
          <p:nvPr/>
        </p:nvSpPr>
        <p:spPr bwMode="auto">
          <a:xfrm>
            <a:off x="3846101" y="2323754"/>
            <a:ext cx="2173287" cy="4652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marL="342900" indent="-342900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800100" indent="-34290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257300" indent="-3429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714500" indent="-3429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171700" indent="-3429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6289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30861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5433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40005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lnSpc>
                <a:spcPct val="90000"/>
              </a:lnSpc>
              <a:spcBef>
                <a:spcPct val="0"/>
              </a:spcBef>
              <a:spcAft>
                <a:spcPts val="100"/>
              </a:spcAft>
              <a:buFontTx/>
              <a:buNone/>
            </a:pPr>
            <a:r>
              <a:rPr lang="en-US" altLang="en-US" sz="1250" b="1" dirty="0">
                <a:solidFill>
                  <a:srgbClr val="000000"/>
                </a:solidFill>
                <a:latin typeface="Verdana" pitchFamily="34" charset="0"/>
              </a:rPr>
              <a:t>Clients</a:t>
            </a:r>
          </a:p>
          <a:p>
            <a:pPr algn="ctr" eaLnBrk="1" hangingPunct="1">
              <a:lnSpc>
                <a:spcPct val="90000"/>
              </a:lnSpc>
              <a:spcBef>
                <a:spcPct val="0"/>
              </a:spcBef>
              <a:spcAft>
                <a:spcPts val="100"/>
              </a:spcAft>
              <a:buFontTx/>
              <a:buNone/>
            </a:pPr>
            <a:r>
              <a:rPr lang="en-US" altLang="en-US" sz="1250" b="1" dirty="0">
                <a:solidFill>
                  <a:srgbClr val="000000"/>
                </a:solidFill>
                <a:latin typeface="Verdana" pitchFamily="34" charset="0"/>
              </a:rPr>
              <a:t>(Desktops/Laptops</a:t>
            </a:r>
            <a:endParaRPr lang="hu-HU" altLang="en-US" sz="1250" b="1" dirty="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75" name="Oval 12"/>
          <p:cNvSpPr>
            <a:spLocks noChangeArrowheads="1"/>
          </p:cNvSpPr>
          <p:nvPr/>
        </p:nvSpPr>
        <p:spPr bwMode="auto">
          <a:xfrm>
            <a:off x="4906795" y="2181436"/>
            <a:ext cx="60325" cy="60325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hu-HU" altLang="en-US" sz="125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76" name="Line 13"/>
          <p:cNvSpPr>
            <a:spLocks noChangeShapeType="1"/>
          </p:cNvSpPr>
          <p:nvPr/>
        </p:nvSpPr>
        <p:spPr bwMode="auto">
          <a:xfrm>
            <a:off x="4940132" y="1981411"/>
            <a:ext cx="0" cy="215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250">
              <a:solidFill>
                <a:srgbClr val="000000"/>
              </a:solidFill>
            </a:endParaRPr>
          </a:p>
        </p:txBody>
      </p:sp>
      <p:sp>
        <p:nvSpPr>
          <p:cNvPr id="77" name="Text Box 21"/>
          <p:cNvSpPr txBox="1">
            <a:spLocks noChangeArrowheads="1"/>
          </p:cNvSpPr>
          <p:nvPr/>
        </p:nvSpPr>
        <p:spPr bwMode="auto">
          <a:xfrm>
            <a:off x="4000247" y="2814732"/>
            <a:ext cx="1915910" cy="49244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250" i="1" dirty="0">
                <a:solidFill>
                  <a:srgbClr val="000000"/>
                </a:solidFill>
                <a:latin typeface="Verdana" pitchFamily="34" charset="0"/>
              </a:rPr>
              <a:t>Core i9/i7/i5/i3 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250" i="1" dirty="0">
                <a:solidFill>
                  <a:srgbClr val="000000"/>
                </a:solidFill>
                <a:latin typeface="Verdana" pitchFamily="34" charset="0"/>
              </a:rPr>
              <a:t>(Basic architectures)</a:t>
            </a:r>
          </a:p>
        </p:txBody>
      </p:sp>
      <p:sp>
        <p:nvSpPr>
          <p:cNvPr id="78" name="Text Box 23"/>
          <p:cNvSpPr txBox="1">
            <a:spLocks noChangeArrowheads="1"/>
          </p:cNvSpPr>
          <p:nvPr/>
        </p:nvSpPr>
        <p:spPr bwMode="auto">
          <a:xfrm>
            <a:off x="6155713" y="2809593"/>
            <a:ext cx="1830950" cy="49244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250" i="1" dirty="0">
                <a:solidFill>
                  <a:srgbClr val="000000"/>
                </a:solidFill>
                <a:latin typeface="Verdana" pitchFamily="34" charset="0"/>
              </a:rPr>
              <a:t>Atom lines</a:t>
            </a:r>
          </a:p>
          <a:p>
            <a:pPr algn="ctr" eaLnBrk="1" hangingPunct="1">
              <a:spcBef>
                <a:spcPct val="0"/>
              </a:spcBef>
              <a:spcAft>
                <a:spcPct val="20000"/>
              </a:spcAft>
              <a:buFontTx/>
              <a:buNone/>
            </a:pPr>
            <a:r>
              <a:rPr lang="en-US" altLang="en-US" sz="1250" i="1" dirty="0">
                <a:solidFill>
                  <a:srgbClr val="000000"/>
                </a:solidFill>
                <a:latin typeface="Verdana" pitchFamily="34" charset="0"/>
              </a:rPr>
              <a:t>(+ LP Core models)</a:t>
            </a:r>
          </a:p>
        </p:txBody>
      </p:sp>
      <p:sp>
        <p:nvSpPr>
          <p:cNvPr id="79" name="Text Box 4"/>
          <p:cNvSpPr txBox="1">
            <a:spLocks noChangeArrowheads="1"/>
          </p:cNvSpPr>
          <p:nvPr/>
        </p:nvSpPr>
        <p:spPr bwMode="auto">
          <a:xfrm>
            <a:off x="1484239" y="2324691"/>
            <a:ext cx="2342848" cy="4652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marL="342900" indent="-342900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800100" indent="-34290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257300" indent="-3429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714500" indent="-3429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171700" indent="-3429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6289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30861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5433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40005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lnSpc>
                <a:spcPct val="90000"/>
              </a:lnSpc>
              <a:spcBef>
                <a:spcPct val="0"/>
              </a:spcBef>
              <a:spcAft>
                <a:spcPts val="100"/>
              </a:spcAft>
              <a:buFontTx/>
              <a:buNone/>
            </a:pPr>
            <a:r>
              <a:rPr lang="en-US" altLang="en-US" sz="1250" b="1" dirty="0">
                <a:solidFill>
                  <a:srgbClr val="000000"/>
                </a:solidFill>
                <a:latin typeface="Verdana" pitchFamily="34" charset="0"/>
              </a:rPr>
              <a:t>HEDTs</a:t>
            </a:r>
          </a:p>
          <a:p>
            <a:pPr algn="ctr" eaLnBrk="1" hangingPunct="1">
              <a:lnSpc>
                <a:spcPct val="90000"/>
              </a:lnSpc>
              <a:spcBef>
                <a:spcPct val="0"/>
              </a:spcBef>
              <a:buFontTx/>
              <a:buNone/>
            </a:pPr>
            <a:r>
              <a:rPr lang="en-US" altLang="en-US" sz="1250" b="1" dirty="0">
                <a:solidFill>
                  <a:srgbClr val="000000"/>
                </a:solidFill>
                <a:latin typeface="Verdana" pitchFamily="34" charset="0"/>
              </a:rPr>
              <a:t>(High-End Desktops)</a:t>
            </a:r>
            <a:endParaRPr lang="hu-HU" altLang="en-US" sz="1250" b="1" dirty="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80" name="Text Box 21"/>
          <p:cNvSpPr txBox="1">
            <a:spLocks noChangeArrowheads="1"/>
          </p:cNvSpPr>
          <p:nvPr/>
        </p:nvSpPr>
        <p:spPr bwMode="auto">
          <a:xfrm>
            <a:off x="1813747" y="2814851"/>
            <a:ext cx="1596912" cy="69249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250" i="1" dirty="0">
                <a:solidFill>
                  <a:srgbClr val="000000"/>
                </a:solidFill>
                <a:latin typeface="Verdana" pitchFamily="34" charset="0"/>
              </a:rPr>
              <a:t>Core </a:t>
            </a:r>
            <a:r>
              <a:rPr lang="en-US" altLang="en-US" sz="1250" i="1" dirty="0" err="1">
                <a:solidFill>
                  <a:srgbClr val="000000"/>
                </a:solidFill>
                <a:latin typeface="Verdana" pitchFamily="34" charset="0"/>
              </a:rPr>
              <a:t>i7</a:t>
            </a:r>
            <a:r>
              <a:rPr lang="en-US" altLang="en-US" sz="1250" i="1" dirty="0">
                <a:solidFill>
                  <a:srgbClr val="000000"/>
                </a:solidFill>
                <a:latin typeface="Verdana" pitchFamily="34" charset="0"/>
              </a:rPr>
              <a:t>/</a:t>
            </a:r>
            <a:r>
              <a:rPr lang="en-US" altLang="en-US" sz="1250" i="1" dirty="0" err="1">
                <a:solidFill>
                  <a:srgbClr val="000000"/>
                </a:solidFill>
                <a:latin typeface="Verdana" pitchFamily="34" charset="0"/>
              </a:rPr>
              <a:t>i9</a:t>
            </a:r>
            <a:endParaRPr lang="en-US" altLang="en-US" sz="1250" i="1" dirty="0">
              <a:solidFill>
                <a:srgbClr val="000000"/>
              </a:solidFill>
              <a:latin typeface="Verdana" pitchFamily="34" charset="0"/>
            </a:endParaRP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250" i="1" dirty="0">
                <a:solidFill>
                  <a:srgbClr val="000000"/>
                </a:solidFill>
                <a:latin typeface="Verdana" pitchFamily="34" charset="0"/>
              </a:rPr>
              <a:t>(Extreme Edition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250" i="1" dirty="0">
                <a:solidFill>
                  <a:srgbClr val="000000"/>
                </a:solidFill>
                <a:latin typeface="Verdana" pitchFamily="34" charset="0"/>
              </a:rPr>
              <a:t> or X models)</a:t>
            </a:r>
          </a:p>
        </p:txBody>
      </p:sp>
      <p:sp>
        <p:nvSpPr>
          <p:cNvPr id="81" name="Oval 12"/>
          <p:cNvSpPr>
            <a:spLocks noChangeArrowheads="1"/>
          </p:cNvSpPr>
          <p:nvPr/>
        </p:nvSpPr>
        <p:spPr bwMode="auto">
          <a:xfrm>
            <a:off x="811752" y="2174000"/>
            <a:ext cx="60325" cy="60325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hu-HU" altLang="en-US" sz="125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82" name="Line 13"/>
          <p:cNvSpPr>
            <a:spLocks noChangeShapeType="1"/>
          </p:cNvSpPr>
          <p:nvPr/>
        </p:nvSpPr>
        <p:spPr bwMode="auto">
          <a:xfrm>
            <a:off x="845090" y="1973975"/>
            <a:ext cx="0" cy="215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250">
              <a:solidFill>
                <a:srgbClr val="000000"/>
              </a:solidFill>
            </a:endParaRPr>
          </a:p>
        </p:txBody>
      </p:sp>
      <p:sp>
        <p:nvSpPr>
          <p:cNvPr id="83" name="TextBox 82"/>
          <p:cNvSpPr txBox="1"/>
          <p:nvPr/>
        </p:nvSpPr>
        <p:spPr>
          <a:xfrm>
            <a:off x="6192180" y="3274888"/>
            <a:ext cx="2969083" cy="28469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50" i="1" dirty="0">
                <a:solidFill>
                  <a:srgbClr val="FF0000"/>
                </a:solidFill>
              </a:rPr>
              <a:t>C  a  n  c  e  l  </a:t>
            </a:r>
            <a:r>
              <a:rPr lang="en-US" sz="1250" i="1" dirty="0" err="1">
                <a:solidFill>
                  <a:srgbClr val="FF0000"/>
                </a:solidFill>
              </a:rPr>
              <a:t>l</a:t>
            </a:r>
            <a:r>
              <a:rPr lang="en-US" sz="1250" i="1" dirty="0">
                <a:solidFill>
                  <a:srgbClr val="FF0000"/>
                </a:solidFill>
              </a:rPr>
              <a:t>  e  d   </a:t>
            </a:r>
            <a:r>
              <a:rPr lang="en-US" sz="1250" i="1" dirty="0" err="1">
                <a:solidFill>
                  <a:srgbClr val="FF0000"/>
                </a:solidFill>
              </a:rPr>
              <a:t>i</a:t>
            </a:r>
            <a:r>
              <a:rPr lang="en-US" sz="1250" i="1" dirty="0">
                <a:solidFill>
                  <a:srgbClr val="FF0000"/>
                </a:solidFill>
              </a:rPr>
              <a:t> n   2 0 1 6</a:t>
            </a:r>
          </a:p>
        </p:txBody>
      </p:sp>
      <p:grpSp>
        <p:nvGrpSpPr>
          <p:cNvPr id="84" name="Group 83"/>
          <p:cNvGrpSpPr/>
          <p:nvPr/>
        </p:nvGrpSpPr>
        <p:grpSpPr>
          <a:xfrm>
            <a:off x="6378955" y="1975061"/>
            <a:ext cx="2603535" cy="811064"/>
            <a:chOff x="6378955" y="1246938"/>
            <a:chExt cx="2603535" cy="811064"/>
          </a:xfrm>
        </p:grpSpPr>
        <p:sp>
          <p:nvSpPr>
            <p:cNvPr id="85" name="Oval 7"/>
            <p:cNvSpPr>
              <a:spLocks noChangeArrowheads="1"/>
            </p:cNvSpPr>
            <p:nvPr/>
          </p:nvSpPr>
          <p:spPr bwMode="auto">
            <a:xfrm>
              <a:off x="7632958" y="1439024"/>
              <a:ext cx="72000" cy="72000"/>
            </a:xfrm>
            <a:prstGeom prst="ellipse">
              <a:avLst/>
            </a:prstGeom>
            <a:solidFill>
              <a:srgbClr val="FFFFFF"/>
            </a:solidFill>
            <a:ln w="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hu-HU" altLang="en-US" sz="1250">
                <a:solidFill>
                  <a:srgbClr val="000000"/>
                </a:solidFill>
                <a:latin typeface="Verdana" pitchFamily="34" charset="0"/>
              </a:endParaRPr>
            </a:p>
          </p:txBody>
        </p:sp>
        <p:sp>
          <p:nvSpPr>
            <p:cNvPr id="86" name="Line 11"/>
            <p:cNvSpPr>
              <a:spLocks noChangeShapeType="1"/>
            </p:cNvSpPr>
            <p:nvPr/>
          </p:nvSpPr>
          <p:spPr bwMode="auto">
            <a:xfrm flipH="1">
              <a:off x="7677345" y="1246938"/>
              <a:ext cx="1588" cy="18891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z="1250">
                <a:solidFill>
                  <a:srgbClr val="000000"/>
                </a:solidFill>
              </a:endParaRPr>
            </a:p>
          </p:txBody>
        </p:sp>
        <p:sp>
          <p:nvSpPr>
            <p:cNvPr id="87" name="Text Box 4"/>
            <p:cNvSpPr txBox="1">
              <a:spLocks noChangeArrowheads="1"/>
            </p:cNvSpPr>
            <p:nvPr/>
          </p:nvSpPr>
          <p:spPr bwMode="auto">
            <a:xfrm>
              <a:off x="6378955" y="1605570"/>
              <a:ext cx="2603535" cy="4524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marL="342900" indent="-342900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800100" indent="-34290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257300" indent="-3429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714500" indent="-3429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171700" indent="-3429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628900" indent="-3429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3086100" indent="-3429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543300" indent="-3429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4000500" indent="-3429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lnSpc>
                  <a:spcPct val="90000"/>
                </a:lnSpc>
                <a:spcBef>
                  <a:spcPct val="0"/>
                </a:spcBef>
                <a:buFontTx/>
                <a:buNone/>
              </a:pPr>
              <a:r>
                <a:rPr lang="en-US" altLang="en-US" sz="1250" b="1" dirty="0">
                  <a:solidFill>
                    <a:srgbClr val="000000"/>
                  </a:solidFill>
                  <a:latin typeface="Verdana" pitchFamily="34" charset="0"/>
                </a:rPr>
                <a:t>Mobiles</a:t>
              </a:r>
            </a:p>
            <a:p>
              <a:pPr algn="ctr" eaLnBrk="1" hangingPunct="1">
                <a:lnSpc>
                  <a:spcPct val="90000"/>
                </a:lnSpc>
                <a:spcBef>
                  <a:spcPct val="0"/>
                </a:spcBef>
                <a:buFontTx/>
                <a:buNone/>
              </a:pPr>
              <a:r>
                <a:rPr lang="en-US" altLang="en-US" sz="1250" b="1" dirty="0">
                  <a:solidFill>
                    <a:srgbClr val="000000"/>
                  </a:solidFill>
                  <a:latin typeface="Verdana" pitchFamily="34" charset="0"/>
                </a:rPr>
                <a:t>(Tablets/Smartphones)</a:t>
              </a:r>
              <a:endParaRPr lang="hu-HU" altLang="en-US" sz="1250" b="1" dirty="0">
                <a:solidFill>
                  <a:srgbClr val="000000"/>
                </a:solidFill>
                <a:latin typeface="Verdana" pitchFamily="34" charset="0"/>
              </a:endParaRPr>
            </a:p>
          </p:txBody>
        </p:sp>
        <p:sp>
          <p:nvSpPr>
            <p:cNvPr id="88" name="TextBox 87"/>
            <p:cNvSpPr txBox="1"/>
            <p:nvPr/>
          </p:nvSpPr>
          <p:spPr>
            <a:xfrm>
              <a:off x="7092280" y="1763815"/>
              <a:ext cx="184731" cy="29238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endParaRPr lang="en-US" sz="1250" b="1" dirty="0">
                <a:solidFill>
                  <a:schemeClr val="accent6"/>
                </a:solidFill>
              </a:endParaRPr>
            </a:p>
          </p:txBody>
        </p:sp>
      </p:grpSp>
      <p:sp>
        <p:nvSpPr>
          <p:cNvPr id="57" name="TextBox 56"/>
          <p:cNvSpPr txBox="1"/>
          <p:nvPr/>
        </p:nvSpPr>
        <p:spPr>
          <a:xfrm>
            <a:off x="26495" y="458670"/>
            <a:ext cx="702139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>
                <a:solidFill>
                  <a:schemeClr val="accent6"/>
                </a:solidFill>
              </a:rPr>
              <a:t>2.2.2 How to categorize and name Core 2 processors?</a:t>
            </a:r>
          </a:p>
        </p:txBody>
      </p:sp>
      <p:sp>
        <p:nvSpPr>
          <p:cNvPr id="27" name="Rectangle: Rounded Corners 26">
            <a:extLst>
              <a:ext uri="{FF2B5EF4-FFF2-40B4-BE49-F238E27FC236}">
                <a16:creationId xmlns:a16="http://schemas.microsoft.com/office/drawing/2014/main" id="{DB1A1097-FF27-1B94-BA49-90BBAA31A809}"/>
              </a:ext>
            </a:extLst>
          </p:cNvPr>
          <p:cNvSpPr/>
          <p:nvPr/>
        </p:nvSpPr>
        <p:spPr bwMode="auto">
          <a:xfrm>
            <a:off x="3626894" y="1981410"/>
            <a:ext cx="2403013" cy="3742844"/>
          </a:xfrm>
          <a:prstGeom prst="roundRect">
            <a:avLst/>
          </a:prstGeom>
          <a:noFill/>
          <a:ln w="1905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hu-HU" sz="14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5997255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3" grpId="0"/>
    </p:bldLst>
  </p:timing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2.2.2 How to categorize and name Core 2 processors? (2)</a:t>
            </a:r>
            <a:endParaRPr lang="en-US" dirty="0"/>
          </a:p>
        </p:txBody>
      </p:sp>
      <p:sp>
        <p:nvSpPr>
          <p:cNvPr id="3" name="TextBox 2"/>
          <p:cNvSpPr txBox="1"/>
          <p:nvPr/>
        </p:nvSpPr>
        <p:spPr>
          <a:xfrm>
            <a:off x="26495" y="465175"/>
            <a:ext cx="832654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>
                <a:solidFill>
                  <a:schemeClr val="accent6"/>
                </a:solidFill>
              </a:rPr>
              <a:t>How Intel </a:t>
            </a:r>
            <a:r>
              <a:rPr lang="en-US" dirty="0" err="1">
                <a:solidFill>
                  <a:schemeClr val="accent6"/>
                </a:solidFill>
              </a:rPr>
              <a:t>brandmarks</a:t>
            </a:r>
            <a:r>
              <a:rPr lang="en-US" dirty="0">
                <a:solidFill>
                  <a:schemeClr val="accent6"/>
                </a:solidFill>
              </a:rPr>
              <a:t> their Core 2-based processors? </a:t>
            </a:r>
          </a:p>
        </p:txBody>
      </p:sp>
      <p:sp>
        <p:nvSpPr>
          <p:cNvPr id="7" name="Rounded Rectangle 6"/>
          <p:cNvSpPr/>
          <p:nvPr/>
        </p:nvSpPr>
        <p:spPr bwMode="auto">
          <a:xfrm>
            <a:off x="7245" y="825215"/>
            <a:ext cx="9144000" cy="1253635"/>
          </a:xfrm>
          <a:prstGeom prst="roundRect">
            <a:avLst/>
          </a:prstGeom>
          <a:solidFill>
            <a:srgbClr val="E5F2FF"/>
          </a:solidFill>
          <a:ln w="19050" cap="flat" cmpd="sng" algn="ctr">
            <a:solidFill>
              <a:srgbClr val="89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617272" y="1129396"/>
            <a:ext cx="8732519" cy="93358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spcAft>
                <a:spcPts val="400"/>
              </a:spcAft>
              <a:buFont typeface="Arial" panose="020B0604020202020204" pitchFamily="34" charset="0"/>
              <a:buChar char="•"/>
            </a:pPr>
            <a:r>
              <a:rPr lang="en-US" sz="1600" spc="-70" dirty="0">
                <a:solidFill>
                  <a:srgbClr val="0070C0"/>
                </a:solidFill>
              </a:rPr>
              <a:t>Client</a:t>
            </a:r>
            <a:r>
              <a:rPr lang="en-US" sz="1600" spc="-70" dirty="0"/>
              <a:t> processors: marked by </a:t>
            </a:r>
            <a:r>
              <a:rPr lang="en-US" sz="1600" spc="-70" dirty="0">
                <a:solidFill>
                  <a:srgbClr val="FF0000"/>
                </a:solidFill>
              </a:rPr>
              <a:t>Core i3/i5/i7/i9 </a:t>
            </a:r>
            <a:r>
              <a:rPr lang="en-US" sz="1600" spc="-70" dirty="0"/>
              <a:t>with various model name suffixes</a:t>
            </a:r>
          </a:p>
          <a:p>
            <a:pPr marL="285750" indent="-285750">
              <a:spcAft>
                <a:spcPts val="400"/>
              </a:spcAft>
              <a:buFont typeface="Arial" panose="020B0604020202020204" pitchFamily="34" charset="0"/>
              <a:buChar char="•"/>
            </a:pPr>
            <a:r>
              <a:rPr lang="en-US" sz="1600" spc="-30" dirty="0">
                <a:solidFill>
                  <a:srgbClr val="0070C0"/>
                </a:solidFill>
              </a:rPr>
              <a:t>HEDT</a:t>
            </a:r>
            <a:r>
              <a:rPr lang="en-US" sz="1600" spc="-30" dirty="0"/>
              <a:t> processors: marked by </a:t>
            </a:r>
            <a:r>
              <a:rPr lang="en-US" sz="1600" spc="-30" dirty="0">
                <a:solidFill>
                  <a:srgbClr val="FF0000"/>
                </a:solidFill>
              </a:rPr>
              <a:t>Core i7/i9 </a:t>
            </a:r>
            <a:r>
              <a:rPr lang="en-US" sz="1600" spc="-30" dirty="0"/>
              <a:t>with the model name suffixes E/EE/X/K</a:t>
            </a:r>
          </a:p>
          <a:p>
            <a:pPr marL="285750" indent="-285750">
              <a:spcAft>
                <a:spcPts val="400"/>
              </a:spcAft>
              <a:buFont typeface="Arial" panose="020B0604020202020204" pitchFamily="34" charset="0"/>
              <a:buChar char="•"/>
            </a:pPr>
            <a:r>
              <a:rPr lang="en-US" sz="1600" dirty="0">
                <a:solidFill>
                  <a:srgbClr val="0070C0"/>
                </a:solidFill>
              </a:rPr>
              <a:t>Server</a:t>
            </a:r>
            <a:r>
              <a:rPr lang="en-US" sz="1600" dirty="0"/>
              <a:t> processors: marked by </a:t>
            </a:r>
            <a:r>
              <a:rPr lang="en-US" sz="1600" dirty="0">
                <a:solidFill>
                  <a:srgbClr val="FF0000"/>
                </a:solidFill>
              </a:rPr>
              <a:t>Xeon E3/E5/E7</a:t>
            </a:r>
            <a:r>
              <a:rPr lang="en-US" sz="1600" dirty="0"/>
              <a:t>, where E refers to Enterprise. </a:t>
            </a:r>
          </a:p>
        </p:txBody>
      </p:sp>
      <p:sp>
        <p:nvSpPr>
          <p:cNvPr id="9" name="TextBox 8"/>
          <p:cNvSpPr txBox="1"/>
          <p:nvPr/>
        </p:nvSpPr>
        <p:spPr>
          <a:xfrm>
            <a:off x="218507" y="825215"/>
            <a:ext cx="876457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dirty="0"/>
              <a:t>Intel introduced the following </a:t>
            </a:r>
            <a:r>
              <a:rPr lang="en-US" sz="1600" dirty="0">
                <a:solidFill>
                  <a:srgbClr val="FF0000"/>
                </a:solidFill>
              </a:rPr>
              <a:t>branding conventions </a:t>
            </a:r>
            <a:r>
              <a:rPr lang="en-US" sz="1600" dirty="0"/>
              <a:t>for their Core 2 processors: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44A02744-1AB3-AD44-98CB-8B47FFF05D42}"/>
              </a:ext>
            </a:extLst>
          </p:cNvPr>
          <p:cNvSpPr txBox="1"/>
          <p:nvPr/>
        </p:nvSpPr>
        <p:spPr>
          <a:xfrm>
            <a:off x="26988" y="6309320"/>
            <a:ext cx="249420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Brandmark: </a:t>
            </a:r>
            <a:r>
              <a:rPr lang="en-US" sz="1600" dirty="0" err="1"/>
              <a:t>Márkanév</a:t>
            </a:r>
            <a:endParaRPr lang="hu-HU" sz="1600" dirty="0"/>
          </a:p>
        </p:txBody>
      </p:sp>
    </p:spTree>
    <p:extLst>
      <p:ext uri="{BB962C8B-B14F-4D97-AF65-F5344CB8AC3E}">
        <p14:creationId xmlns:p14="http://schemas.microsoft.com/office/powerpoint/2010/main" val="348727951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8" grpId="0"/>
      <p:bldP spid="9" grpId="0"/>
      <p:bldP spid="4" grpId="0"/>
    </p:bldLst>
  </p:timing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2.2.2 How to categorize and name Core 2 processors? (3)</a:t>
            </a:r>
            <a:endParaRPr lang="en-US" dirty="0"/>
          </a:p>
        </p:txBody>
      </p:sp>
      <p:sp>
        <p:nvSpPr>
          <p:cNvPr id="3" name="TextBox 2"/>
          <p:cNvSpPr txBox="1"/>
          <p:nvPr/>
        </p:nvSpPr>
        <p:spPr>
          <a:xfrm>
            <a:off x="26495" y="458670"/>
            <a:ext cx="648113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>
                <a:solidFill>
                  <a:schemeClr val="accent6"/>
                </a:solidFill>
                <a:latin typeface="+mj-lt"/>
              </a:rPr>
              <a:t>How Intel names their client processors? -1</a:t>
            </a:r>
          </a:p>
        </p:txBody>
      </p:sp>
      <p:sp>
        <p:nvSpPr>
          <p:cNvPr id="4" name="TextBox 3"/>
          <p:cNvSpPr txBox="1"/>
          <p:nvPr/>
        </p:nvSpPr>
        <p:spPr>
          <a:xfrm>
            <a:off x="224503" y="818710"/>
            <a:ext cx="8770478" cy="164660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dirty="0">
                <a:latin typeface="+mj-lt"/>
              </a:rPr>
              <a:t>Along with their Sandy Bridge family, Intel introduced a more or less standard </a:t>
            </a:r>
            <a:endParaRPr lang="en-US" sz="1600" spc="-40" dirty="0">
              <a:solidFill>
                <a:srgbClr val="FF0000"/>
              </a:solidFill>
              <a:latin typeface="+mj-lt"/>
            </a:endParaRPr>
          </a:p>
          <a:p>
            <a:pPr>
              <a:spcAft>
                <a:spcPts val="600"/>
              </a:spcAft>
            </a:pPr>
            <a:r>
              <a:rPr lang="en-US" sz="1600" spc="-40" dirty="0">
                <a:solidFill>
                  <a:srgbClr val="FF0000"/>
                </a:solidFill>
                <a:latin typeface="+mj-lt"/>
              </a:rPr>
              <a:t>       naming scheme </a:t>
            </a:r>
            <a:r>
              <a:rPr lang="en-US" sz="1600" spc="-40" dirty="0">
                <a:latin typeface="+mj-lt"/>
              </a:rPr>
              <a:t>that </a:t>
            </a:r>
            <a:r>
              <a:rPr lang="en-US" sz="1600" spc="-40" dirty="0">
                <a:solidFill>
                  <a:srgbClr val="0070C0"/>
                </a:solidFill>
                <a:latin typeface="+mj-lt"/>
              </a:rPr>
              <a:t>varies in client, HEDT, and server processors</a:t>
            </a:r>
            <a:r>
              <a:rPr lang="en-US" sz="1600" spc="-40" dirty="0">
                <a:latin typeface="+mj-lt"/>
              </a:rPr>
              <a:t>.  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spc="-40" dirty="0">
                <a:latin typeface="+mj-lt"/>
              </a:rPr>
              <a:t>From these, below we discuss only </a:t>
            </a:r>
            <a:r>
              <a:rPr lang="en-US" sz="1600" spc="-40" dirty="0">
                <a:solidFill>
                  <a:srgbClr val="FF0000"/>
                </a:solidFill>
                <a:latin typeface="+mj-lt"/>
              </a:rPr>
              <a:t>Intel’s naming scheme of client processors,</a:t>
            </a:r>
          </a:p>
          <a:p>
            <a:r>
              <a:rPr lang="en-US" sz="1600" spc="-90" dirty="0">
                <a:solidFill>
                  <a:srgbClr val="FF0000"/>
                </a:solidFill>
                <a:latin typeface="+mj-lt"/>
              </a:rPr>
              <a:t>       </a:t>
            </a:r>
            <a:r>
              <a:rPr lang="en-US" sz="1600" spc="-90" dirty="0">
                <a:latin typeface="+mj-lt"/>
              </a:rPr>
              <a:t>by contrast, we do not outline the naming schemes of HEDT and server processors</a:t>
            </a:r>
          </a:p>
          <a:p>
            <a:r>
              <a:rPr lang="en-US" sz="1600" spc="-90" dirty="0">
                <a:latin typeface="+mj-lt"/>
              </a:rPr>
              <a:t>       as they </a:t>
            </a:r>
            <a:r>
              <a:rPr lang="en-US" sz="1600" spc="-90" dirty="0"/>
              <a:t>have been changed </a:t>
            </a:r>
            <a:r>
              <a:rPr lang="en-US" sz="1600" spc="-50" dirty="0"/>
              <a:t>multiple times, </a:t>
            </a:r>
            <a:r>
              <a:rPr lang="en-US" sz="1600" dirty="0"/>
              <a:t>and their discussion would be rather</a:t>
            </a:r>
          </a:p>
          <a:p>
            <a:r>
              <a:rPr lang="en-US" sz="1600" dirty="0"/>
              <a:t>      burdensome.</a:t>
            </a:r>
            <a:endParaRPr lang="en-US" sz="1600" spc="-40" dirty="0"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797106102"/>
      </p:ext>
    </p:extLst>
  </p:cSld>
  <p:clrMapOvr>
    <a:masterClrMapping/>
  </p:clrMapOvr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2.2.2 How to categorize and name Core 2 processors? (4)</a:t>
            </a:r>
            <a:endParaRPr lang="en-US" dirty="0"/>
          </a:p>
        </p:txBody>
      </p:sp>
      <p:sp>
        <p:nvSpPr>
          <p:cNvPr id="3" name="TextBox 2"/>
          <p:cNvSpPr txBox="1"/>
          <p:nvPr/>
        </p:nvSpPr>
        <p:spPr>
          <a:xfrm>
            <a:off x="26495" y="458670"/>
            <a:ext cx="648113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>
                <a:solidFill>
                  <a:schemeClr val="accent6"/>
                </a:solidFill>
                <a:latin typeface="+mj-lt"/>
              </a:rPr>
              <a:t>How Intel named their client processors? -2</a:t>
            </a:r>
          </a:p>
        </p:txBody>
      </p:sp>
      <p:sp>
        <p:nvSpPr>
          <p:cNvPr id="9" name="TextBox 8"/>
          <p:cNvSpPr txBox="1"/>
          <p:nvPr/>
        </p:nvSpPr>
        <p:spPr>
          <a:xfrm>
            <a:off x="701570" y="5589530"/>
            <a:ext cx="81009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>
                <a:latin typeface="+mj-lt"/>
              </a:rPr>
              <a:t>Figure: Naming scheme of client processors in Intel’s Core 2 family [</a:t>
            </a:r>
            <a:r>
              <a:rPr lang="hu-HU" sz="1600" dirty="0">
                <a:latin typeface="+mj-lt"/>
              </a:rPr>
              <a:t>14</a:t>
            </a:r>
            <a:r>
              <a:rPr lang="en-US" sz="1600" dirty="0">
                <a:latin typeface="+mj-lt"/>
              </a:rPr>
              <a:t>]</a:t>
            </a:r>
          </a:p>
          <a:p>
            <a:pPr algn="ctr"/>
            <a:r>
              <a:rPr lang="en-US" sz="1600" dirty="0">
                <a:latin typeface="+mj-lt"/>
              </a:rPr>
              <a:t>  (Introduced along with the 2nd gen. Sandy Bridge line in 2011) </a:t>
            </a:r>
          </a:p>
        </p:txBody>
      </p:sp>
      <p:pic>
        <p:nvPicPr>
          <p:cNvPr id="11" name="Picture 2" descr="intel processor letter meanings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52138"/>
          <a:stretch/>
        </p:blipFill>
        <p:spPr bwMode="auto">
          <a:xfrm>
            <a:off x="1467000" y="4279474"/>
            <a:ext cx="5991225" cy="1395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7" name="TextBox 6"/>
          <p:cNvSpPr txBox="1"/>
          <p:nvPr/>
        </p:nvSpPr>
        <p:spPr>
          <a:xfrm>
            <a:off x="274637" y="3564595"/>
            <a:ext cx="8623771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dirty="0"/>
              <a:t>As an example the Figure below depicts the 7</a:t>
            </a:r>
            <a:r>
              <a:rPr lang="en-US" sz="1600" baseline="30000" dirty="0"/>
              <a:t>th</a:t>
            </a:r>
            <a:r>
              <a:rPr lang="en-US" sz="1600" dirty="0"/>
              <a:t> gen. </a:t>
            </a:r>
            <a:r>
              <a:rPr lang="en-US" sz="1600" dirty="0">
                <a:solidFill>
                  <a:srgbClr val="000000"/>
                </a:solidFill>
              </a:rPr>
              <a:t>i7-7500U (</a:t>
            </a:r>
            <a:r>
              <a:rPr lang="en-US" sz="1600" dirty="0" err="1"/>
              <a:t>Kaby</a:t>
            </a:r>
            <a:r>
              <a:rPr lang="en-US" sz="1600" dirty="0"/>
              <a:t> Lake DT) </a:t>
            </a:r>
          </a:p>
          <a:p>
            <a:r>
              <a:rPr lang="en-US" sz="1600" dirty="0"/>
              <a:t>      processor with the suffix U.   </a:t>
            </a:r>
          </a:p>
        </p:txBody>
      </p:sp>
      <p:sp>
        <p:nvSpPr>
          <p:cNvPr id="4" name="Rounded Rectangle 3"/>
          <p:cNvSpPr/>
          <p:nvPr/>
        </p:nvSpPr>
        <p:spPr bwMode="auto">
          <a:xfrm>
            <a:off x="-18510" y="835828"/>
            <a:ext cx="9144000" cy="2628000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19050" cap="flat" cmpd="sng" algn="ctr">
            <a:solidFill>
              <a:schemeClr val="bg1">
                <a:lumMod val="50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641542" y="1401643"/>
            <a:ext cx="8565973" cy="204671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spc="-20" dirty="0">
                <a:latin typeface="+mj-lt"/>
              </a:rPr>
              <a:t>the first part is the </a:t>
            </a:r>
            <a:r>
              <a:rPr lang="en-US" sz="1600" spc="-20" dirty="0">
                <a:solidFill>
                  <a:srgbClr val="0070C0"/>
                </a:solidFill>
                <a:latin typeface="+mj-lt"/>
              </a:rPr>
              <a:t>brand modifier, </a:t>
            </a:r>
            <a:r>
              <a:rPr lang="en-US" sz="1600" spc="-20" dirty="0">
                <a:latin typeface="+mj-lt"/>
              </a:rPr>
              <a:t>which may be the </a:t>
            </a:r>
            <a:r>
              <a:rPr lang="en-US" sz="1600" spc="-20" dirty="0">
                <a:solidFill>
                  <a:srgbClr val="0070C0"/>
                </a:solidFill>
                <a:latin typeface="+mj-lt"/>
              </a:rPr>
              <a:t>i3/i5/i7/i9 label, </a:t>
            </a:r>
            <a:r>
              <a:rPr lang="en-US" sz="1600" spc="-20" dirty="0">
                <a:latin typeface="+mj-lt"/>
              </a:rPr>
              <a:t>followed</a:t>
            </a:r>
          </a:p>
          <a:p>
            <a:pPr>
              <a:spcAft>
                <a:spcPts val="600"/>
              </a:spcAft>
            </a:pPr>
            <a:r>
              <a:rPr lang="en-US" sz="1600" spc="-20" dirty="0">
                <a:latin typeface="+mj-lt"/>
              </a:rPr>
              <a:t>      by a </a:t>
            </a:r>
            <a:r>
              <a:rPr lang="en-US" sz="1600" spc="-20" dirty="0">
                <a:solidFill>
                  <a:srgbClr val="0070C0"/>
                </a:solidFill>
                <a:latin typeface="+mj-lt"/>
              </a:rPr>
              <a:t>hyphen</a:t>
            </a:r>
            <a:r>
              <a:rPr lang="en-US" sz="1600" spc="-20" dirty="0">
                <a:latin typeface="+mj-lt"/>
              </a:rPr>
              <a:t>,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dirty="0">
                <a:latin typeface="+mj-lt"/>
              </a:rPr>
              <a:t>next comes the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model number, </a:t>
            </a:r>
            <a:r>
              <a:rPr lang="en-US" sz="1600" dirty="0">
                <a:latin typeface="+mj-lt"/>
              </a:rPr>
              <a:t>which is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4 digits long up to the 9</a:t>
            </a:r>
            <a:r>
              <a:rPr lang="en-US" sz="1600" baseline="30000" dirty="0">
                <a:solidFill>
                  <a:srgbClr val="0070C0"/>
                </a:solidFill>
                <a:latin typeface="+mj-lt"/>
              </a:rPr>
              <a:t>th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 generati</a:t>
            </a:r>
            <a:r>
              <a:rPr lang="en-US" sz="1600" dirty="0">
                <a:latin typeface="+mj-lt"/>
              </a:rPr>
              <a:t>on </a:t>
            </a:r>
          </a:p>
          <a:p>
            <a:pPr>
              <a:spcAft>
                <a:spcPts val="600"/>
              </a:spcAft>
            </a:pPr>
            <a:r>
              <a:rPr lang="en-US" sz="1600" dirty="0">
                <a:latin typeface="+mj-lt"/>
              </a:rPr>
              <a:t>      where the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first digit </a:t>
            </a:r>
            <a:r>
              <a:rPr lang="en-US" sz="1600" dirty="0">
                <a:latin typeface="+mj-lt"/>
              </a:rPr>
              <a:t>identifies the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generation</a:t>
            </a:r>
            <a:r>
              <a:rPr lang="en-US" sz="1600" dirty="0">
                <a:latin typeface="+mj-lt"/>
              </a:rPr>
              <a:t>, or</a:t>
            </a:r>
          </a:p>
          <a:p>
            <a:r>
              <a:rPr lang="en-US" sz="1600" dirty="0">
                <a:latin typeface="+mj-lt"/>
              </a:rPr>
              <a:t>     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five digits long, beginning with the 10</a:t>
            </a:r>
            <a:r>
              <a:rPr lang="en-US" sz="1600" baseline="30000" dirty="0">
                <a:solidFill>
                  <a:srgbClr val="0070C0"/>
                </a:solidFill>
                <a:latin typeface="+mj-lt"/>
              </a:rPr>
              <a:t>th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 generation, </a:t>
            </a:r>
            <a:r>
              <a:rPr lang="en-US" sz="1600" dirty="0">
                <a:latin typeface="+mj-lt"/>
              </a:rPr>
              <a:t>where the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first two digits  </a:t>
            </a:r>
          </a:p>
          <a:p>
            <a:pPr>
              <a:spcAft>
                <a:spcPts val="600"/>
              </a:spcAft>
            </a:pPr>
            <a:r>
              <a:rPr lang="en-US" sz="1600" dirty="0">
                <a:latin typeface="+mj-lt"/>
              </a:rPr>
              <a:t>        identify the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generation</a:t>
            </a:r>
            <a:r>
              <a:rPr lang="en-US" sz="1600" dirty="0">
                <a:latin typeface="+mj-lt"/>
              </a:rPr>
              <a:t>, finally, the third part is the</a:t>
            </a:r>
          </a:p>
          <a:p>
            <a:pPr marL="285750" indent="-285750"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en-US" sz="1600" dirty="0">
                <a:solidFill>
                  <a:srgbClr val="0070C0"/>
                </a:solidFill>
                <a:latin typeface="+mj-lt"/>
              </a:rPr>
              <a:t>product line suffix</a:t>
            </a:r>
            <a:r>
              <a:rPr lang="en-US" sz="1600" dirty="0">
                <a:latin typeface="+mj-lt"/>
              </a:rPr>
              <a:t>, to be discussed later.      </a:t>
            </a:r>
          </a:p>
        </p:txBody>
      </p:sp>
      <p:sp>
        <p:nvSpPr>
          <p:cNvPr id="12" name="TextBox 11"/>
          <p:cNvSpPr txBox="1"/>
          <p:nvPr/>
        </p:nvSpPr>
        <p:spPr>
          <a:xfrm>
            <a:off x="221456" y="835828"/>
            <a:ext cx="9391104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spc="-30" dirty="0">
                <a:solidFill>
                  <a:srgbClr val="FF0000"/>
                </a:solidFill>
                <a:latin typeface="+mj-lt"/>
              </a:rPr>
              <a:t>Until 2023 Intel’s client processors</a:t>
            </a:r>
            <a:r>
              <a:rPr lang="en-US" sz="1600" spc="-30" dirty="0">
                <a:latin typeface="+mj-lt"/>
              </a:rPr>
              <a:t> were named by </a:t>
            </a:r>
            <a:r>
              <a:rPr lang="en-US" sz="1600" spc="-30" dirty="0">
                <a:solidFill>
                  <a:srgbClr val="FF0000"/>
                </a:solidFill>
                <a:latin typeface="+mj-lt"/>
              </a:rPr>
              <a:t>Core</a:t>
            </a:r>
            <a:r>
              <a:rPr lang="en-US" sz="1600" spc="-30" dirty="0">
                <a:latin typeface="+mj-lt"/>
              </a:rPr>
              <a:t> </a:t>
            </a:r>
            <a:r>
              <a:rPr lang="en-US" sz="1600" spc="-30" dirty="0">
                <a:solidFill>
                  <a:srgbClr val="0070C0"/>
                </a:solidFill>
                <a:latin typeface="+mj-lt"/>
              </a:rPr>
              <a:t>brand name </a:t>
            </a:r>
            <a:r>
              <a:rPr lang="en-US" sz="1600" spc="-30" dirty="0">
                <a:latin typeface="+mj-lt"/>
              </a:rPr>
              <a:t>followed by </a:t>
            </a:r>
          </a:p>
          <a:p>
            <a:r>
              <a:rPr lang="en-US" sz="1600" spc="-30" dirty="0">
                <a:solidFill>
                  <a:srgbClr val="FF0000"/>
                </a:solidFill>
                <a:latin typeface="+mj-lt"/>
              </a:rPr>
              <a:t>      three name segments:</a:t>
            </a:r>
            <a:endParaRPr lang="en-US" sz="1600" spc="-30" dirty="0"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7814207"/>
      </p:ext>
    </p:extLst>
  </p:cSld>
  <p:clrMapOvr>
    <a:masterClrMapping/>
  </p:clrMapOvr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" name="Text Box 5"/>
          <p:cNvSpPr txBox="1">
            <a:spLocks noChangeArrowheads="1"/>
          </p:cNvSpPr>
          <p:nvPr/>
        </p:nvSpPr>
        <p:spPr bwMode="auto">
          <a:xfrm>
            <a:off x="26495" y="458670"/>
            <a:ext cx="7522765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800" dirty="0">
                <a:solidFill>
                  <a:srgbClr val="333399"/>
                </a:solidFill>
                <a:latin typeface="Verdana" pitchFamily="34" charset="0"/>
                <a:cs typeface="Arial" charset="0"/>
              </a:rPr>
              <a:t>Overview of the naming of Core 2-based client processors -1</a:t>
            </a:r>
          </a:p>
        </p:txBody>
      </p:sp>
      <p:sp>
        <p:nvSpPr>
          <p:cNvPr id="65" name="Rectangle 2"/>
          <p:cNvSpPr txBox="1">
            <a:spLocks noChangeArrowheads="1"/>
          </p:cNvSpPr>
          <p:nvPr/>
        </p:nvSpPr>
        <p:spPr>
          <a:xfrm>
            <a:off x="0" y="0"/>
            <a:ext cx="9144000" cy="3937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9pPr>
          </a:lstStyle>
          <a:p>
            <a:r>
              <a:rPr lang="hu-HU" altLang="en-US" kern="0" dirty="0"/>
              <a:t>1. </a:t>
            </a:r>
            <a:r>
              <a:rPr lang="en-US" altLang="en-US" kern="0" dirty="0"/>
              <a:t>Introduction</a:t>
            </a:r>
            <a:r>
              <a:rPr lang="hu-HU" altLang="en-US" kern="0" dirty="0"/>
              <a:t> (1)</a:t>
            </a:r>
          </a:p>
        </p:txBody>
      </p:sp>
      <p:sp>
        <p:nvSpPr>
          <p:cNvPr id="66" name="Title 65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2.2.2 How to categorize and name Core 2 processors? (5)</a:t>
            </a:r>
            <a:endParaRPr lang="en-US" dirty="0"/>
          </a:p>
        </p:txBody>
      </p:sp>
      <p:sp>
        <p:nvSpPr>
          <p:cNvPr id="62" name="Téglalap 3"/>
          <p:cNvSpPr/>
          <p:nvPr/>
        </p:nvSpPr>
        <p:spPr bwMode="auto">
          <a:xfrm>
            <a:off x="633097" y="4001297"/>
            <a:ext cx="6192000" cy="2376000"/>
          </a:xfrm>
          <a:prstGeom prst="rect">
            <a:avLst/>
          </a:prstGeom>
          <a:solidFill>
            <a:schemeClr val="bg1">
              <a:lumMod val="95000"/>
            </a:schemeClr>
          </a:solidFill>
          <a:ln w="28575" cmpd="dbl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hu-HU" sz="1400" b="1" dirty="0">
              <a:solidFill>
                <a:srgbClr val="FFFFFF"/>
              </a:solidFill>
            </a:endParaRPr>
          </a:p>
        </p:txBody>
      </p:sp>
      <p:sp>
        <p:nvSpPr>
          <p:cNvPr id="67" name="Téglalap 4"/>
          <p:cNvSpPr/>
          <p:nvPr/>
        </p:nvSpPr>
        <p:spPr bwMode="auto">
          <a:xfrm>
            <a:off x="774981" y="4456152"/>
            <a:ext cx="1080975" cy="1364288"/>
          </a:xfrm>
          <a:prstGeom prst="rect">
            <a:avLst/>
          </a:prstGeom>
          <a:solidFill>
            <a:schemeClr val="bg1">
              <a:lumMod val="50000"/>
            </a:schemeClr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200" b="1" dirty="0" err="1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Skylake</a:t>
            </a:r>
            <a:endParaRPr lang="hu-HU" sz="1200" b="1" baseline="30000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endParaRPr lang="hu-HU" sz="12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hu-HU" sz="9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New</a:t>
            </a:r>
          </a:p>
          <a:p>
            <a:pPr algn="ctr" fontAlgn="base">
              <a:spcBef>
                <a:spcPct val="0"/>
              </a:spcBef>
              <a:spcAft>
                <a:spcPts val="500"/>
              </a:spcAft>
              <a:defRPr/>
            </a:pPr>
            <a:r>
              <a:rPr lang="hu-HU" sz="900" b="1" dirty="0" err="1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Microarch</a:t>
            </a:r>
            <a:r>
              <a:rPr lang="en-US" sz="9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.</a:t>
            </a:r>
            <a:endParaRPr lang="hu-HU" sz="9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hu-HU" sz="9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14 </a:t>
            </a:r>
            <a:r>
              <a:rPr lang="hu-HU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nm</a:t>
            </a:r>
          </a:p>
        </p:txBody>
      </p:sp>
      <p:sp>
        <p:nvSpPr>
          <p:cNvPr id="68" name="Szövegdoboz 16"/>
          <p:cNvSpPr txBox="1">
            <a:spLocks noChangeArrowheads="1"/>
          </p:cNvSpPr>
          <p:nvPr/>
        </p:nvSpPr>
        <p:spPr bwMode="auto">
          <a:xfrm>
            <a:off x="1002801" y="5847993"/>
            <a:ext cx="631904" cy="26930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150" b="1" i="1" dirty="0">
                <a:solidFill>
                  <a:srgbClr val="000000"/>
                </a:solidFill>
                <a:latin typeface="Verdana" pitchFamily="34" charset="0"/>
                <a:ea typeface="Verdana" pitchFamily="34" charset="0"/>
                <a:cs typeface="Verdana" pitchFamily="34" charset="0"/>
              </a:rPr>
              <a:t>TOCK</a:t>
            </a:r>
          </a:p>
        </p:txBody>
      </p:sp>
      <p:sp>
        <p:nvSpPr>
          <p:cNvPr id="69" name="Szövegdoboz 17"/>
          <p:cNvSpPr txBox="1">
            <a:spLocks noChangeArrowheads="1"/>
          </p:cNvSpPr>
          <p:nvPr/>
        </p:nvSpPr>
        <p:spPr bwMode="auto">
          <a:xfrm>
            <a:off x="2088388" y="5849859"/>
            <a:ext cx="631904" cy="26930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150" b="1" i="1" dirty="0">
                <a:solidFill>
                  <a:srgbClr val="000000"/>
                </a:solidFill>
                <a:latin typeface="Verdana" pitchFamily="34" charset="0"/>
                <a:ea typeface="Verdana" pitchFamily="34" charset="0"/>
                <a:cs typeface="Verdana" pitchFamily="34" charset="0"/>
              </a:rPr>
              <a:t>T</a:t>
            </a:r>
            <a:r>
              <a:rPr lang="en-US" altLang="en-US" sz="1150" b="1" i="1" dirty="0">
                <a:solidFill>
                  <a:srgbClr val="000000"/>
                </a:solidFill>
                <a:latin typeface="Verdana" pitchFamily="34" charset="0"/>
                <a:ea typeface="Verdana" pitchFamily="34" charset="0"/>
                <a:cs typeface="Verdana" pitchFamily="34" charset="0"/>
              </a:rPr>
              <a:t>O</a:t>
            </a:r>
            <a:r>
              <a:rPr lang="hu-HU" altLang="en-US" sz="1150" b="1" i="1" dirty="0">
                <a:solidFill>
                  <a:srgbClr val="000000"/>
                </a:solidFill>
                <a:latin typeface="Verdana" pitchFamily="34" charset="0"/>
                <a:ea typeface="Verdana" pitchFamily="34" charset="0"/>
                <a:cs typeface="Verdana" pitchFamily="34" charset="0"/>
              </a:rPr>
              <a:t>CK</a:t>
            </a:r>
          </a:p>
        </p:txBody>
      </p:sp>
      <p:sp>
        <p:nvSpPr>
          <p:cNvPr id="70" name="Szövegdoboz 25"/>
          <p:cNvSpPr txBox="1"/>
          <p:nvPr/>
        </p:nvSpPr>
        <p:spPr bwMode="auto">
          <a:xfrm>
            <a:off x="923651" y="4094186"/>
            <a:ext cx="777778" cy="276999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150" b="1" dirty="0">
                <a:solidFill>
                  <a:srgbClr val="000000"/>
                </a:solidFill>
                <a:latin typeface="Verdana" pitchFamily="34" charset="0"/>
                <a:ea typeface="Verdana" panose="020B0604030504040204" pitchFamily="34" charset="0"/>
                <a:cs typeface="Verdana" panose="020B0604030504040204" pitchFamily="34" charset="0"/>
              </a:rPr>
              <a:t>6. g</a:t>
            </a:r>
            <a:r>
              <a:rPr lang="hu-HU" sz="1150" b="1" dirty="0">
                <a:solidFill>
                  <a:srgbClr val="000000"/>
                </a:solidFill>
                <a:latin typeface="Verdana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en.</a:t>
            </a:r>
          </a:p>
        </p:txBody>
      </p:sp>
      <p:sp>
        <p:nvSpPr>
          <p:cNvPr id="71" name="Szövegdoboz 17"/>
          <p:cNvSpPr txBox="1">
            <a:spLocks noChangeArrowheads="1"/>
          </p:cNvSpPr>
          <p:nvPr/>
        </p:nvSpPr>
        <p:spPr bwMode="auto">
          <a:xfrm>
            <a:off x="3448897" y="5854342"/>
            <a:ext cx="631904" cy="26930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150" b="1" i="1" dirty="0">
                <a:solidFill>
                  <a:srgbClr val="000000"/>
                </a:solidFill>
                <a:latin typeface="Verdana" pitchFamily="34" charset="0"/>
                <a:ea typeface="Verdana" pitchFamily="34" charset="0"/>
                <a:cs typeface="Verdana" pitchFamily="34" charset="0"/>
              </a:rPr>
              <a:t>T</a:t>
            </a:r>
            <a:r>
              <a:rPr lang="en-US" altLang="en-US" sz="1150" b="1" i="1" dirty="0">
                <a:solidFill>
                  <a:srgbClr val="000000"/>
                </a:solidFill>
                <a:latin typeface="Verdana" pitchFamily="34" charset="0"/>
                <a:ea typeface="Verdana" pitchFamily="34" charset="0"/>
                <a:cs typeface="Verdana" pitchFamily="34" charset="0"/>
              </a:rPr>
              <a:t>OC</a:t>
            </a:r>
            <a:r>
              <a:rPr lang="hu-HU" altLang="en-US" sz="1150" b="1" i="1" dirty="0">
                <a:solidFill>
                  <a:srgbClr val="000000"/>
                </a:solidFill>
                <a:latin typeface="Verdana" pitchFamily="34" charset="0"/>
                <a:ea typeface="Verdana" pitchFamily="34" charset="0"/>
                <a:cs typeface="Verdana" pitchFamily="34" charset="0"/>
              </a:rPr>
              <a:t>K</a:t>
            </a:r>
          </a:p>
        </p:txBody>
      </p:sp>
      <p:sp>
        <p:nvSpPr>
          <p:cNvPr id="73" name="Szövegdoboz 25"/>
          <p:cNvSpPr txBox="1"/>
          <p:nvPr/>
        </p:nvSpPr>
        <p:spPr bwMode="auto">
          <a:xfrm>
            <a:off x="2081910" y="4091924"/>
            <a:ext cx="777778" cy="276999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150" b="1" dirty="0">
                <a:solidFill>
                  <a:srgbClr val="000000"/>
                </a:solidFill>
                <a:latin typeface="Verdana" pitchFamily="34" charset="0"/>
                <a:ea typeface="Verdana" panose="020B0604030504040204" pitchFamily="34" charset="0"/>
                <a:cs typeface="Verdana" panose="020B0604030504040204" pitchFamily="34" charset="0"/>
              </a:rPr>
              <a:t>7. g</a:t>
            </a:r>
            <a:r>
              <a:rPr lang="hu-HU" sz="1150" b="1" dirty="0">
                <a:solidFill>
                  <a:srgbClr val="000000"/>
                </a:solidFill>
                <a:latin typeface="Verdana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en.</a:t>
            </a:r>
            <a:endParaRPr lang="en-US" sz="1150" b="1" dirty="0">
              <a:solidFill>
                <a:srgbClr val="000000"/>
              </a:solidFill>
              <a:latin typeface="Verdana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</p:txBody>
      </p:sp>
      <p:sp>
        <p:nvSpPr>
          <p:cNvPr id="78" name="Szövegdoboz 25"/>
          <p:cNvSpPr txBox="1"/>
          <p:nvPr/>
        </p:nvSpPr>
        <p:spPr bwMode="auto">
          <a:xfrm>
            <a:off x="3402728" y="4101549"/>
            <a:ext cx="851516" cy="276999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150" b="1" dirty="0">
                <a:solidFill>
                  <a:srgbClr val="000000"/>
                </a:solidFill>
                <a:latin typeface="Verdana" pitchFamily="34" charset="0"/>
                <a:ea typeface="Verdana" panose="020B0604030504040204" pitchFamily="34" charset="0"/>
                <a:cs typeface="Verdana" panose="020B0604030504040204" pitchFamily="34" charset="0"/>
              </a:rPr>
              <a:t>8. g</a:t>
            </a:r>
            <a:r>
              <a:rPr lang="hu-HU" sz="1150" b="1" dirty="0">
                <a:solidFill>
                  <a:srgbClr val="000000"/>
                </a:solidFill>
                <a:latin typeface="Verdana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en.</a:t>
            </a:r>
            <a:r>
              <a:rPr lang="en-US" sz="1150" b="1" baseline="30000" dirty="0">
                <a:solidFill>
                  <a:srgbClr val="000000"/>
                </a:solidFill>
                <a:latin typeface="Verdana" pitchFamily="34" charset="0"/>
                <a:ea typeface="Verdana" panose="020B0604030504040204" pitchFamily="34" charset="0"/>
                <a:cs typeface="Verdana" panose="020B0604030504040204" pitchFamily="34" charset="0"/>
              </a:rPr>
              <a:t>1</a:t>
            </a:r>
          </a:p>
        </p:txBody>
      </p:sp>
      <p:sp>
        <p:nvSpPr>
          <p:cNvPr id="79" name="Téglalap 4"/>
          <p:cNvSpPr/>
          <p:nvPr/>
        </p:nvSpPr>
        <p:spPr bwMode="auto">
          <a:xfrm>
            <a:off x="1878935" y="4461753"/>
            <a:ext cx="1080975" cy="1364288"/>
          </a:xfrm>
          <a:prstGeom prst="rect">
            <a:avLst/>
          </a:prstGeom>
          <a:solidFill>
            <a:schemeClr val="bg1">
              <a:lumMod val="50000"/>
            </a:schemeClr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base">
              <a:spcBef>
                <a:spcPts val="600"/>
              </a:spcBef>
              <a:spcAft>
                <a:spcPts val="1400"/>
              </a:spcAft>
              <a:defRPr/>
            </a:pPr>
            <a:r>
              <a:rPr lang="en-US" sz="1200" b="1" dirty="0" err="1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Kaby</a:t>
            </a:r>
            <a:r>
              <a:rPr lang="en-US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Lake</a:t>
            </a:r>
            <a:endParaRPr lang="hu-HU" sz="1200" b="1" baseline="30000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hu-HU" sz="9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New</a:t>
            </a:r>
          </a:p>
          <a:p>
            <a:pPr algn="ctr" fontAlgn="base">
              <a:spcBef>
                <a:spcPct val="0"/>
              </a:spcBef>
              <a:spcAft>
                <a:spcPts val="500"/>
              </a:spcAft>
              <a:defRPr/>
            </a:pPr>
            <a:r>
              <a:rPr lang="hu-HU" sz="9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Microarch</a:t>
            </a:r>
            <a:r>
              <a:rPr lang="en-US" sz="9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.</a:t>
            </a:r>
            <a:endParaRPr lang="hu-HU" sz="9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hu-HU" sz="12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14 </a:t>
            </a:r>
            <a:r>
              <a:rPr lang="hu-HU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nm</a:t>
            </a:r>
          </a:p>
        </p:txBody>
      </p:sp>
      <p:sp>
        <p:nvSpPr>
          <p:cNvPr id="81" name="Téglalap 4"/>
          <p:cNvSpPr/>
          <p:nvPr/>
        </p:nvSpPr>
        <p:spPr bwMode="auto">
          <a:xfrm>
            <a:off x="3017474" y="4462444"/>
            <a:ext cx="1584000" cy="1364288"/>
          </a:xfrm>
          <a:prstGeom prst="rect">
            <a:avLst/>
          </a:prstGeom>
          <a:solidFill>
            <a:srgbClr val="7F7F7F"/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base">
              <a:spcBef>
                <a:spcPct val="0"/>
              </a:spcBef>
              <a:spcAft>
                <a:spcPts val="300"/>
              </a:spcAft>
              <a:defRPr/>
            </a:pPr>
            <a:r>
              <a:rPr lang="en-US" sz="1200" b="1" dirty="0" err="1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Kaby</a:t>
            </a:r>
            <a:r>
              <a:rPr lang="en-US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Lake R/G</a:t>
            </a:r>
          </a:p>
          <a:p>
            <a:pPr algn="ctr" fontAlgn="base">
              <a:spcBef>
                <a:spcPct val="0"/>
              </a:spcBef>
              <a:spcAft>
                <a:spcPts val="300"/>
              </a:spcAft>
              <a:defRPr/>
            </a:pPr>
            <a:r>
              <a:rPr lang="en-US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Coffee Lake</a:t>
            </a:r>
          </a:p>
          <a:p>
            <a:pPr algn="ctr" fontAlgn="base">
              <a:spcBef>
                <a:spcPct val="0"/>
              </a:spcBef>
              <a:spcAft>
                <a:spcPts val="300"/>
              </a:spcAft>
              <a:defRPr/>
            </a:pPr>
            <a:r>
              <a:rPr lang="en-US" sz="1200" b="1" spc="-60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Amber Lake-Y +R</a:t>
            </a:r>
          </a:p>
          <a:p>
            <a:pPr algn="ctr" fontAlgn="base">
              <a:spcBef>
                <a:spcPct val="0"/>
              </a:spcBef>
              <a:spcAft>
                <a:spcPts val="300"/>
              </a:spcAft>
              <a:defRPr/>
            </a:pPr>
            <a:r>
              <a:rPr lang="en-US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Whiskey Lake-U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14 </a:t>
            </a:r>
            <a:r>
              <a:rPr lang="hu-HU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nm</a:t>
            </a:r>
          </a:p>
        </p:txBody>
      </p:sp>
      <p:sp>
        <p:nvSpPr>
          <p:cNvPr id="82" name="Téglalap 14"/>
          <p:cNvSpPr/>
          <p:nvPr/>
        </p:nvSpPr>
        <p:spPr bwMode="auto">
          <a:xfrm>
            <a:off x="4636782" y="4468762"/>
            <a:ext cx="1008000" cy="1356734"/>
          </a:xfrm>
          <a:prstGeom prst="rect">
            <a:avLst/>
          </a:prstGeom>
          <a:solidFill>
            <a:srgbClr val="7F7F7F"/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base">
              <a:spcBef>
                <a:spcPct val="0"/>
              </a:spcBef>
              <a:spcAft>
                <a:spcPts val="600"/>
              </a:spcAft>
              <a:defRPr/>
            </a:pPr>
            <a:r>
              <a:rPr lang="en-US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Coffee Lake R</a:t>
            </a:r>
            <a:endParaRPr lang="hu-HU" sz="4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hu-HU" sz="9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New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900" b="1" dirty="0" err="1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Microarch</a:t>
            </a:r>
            <a:r>
              <a:rPr lang="en-US" sz="9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.</a:t>
            </a:r>
            <a:endParaRPr lang="hu-HU" sz="9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hu-HU" sz="12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14 </a:t>
            </a:r>
            <a:r>
              <a:rPr lang="hu-HU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nm</a:t>
            </a:r>
          </a:p>
        </p:txBody>
      </p:sp>
      <p:sp>
        <p:nvSpPr>
          <p:cNvPr id="83" name="Szövegdoboz 21"/>
          <p:cNvSpPr txBox="1">
            <a:spLocks noChangeArrowheads="1"/>
          </p:cNvSpPr>
          <p:nvPr/>
        </p:nvSpPr>
        <p:spPr bwMode="auto">
          <a:xfrm>
            <a:off x="4799095" y="5862621"/>
            <a:ext cx="631904" cy="26930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150" b="1" i="1" dirty="0">
                <a:solidFill>
                  <a:srgbClr val="000000"/>
                </a:solidFill>
                <a:latin typeface="Verdana" pitchFamily="34" charset="0"/>
                <a:ea typeface="Verdana" pitchFamily="34" charset="0"/>
                <a:cs typeface="Verdana" pitchFamily="34" charset="0"/>
              </a:rPr>
              <a:t>T</a:t>
            </a:r>
            <a:r>
              <a:rPr lang="en-US" altLang="en-US" sz="1150" b="1" i="1" dirty="0">
                <a:solidFill>
                  <a:srgbClr val="000000"/>
                </a:solidFill>
                <a:latin typeface="Verdana" pitchFamily="34" charset="0"/>
                <a:ea typeface="Verdana" pitchFamily="34" charset="0"/>
                <a:cs typeface="Verdana" pitchFamily="34" charset="0"/>
              </a:rPr>
              <a:t>O</a:t>
            </a:r>
            <a:r>
              <a:rPr lang="hu-HU" altLang="en-US" sz="1150" b="1" i="1" dirty="0">
                <a:solidFill>
                  <a:srgbClr val="000000"/>
                </a:solidFill>
                <a:latin typeface="Verdana" pitchFamily="34" charset="0"/>
                <a:ea typeface="Verdana" pitchFamily="34" charset="0"/>
                <a:cs typeface="Verdana" pitchFamily="34" charset="0"/>
              </a:rPr>
              <a:t>CK</a:t>
            </a:r>
          </a:p>
        </p:txBody>
      </p:sp>
      <p:sp>
        <p:nvSpPr>
          <p:cNvPr id="85" name="Szövegdoboz 25"/>
          <p:cNvSpPr txBox="1"/>
          <p:nvPr/>
        </p:nvSpPr>
        <p:spPr bwMode="auto">
          <a:xfrm>
            <a:off x="4763949" y="4116275"/>
            <a:ext cx="777778" cy="276999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150" b="1" dirty="0">
                <a:solidFill>
                  <a:srgbClr val="000000"/>
                </a:solidFill>
                <a:latin typeface="Verdana" pitchFamily="34" charset="0"/>
                <a:ea typeface="Verdana" panose="020B0604030504040204" pitchFamily="34" charset="0"/>
                <a:cs typeface="Verdana" panose="020B0604030504040204" pitchFamily="34" charset="0"/>
              </a:rPr>
              <a:t>9. g</a:t>
            </a:r>
            <a:r>
              <a:rPr lang="hu-HU" sz="1150" b="1" dirty="0">
                <a:solidFill>
                  <a:srgbClr val="000000"/>
                </a:solidFill>
                <a:latin typeface="Verdana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en.</a:t>
            </a:r>
            <a:endParaRPr lang="en-US" sz="1150" b="1" dirty="0">
              <a:solidFill>
                <a:srgbClr val="000000"/>
              </a:solidFill>
              <a:latin typeface="Verdana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</p:txBody>
      </p:sp>
      <p:sp>
        <p:nvSpPr>
          <p:cNvPr id="86" name="TextBox 85"/>
          <p:cNvSpPr txBox="1"/>
          <p:nvPr/>
        </p:nvSpPr>
        <p:spPr>
          <a:xfrm>
            <a:off x="5676059" y="4237798"/>
            <a:ext cx="184731" cy="26930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endParaRPr lang="en-US" sz="1150" dirty="0">
              <a:latin typeface="+mj-lt"/>
            </a:endParaRPr>
          </a:p>
        </p:txBody>
      </p:sp>
      <p:sp>
        <p:nvSpPr>
          <p:cNvPr id="87" name="TextBox 86"/>
          <p:cNvSpPr txBox="1"/>
          <p:nvPr/>
        </p:nvSpPr>
        <p:spPr>
          <a:xfrm>
            <a:off x="7665834" y="6482371"/>
            <a:ext cx="1001621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/>
              <a:t>R: Refresh</a:t>
            </a:r>
          </a:p>
        </p:txBody>
      </p:sp>
      <p:sp>
        <p:nvSpPr>
          <p:cNvPr id="88" name="TextBox 87"/>
          <p:cNvSpPr txBox="1"/>
          <p:nvPr/>
        </p:nvSpPr>
        <p:spPr>
          <a:xfrm>
            <a:off x="7106288" y="4549755"/>
            <a:ext cx="2127721" cy="169790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171450" lvl="0" indent="-171450">
              <a:spcAft>
                <a:spcPts val="200"/>
              </a:spcAft>
              <a:buFont typeface="Arial" panose="020B0604020202020204" pitchFamily="34" charset="0"/>
              <a:buChar char="•"/>
            </a:pPr>
            <a:r>
              <a:rPr lang="en-US" sz="1200" dirty="0" err="1">
                <a:solidFill>
                  <a:srgbClr val="000000"/>
                </a:solidFill>
                <a:latin typeface="Verdana"/>
              </a:rPr>
              <a:t>Kaby</a:t>
            </a:r>
            <a:r>
              <a:rPr lang="en-US" sz="1200" dirty="0">
                <a:solidFill>
                  <a:srgbClr val="000000"/>
                </a:solidFill>
                <a:latin typeface="Verdana"/>
              </a:rPr>
              <a:t> Lake Refresh 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en-US" sz="1200" dirty="0" err="1">
                <a:solidFill>
                  <a:srgbClr val="000000"/>
                </a:solidFill>
                <a:latin typeface="Verdana"/>
              </a:rPr>
              <a:t>Kaby</a:t>
            </a:r>
            <a:r>
              <a:rPr lang="en-US" sz="1200" dirty="0">
                <a:solidFill>
                  <a:srgbClr val="000000"/>
                </a:solidFill>
                <a:latin typeface="Verdana"/>
              </a:rPr>
              <a:t> Lake G with </a:t>
            </a:r>
          </a:p>
          <a:p>
            <a:r>
              <a:rPr lang="en-US" sz="1200" dirty="0">
                <a:solidFill>
                  <a:srgbClr val="000000"/>
                </a:solidFill>
                <a:latin typeface="Verdana"/>
              </a:rPr>
              <a:t>      AMD Vega graphics</a:t>
            </a:r>
          </a:p>
          <a:p>
            <a:pPr marL="171450" indent="-171450">
              <a:spcAft>
                <a:spcPts val="200"/>
              </a:spcAft>
              <a:buFont typeface="Arial" panose="020B0604020202020204" pitchFamily="34" charset="0"/>
              <a:buChar char="•"/>
            </a:pPr>
            <a:r>
              <a:rPr lang="en-US" sz="1200" dirty="0">
                <a:solidFill>
                  <a:srgbClr val="000000"/>
                </a:solidFill>
                <a:latin typeface="Verdana"/>
              </a:rPr>
              <a:t>Coffee Lake</a:t>
            </a:r>
          </a:p>
          <a:p>
            <a:pPr marL="171450" indent="-171450">
              <a:spcAft>
                <a:spcPts val="200"/>
              </a:spcAft>
              <a:buFont typeface="Arial" panose="020B0604020202020204" pitchFamily="34" charset="0"/>
              <a:buChar char="•"/>
            </a:pPr>
            <a:r>
              <a:rPr lang="en-US" sz="1200" dirty="0">
                <a:solidFill>
                  <a:srgbClr val="000000"/>
                </a:solidFill>
                <a:latin typeface="Verdana"/>
              </a:rPr>
              <a:t>Amber Lake Y</a:t>
            </a:r>
          </a:p>
          <a:p>
            <a:pPr marL="171450" indent="-171450">
              <a:spcAft>
                <a:spcPts val="200"/>
              </a:spcAft>
              <a:buFont typeface="Arial" panose="020B0604020202020204" pitchFamily="34" charset="0"/>
              <a:buChar char="•"/>
            </a:pPr>
            <a:r>
              <a:rPr lang="en-US" sz="1200" dirty="0">
                <a:solidFill>
                  <a:srgbClr val="000000"/>
                </a:solidFill>
                <a:latin typeface="Verdana"/>
              </a:rPr>
              <a:t>Whiskey Lake U</a:t>
            </a:r>
          </a:p>
          <a:p>
            <a:pPr marL="171450" lvl="0" indent="-171450">
              <a:spcAft>
                <a:spcPts val="200"/>
              </a:spcAft>
              <a:buFont typeface="Arial" panose="020B0604020202020204" pitchFamily="34" charset="0"/>
              <a:buChar char="•"/>
            </a:pPr>
            <a:r>
              <a:rPr lang="en-US" sz="1200" dirty="0">
                <a:solidFill>
                  <a:srgbClr val="000000"/>
                </a:solidFill>
                <a:latin typeface="Verdana"/>
              </a:rPr>
              <a:t>(all 14 nm) and</a:t>
            </a:r>
          </a:p>
          <a:p>
            <a:pPr marL="171450" lvl="0" indent="-171450">
              <a:buFont typeface="Arial" panose="020B0604020202020204" pitchFamily="34" charset="0"/>
              <a:buChar char="•"/>
            </a:pPr>
            <a:r>
              <a:rPr lang="en-US" sz="1200" dirty="0">
                <a:latin typeface="Verdana"/>
              </a:rPr>
              <a:t>Cannon Lake (10 nm) </a:t>
            </a:r>
          </a:p>
        </p:txBody>
      </p:sp>
      <p:sp>
        <p:nvSpPr>
          <p:cNvPr id="89" name="TextBox 88"/>
          <p:cNvSpPr txBox="1"/>
          <p:nvPr/>
        </p:nvSpPr>
        <p:spPr>
          <a:xfrm>
            <a:off x="6840760" y="3913471"/>
            <a:ext cx="290681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/>
            <a:r>
              <a:rPr lang="en-US" sz="1200" baseline="30000" dirty="0">
                <a:solidFill>
                  <a:srgbClr val="000000"/>
                </a:solidFill>
                <a:latin typeface="Verdana"/>
              </a:rPr>
              <a:t>1</a:t>
            </a:r>
            <a:r>
              <a:rPr lang="en-US" sz="1200" dirty="0">
                <a:solidFill>
                  <a:srgbClr val="000000"/>
                </a:solidFill>
                <a:latin typeface="Verdana"/>
              </a:rPr>
              <a:t>The 8</a:t>
            </a:r>
            <a:r>
              <a:rPr lang="en-US" sz="1200" baseline="30000" dirty="0">
                <a:solidFill>
                  <a:srgbClr val="000000"/>
                </a:solidFill>
                <a:latin typeface="Verdana"/>
              </a:rPr>
              <a:t>th</a:t>
            </a:r>
            <a:r>
              <a:rPr lang="en-US" sz="1200" dirty="0">
                <a:solidFill>
                  <a:srgbClr val="000000"/>
                </a:solidFill>
                <a:latin typeface="Verdana"/>
              </a:rPr>
              <a:t> generation </a:t>
            </a:r>
          </a:p>
          <a:p>
            <a:pPr lvl="0"/>
            <a:r>
              <a:rPr lang="en-US" sz="1200" dirty="0">
                <a:solidFill>
                  <a:srgbClr val="000000"/>
                </a:solidFill>
                <a:latin typeface="Verdana"/>
              </a:rPr>
              <a:t>   </a:t>
            </a:r>
            <a:r>
              <a:rPr lang="en-US" sz="1200" spc="-30" dirty="0">
                <a:solidFill>
                  <a:srgbClr val="000000"/>
                </a:solidFill>
                <a:latin typeface="Verdana"/>
              </a:rPr>
              <a:t>encompasses the following</a:t>
            </a:r>
          </a:p>
          <a:p>
            <a:pPr lvl="0"/>
            <a:r>
              <a:rPr lang="en-US" sz="1200" dirty="0">
                <a:solidFill>
                  <a:srgbClr val="000000"/>
                </a:solidFill>
                <a:latin typeface="Verdana"/>
              </a:rPr>
              <a:t>   processor lines:</a:t>
            </a:r>
          </a:p>
        </p:txBody>
      </p:sp>
      <p:sp>
        <p:nvSpPr>
          <p:cNvPr id="90" name="Téglalap 14"/>
          <p:cNvSpPr/>
          <p:nvPr/>
        </p:nvSpPr>
        <p:spPr bwMode="auto">
          <a:xfrm>
            <a:off x="5682298" y="4473515"/>
            <a:ext cx="1184957" cy="1356734"/>
          </a:xfrm>
          <a:prstGeom prst="rect">
            <a:avLst/>
          </a:prstGeom>
          <a:solidFill>
            <a:srgbClr val="7F7F7F"/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base">
              <a:spcBef>
                <a:spcPct val="0"/>
              </a:spcBef>
              <a:spcAft>
                <a:spcPts val="200"/>
              </a:spcAft>
              <a:defRPr/>
            </a:pPr>
            <a:r>
              <a:rPr lang="en-US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Comet Lake</a:t>
            </a:r>
            <a:endParaRPr lang="hu-HU" sz="4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ts val="600"/>
              </a:spcBef>
              <a:spcAft>
                <a:spcPct val="0"/>
              </a:spcAft>
              <a:defRPr/>
            </a:pPr>
            <a:r>
              <a:rPr lang="hu-HU" sz="9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New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900" b="1" dirty="0" err="1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Microarch</a:t>
            </a:r>
            <a:r>
              <a:rPr lang="en-US" sz="9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.</a:t>
            </a:r>
            <a:endParaRPr lang="hu-HU" sz="9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hu-HU" sz="12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14 </a:t>
            </a:r>
            <a:r>
              <a:rPr lang="hu-HU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nm</a:t>
            </a:r>
          </a:p>
        </p:txBody>
      </p:sp>
      <p:sp>
        <p:nvSpPr>
          <p:cNvPr id="91" name="Szövegdoboz 21"/>
          <p:cNvSpPr txBox="1">
            <a:spLocks noChangeArrowheads="1"/>
          </p:cNvSpPr>
          <p:nvPr/>
        </p:nvSpPr>
        <p:spPr bwMode="auto">
          <a:xfrm>
            <a:off x="5910192" y="5838499"/>
            <a:ext cx="631904" cy="26930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150" b="1" i="1" dirty="0">
                <a:solidFill>
                  <a:srgbClr val="000000"/>
                </a:solidFill>
                <a:latin typeface="Verdana" pitchFamily="34" charset="0"/>
                <a:ea typeface="Verdana" pitchFamily="34" charset="0"/>
                <a:cs typeface="Verdana" pitchFamily="34" charset="0"/>
              </a:rPr>
              <a:t>T</a:t>
            </a:r>
            <a:r>
              <a:rPr lang="en-US" altLang="en-US" sz="1150" b="1" i="1" dirty="0">
                <a:solidFill>
                  <a:srgbClr val="000000"/>
                </a:solidFill>
                <a:latin typeface="Verdana" pitchFamily="34" charset="0"/>
                <a:ea typeface="Verdana" pitchFamily="34" charset="0"/>
                <a:cs typeface="Verdana" pitchFamily="34" charset="0"/>
              </a:rPr>
              <a:t>OCK</a:t>
            </a:r>
            <a:endParaRPr lang="hu-HU" altLang="en-US" sz="1150" b="1" i="1" dirty="0">
              <a:solidFill>
                <a:srgbClr val="000000"/>
              </a:solidFill>
              <a:latin typeface="Verdana" pitchFamily="34" charset="0"/>
              <a:ea typeface="Verdana" pitchFamily="34" charset="0"/>
              <a:cs typeface="Verdana" pitchFamily="34" charset="0"/>
            </a:endParaRPr>
          </a:p>
        </p:txBody>
      </p:sp>
      <p:sp>
        <p:nvSpPr>
          <p:cNvPr id="92" name="Szövegdoboz 25"/>
          <p:cNvSpPr txBox="1"/>
          <p:nvPr/>
        </p:nvSpPr>
        <p:spPr bwMode="auto">
          <a:xfrm>
            <a:off x="5747951" y="4121028"/>
            <a:ext cx="886782" cy="276999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150" b="1" dirty="0">
                <a:solidFill>
                  <a:srgbClr val="000000"/>
                </a:solidFill>
                <a:latin typeface="Verdana" pitchFamily="34" charset="0"/>
                <a:ea typeface="Verdana" panose="020B0604030504040204" pitchFamily="34" charset="0"/>
                <a:cs typeface="Verdana" panose="020B0604030504040204" pitchFamily="34" charset="0"/>
              </a:rPr>
              <a:t>10. g</a:t>
            </a:r>
            <a:r>
              <a:rPr lang="hu-HU" sz="1150" b="1" dirty="0">
                <a:solidFill>
                  <a:srgbClr val="000000"/>
                </a:solidFill>
                <a:latin typeface="Verdana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en.</a:t>
            </a:r>
            <a:endParaRPr lang="en-US" sz="1150" b="1" dirty="0">
              <a:solidFill>
                <a:srgbClr val="000000"/>
              </a:solidFill>
              <a:latin typeface="Verdana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</p:txBody>
      </p:sp>
      <p:sp>
        <p:nvSpPr>
          <p:cNvPr id="93" name="TextBox 92"/>
          <p:cNvSpPr txBox="1"/>
          <p:nvPr/>
        </p:nvSpPr>
        <p:spPr>
          <a:xfrm>
            <a:off x="7019292" y="6205575"/>
            <a:ext cx="984565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>
                <a:solidFill>
                  <a:schemeClr val="accent6"/>
                </a:solidFill>
              </a:rPr>
              <a:t>lines [</a:t>
            </a:r>
            <a:r>
              <a:rPr lang="hu-HU" sz="1200" dirty="0">
                <a:solidFill>
                  <a:schemeClr val="accent6"/>
                </a:solidFill>
              </a:rPr>
              <a:t>11</a:t>
            </a:r>
            <a:r>
              <a:rPr lang="en-US" sz="1200" dirty="0">
                <a:solidFill>
                  <a:schemeClr val="accent6"/>
                </a:solidFill>
              </a:rPr>
              <a:t>].</a:t>
            </a:r>
          </a:p>
        </p:txBody>
      </p:sp>
      <p:sp>
        <p:nvSpPr>
          <p:cNvPr id="77" name="Text Box 5"/>
          <p:cNvSpPr txBox="1">
            <a:spLocks noChangeArrowheads="1"/>
          </p:cNvSpPr>
          <p:nvPr/>
        </p:nvSpPr>
        <p:spPr bwMode="auto">
          <a:xfrm>
            <a:off x="6725760" y="6316578"/>
            <a:ext cx="2004075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>
              <a:defRPr sz="14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>
              <a:defRPr sz="1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>
              <a:defRPr sz="14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>
              <a:defRPr sz="14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altLang="en-US" dirty="0">
                <a:solidFill>
                  <a:srgbClr val="FFFFFF"/>
                </a:solidFill>
              </a:rPr>
              <a:t>© </a:t>
            </a:r>
            <a:r>
              <a:rPr lang="en-US" altLang="en-US" dirty="0" err="1">
                <a:solidFill>
                  <a:srgbClr val="FFFFFF"/>
                </a:solidFill>
              </a:rPr>
              <a:t>Dezső</a:t>
            </a:r>
            <a:r>
              <a:rPr lang="en-US" altLang="en-US" dirty="0">
                <a:solidFill>
                  <a:srgbClr val="FFFFFF"/>
                </a:solidFill>
              </a:rPr>
              <a:t> Sima 2020</a:t>
            </a:r>
          </a:p>
        </p:txBody>
      </p:sp>
      <p:sp>
        <p:nvSpPr>
          <p:cNvPr id="2" name="Téglalap 3"/>
          <p:cNvSpPr/>
          <p:nvPr/>
        </p:nvSpPr>
        <p:spPr bwMode="auto">
          <a:xfrm>
            <a:off x="611560" y="1024311"/>
            <a:ext cx="8414524" cy="2376000"/>
          </a:xfrm>
          <a:prstGeom prst="rect">
            <a:avLst/>
          </a:prstGeom>
          <a:solidFill>
            <a:schemeClr val="bg1">
              <a:lumMod val="95000"/>
            </a:schemeClr>
          </a:solidFill>
          <a:ln w="28575" cmpd="dbl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400" b="1" dirty="0">
                <a:solidFill>
                  <a:srgbClr val="FFFFFF"/>
                </a:solidFill>
              </a:rPr>
              <a:t>EE</a:t>
            </a:r>
            <a:endParaRPr lang="hu-HU" sz="1400" b="1" dirty="0">
              <a:solidFill>
                <a:srgbClr val="FFFFFF"/>
              </a:solidFill>
            </a:endParaRPr>
          </a:p>
        </p:txBody>
      </p:sp>
      <p:sp>
        <p:nvSpPr>
          <p:cNvPr id="3" name="Téglalap 4"/>
          <p:cNvSpPr/>
          <p:nvPr/>
        </p:nvSpPr>
        <p:spPr bwMode="auto">
          <a:xfrm>
            <a:off x="728232" y="1471076"/>
            <a:ext cx="1028957" cy="1364288"/>
          </a:xfrm>
          <a:prstGeom prst="rect">
            <a:avLst/>
          </a:prstGeom>
          <a:solidFill>
            <a:schemeClr val="bg1">
              <a:lumMod val="50000"/>
            </a:schemeClr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Core 2</a:t>
            </a:r>
            <a:endParaRPr lang="hu-HU" sz="1200" b="1" baseline="30000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hu-HU" sz="12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hu-HU" sz="9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New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hu-HU" sz="900" b="1" dirty="0" err="1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Microarch</a:t>
            </a:r>
            <a:r>
              <a:rPr lang="en-US" sz="9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.</a:t>
            </a:r>
            <a:endParaRPr lang="hu-HU" sz="9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hu-HU" sz="12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hu-HU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65</a:t>
            </a:r>
            <a:r>
              <a:rPr lang="en-US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hu-HU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nm</a:t>
            </a:r>
          </a:p>
        </p:txBody>
      </p:sp>
      <p:sp>
        <p:nvSpPr>
          <p:cNvPr id="4" name="Téglalap 5"/>
          <p:cNvSpPr/>
          <p:nvPr/>
        </p:nvSpPr>
        <p:spPr bwMode="auto">
          <a:xfrm>
            <a:off x="1766384" y="1472070"/>
            <a:ext cx="1028957" cy="1364288"/>
          </a:xfrm>
          <a:prstGeom prst="rect">
            <a:avLst/>
          </a:prstGeom>
          <a:solidFill>
            <a:schemeClr val="accent5">
              <a:lumMod val="75000"/>
            </a:schemeClr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hu-HU" sz="1200" b="1" dirty="0" err="1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Penryn</a:t>
            </a:r>
            <a:endParaRPr lang="hu-HU" sz="1200" b="1" baseline="30000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hu-HU" sz="12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hu-HU" sz="9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New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hu-HU" sz="900" b="1" dirty="0" err="1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Process</a:t>
            </a:r>
            <a:endParaRPr lang="hu-HU" sz="9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hu-HU" sz="9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hu-HU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45</a:t>
            </a:r>
            <a:r>
              <a:rPr lang="en-US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hu-HU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nm</a:t>
            </a:r>
          </a:p>
        </p:txBody>
      </p:sp>
      <p:sp>
        <p:nvSpPr>
          <p:cNvPr id="5" name="Téglalap 11"/>
          <p:cNvSpPr/>
          <p:nvPr/>
        </p:nvSpPr>
        <p:spPr bwMode="auto">
          <a:xfrm>
            <a:off x="2776211" y="1471076"/>
            <a:ext cx="1028957" cy="1364288"/>
          </a:xfrm>
          <a:prstGeom prst="rect">
            <a:avLst/>
          </a:prstGeom>
          <a:solidFill>
            <a:schemeClr val="bg1">
              <a:lumMod val="50000"/>
            </a:schemeClr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hu-HU" sz="1200" b="1" dirty="0" err="1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Nehalem</a:t>
            </a:r>
            <a:endParaRPr lang="hu-HU" sz="1200" b="1" baseline="30000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hu-HU" sz="12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hu-HU" sz="9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New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hu-HU" sz="900" b="1" dirty="0" err="1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Microarch</a:t>
            </a:r>
            <a:r>
              <a:rPr lang="en-US" sz="9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.</a:t>
            </a:r>
            <a:endParaRPr lang="hu-HU" sz="9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hu-HU" sz="9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hu-HU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45</a:t>
            </a:r>
            <a:r>
              <a:rPr lang="en-US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hu-HU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nm</a:t>
            </a:r>
          </a:p>
        </p:txBody>
      </p:sp>
      <p:sp>
        <p:nvSpPr>
          <p:cNvPr id="6" name="Téglalap 12"/>
          <p:cNvSpPr/>
          <p:nvPr/>
        </p:nvSpPr>
        <p:spPr bwMode="auto">
          <a:xfrm>
            <a:off x="3817032" y="1472734"/>
            <a:ext cx="1028957" cy="1364288"/>
          </a:xfrm>
          <a:prstGeom prst="rect">
            <a:avLst/>
          </a:prstGeom>
          <a:solidFill>
            <a:schemeClr val="accent5">
              <a:lumMod val="75000"/>
            </a:schemeClr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hu-HU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West</a:t>
            </a:r>
            <a:r>
              <a:rPr lang="en-US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-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hu-HU" sz="1200" b="1" dirty="0" err="1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mere</a:t>
            </a:r>
            <a:endParaRPr lang="en-US" sz="12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8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hu-HU" sz="9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New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hu-HU" sz="900" b="1" dirty="0" err="1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Process</a:t>
            </a:r>
            <a:endParaRPr lang="en-US" sz="9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hu-HU" sz="9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hu-HU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32</a:t>
            </a:r>
            <a:r>
              <a:rPr lang="en-US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hu-HU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nm</a:t>
            </a:r>
          </a:p>
        </p:txBody>
      </p:sp>
      <p:sp>
        <p:nvSpPr>
          <p:cNvPr id="7" name="Téglalap 13"/>
          <p:cNvSpPr/>
          <p:nvPr/>
        </p:nvSpPr>
        <p:spPr bwMode="auto">
          <a:xfrm>
            <a:off x="4844243" y="1471076"/>
            <a:ext cx="1028957" cy="1364288"/>
          </a:xfrm>
          <a:prstGeom prst="rect">
            <a:avLst/>
          </a:prstGeom>
          <a:solidFill>
            <a:schemeClr val="bg1">
              <a:lumMod val="50000"/>
            </a:schemeClr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hu-HU" sz="1200" b="1" dirty="0" err="1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Sandy</a:t>
            </a:r>
            <a:r>
              <a:rPr lang="hu-HU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/>
            </a:r>
            <a:br>
              <a:rPr lang="hu-HU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</a:br>
            <a:r>
              <a:rPr lang="hu-HU" sz="1200" b="1" dirty="0" err="1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Bridge</a:t>
            </a:r>
            <a:endParaRPr lang="hu-HU" sz="1200" b="1" baseline="30000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hu-HU" sz="4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hu-HU" sz="9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New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hu-HU" sz="900" b="1" dirty="0" err="1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Microarch</a:t>
            </a:r>
            <a:r>
              <a:rPr lang="en-US" sz="9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.</a:t>
            </a:r>
            <a:endParaRPr lang="hu-HU" sz="9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hu-HU" sz="9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hu-HU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32</a:t>
            </a:r>
            <a:r>
              <a:rPr lang="en-US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hu-HU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nm</a:t>
            </a:r>
          </a:p>
        </p:txBody>
      </p:sp>
      <p:sp>
        <p:nvSpPr>
          <p:cNvPr id="8" name="Téglalap 14"/>
          <p:cNvSpPr/>
          <p:nvPr/>
        </p:nvSpPr>
        <p:spPr bwMode="auto">
          <a:xfrm>
            <a:off x="5890172" y="1469417"/>
            <a:ext cx="1028957" cy="1364288"/>
          </a:xfrm>
          <a:prstGeom prst="rect">
            <a:avLst/>
          </a:prstGeom>
          <a:solidFill>
            <a:schemeClr val="accent5">
              <a:lumMod val="75000"/>
            </a:schemeClr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hu-HU" sz="1200" b="1" dirty="0" err="1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Ivy</a:t>
            </a:r>
            <a:r>
              <a:rPr lang="hu-HU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/>
            </a:r>
            <a:br>
              <a:rPr lang="hu-HU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</a:br>
            <a:r>
              <a:rPr lang="hu-HU" sz="1200" b="1" dirty="0" err="1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Bridge</a:t>
            </a:r>
            <a:endParaRPr lang="hu-HU" sz="1200" b="1" baseline="30000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hu-HU" sz="4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hu-HU" sz="9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New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hu-HU" sz="900" b="1" dirty="0" err="1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Process</a:t>
            </a:r>
            <a:endParaRPr lang="hu-HU" sz="9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hu-HU" sz="9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hu-HU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22</a:t>
            </a:r>
            <a:r>
              <a:rPr lang="en-US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hu-HU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nm</a:t>
            </a:r>
          </a:p>
        </p:txBody>
      </p:sp>
      <p:sp>
        <p:nvSpPr>
          <p:cNvPr id="9" name="Téglalap 15"/>
          <p:cNvSpPr/>
          <p:nvPr/>
        </p:nvSpPr>
        <p:spPr bwMode="auto">
          <a:xfrm>
            <a:off x="6906669" y="1471076"/>
            <a:ext cx="1028957" cy="1364288"/>
          </a:xfrm>
          <a:prstGeom prst="rect">
            <a:avLst/>
          </a:prstGeom>
          <a:solidFill>
            <a:schemeClr val="bg1">
              <a:lumMod val="50000"/>
            </a:schemeClr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hu-HU" sz="1200" b="1" dirty="0" err="1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Haswell</a:t>
            </a:r>
            <a:endParaRPr lang="hu-HU" sz="1200" b="1" baseline="30000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hu-HU" sz="12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hu-HU" sz="9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New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hu-HU" sz="900" b="1" dirty="0" err="1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Microarchi</a:t>
            </a:r>
            <a:r>
              <a:rPr lang="en-US" sz="9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.</a:t>
            </a:r>
            <a:endParaRPr lang="hu-HU" sz="9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hu-HU" sz="9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hu-HU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22</a:t>
            </a:r>
            <a:r>
              <a:rPr lang="en-US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hu-HU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nm</a:t>
            </a:r>
          </a:p>
        </p:txBody>
      </p:sp>
      <p:sp>
        <p:nvSpPr>
          <p:cNvPr id="10" name="Szövegdoboz 16"/>
          <p:cNvSpPr txBox="1">
            <a:spLocks noChangeArrowheads="1"/>
          </p:cNvSpPr>
          <p:nvPr/>
        </p:nvSpPr>
        <p:spPr bwMode="auto">
          <a:xfrm>
            <a:off x="878288" y="2862917"/>
            <a:ext cx="579175" cy="26240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200" b="1" i="1" dirty="0">
                <a:solidFill>
                  <a:srgbClr val="000000"/>
                </a:solidFill>
                <a:latin typeface="Verdana" pitchFamily="34" charset="0"/>
                <a:ea typeface="Verdana" pitchFamily="34" charset="0"/>
                <a:cs typeface="Verdana" pitchFamily="34" charset="0"/>
              </a:rPr>
              <a:t>TOCK</a:t>
            </a:r>
          </a:p>
        </p:txBody>
      </p:sp>
      <p:sp>
        <p:nvSpPr>
          <p:cNvPr id="11" name="Szövegdoboz 17"/>
          <p:cNvSpPr txBox="1">
            <a:spLocks noChangeArrowheads="1"/>
          </p:cNvSpPr>
          <p:nvPr/>
        </p:nvSpPr>
        <p:spPr bwMode="auto">
          <a:xfrm>
            <a:off x="1975265" y="2864783"/>
            <a:ext cx="536294" cy="26240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200" b="1" i="1" dirty="0">
                <a:solidFill>
                  <a:srgbClr val="000000"/>
                </a:solidFill>
                <a:latin typeface="Verdana" pitchFamily="34" charset="0"/>
                <a:ea typeface="Verdana" pitchFamily="34" charset="0"/>
                <a:cs typeface="Verdana" pitchFamily="34" charset="0"/>
              </a:rPr>
              <a:t>TICK</a:t>
            </a:r>
          </a:p>
        </p:txBody>
      </p:sp>
      <p:sp>
        <p:nvSpPr>
          <p:cNvPr id="12" name="Szövegdoboz 18"/>
          <p:cNvSpPr txBox="1">
            <a:spLocks noChangeArrowheads="1"/>
          </p:cNvSpPr>
          <p:nvPr/>
        </p:nvSpPr>
        <p:spPr bwMode="auto">
          <a:xfrm>
            <a:off x="2951820" y="2863393"/>
            <a:ext cx="579175" cy="26240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200" b="1" i="1" dirty="0">
                <a:solidFill>
                  <a:srgbClr val="000000"/>
                </a:solidFill>
                <a:latin typeface="Verdana" pitchFamily="34" charset="0"/>
                <a:ea typeface="Verdana" pitchFamily="34" charset="0"/>
                <a:cs typeface="Verdana" pitchFamily="34" charset="0"/>
              </a:rPr>
              <a:t>TOCK</a:t>
            </a:r>
          </a:p>
        </p:txBody>
      </p:sp>
      <p:sp>
        <p:nvSpPr>
          <p:cNvPr id="13" name="Szövegdoboz 19"/>
          <p:cNvSpPr txBox="1">
            <a:spLocks noChangeArrowheads="1"/>
          </p:cNvSpPr>
          <p:nvPr/>
        </p:nvSpPr>
        <p:spPr bwMode="auto">
          <a:xfrm>
            <a:off x="4052469" y="2865259"/>
            <a:ext cx="536294" cy="26240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200" b="1" i="1" dirty="0">
                <a:solidFill>
                  <a:srgbClr val="000000"/>
                </a:solidFill>
                <a:latin typeface="Verdana" pitchFamily="34" charset="0"/>
                <a:ea typeface="Verdana" pitchFamily="34" charset="0"/>
                <a:cs typeface="Verdana" pitchFamily="34" charset="0"/>
              </a:rPr>
              <a:t>TICK</a:t>
            </a:r>
          </a:p>
        </p:txBody>
      </p:sp>
      <p:sp>
        <p:nvSpPr>
          <p:cNvPr id="14" name="Szövegdoboz 20"/>
          <p:cNvSpPr txBox="1">
            <a:spLocks noChangeArrowheads="1"/>
          </p:cNvSpPr>
          <p:nvPr/>
        </p:nvSpPr>
        <p:spPr bwMode="auto">
          <a:xfrm>
            <a:off x="5035134" y="2865259"/>
            <a:ext cx="579175" cy="26240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200" b="1" i="1" dirty="0">
                <a:solidFill>
                  <a:srgbClr val="000000"/>
                </a:solidFill>
                <a:latin typeface="Verdana" pitchFamily="34" charset="0"/>
                <a:ea typeface="Verdana" pitchFamily="34" charset="0"/>
                <a:cs typeface="Verdana" pitchFamily="34" charset="0"/>
              </a:rPr>
              <a:t>TOCK</a:t>
            </a:r>
          </a:p>
        </p:txBody>
      </p:sp>
      <p:sp>
        <p:nvSpPr>
          <p:cNvPr id="15" name="Szövegdoboz 21"/>
          <p:cNvSpPr txBox="1">
            <a:spLocks noChangeArrowheads="1"/>
          </p:cNvSpPr>
          <p:nvPr/>
        </p:nvSpPr>
        <p:spPr bwMode="auto">
          <a:xfrm>
            <a:off x="6144017" y="2867125"/>
            <a:ext cx="536294" cy="26240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200" b="1" i="1" dirty="0">
                <a:solidFill>
                  <a:srgbClr val="000000"/>
                </a:solidFill>
                <a:latin typeface="Verdana" pitchFamily="34" charset="0"/>
                <a:ea typeface="Verdana" pitchFamily="34" charset="0"/>
                <a:cs typeface="Verdana" pitchFamily="34" charset="0"/>
              </a:rPr>
              <a:t>TICK</a:t>
            </a:r>
          </a:p>
        </p:txBody>
      </p:sp>
      <p:sp>
        <p:nvSpPr>
          <p:cNvPr id="16" name="Szövegdoboz 22"/>
          <p:cNvSpPr txBox="1">
            <a:spLocks noChangeArrowheads="1"/>
          </p:cNvSpPr>
          <p:nvPr/>
        </p:nvSpPr>
        <p:spPr bwMode="auto">
          <a:xfrm>
            <a:off x="7100119" y="2865734"/>
            <a:ext cx="579175" cy="26240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200" b="1" i="1">
                <a:solidFill>
                  <a:srgbClr val="000000"/>
                </a:solidFill>
                <a:latin typeface="Verdana" pitchFamily="34" charset="0"/>
                <a:ea typeface="Verdana" pitchFamily="34" charset="0"/>
                <a:cs typeface="Verdana" pitchFamily="34" charset="0"/>
              </a:rPr>
              <a:t>TOCK</a:t>
            </a:r>
          </a:p>
        </p:txBody>
      </p:sp>
      <p:sp>
        <p:nvSpPr>
          <p:cNvPr id="17" name="Szövegdoboz 25"/>
          <p:cNvSpPr txBox="1"/>
          <p:nvPr/>
        </p:nvSpPr>
        <p:spPr bwMode="auto">
          <a:xfrm>
            <a:off x="834810" y="1097160"/>
            <a:ext cx="790602" cy="276999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marL="228600" indent="-228600" algn="ctr" fontAlgn="base">
              <a:spcBef>
                <a:spcPct val="0"/>
              </a:spcBef>
              <a:spcAft>
                <a:spcPts val="100"/>
              </a:spcAft>
              <a:buAutoNum type="arabicPeriod"/>
              <a:defRPr/>
            </a:pPr>
            <a:r>
              <a:rPr lang="hu-HU" sz="1200" b="1" dirty="0" err="1">
                <a:solidFill>
                  <a:srgbClr val="000000"/>
                </a:solidFill>
                <a:latin typeface="Verdana" pitchFamily="34" charset="0"/>
                <a:ea typeface="Verdana" panose="020B0604030504040204" pitchFamily="34" charset="0"/>
                <a:cs typeface="Verdana" panose="020B0604030504040204" pitchFamily="34" charset="0"/>
              </a:rPr>
              <a:t>gen</a:t>
            </a:r>
            <a:r>
              <a:rPr lang="hu-HU" sz="1200" b="1" dirty="0">
                <a:solidFill>
                  <a:srgbClr val="000000"/>
                </a:solidFill>
                <a:latin typeface="Verdana" pitchFamily="34" charset="0"/>
                <a:ea typeface="Verdana" panose="020B0604030504040204" pitchFamily="34" charset="0"/>
                <a:cs typeface="Verdana" panose="020B0604030504040204" pitchFamily="34" charset="0"/>
              </a:rPr>
              <a:t>.</a:t>
            </a:r>
            <a:endParaRPr lang="en-US" sz="1200" b="1" dirty="0">
              <a:solidFill>
                <a:srgbClr val="000000"/>
              </a:solidFill>
              <a:latin typeface="Verdana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</p:txBody>
      </p:sp>
      <p:sp>
        <p:nvSpPr>
          <p:cNvPr id="18" name="Szövegdoboz 26"/>
          <p:cNvSpPr txBox="1"/>
          <p:nvPr/>
        </p:nvSpPr>
        <p:spPr bwMode="auto">
          <a:xfrm>
            <a:off x="4945011" y="1088740"/>
            <a:ext cx="777778" cy="276999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hu-HU" sz="1200" b="1" dirty="0">
                <a:solidFill>
                  <a:srgbClr val="000000"/>
                </a:solidFill>
                <a:latin typeface="+mj-lt"/>
                <a:ea typeface="Verdana" panose="020B0604030504040204" pitchFamily="34" charset="0"/>
                <a:cs typeface="Verdana" panose="020B0604030504040204" pitchFamily="34" charset="0"/>
              </a:rPr>
              <a:t>2. </a:t>
            </a:r>
            <a:r>
              <a:rPr lang="hu-HU" sz="1200" b="1" dirty="0" err="1">
                <a:solidFill>
                  <a:srgbClr val="000000"/>
                </a:solidFill>
                <a:latin typeface="+mj-lt"/>
                <a:ea typeface="Verdana" panose="020B0604030504040204" pitchFamily="34" charset="0"/>
                <a:cs typeface="Verdana" panose="020B0604030504040204" pitchFamily="34" charset="0"/>
              </a:rPr>
              <a:t>gen</a:t>
            </a:r>
            <a:r>
              <a:rPr lang="hu-HU" sz="1200" b="1" dirty="0">
                <a:solidFill>
                  <a:srgbClr val="000000"/>
                </a:solidFill>
                <a:latin typeface="+mj-lt"/>
                <a:ea typeface="Verdana" panose="020B0604030504040204" pitchFamily="34" charset="0"/>
                <a:cs typeface="Verdana" panose="020B0604030504040204" pitchFamily="34" charset="0"/>
              </a:rPr>
              <a:t>.</a:t>
            </a:r>
            <a:endParaRPr lang="en-US" sz="1200" b="1" dirty="0">
              <a:solidFill>
                <a:srgbClr val="000000"/>
              </a:solidFill>
              <a:latin typeface="+mj-lt"/>
              <a:ea typeface="Verdana" panose="020B0604030504040204" pitchFamily="34" charset="0"/>
              <a:cs typeface="Verdana" panose="020B0604030504040204" pitchFamily="34" charset="0"/>
            </a:endParaRPr>
          </a:p>
        </p:txBody>
      </p:sp>
      <p:sp>
        <p:nvSpPr>
          <p:cNvPr id="19" name="Szövegdoboz 27"/>
          <p:cNvSpPr txBox="1"/>
          <p:nvPr/>
        </p:nvSpPr>
        <p:spPr bwMode="auto">
          <a:xfrm>
            <a:off x="6030637" y="1097160"/>
            <a:ext cx="777778" cy="276999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hu-HU" sz="1200" b="1" dirty="0">
                <a:solidFill>
                  <a:srgbClr val="000000"/>
                </a:solidFill>
                <a:latin typeface="Verdana" pitchFamily="34" charset="0"/>
                <a:ea typeface="Verdana" panose="020B0604030504040204" pitchFamily="34" charset="0"/>
                <a:cs typeface="Verdana" panose="020B0604030504040204" pitchFamily="34" charset="0"/>
              </a:rPr>
              <a:t>3. </a:t>
            </a:r>
            <a:r>
              <a:rPr lang="hu-HU" sz="1200" b="1" dirty="0" err="1">
                <a:solidFill>
                  <a:srgbClr val="000000"/>
                </a:solidFill>
                <a:latin typeface="Verdana" pitchFamily="34" charset="0"/>
                <a:ea typeface="Verdana" panose="020B0604030504040204" pitchFamily="34" charset="0"/>
                <a:cs typeface="Verdana" panose="020B0604030504040204" pitchFamily="34" charset="0"/>
              </a:rPr>
              <a:t>gen</a:t>
            </a:r>
            <a:r>
              <a:rPr lang="hu-HU" sz="1200" b="1" dirty="0">
                <a:solidFill>
                  <a:srgbClr val="000000"/>
                </a:solidFill>
                <a:latin typeface="Verdana" pitchFamily="34" charset="0"/>
                <a:ea typeface="Verdana" panose="020B0604030504040204" pitchFamily="34" charset="0"/>
                <a:cs typeface="Verdana" panose="020B0604030504040204" pitchFamily="34" charset="0"/>
              </a:rPr>
              <a:t>.</a:t>
            </a:r>
            <a:endParaRPr lang="en-US" sz="1200" b="1" dirty="0">
              <a:solidFill>
                <a:srgbClr val="000000"/>
              </a:solidFill>
              <a:latin typeface="Verdana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</p:txBody>
      </p:sp>
      <p:sp>
        <p:nvSpPr>
          <p:cNvPr id="20" name="Szövegdoboz 28"/>
          <p:cNvSpPr txBox="1"/>
          <p:nvPr/>
        </p:nvSpPr>
        <p:spPr bwMode="auto">
          <a:xfrm>
            <a:off x="7032937" y="1097160"/>
            <a:ext cx="777778" cy="276999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hu-HU" sz="1200" b="1" dirty="0">
                <a:solidFill>
                  <a:srgbClr val="000000"/>
                </a:solidFill>
                <a:latin typeface="Verdana" pitchFamily="34" charset="0"/>
                <a:ea typeface="Verdana" panose="020B0604030504040204" pitchFamily="34" charset="0"/>
                <a:cs typeface="Verdana" panose="020B0604030504040204" pitchFamily="34" charset="0"/>
              </a:rPr>
              <a:t>4. </a:t>
            </a:r>
            <a:r>
              <a:rPr lang="hu-HU" sz="1200" b="1" dirty="0" err="1">
                <a:solidFill>
                  <a:srgbClr val="000000"/>
                </a:solidFill>
                <a:latin typeface="Verdana" pitchFamily="34" charset="0"/>
                <a:ea typeface="Verdana" panose="020B0604030504040204" pitchFamily="34" charset="0"/>
                <a:cs typeface="Verdana" panose="020B0604030504040204" pitchFamily="34" charset="0"/>
              </a:rPr>
              <a:t>gen</a:t>
            </a:r>
            <a:r>
              <a:rPr lang="hu-HU" sz="1200" b="1" dirty="0">
                <a:solidFill>
                  <a:srgbClr val="000000"/>
                </a:solidFill>
                <a:latin typeface="Verdana" pitchFamily="34" charset="0"/>
                <a:ea typeface="Verdana" panose="020B0604030504040204" pitchFamily="34" charset="0"/>
                <a:cs typeface="Verdana" panose="020B0604030504040204" pitchFamily="34" charset="0"/>
              </a:rPr>
              <a:t>.</a:t>
            </a:r>
            <a:endParaRPr lang="en-US" sz="1200" b="1" dirty="0">
              <a:solidFill>
                <a:srgbClr val="000000"/>
              </a:solidFill>
              <a:latin typeface="Verdana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</p:txBody>
      </p:sp>
      <p:sp>
        <p:nvSpPr>
          <p:cNvPr id="21" name="TextBox 20"/>
          <p:cNvSpPr txBox="1"/>
          <p:nvPr/>
        </p:nvSpPr>
        <p:spPr bwMode="auto">
          <a:xfrm>
            <a:off x="8074136" y="1097160"/>
            <a:ext cx="777778" cy="276999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200" b="1" dirty="0">
                <a:solidFill>
                  <a:srgbClr val="000000"/>
                </a:solidFill>
                <a:latin typeface="Verdana"/>
                <a:cs typeface="Arial" charset="0"/>
              </a:rPr>
              <a:t>5. gen.</a:t>
            </a:r>
          </a:p>
        </p:txBody>
      </p:sp>
      <p:sp>
        <p:nvSpPr>
          <p:cNvPr id="22" name="Téglalap 14"/>
          <p:cNvSpPr/>
          <p:nvPr/>
        </p:nvSpPr>
        <p:spPr bwMode="auto">
          <a:xfrm>
            <a:off x="7940766" y="1476962"/>
            <a:ext cx="1025710" cy="1356734"/>
          </a:xfrm>
          <a:prstGeom prst="rect">
            <a:avLst/>
          </a:prstGeom>
          <a:solidFill>
            <a:schemeClr val="accent5">
              <a:lumMod val="75000"/>
            </a:schemeClr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Broad-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well</a:t>
            </a:r>
            <a:endParaRPr lang="hu-HU" sz="1200" b="1" baseline="30000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hu-HU" sz="4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hu-HU" sz="9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New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hu-HU" sz="900" b="1" dirty="0" err="1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Process</a:t>
            </a:r>
            <a:endParaRPr lang="hu-HU" sz="9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hu-HU" sz="12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14 </a:t>
            </a:r>
            <a:r>
              <a:rPr lang="hu-HU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nm</a:t>
            </a:r>
          </a:p>
        </p:txBody>
      </p:sp>
      <p:sp>
        <p:nvSpPr>
          <p:cNvPr id="23" name="Szövegdoboz 21"/>
          <p:cNvSpPr txBox="1">
            <a:spLocks noChangeArrowheads="1"/>
          </p:cNvSpPr>
          <p:nvPr/>
        </p:nvSpPr>
        <p:spPr bwMode="auto">
          <a:xfrm>
            <a:off x="8170382" y="2860467"/>
            <a:ext cx="535001" cy="26240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200" b="1" i="1" dirty="0">
                <a:solidFill>
                  <a:srgbClr val="000000"/>
                </a:solidFill>
                <a:latin typeface="Verdana" pitchFamily="34" charset="0"/>
                <a:ea typeface="Verdana" pitchFamily="34" charset="0"/>
                <a:cs typeface="Verdana" pitchFamily="34" charset="0"/>
              </a:rPr>
              <a:t>TICK</a:t>
            </a:r>
          </a:p>
        </p:txBody>
      </p:sp>
      <p:cxnSp>
        <p:nvCxnSpPr>
          <p:cNvPr id="27" name="Straight Connector 26"/>
          <p:cNvCxnSpPr>
            <a:stCxn id="2" idx="0"/>
            <a:endCxn id="2" idx="2"/>
          </p:cNvCxnSpPr>
          <p:nvPr/>
        </p:nvCxnSpPr>
        <p:spPr bwMode="auto">
          <a:xfrm>
            <a:off x="4842082" y="951069"/>
            <a:ext cx="0" cy="2286000"/>
          </a:xfrm>
          <a:prstGeom prst="line">
            <a:avLst/>
          </a:prstGeom>
          <a:noFill/>
          <a:ln w="28575" cap="flat" cmpd="sng" algn="ctr">
            <a:solidFill>
              <a:srgbClr val="FF0000"/>
            </a:solidFill>
            <a:prstDash val="sysDot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103" name="Szövegdoboz 25"/>
          <p:cNvSpPr txBox="1"/>
          <p:nvPr/>
        </p:nvSpPr>
        <p:spPr bwMode="auto">
          <a:xfrm>
            <a:off x="701570" y="6443043"/>
            <a:ext cx="1269258" cy="276999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200" b="1" spc="-70" dirty="0">
                <a:solidFill>
                  <a:srgbClr val="000000"/>
                </a:solidFill>
                <a:latin typeface="Verdana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i3/i5/i7</a:t>
            </a:r>
            <a:r>
              <a:rPr lang="en-US" sz="1200" spc="-70" dirty="0">
                <a:solidFill>
                  <a:srgbClr val="000000"/>
                </a:solidFill>
                <a:latin typeface="Verdana" pitchFamily="34" charset="0"/>
                <a:ea typeface="Verdana" panose="020B0604030504040204" pitchFamily="34" charset="0"/>
                <a:cs typeface="Verdana" panose="020B0604030504040204" pitchFamily="34" charset="0"/>
              </a:rPr>
              <a:t>--6xxx</a:t>
            </a:r>
            <a:endParaRPr lang="hu-HU" sz="1200" b="1" spc="-70" dirty="0">
              <a:solidFill>
                <a:srgbClr val="000000"/>
              </a:solidFill>
              <a:latin typeface="Verdana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</p:txBody>
      </p:sp>
      <p:sp>
        <p:nvSpPr>
          <p:cNvPr id="104" name="Szövegdoboz 25"/>
          <p:cNvSpPr txBox="1"/>
          <p:nvPr/>
        </p:nvSpPr>
        <p:spPr bwMode="auto">
          <a:xfrm>
            <a:off x="2144206" y="6444335"/>
            <a:ext cx="627095" cy="276999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200" dirty="0">
                <a:solidFill>
                  <a:srgbClr val="000000"/>
                </a:solidFill>
                <a:latin typeface="Verdana" pitchFamily="34" charset="0"/>
                <a:ea typeface="Verdana" panose="020B0604030504040204" pitchFamily="34" charset="0"/>
                <a:cs typeface="Verdana" panose="020B0604030504040204" pitchFamily="34" charset="0"/>
              </a:rPr>
              <a:t>-7xxx</a:t>
            </a:r>
          </a:p>
        </p:txBody>
      </p:sp>
      <p:sp>
        <p:nvSpPr>
          <p:cNvPr id="105" name="Szövegdoboz 25"/>
          <p:cNvSpPr txBox="1"/>
          <p:nvPr/>
        </p:nvSpPr>
        <p:spPr bwMode="auto">
          <a:xfrm>
            <a:off x="2905119" y="6417391"/>
            <a:ext cx="1683346" cy="461665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200" dirty="0">
                <a:solidFill>
                  <a:srgbClr val="000000"/>
                </a:solidFill>
                <a:latin typeface="Verdana" pitchFamily="34" charset="0"/>
                <a:ea typeface="Verdana" panose="020B0604030504040204" pitchFamily="34" charset="0"/>
                <a:cs typeface="Verdana" panose="020B0604030504040204" pitchFamily="34" charset="0"/>
              </a:rPr>
              <a:t>-8xxx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200" dirty="0">
                <a:solidFill>
                  <a:srgbClr val="000000"/>
                </a:solidFill>
                <a:latin typeface="Verdana" pitchFamily="34" charset="0"/>
                <a:ea typeface="Verdana" panose="020B0604030504040204" pitchFamily="34" charset="0"/>
                <a:cs typeface="Verdana" panose="020B0604030504040204" pitchFamily="34" charset="0"/>
              </a:rPr>
              <a:t>(-10xxx for AL-Y R)</a:t>
            </a:r>
          </a:p>
        </p:txBody>
      </p:sp>
      <p:sp>
        <p:nvSpPr>
          <p:cNvPr id="106" name="Szövegdoboz 25"/>
          <p:cNvSpPr txBox="1"/>
          <p:nvPr/>
        </p:nvSpPr>
        <p:spPr bwMode="auto">
          <a:xfrm>
            <a:off x="4617005" y="6439190"/>
            <a:ext cx="1024639" cy="276999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200" b="1" dirty="0">
                <a:solidFill>
                  <a:srgbClr val="000000"/>
                </a:solidFill>
                <a:latin typeface="Verdana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i3-i9</a:t>
            </a:r>
            <a:r>
              <a:rPr lang="en-US" sz="1200" dirty="0">
                <a:solidFill>
                  <a:srgbClr val="000000"/>
                </a:solidFill>
                <a:latin typeface="Verdana" pitchFamily="34" charset="0"/>
                <a:ea typeface="Verdana" panose="020B0604030504040204" pitchFamily="34" charset="0"/>
                <a:cs typeface="Verdana" panose="020B0604030504040204" pitchFamily="34" charset="0"/>
              </a:rPr>
              <a:t>-9xxx</a:t>
            </a:r>
          </a:p>
        </p:txBody>
      </p:sp>
      <p:sp>
        <p:nvSpPr>
          <p:cNvPr id="107" name="TextBox 106"/>
          <p:cNvSpPr txBox="1"/>
          <p:nvPr/>
        </p:nvSpPr>
        <p:spPr>
          <a:xfrm>
            <a:off x="5663014" y="6560713"/>
            <a:ext cx="184731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endParaRPr lang="en-US" sz="1200" dirty="0">
              <a:latin typeface="+mj-lt"/>
            </a:endParaRPr>
          </a:p>
        </p:txBody>
      </p:sp>
      <p:sp>
        <p:nvSpPr>
          <p:cNvPr id="108" name="Szövegdoboz 25"/>
          <p:cNvSpPr txBox="1"/>
          <p:nvPr/>
        </p:nvSpPr>
        <p:spPr bwMode="auto">
          <a:xfrm>
            <a:off x="5654822" y="6443943"/>
            <a:ext cx="1122423" cy="276999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200" b="1" dirty="0">
                <a:solidFill>
                  <a:srgbClr val="000000"/>
                </a:solidFill>
                <a:latin typeface="Verdana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i3-i9</a:t>
            </a:r>
            <a:r>
              <a:rPr lang="en-US" sz="1200" dirty="0">
                <a:solidFill>
                  <a:srgbClr val="000000"/>
                </a:solidFill>
                <a:latin typeface="Verdana" pitchFamily="34" charset="0"/>
                <a:ea typeface="Verdana" panose="020B0604030504040204" pitchFamily="34" charset="0"/>
                <a:cs typeface="Verdana" panose="020B0604030504040204" pitchFamily="34" charset="0"/>
              </a:rPr>
              <a:t>-10xxx</a:t>
            </a:r>
          </a:p>
        </p:txBody>
      </p:sp>
      <p:sp>
        <p:nvSpPr>
          <p:cNvPr id="109" name="TextBox 108"/>
          <p:cNvSpPr txBox="1"/>
          <p:nvPr/>
        </p:nvSpPr>
        <p:spPr>
          <a:xfrm>
            <a:off x="17008" y="6427234"/>
            <a:ext cx="77457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200" b="1" dirty="0">
                <a:latin typeface="+mj-lt"/>
              </a:rPr>
              <a:t>Clients</a:t>
            </a:r>
          </a:p>
        </p:txBody>
      </p:sp>
      <p:sp>
        <p:nvSpPr>
          <p:cNvPr id="112" name="TextBox 111"/>
          <p:cNvSpPr txBox="1"/>
          <p:nvPr/>
        </p:nvSpPr>
        <p:spPr>
          <a:xfrm>
            <a:off x="842887" y="3078792"/>
            <a:ext cx="716863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i="1" dirty="0"/>
              <a:t>(2006)</a:t>
            </a:r>
          </a:p>
        </p:txBody>
      </p:sp>
      <p:sp>
        <p:nvSpPr>
          <p:cNvPr id="113" name="TextBox 112"/>
          <p:cNvSpPr txBox="1"/>
          <p:nvPr/>
        </p:nvSpPr>
        <p:spPr>
          <a:xfrm>
            <a:off x="1874917" y="3078792"/>
            <a:ext cx="716863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i="1" dirty="0"/>
              <a:t>(2007)</a:t>
            </a:r>
          </a:p>
        </p:txBody>
      </p:sp>
      <p:sp>
        <p:nvSpPr>
          <p:cNvPr id="114" name="TextBox 113"/>
          <p:cNvSpPr txBox="1"/>
          <p:nvPr/>
        </p:nvSpPr>
        <p:spPr>
          <a:xfrm>
            <a:off x="2910032" y="3078792"/>
            <a:ext cx="716863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i="1" dirty="0"/>
              <a:t>(2008)</a:t>
            </a:r>
          </a:p>
        </p:txBody>
      </p:sp>
      <p:sp>
        <p:nvSpPr>
          <p:cNvPr id="115" name="TextBox 114"/>
          <p:cNvSpPr txBox="1"/>
          <p:nvPr/>
        </p:nvSpPr>
        <p:spPr>
          <a:xfrm>
            <a:off x="3990152" y="3078792"/>
            <a:ext cx="716863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i="1" dirty="0"/>
              <a:t>(2010)</a:t>
            </a:r>
          </a:p>
        </p:txBody>
      </p:sp>
      <p:sp>
        <p:nvSpPr>
          <p:cNvPr id="116" name="TextBox 115"/>
          <p:cNvSpPr txBox="1"/>
          <p:nvPr/>
        </p:nvSpPr>
        <p:spPr>
          <a:xfrm>
            <a:off x="5025267" y="3078792"/>
            <a:ext cx="716863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i="1" dirty="0"/>
              <a:t>(2011)</a:t>
            </a:r>
          </a:p>
        </p:txBody>
      </p:sp>
      <p:sp>
        <p:nvSpPr>
          <p:cNvPr id="117" name="TextBox 116"/>
          <p:cNvSpPr txBox="1"/>
          <p:nvPr/>
        </p:nvSpPr>
        <p:spPr>
          <a:xfrm>
            <a:off x="6063604" y="3078792"/>
            <a:ext cx="716863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i="1" dirty="0"/>
              <a:t>(2012)</a:t>
            </a:r>
          </a:p>
        </p:txBody>
      </p:sp>
      <p:sp>
        <p:nvSpPr>
          <p:cNvPr id="118" name="TextBox 117"/>
          <p:cNvSpPr txBox="1"/>
          <p:nvPr/>
        </p:nvSpPr>
        <p:spPr>
          <a:xfrm>
            <a:off x="7057107" y="3078792"/>
            <a:ext cx="716863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i="1" dirty="0"/>
              <a:t>(2013)</a:t>
            </a:r>
          </a:p>
        </p:txBody>
      </p:sp>
      <p:sp>
        <p:nvSpPr>
          <p:cNvPr id="119" name="TextBox 118"/>
          <p:cNvSpPr txBox="1"/>
          <p:nvPr/>
        </p:nvSpPr>
        <p:spPr>
          <a:xfrm>
            <a:off x="8127395" y="3078792"/>
            <a:ext cx="716863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i="1" dirty="0"/>
              <a:t>(2014)</a:t>
            </a:r>
          </a:p>
        </p:txBody>
      </p:sp>
      <p:sp>
        <p:nvSpPr>
          <p:cNvPr id="74" name="Szövegdoboz 25"/>
          <p:cNvSpPr txBox="1"/>
          <p:nvPr/>
        </p:nvSpPr>
        <p:spPr bwMode="auto">
          <a:xfrm>
            <a:off x="761037" y="3476942"/>
            <a:ext cx="893193" cy="276999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200" dirty="0"/>
              <a:t>4/5/6xxx</a:t>
            </a:r>
            <a:endParaRPr lang="en-US" sz="1200" b="1" dirty="0">
              <a:solidFill>
                <a:srgbClr val="000000"/>
              </a:solidFill>
              <a:latin typeface="Verdana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</p:txBody>
      </p:sp>
      <p:sp>
        <p:nvSpPr>
          <p:cNvPr id="75" name="Szövegdoboz 26"/>
          <p:cNvSpPr txBox="1"/>
          <p:nvPr/>
        </p:nvSpPr>
        <p:spPr bwMode="auto">
          <a:xfrm>
            <a:off x="4997875" y="3466670"/>
            <a:ext cx="627095" cy="276999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200" dirty="0"/>
              <a:t>-2xxx</a:t>
            </a:r>
            <a:endParaRPr lang="hu-HU" sz="1200" b="1" dirty="0">
              <a:solidFill>
                <a:srgbClr val="000000"/>
              </a:solidFill>
              <a:latin typeface="+mj-lt"/>
              <a:ea typeface="Verdana" panose="020B0604030504040204" pitchFamily="34" charset="0"/>
              <a:cs typeface="Verdana" panose="020B0604030504040204" pitchFamily="34" charset="0"/>
            </a:endParaRPr>
          </a:p>
        </p:txBody>
      </p:sp>
      <p:sp>
        <p:nvSpPr>
          <p:cNvPr id="76" name="Szövegdoboz 27"/>
          <p:cNvSpPr txBox="1"/>
          <p:nvPr/>
        </p:nvSpPr>
        <p:spPr bwMode="auto">
          <a:xfrm>
            <a:off x="6083501" y="3468258"/>
            <a:ext cx="627095" cy="276999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200" dirty="0"/>
              <a:t>-3xxx</a:t>
            </a:r>
            <a:endParaRPr lang="en-US" sz="1200" b="1" dirty="0">
              <a:solidFill>
                <a:srgbClr val="000000"/>
              </a:solidFill>
              <a:latin typeface="Verdana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</p:txBody>
      </p:sp>
      <p:sp>
        <p:nvSpPr>
          <p:cNvPr id="80" name="Szövegdoboz 28"/>
          <p:cNvSpPr txBox="1"/>
          <p:nvPr/>
        </p:nvSpPr>
        <p:spPr bwMode="auto">
          <a:xfrm>
            <a:off x="7085801" y="3466670"/>
            <a:ext cx="627095" cy="276999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200" dirty="0"/>
              <a:t>-4xxx</a:t>
            </a:r>
            <a:endParaRPr lang="en-US" sz="1200" b="1" dirty="0">
              <a:solidFill>
                <a:srgbClr val="000000"/>
              </a:solidFill>
              <a:latin typeface="Verdana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</p:txBody>
      </p:sp>
      <p:sp>
        <p:nvSpPr>
          <p:cNvPr id="84" name="TextBox 83"/>
          <p:cNvSpPr txBox="1"/>
          <p:nvPr/>
        </p:nvSpPr>
        <p:spPr bwMode="auto">
          <a:xfrm>
            <a:off x="8127000" y="3482545"/>
            <a:ext cx="627095" cy="276999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200" dirty="0"/>
              <a:t>-5xxx</a:t>
            </a:r>
            <a:endParaRPr lang="en-US" sz="1200" b="1" dirty="0">
              <a:solidFill>
                <a:srgbClr val="000000"/>
              </a:solidFill>
              <a:latin typeface="Verdana"/>
              <a:cs typeface="Arial" charset="0"/>
            </a:endParaRPr>
          </a:p>
        </p:txBody>
      </p:sp>
      <p:sp>
        <p:nvSpPr>
          <p:cNvPr id="110" name="TextBox 109"/>
          <p:cNvSpPr txBox="1"/>
          <p:nvPr/>
        </p:nvSpPr>
        <p:spPr>
          <a:xfrm>
            <a:off x="2826856" y="3459860"/>
            <a:ext cx="955133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 dirty="0" err="1">
                <a:latin typeface="+mj-lt"/>
              </a:rPr>
              <a:t>i5</a:t>
            </a:r>
            <a:r>
              <a:rPr lang="en-US" sz="1200" b="1" dirty="0">
                <a:latin typeface="+mj-lt"/>
              </a:rPr>
              <a:t>/</a:t>
            </a:r>
            <a:r>
              <a:rPr lang="en-US" sz="1200" b="1" dirty="0" err="1">
                <a:latin typeface="+mj-lt"/>
              </a:rPr>
              <a:t>i7</a:t>
            </a:r>
            <a:r>
              <a:rPr lang="en-US" sz="1200" dirty="0">
                <a:latin typeface="+mj-lt"/>
              </a:rPr>
              <a:t>-xxx</a:t>
            </a:r>
          </a:p>
        </p:txBody>
      </p:sp>
      <p:sp>
        <p:nvSpPr>
          <p:cNvPr id="111" name="TextBox 110"/>
          <p:cNvSpPr txBox="1"/>
          <p:nvPr/>
        </p:nvSpPr>
        <p:spPr>
          <a:xfrm>
            <a:off x="3742992" y="3459860"/>
            <a:ext cx="1222835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 dirty="0" err="1">
                <a:latin typeface="+mj-lt"/>
              </a:rPr>
              <a:t>i3</a:t>
            </a:r>
            <a:r>
              <a:rPr lang="en-US" sz="1200" b="1" dirty="0">
                <a:latin typeface="+mj-lt"/>
              </a:rPr>
              <a:t>/</a:t>
            </a:r>
            <a:r>
              <a:rPr lang="en-US" sz="1200" b="1" dirty="0" err="1">
                <a:latin typeface="+mj-lt"/>
              </a:rPr>
              <a:t>i5</a:t>
            </a:r>
            <a:r>
              <a:rPr lang="en-US" sz="1200" b="1" dirty="0">
                <a:latin typeface="+mj-lt"/>
              </a:rPr>
              <a:t>/</a:t>
            </a:r>
            <a:r>
              <a:rPr lang="en-US" sz="1200" b="1" dirty="0" err="1">
                <a:latin typeface="+mj-lt"/>
              </a:rPr>
              <a:t>i7</a:t>
            </a:r>
            <a:r>
              <a:rPr lang="en-US" sz="1200" dirty="0">
                <a:latin typeface="+mj-lt"/>
              </a:rPr>
              <a:t>-xxx</a:t>
            </a:r>
          </a:p>
        </p:txBody>
      </p:sp>
      <p:sp>
        <p:nvSpPr>
          <p:cNvPr id="120" name="TextBox 119"/>
          <p:cNvSpPr txBox="1"/>
          <p:nvPr/>
        </p:nvSpPr>
        <p:spPr>
          <a:xfrm>
            <a:off x="16887" y="3468280"/>
            <a:ext cx="72968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200" b="1" spc="-50" dirty="0">
                <a:latin typeface="+mj-lt"/>
              </a:rPr>
              <a:t>Clients</a:t>
            </a:r>
          </a:p>
        </p:txBody>
      </p:sp>
      <p:sp>
        <p:nvSpPr>
          <p:cNvPr id="121" name="TextBox 120"/>
          <p:cNvSpPr txBox="1"/>
          <p:nvPr/>
        </p:nvSpPr>
        <p:spPr>
          <a:xfrm>
            <a:off x="1734670" y="3459860"/>
            <a:ext cx="1061509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>
                <a:latin typeface="+mj-lt"/>
              </a:rPr>
              <a:t>6/7/8/</a:t>
            </a:r>
            <a:r>
              <a:rPr lang="en-US" sz="1200" dirty="0" err="1">
                <a:latin typeface="+mj-lt"/>
              </a:rPr>
              <a:t>9xxx</a:t>
            </a:r>
            <a:endParaRPr lang="en-US" sz="1200" dirty="0">
              <a:latin typeface="+mj-lt"/>
            </a:endParaRPr>
          </a:p>
        </p:txBody>
      </p:sp>
      <p:sp>
        <p:nvSpPr>
          <p:cNvPr id="122" name="TextBox 121"/>
          <p:cNvSpPr txBox="1"/>
          <p:nvPr/>
        </p:nvSpPr>
        <p:spPr>
          <a:xfrm>
            <a:off x="916252" y="6034177"/>
            <a:ext cx="668773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300" i="1" dirty="0"/>
              <a:t>(2015)</a:t>
            </a:r>
          </a:p>
        </p:txBody>
      </p:sp>
      <p:sp>
        <p:nvSpPr>
          <p:cNvPr id="123" name="TextBox 122"/>
          <p:cNvSpPr txBox="1"/>
          <p:nvPr/>
        </p:nvSpPr>
        <p:spPr>
          <a:xfrm>
            <a:off x="2010054" y="6029458"/>
            <a:ext cx="668773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300" i="1" dirty="0"/>
              <a:t>(2016)</a:t>
            </a:r>
          </a:p>
        </p:txBody>
      </p:sp>
      <p:sp>
        <p:nvSpPr>
          <p:cNvPr id="124" name="TextBox 123"/>
          <p:cNvSpPr txBox="1"/>
          <p:nvPr/>
        </p:nvSpPr>
        <p:spPr>
          <a:xfrm>
            <a:off x="3202729" y="6034177"/>
            <a:ext cx="1045479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300" i="1" dirty="0"/>
              <a:t>(2017/18)</a:t>
            </a:r>
          </a:p>
        </p:txBody>
      </p:sp>
      <p:sp>
        <p:nvSpPr>
          <p:cNvPr id="125" name="TextBox 124"/>
          <p:cNvSpPr txBox="1"/>
          <p:nvPr/>
        </p:nvSpPr>
        <p:spPr>
          <a:xfrm>
            <a:off x="4761852" y="6038841"/>
            <a:ext cx="668773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300" i="1" dirty="0"/>
              <a:t>(2018)</a:t>
            </a:r>
          </a:p>
        </p:txBody>
      </p:sp>
      <p:sp>
        <p:nvSpPr>
          <p:cNvPr id="126" name="TextBox 125"/>
          <p:cNvSpPr txBox="1"/>
          <p:nvPr/>
        </p:nvSpPr>
        <p:spPr>
          <a:xfrm>
            <a:off x="5848516" y="6043594"/>
            <a:ext cx="758541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300" i="1" dirty="0"/>
              <a:t>(2019)</a:t>
            </a:r>
          </a:p>
        </p:txBody>
      </p:sp>
    </p:spTree>
    <p:extLst>
      <p:ext uri="{BB962C8B-B14F-4D97-AF65-F5344CB8AC3E}">
        <p14:creationId xmlns:p14="http://schemas.microsoft.com/office/powerpoint/2010/main" val="1091146854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182F76"/>
            </a:gs>
            <a:gs pos="100000">
              <a:srgbClr val="3366FF"/>
            </a:gs>
          </a:gsLst>
          <a:lin ang="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226" name="AutoShape 3"/>
          <p:cNvSpPr>
            <a:spLocks noChangeArrowheads="1"/>
          </p:cNvSpPr>
          <p:nvPr/>
        </p:nvSpPr>
        <p:spPr bwMode="auto">
          <a:xfrm>
            <a:off x="871538" y="1313765"/>
            <a:ext cx="7391400" cy="457200"/>
          </a:xfrm>
          <a:prstGeom prst="roundRect">
            <a:avLst>
              <a:gd name="adj" fmla="val 0"/>
            </a:avLst>
          </a:prstGeom>
          <a:solidFill>
            <a:srgbClr val="000080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9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Intel’s Core 2 family - Overview</a:t>
            </a:r>
          </a:p>
        </p:txBody>
      </p:sp>
      <p:grpSp>
        <p:nvGrpSpPr>
          <p:cNvPr id="30" name="Group 13"/>
          <p:cNvGrpSpPr>
            <a:grpSpLocks/>
          </p:cNvGrpSpPr>
          <p:nvPr/>
        </p:nvGrpSpPr>
        <p:grpSpPr bwMode="auto">
          <a:xfrm>
            <a:off x="749300" y="2595732"/>
            <a:ext cx="7513638" cy="612777"/>
            <a:chOff x="472" y="2160"/>
            <a:chExt cx="4630" cy="386"/>
          </a:xfrm>
        </p:grpSpPr>
        <p:sp>
          <p:nvSpPr>
            <p:cNvPr id="31" name="AutoShape 11"/>
            <p:cNvSpPr>
              <a:spLocks noChangeArrowheads="1"/>
            </p:cNvSpPr>
            <p:nvPr/>
          </p:nvSpPr>
          <p:spPr bwMode="auto">
            <a:xfrm>
              <a:off x="658" y="2160"/>
              <a:ext cx="4444" cy="386"/>
            </a:xfrm>
            <a:prstGeom prst="roundRect">
              <a:avLst>
                <a:gd name="adj" fmla="val 0"/>
              </a:avLst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en-US" altLang="en-US" sz="1900" dirty="0">
                  <a:solidFill>
                    <a:srgbClr val="FFFFFF"/>
                  </a:solidFill>
                  <a:latin typeface="Verdana" pitchFamily="34" charset="0"/>
                  <a:cs typeface="Arial" charset="0"/>
                </a:rPr>
                <a:t>2.</a:t>
              </a:r>
              <a:r>
                <a:rPr lang="hu-HU" altLang="en-US" sz="1900" dirty="0">
                  <a:solidFill>
                    <a:srgbClr val="FFFFFF"/>
                  </a:solidFill>
                  <a:latin typeface="Verdana" pitchFamily="34" charset="0"/>
                  <a:cs typeface="Arial" charset="0"/>
                </a:rPr>
                <a:t> </a:t>
              </a:r>
              <a:r>
                <a:rPr lang="en-US" altLang="en-US" sz="1900" dirty="0">
                  <a:solidFill>
                    <a:srgbClr val="FFFFFF"/>
                  </a:solidFill>
                  <a:latin typeface="Verdana" pitchFamily="34" charset="0"/>
                  <a:cs typeface="Arial" charset="0"/>
                </a:rPr>
                <a:t>Overview of the evolution of Intel's Pentium 4 and</a:t>
              </a:r>
            </a:p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en-US" altLang="en-US" sz="1900" dirty="0">
                  <a:solidFill>
                    <a:srgbClr val="FFFFFF"/>
                  </a:solidFill>
                  <a:latin typeface="Verdana" pitchFamily="34" charset="0"/>
                  <a:cs typeface="Arial" charset="0"/>
                </a:rPr>
                <a:t>        Core 2 families</a:t>
              </a:r>
            </a:p>
          </p:txBody>
        </p:sp>
        <p:sp>
          <p:nvSpPr>
            <p:cNvPr id="32" name="Text Box 12"/>
            <p:cNvSpPr txBox="1">
              <a:spLocks noChangeArrowheads="1"/>
            </p:cNvSpPr>
            <p:nvPr/>
          </p:nvSpPr>
          <p:spPr bwMode="auto">
            <a:xfrm>
              <a:off x="472" y="2169"/>
              <a:ext cx="254" cy="24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 eaLnBrk="1" fontAlgn="base" hangingPunct="1">
                <a:spcBef>
                  <a:spcPct val="0"/>
                </a:spcBef>
                <a:spcAft>
                  <a:spcPct val="0"/>
                </a:spcAft>
              </a:pPr>
              <a:r>
                <a:rPr lang="hu-HU" altLang="en-US" sz="1900" dirty="0">
                  <a:solidFill>
                    <a:srgbClr val="FFFFFF"/>
                  </a:solidFill>
                  <a:latin typeface="Verdana" pitchFamily="34" charset="0"/>
                  <a:cs typeface="Arial" charset="0"/>
                </a:rPr>
                <a:t> </a:t>
              </a:r>
              <a:endParaRPr lang="en-US" altLang="en-US" sz="1900" dirty="0">
                <a:solidFill>
                  <a:srgbClr val="FFFFFF"/>
                </a:solidFill>
                <a:latin typeface="Verdana" pitchFamily="34" charset="0"/>
                <a:cs typeface="Arial" charset="0"/>
              </a:endParaRPr>
            </a:p>
          </p:txBody>
        </p:sp>
      </p:grpSp>
      <p:grpSp>
        <p:nvGrpSpPr>
          <p:cNvPr id="33" name="Group 14"/>
          <p:cNvGrpSpPr>
            <a:grpSpLocks/>
          </p:cNvGrpSpPr>
          <p:nvPr/>
        </p:nvGrpSpPr>
        <p:grpSpPr bwMode="auto">
          <a:xfrm>
            <a:off x="749300" y="3274302"/>
            <a:ext cx="7513638" cy="457200"/>
            <a:chOff x="472" y="2160"/>
            <a:chExt cx="4630" cy="288"/>
          </a:xfrm>
        </p:grpSpPr>
        <p:sp>
          <p:nvSpPr>
            <p:cNvPr id="34" name="AutoShape 15"/>
            <p:cNvSpPr>
              <a:spLocks noChangeArrowheads="1"/>
            </p:cNvSpPr>
            <p:nvPr/>
          </p:nvSpPr>
          <p:spPr bwMode="auto">
            <a:xfrm>
              <a:off x="658" y="2160"/>
              <a:ext cx="4444" cy="288"/>
            </a:xfrm>
            <a:prstGeom prst="roundRect">
              <a:avLst>
                <a:gd name="adj" fmla="val 0"/>
              </a:avLst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en-US" altLang="en-US" sz="1900" dirty="0">
                  <a:solidFill>
                    <a:srgbClr val="FFFFFF"/>
                  </a:solidFill>
                  <a:latin typeface="Verdana" pitchFamily="34" charset="0"/>
                  <a:cs typeface="Arial" charset="0"/>
                </a:rPr>
                <a:t>3. Evolution of client (laptop and desktop) processors</a:t>
              </a:r>
            </a:p>
          </p:txBody>
        </p:sp>
        <p:sp>
          <p:nvSpPr>
            <p:cNvPr id="35" name="Text Box 16"/>
            <p:cNvSpPr txBox="1">
              <a:spLocks noChangeArrowheads="1"/>
            </p:cNvSpPr>
            <p:nvPr/>
          </p:nvSpPr>
          <p:spPr bwMode="auto">
            <a:xfrm>
              <a:off x="472" y="2177"/>
              <a:ext cx="254" cy="24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 eaLnBrk="1" fontAlgn="base" hangingPunct="1">
                <a:spcBef>
                  <a:spcPct val="0"/>
                </a:spcBef>
                <a:spcAft>
                  <a:spcPct val="0"/>
                </a:spcAft>
              </a:pPr>
              <a:r>
                <a:rPr lang="hu-HU" altLang="en-US" sz="1900" dirty="0">
                  <a:solidFill>
                    <a:srgbClr val="FFFFFF"/>
                  </a:solidFill>
                  <a:latin typeface="Verdana" pitchFamily="34" charset="0"/>
                  <a:cs typeface="Arial" charset="0"/>
                </a:rPr>
                <a:t> </a:t>
              </a:r>
              <a:endParaRPr lang="en-US" altLang="en-US" sz="1900" dirty="0">
                <a:solidFill>
                  <a:srgbClr val="FFFFFF"/>
                </a:solidFill>
                <a:latin typeface="Verdana" pitchFamily="34" charset="0"/>
                <a:cs typeface="Arial" charset="0"/>
              </a:endParaRPr>
            </a:p>
          </p:txBody>
        </p:sp>
      </p:grpSp>
      <p:grpSp>
        <p:nvGrpSpPr>
          <p:cNvPr id="36" name="Group 20"/>
          <p:cNvGrpSpPr>
            <a:grpSpLocks/>
          </p:cNvGrpSpPr>
          <p:nvPr/>
        </p:nvGrpSpPr>
        <p:grpSpPr bwMode="auto">
          <a:xfrm>
            <a:off x="749300" y="3846671"/>
            <a:ext cx="7513638" cy="457200"/>
            <a:chOff x="472" y="2160"/>
            <a:chExt cx="4630" cy="288"/>
          </a:xfrm>
        </p:grpSpPr>
        <p:sp>
          <p:nvSpPr>
            <p:cNvPr id="37" name="AutoShape 21"/>
            <p:cNvSpPr>
              <a:spLocks noChangeArrowheads="1"/>
            </p:cNvSpPr>
            <p:nvPr/>
          </p:nvSpPr>
          <p:spPr bwMode="auto">
            <a:xfrm>
              <a:off x="658" y="2160"/>
              <a:ext cx="4444" cy="288"/>
            </a:xfrm>
            <a:prstGeom prst="roundRect">
              <a:avLst>
                <a:gd name="adj" fmla="val 0"/>
              </a:avLst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en-US" altLang="en-US" sz="1900" dirty="0">
                  <a:solidFill>
                    <a:srgbClr val="FFFFFF"/>
                  </a:solidFill>
                  <a:latin typeface="Verdana" pitchFamily="34" charset="0"/>
                  <a:cs typeface="Arial" charset="0"/>
                </a:rPr>
                <a:t>4. Evolution of HEDT (High-End Desktop) processors</a:t>
              </a:r>
            </a:p>
          </p:txBody>
        </p:sp>
        <p:sp>
          <p:nvSpPr>
            <p:cNvPr id="38" name="Text Box 22"/>
            <p:cNvSpPr txBox="1">
              <a:spLocks noChangeArrowheads="1"/>
            </p:cNvSpPr>
            <p:nvPr/>
          </p:nvSpPr>
          <p:spPr bwMode="auto">
            <a:xfrm>
              <a:off x="472" y="2177"/>
              <a:ext cx="254" cy="24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 eaLnBrk="1" fontAlgn="base" hangingPunct="1">
                <a:spcBef>
                  <a:spcPct val="0"/>
                </a:spcBef>
                <a:spcAft>
                  <a:spcPct val="0"/>
                </a:spcAft>
              </a:pPr>
              <a:r>
                <a:rPr lang="hu-HU" altLang="en-US" sz="1900" dirty="0">
                  <a:solidFill>
                    <a:srgbClr val="FFFFFF"/>
                  </a:solidFill>
                  <a:latin typeface="Verdana" pitchFamily="34" charset="0"/>
                  <a:cs typeface="Arial" charset="0"/>
                </a:rPr>
                <a:t> </a:t>
              </a:r>
              <a:endParaRPr lang="en-US" altLang="en-US" sz="1900" dirty="0">
                <a:solidFill>
                  <a:srgbClr val="FFFFFF"/>
                </a:solidFill>
                <a:latin typeface="Verdana" pitchFamily="34" charset="0"/>
                <a:cs typeface="Arial" charset="0"/>
              </a:endParaRPr>
            </a:p>
          </p:txBody>
        </p:sp>
      </p:grpSp>
      <p:grpSp>
        <p:nvGrpSpPr>
          <p:cNvPr id="39" name="Group 29"/>
          <p:cNvGrpSpPr>
            <a:grpSpLocks/>
          </p:cNvGrpSpPr>
          <p:nvPr/>
        </p:nvGrpSpPr>
        <p:grpSpPr bwMode="auto">
          <a:xfrm>
            <a:off x="750888" y="4403997"/>
            <a:ext cx="7512050" cy="457200"/>
            <a:chOff x="472" y="2160"/>
            <a:chExt cx="4630" cy="288"/>
          </a:xfrm>
        </p:grpSpPr>
        <p:sp>
          <p:nvSpPr>
            <p:cNvPr id="40" name="AutoShape 30"/>
            <p:cNvSpPr>
              <a:spLocks noChangeArrowheads="1"/>
            </p:cNvSpPr>
            <p:nvPr/>
          </p:nvSpPr>
          <p:spPr bwMode="auto">
            <a:xfrm>
              <a:off x="658" y="2160"/>
              <a:ext cx="4444" cy="288"/>
            </a:xfrm>
            <a:prstGeom prst="roundRect">
              <a:avLst>
                <a:gd name="adj" fmla="val 0"/>
              </a:avLst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en-US" altLang="en-US" sz="1900" dirty="0">
                  <a:solidFill>
                    <a:srgbClr val="FFFFFF"/>
                  </a:solidFill>
                  <a:latin typeface="Verdana" pitchFamily="34" charset="0"/>
                  <a:cs typeface="Arial" charset="0"/>
                </a:rPr>
                <a:t>5. Evolution of high-end 2S server processors</a:t>
              </a:r>
            </a:p>
          </p:txBody>
        </p:sp>
        <p:sp>
          <p:nvSpPr>
            <p:cNvPr id="41" name="Text Box 31"/>
            <p:cNvSpPr txBox="1">
              <a:spLocks noChangeArrowheads="1"/>
            </p:cNvSpPr>
            <p:nvPr/>
          </p:nvSpPr>
          <p:spPr bwMode="auto">
            <a:xfrm>
              <a:off x="472" y="2177"/>
              <a:ext cx="254" cy="24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 eaLnBrk="1" fontAlgn="base" hangingPunct="1">
                <a:spcBef>
                  <a:spcPct val="0"/>
                </a:spcBef>
                <a:spcAft>
                  <a:spcPct val="0"/>
                </a:spcAft>
              </a:pPr>
              <a:r>
                <a:rPr lang="hu-HU" altLang="en-US" sz="1900" dirty="0">
                  <a:solidFill>
                    <a:srgbClr val="FFFFFF"/>
                  </a:solidFill>
                  <a:latin typeface="Verdana" pitchFamily="34" charset="0"/>
                  <a:cs typeface="Arial" charset="0"/>
                </a:rPr>
                <a:t> </a:t>
              </a:r>
              <a:endParaRPr lang="en-US" altLang="en-US" sz="1900" dirty="0">
                <a:solidFill>
                  <a:srgbClr val="FFFFFF"/>
                </a:solidFill>
                <a:latin typeface="Verdana" pitchFamily="34" charset="0"/>
                <a:cs typeface="Arial" charset="0"/>
              </a:endParaRPr>
            </a:p>
          </p:txBody>
        </p:sp>
      </p:grpSp>
      <p:grpSp>
        <p:nvGrpSpPr>
          <p:cNvPr id="42" name="Group 17"/>
          <p:cNvGrpSpPr>
            <a:grpSpLocks/>
          </p:cNvGrpSpPr>
          <p:nvPr/>
        </p:nvGrpSpPr>
        <p:grpSpPr bwMode="auto">
          <a:xfrm>
            <a:off x="747713" y="4960595"/>
            <a:ext cx="7515225" cy="457200"/>
            <a:chOff x="472" y="2160"/>
            <a:chExt cx="4630" cy="288"/>
          </a:xfrm>
        </p:grpSpPr>
        <p:sp>
          <p:nvSpPr>
            <p:cNvPr id="43" name="AutoShape 18"/>
            <p:cNvSpPr>
              <a:spLocks noChangeArrowheads="1"/>
            </p:cNvSpPr>
            <p:nvPr/>
          </p:nvSpPr>
          <p:spPr bwMode="auto">
            <a:xfrm>
              <a:off x="658" y="2160"/>
              <a:ext cx="4444" cy="288"/>
            </a:xfrm>
            <a:prstGeom prst="roundRect">
              <a:avLst>
                <a:gd name="adj" fmla="val 0"/>
              </a:avLst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en-US" altLang="en-US" sz="1900" dirty="0">
                  <a:solidFill>
                    <a:srgbClr val="FFFFFF"/>
                  </a:solidFill>
                  <a:latin typeface="Verdana" pitchFamily="34" charset="0"/>
                  <a:cs typeface="Arial" charset="0"/>
                </a:rPr>
                <a:t>6. Evolution of tablet- and smartphone processors</a:t>
              </a:r>
            </a:p>
          </p:txBody>
        </p:sp>
        <p:sp>
          <p:nvSpPr>
            <p:cNvPr id="44" name="Text Box 19"/>
            <p:cNvSpPr txBox="1">
              <a:spLocks noChangeArrowheads="1"/>
            </p:cNvSpPr>
            <p:nvPr/>
          </p:nvSpPr>
          <p:spPr bwMode="auto">
            <a:xfrm>
              <a:off x="472" y="2169"/>
              <a:ext cx="254" cy="24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 eaLnBrk="1" fontAlgn="base" hangingPunct="1">
                <a:spcBef>
                  <a:spcPct val="0"/>
                </a:spcBef>
                <a:spcAft>
                  <a:spcPct val="0"/>
                </a:spcAft>
              </a:pPr>
              <a:r>
                <a:rPr lang="hu-HU" altLang="en-US" sz="1900" dirty="0">
                  <a:solidFill>
                    <a:srgbClr val="FFFFFF"/>
                  </a:solidFill>
                  <a:latin typeface="Verdana" pitchFamily="34" charset="0"/>
                  <a:cs typeface="Arial" charset="0"/>
                </a:rPr>
                <a:t> </a:t>
              </a:r>
              <a:endParaRPr lang="en-US" altLang="en-US" sz="1900" dirty="0">
                <a:solidFill>
                  <a:srgbClr val="FFFFFF"/>
                </a:solidFill>
                <a:latin typeface="Verdana" pitchFamily="34" charset="0"/>
                <a:cs typeface="Arial" charset="0"/>
              </a:endParaRPr>
            </a:p>
          </p:txBody>
        </p:sp>
      </p:grpSp>
      <p:grpSp>
        <p:nvGrpSpPr>
          <p:cNvPr id="18" name="Group 13"/>
          <p:cNvGrpSpPr>
            <a:grpSpLocks/>
          </p:cNvGrpSpPr>
          <p:nvPr/>
        </p:nvGrpSpPr>
        <p:grpSpPr bwMode="auto">
          <a:xfrm>
            <a:off x="757085" y="2022732"/>
            <a:ext cx="7513638" cy="468313"/>
            <a:chOff x="472" y="2160"/>
            <a:chExt cx="4630" cy="295"/>
          </a:xfrm>
        </p:grpSpPr>
        <p:sp>
          <p:nvSpPr>
            <p:cNvPr id="19" name="AutoShape 11"/>
            <p:cNvSpPr>
              <a:spLocks noChangeArrowheads="1"/>
            </p:cNvSpPr>
            <p:nvPr/>
          </p:nvSpPr>
          <p:spPr bwMode="auto">
            <a:xfrm>
              <a:off x="658" y="2160"/>
              <a:ext cx="4444" cy="295"/>
            </a:xfrm>
            <a:prstGeom prst="roundRect">
              <a:avLst>
                <a:gd name="adj" fmla="val 0"/>
              </a:avLst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en-US" altLang="en-US" sz="1900" dirty="0">
                  <a:solidFill>
                    <a:srgbClr val="FFFFFF"/>
                  </a:solidFill>
                  <a:latin typeface="Verdana" pitchFamily="34" charset="0"/>
                  <a:cs typeface="Arial" charset="0"/>
                </a:rPr>
                <a:t>1.</a:t>
              </a:r>
              <a:r>
                <a:rPr lang="hu-HU" altLang="en-US" sz="1900" dirty="0">
                  <a:solidFill>
                    <a:srgbClr val="FFFFFF"/>
                  </a:solidFill>
                  <a:latin typeface="Verdana" pitchFamily="34" charset="0"/>
                  <a:cs typeface="Arial" charset="0"/>
                </a:rPr>
                <a:t> </a:t>
              </a:r>
              <a:r>
                <a:rPr lang="en-US" altLang="en-US" sz="1900" dirty="0">
                  <a:solidFill>
                    <a:srgbClr val="FFFFFF"/>
                  </a:solidFill>
                  <a:latin typeface="Verdana" pitchFamily="34" charset="0"/>
                  <a:cs typeface="Arial" charset="0"/>
                </a:rPr>
                <a:t>Introduction - Main battlefields of the processor war</a:t>
              </a:r>
            </a:p>
          </p:txBody>
        </p:sp>
        <p:sp>
          <p:nvSpPr>
            <p:cNvPr id="20" name="Text Box 12"/>
            <p:cNvSpPr txBox="1">
              <a:spLocks noChangeArrowheads="1"/>
            </p:cNvSpPr>
            <p:nvPr/>
          </p:nvSpPr>
          <p:spPr bwMode="auto">
            <a:xfrm>
              <a:off x="472" y="2169"/>
              <a:ext cx="254" cy="24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 eaLnBrk="1" fontAlgn="base" hangingPunct="1">
                <a:spcBef>
                  <a:spcPct val="0"/>
                </a:spcBef>
                <a:spcAft>
                  <a:spcPct val="0"/>
                </a:spcAft>
              </a:pPr>
              <a:r>
                <a:rPr lang="hu-HU" altLang="en-US" sz="1900" dirty="0">
                  <a:solidFill>
                    <a:srgbClr val="FFFFFF"/>
                  </a:solidFill>
                  <a:latin typeface="Verdana" pitchFamily="34" charset="0"/>
                  <a:cs typeface="Arial" charset="0"/>
                </a:rPr>
                <a:t> </a:t>
              </a:r>
              <a:endParaRPr lang="en-US" altLang="en-US" sz="1900" dirty="0">
                <a:solidFill>
                  <a:srgbClr val="FFFFFF"/>
                </a:solidFill>
                <a:latin typeface="Verdana" pitchFamily="34" charset="0"/>
                <a:cs typeface="Arial" charset="0"/>
              </a:endParaRPr>
            </a:p>
          </p:txBody>
        </p:sp>
      </p:grpSp>
      <p:grpSp>
        <p:nvGrpSpPr>
          <p:cNvPr id="21" name="Group 17"/>
          <p:cNvGrpSpPr>
            <a:grpSpLocks/>
          </p:cNvGrpSpPr>
          <p:nvPr/>
        </p:nvGrpSpPr>
        <p:grpSpPr bwMode="auto">
          <a:xfrm>
            <a:off x="746575" y="5506380"/>
            <a:ext cx="7515225" cy="457200"/>
            <a:chOff x="472" y="2160"/>
            <a:chExt cx="4630" cy="288"/>
          </a:xfrm>
        </p:grpSpPr>
        <p:sp>
          <p:nvSpPr>
            <p:cNvPr id="22" name="AutoShape 18"/>
            <p:cNvSpPr>
              <a:spLocks noChangeArrowheads="1"/>
            </p:cNvSpPr>
            <p:nvPr/>
          </p:nvSpPr>
          <p:spPr bwMode="auto">
            <a:xfrm>
              <a:off x="658" y="2160"/>
              <a:ext cx="4444" cy="288"/>
            </a:xfrm>
            <a:prstGeom prst="roundRect">
              <a:avLst>
                <a:gd name="adj" fmla="val 0"/>
              </a:avLst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en-US" altLang="en-US" sz="1900" dirty="0">
                  <a:solidFill>
                    <a:srgbClr val="FFFFFF"/>
                  </a:solidFill>
                  <a:latin typeface="Verdana" pitchFamily="34" charset="0"/>
                  <a:cs typeface="Arial" charset="0"/>
                </a:rPr>
                <a:t>7. References</a:t>
              </a:r>
            </a:p>
          </p:txBody>
        </p:sp>
        <p:sp>
          <p:nvSpPr>
            <p:cNvPr id="23" name="Text Box 19"/>
            <p:cNvSpPr txBox="1">
              <a:spLocks noChangeArrowheads="1"/>
            </p:cNvSpPr>
            <p:nvPr/>
          </p:nvSpPr>
          <p:spPr bwMode="auto">
            <a:xfrm>
              <a:off x="472" y="2169"/>
              <a:ext cx="254" cy="24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 eaLnBrk="1" fontAlgn="base" hangingPunct="1">
                <a:spcBef>
                  <a:spcPct val="0"/>
                </a:spcBef>
                <a:spcAft>
                  <a:spcPct val="0"/>
                </a:spcAft>
              </a:pPr>
              <a:r>
                <a:rPr lang="hu-HU" altLang="en-US" sz="1900" dirty="0">
                  <a:solidFill>
                    <a:srgbClr val="FFFFFF"/>
                  </a:solidFill>
                  <a:latin typeface="Verdana" pitchFamily="34" charset="0"/>
                  <a:cs typeface="Arial" charset="0"/>
                </a:rPr>
                <a:t> </a:t>
              </a:r>
              <a:endParaRPr lang="en-US" altLang="en-US" sz="1900" dirty="0">
                <a:solidFill>
                  <a:srgbClr val="FFFFFF"/>
                </a:solidFill>
                <a:latin typeface="Verdana" pitchFamily="34" charset="0"/>
                <a:cs typeface="Arial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32472788"/>
      </p:ext>
    </p:extLst>
  </p:cSld>
  <p:clrMapOvr>
    <a:masterClrMapping/>
  </p:clrMapOvr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2.2.2 How to categorize and name Core 2 processors? (6)</a:t>
            </a:r>
            <a:endParaRPr lang="en-US" dirty="0"/>
          </a:p>
        </p:txBody>
      </p:sp>
      <p:sp>
        <p:nvSpPr>
          <p:cNvPr id="45" name="Téglalap 3"/>
          <p:cNvSpPr/>
          <p:nvPr/>
        </p:nvSpPr>
        <p:spPr bwMode="auto">
          <a:xfrm>
            <a:off x="791579" y="1178750"/>
            <a:ext cx="6879133" cy="2434375"/>
          </a:xfrm>
          <a:prstGeom prst="rect">
            <a:avLst/>
          </a:prstGeom>
          <a:solidFill>
            <a:schemeClr val="bg1">
              <a:lumMod val="95000"/>
            </a:schemeClr>
          </a:solidFill>
          <a:ln w="28575" cmpd="dbl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hu-HU" sz="1400" b="1" dirty="0">
              <a:solidFill>
                <a:srgbClr val="FFFFFF"/>
              </a:solidFill>
            </a:endParaRPr>
          </a:p>
        </p:txBody>
      </p:sp>
      <p:sp>
        <p:nvSpPr>
          <p:cNvPr id="46" name="Téglalap 5"/>
          <p:cNvSpPr/>
          <p:nvPr/>
        </p:nvSpPr>
        <p:spPr bwMode="auto">
          <a:xfrm>
            <a:off x="3134618" y="1653521"/>
            <a:ext cx="1080975" cy="1364288"/>
          </a:xfrm>
          <a:prstGeom prst="rect">
            <a:avLst/>
          </a:prstGeom>
          <a:solidFill>
            <a:srgbClr val="7F7F7F"/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Tiger</a:t>
            </a:r>
          </a:p>
          <a:p>
            <a:pPr algn="ctr" fontAlgn="base">
              <a:spcBef>
                <a:spcPct val="0"/>
              </a:spcBef>
              <a:spcAft>
                <a:spcPts val="400"/>
              </a:spcAft>
              <a:defRPr/>
            </a:pPr>
            <a:r>
              <a:rPr lang="en-US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Lake</a:t>
            </a:r>
            <a:endParaRPr lang="hu-HU" sz="12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hu-HU" sz="9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New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900" b="1" dirty="0" err="1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Microarch</a:t>
            </a:r>
            <a:r>
              <a:rPr lang="en-US" sz="9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.</a:t>
            </a:r>
          </a:p>
          <a:p>
            <a:pPr algn="ctr" fontAlgn="base">
              <a:spcBef>
                <a:spcPct val="0"/>
              </a:spcBef>
              <a:spcAft>
                <a:spcPts val="600"/>
              </a:spcAft>
              <a:defRPr/>
            </a:pPr>
            <a:endParaRPr lang="en-US" sz="12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ts val="600"/>
              </a:spcAft>
              <a:defRPr/>
            </a:pPr>
            <a:r>
              <a:rPr lang="en-US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10 </a:t>
            </a:r>
            <a:r>
              <a:rPr lang="hu-HU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nm</a:t>
            </a:r>
          </a:p>
        </p:txBody>
      </p:sp>
      <p:sp>
        <p:nvSpPr>
          <p:cNvPr id="47" name="Téglalap 11"/>
          <p:cNvSpPr/>
          <p:nvPr/>
        </p:nvSpPr>
        <p:spPr bwMode="auto">
          <a:xfrm>
            <a:off x="5342211" y="1652527"/>
            <a:ext cx="1080975" cy="1364288"/>
          </a:xfrm>
          <a:prstGeom prst="rect">
            <a:avLst/>
          </a:prstGeom>
          <a:solidFill>
            <a:srgbClr val="996600"/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base">
              <a:spcBef>
                <a:spcPts val="600"/>
              </a:spcBef>
              <a:spcAft>
                <a:spcPts val="600"/>
              </a:spcAft>
              <a:defRPr/>
            </a:pPr>
            <a:r>
              <a:rPr lang="en-US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Alder Lake</a:t>
            </a:r>
            <a:endParaRPr lang="hu-HU" sz="9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hu-HU" sz="9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New</a:t>
            </a:r>
            <a:r>
              <a:rPr lang="en-US" sz="9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Hybrid </a:t>
            </a:r>
            <a:endParaRPr lang="hu-HU" sz="9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ts val="300"/>
              </a:spcAft>
              <a:defRPr/>
            </a:pPr>
            <a:r>
              <a:rPr lang="hu-HU" sz="900" b="1" dirty="0" err="1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Microarch</a:t>
            </a:r>
            <a:r>
              <a:rPr lang="en-US" sz="9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.</a:t>
            </a:r>
            <a:endParaRPr lang="hu-HU" sz="9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hu-HU" sz="12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10 </a:t>
            </a:r>
            <a:r>
              <a:rPr lang="hu-HU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nm</a:t>
            </a:r>
          </a:p>
        </p:txBody>
      </p:sp>
      <p:sp>
        <p:nvSpPr>
          <p:cNvPr id="48" name="Szövegdoboz 17"/>
          <p:cNvSpPr txBox="1">
            <a:spLocks noChangeArrowheads="1"/>
          </p:cNvSpPr>
          <p:nvPr/>
        </p:nvSpPr>
        <p:spPr bwMode="auto">
          <a:xfrm>
            <a:off x="2987456" y="3075730"/>
            <a:ext cx="1244251" cy="26930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150" b="1" i="1" dirty="0">
                <a:solidFill>
                  <a:srgbClr val="000000"/>
                </a:solidFill>
                <a:latin typeface="Verdana" pitchFamily="34" charset="0"/>
                <a:ea typeface="Verdana" pitchFamily="34" charset="0"/>
                <a:cs typeface="Verdana" pitchFamily="34" charset="0"/>
              </a:rPr>
              <a:t>Optimization</a:t>
            </a:r>
            <a:endParaRPr lang="hu-HU" altLang="en-US" sz="1150" b="1" i="1" dirty="0">
              <a:solidFill>
                <a:srgbClr val="000000"/>
              </a:solidFill>
              <a:latin typeface="Verdana" pitchFamily="34" charset="0"/>
              <a:ea typeface="Verdana" pitchFamily="34" charset="0"/>
              <a:cs typeface="Verdana" pitchFamily="34" charset="0"/>
            </a:endParaRPr>
          </a:p>
        </p:txBody>
      </p:sp>
      <p:sp>
        <p:nvSpPr>
          <p:cNvPr id="49" name="Szövegdoboz 18"/>
          <p:cNvSpPr txBox="1">
            <a:spLocks noChangeArrowheads="1"/>
          </p:cNvSpPr>
          <p:nvPr/>
        </p:nvSpPr>
        <p:spPr bwMode="auto">
          <a:xfrm>
            <a:off x="5327716" y="3074340"/>
            <a:ext cx="1148071" cy="26930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150" b="1" i="1" dirty="0">
                <a:solidFill>
                  <a:srgbClr val="000000"/>
                </a:solidFill>
                <a:latin typeface="Verdana" pitchFamily="34" charset="0"/>
                <a:ea typeface="Verdana" pitchFamily="34" charset="0"/>
                <a:cs typeface="Verdana" pitchFamily="34" charset="0"/>
              </a:rPr>
              <a:t>New design</a:t>
            </a:r>
            <a:endParaRPr lang="hu-HU" altLang="en-US" sz="1150" b="1" i="1" dirty="0">
              <a:solidFill>
                <a:srgbClr val="000000"/>
              </a:solidFill>
              <a:latin typeface="Verdana" pitchFamily="34" charset="0"/>
              <a:ea typeface="Verdana" pitchFamily="34" charset="0"/>
              <a:cs typeface="Verdana" pitchFamily="34" charset="0"/>
            </a:endParaRPr>
          </a:p>
        </p:txBody>
      </p:sp>
      <p:sp>
        <p:nvSpPr>
          <p:cNvPr id="50" name="Szövegdoboz 25"/>
          <p:cNvSpPr txBox="1"/>
          <p:nvPr/>
        </p:nvSpPr>
        <p:spPr bwMode="auto">
          <a:xfrm>
            <a:off x="3271972" y="1312585"/>
            <a:ext cx="904273" cy="26930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150" b="1" dirty="0">
                <a:solidFill>
                  <a:srgbClr val="000000"/>
                </a:solidFill>
                <a:latin typeface="Verdana" pitchFamily="34" charset="0"/>
                <a:ea typeface="Verdana" panose="020B0604030504040204" pitchFamily="34" charset="0"/>
                <a:cs typeface="Verdana" panose="020B0604030504040204" pitchFamily="34" charset="0"/>
              </a:rPr>
              <a:t>11. </a:t>
            </a:r>
            <a:r>
              <a:rPr lang="hu-HU" sz="1150" b="1" dirty="0">
                <a:solidFill>
                  <a:srgbClr val="000000"/>
                </a:solidFill>
                <a:latin typeface="Verdana" pitchFamily="34" charset="0"/>
                <a:ea typeface="Verdana" panose="020B0604030504040204" pitchFamily="34" charset="0"/>
                <a:cs typeface="Verdana" panose="020B0604030504040204" pitchFamily="34" charset="0"/>
              </a:rPr>
              <a:t>gen.</a:t>
            </a:r>
            <a:endParaRPr lang="en-US" sz="1150" b="1" dirty="0">
              <a:solidFill>
                <a:srgbClr val="000000"/>
              </a:solidFill>
              <a:latin typeface="Verdana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</p:txBody>
      </p:sp>
      <p:sp>
        <p:nvSpPr>
          <p:cNvPr id="51" name="Szövegdoboz 25"/>
          <p:cNvSpPr txBox="1"/>
          <p:nvPr/>
        </p:nvSpPr>
        <p:spPr bwMode="auto">
          <a:xfrm>
            <a:off x="5472100" y="1324038"/>
            <a:ext cx="904273" cy="26930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150" b="1" dirty="0">
                <a:solidFill>
                  <a:srgbClr val="000000"/>
                </a:solidFill>
                <a:latin typeface="Verdana" pitchFamily="34" charset="0"/>
                <a:ea typeface="Verdana" panose="020B0604030504040204" pitchFamily="34" charset="0"/>
                <a:cs typeface="Verdana" panose="020B0604030504040204" pitchFamily="34" charset="0"/>
              </a:rPr>
              <a:t>12. </a:t>
            </a:r>
            <a:r>
              <a:rPr lang="hu-HU" sz="1150" b="1" dirty="0">
                <a:solidFill>
                  <a:srgbClr val="000000"/>
                </a:solidFill>
                <a:latin typeface="Verdana" pitchFamily="34" charset="0"/>
                <a:ea typeface="Verdana" panose="020B0604030504040204" pitchFamily="34" charset="0"/>
                <a:cs typeface="Verdana" panose="020B0604030504040204" pitchFamily="34" charset="0"/>
              </a:rPr>
              <a:t>gen.</a:t>
            </a:r>
            <a:endParaRPr lang="en-US" sz="1150" b="1" dirty="0">
              <a:solidFill>
                <a:srgbClr val="000000"/>
              </a:solidFill>
              <a:latin typeface="Verdana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</p:txBody>
      </p:sp>
      <p:sp>
        <p:nvSpPr>
          <p:cNvPr id="52" name="TextBox 51"/>
          <p:cNvSpPr txBox="1"/>
          <p:nvPr/>
        </p:nvSpPr>
        <p:spPr>
          <a:xfrm>
            <a:off x="3292127" y="3277296"/>
            <a:ext cx="668773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300" dirty="0"/>
              <a:t>(2020)</a:t>
            </a:r>
          </a:p>
        </p:txBody>
      </p:sp>
      <p:sp>
        <p:nvSpPr>
          <p:cNvPr id="53" name="TextBox 52"/>
          <p:cNvSpPr txBox="1"/>
          <p:nvPr/>
        </p:nvSpPr>
        <p:spPr>
          <a:xfrm>
            <a:off x="5552741" y="3280693"/>
            <a:ext cx="823632" cy="29238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300" dirty="0"/>
              <a:t>(2021)</a:t>
            </a:r>
          </a:p>
        </p:txBody>
      </p:sp>
      <p:sp>
        <p:nvSpPr>
          <p:cNvPr id="54" name="Téglalap 5"/>
          <p:cNvSpPr/>
          <p:nvPr/>
        </p:nvSpPr>
        <p:spPr bwMode="auto">
          <a:xfrm>
            <a:off x="2035256" y="1644869"/>
            <a:ext cx="1080975" cy="1364288"/>
          </a:xfrm>
          <a:prstGeom prst="rect">
            <a:avLst/>
          </a:prstGeom>
          <a:solidFill>
            <a:srgbClr val="7F7F7F"/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Ice </a:t>
            </a:r>
          </a:p>
          <a:p>
            <a:pPr algn="ctr" fontAlgn="base">
              <a:spcBef>
                <a:spcPct val="0"/>
              </a:spcBef>
              <a:spcAft>
                <a:spcPts val="400"/>
              </a:spcAft>
              <a:defRPr/>
            </a:pPr>
            <a:r>
              <a:rPr lang="en-US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Lake</a:t>
            </a:r>
            <a:endParaRPr lang="hu-HU" sz="12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hu-HU" sz="9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New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900" b="1" dirty="0" err="1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Microarch</a:t>
            </a:r>
            <a:r>
              <a:rPr lang="en-US" sz="9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.</a:t>
            </a:r>
            <a:endParaRPr lang="hu-HU" sz="9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hu-HU" sz="12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10 </a:t>
            </a:r>
            <a:r>
              <a:rPr lang="hu-HU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nm</a:t>
            </a:r>
          </a:p>
        </p:txBody>
      </p:sp>
      <p:sp>
        <p:nvSpPr>
          <p:cNvPr id="55" name="Szövegdoboz 17"/>
          <p:cNvSpPr txBox="1">
            <a:spLocks noChangeArrowheads="1"/>
          </p:cNvSpPr>
          <p:nvPr/>
        </p:nvSpPr>
        <p:spPr bwMode="auto">
          <a:xfrm>
            <a:off x="2254697" y="3067078"/>
            <a:ext cx="631904" cy="26930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150" b="1" i="1" dirty="0">
                <a:solidFill>
                  <a:srgbClr val="000000"/>
                </a:solidFill>
                <a:latin typeface="Verdana" pitchFamily="34" charset="0"/>
                <a:ea typeface="Verdana" pitchFamily="34" charset="0"/>
                <a:cs typeface="Verdana" pitchFamily="34" charset="0"/>
              </a:rPr>
              <a:t>T</a:t>
            </a:r>
            <a:r>
              <a:rPr lang="en-US" altLang="en-US" sz="1150" b="1" i="1" dirty="0">
                <a:solidFill>
                  <a:srgbClr val="000000"/>
                </a:solidFill>
                <a:latin typeface="Verdana" pitchFamily="34" charset="0"/>
                <a:ea typeface="Verdana" pitchFamily="34" charset="0"/>
                <a:cs typeface="Verdana" pitchFamily="34" charset="0"/>
              </a:rPr>
              <a:t>O</a:t>
            </a:r>
            <a:r>
              <a:rPr lang="hu-HU" altLang="en-US" sz="1150" b="1" i="1" dirty="0">
                <a:solidFill>
                  <a:srgbClr val="000000"/>
                </a:solidFill>
                <a:latin typeface="Verdana" pitchFamily="34" charset="0"/>
                <a:ea typeface="Verdana" pitchFamily="34" charset="0"/>
                <a:cs typeface="Verdana" pitchFamily="34" charset="0"/>
              </a:rPr>
              <a:t>CK</a:t>
            </a:r>
          </a:p>
        </p:txBody>
      </p:sp>
      <p:sp>
        <p:nvSpPr>
          <p:cNvPr id="56" name="Szövegdoboz 25"/>
          <p:cNvSpPr txBox="1"/>
          <p:nvPr/>
        </p:nvSpPr>
        <p:spPr bwMode="auto">
          <a:xfrm>
            <a:off x="2172610" y="1303933"/>
            <a:ext cx="904273" cy="26930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150" b="1" dirty="0">
                <a:solidFill>
                  <a:srgbClr val="000000"/>
                </a:solidFill>
                <a:latin typeface="Verdana" pitchFamily="34" charset="0"/>
                <a:ea typeface="Verdana" panose="020B0604030504040204" pitchFamily="34" charset="0"/>
                <a:cs typeface="Verdana" panose="020B0604030504040204" pitchFamily="34" charset="0"/>
              </a:rPr>
              <a:t>10. </a:t>
            </a:r>
            <a:r>
              <a:rPr lang="hu-HU" sz="1150" b="1" dirty="0">
                <a:solidFill>
                  <a:srgbClr val="000000"/>
                </a:solidFill>
                <a:latin typeface="Verdana" pitchFamily="34" charset="0"/>
                <a:ea typeface="Verdana" panose="020B0604030504040204" pitchFamily="34" charset="0"/>
                <a:cs typeface="Verdana" panose="020B0604030504040204" pitchFamily="34" charset="0"/>
              </a:rPr>
              <a:t>gen.</a:t>
            </a:r>
            <a:endParaRPr lang="en-US" sz="1150" b="1" dirty="0">
              <a:solidFill>
                <a:srgbClr val="000000"/>
              </a:solidFill>
              <a:latin typeface="Verdana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</p:txBody>
      </p:sp>
      <p:sp>
        <p:nvSpPr>
          <p:cNvPr id="57" name="TextBox 56"/>
          <p:cNvSpPr txBox="1"/>
          <p:nvPr/>
        </p:nvSpPr>
        <p:spPr>
          <a:xfrm>
            <a:off x="2192765" y="3268644"/>
            <a:ext cx="668773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300" dirty="0"/>
              <a:t>(2019)</a:t>
            </a:r>
          </a:p>
        </p:txBody>
      </p:sp>
      <p:sp>
        <p:nvSpPr>
          <p:cNvPr id="58" name="Téglalap 5"/>
          <p:cNvSpPr/>
          <p:nvPr/>
        </p:nvSpPr>
        <p:spPr bwMode="auto">
          <a:xfrm>
            <a:off x="929381" y="1648266"/>
            <a:ext cx="1080975" cy="1364288"/>
          </a:xfrm>
          <a:prstGeom prst="rect">
            <a:avLst/>
          </a:prstGeom>
          <a:solidFill>
            <a:schemeClr val="accent5">
              <a:lumMod val="75000"/>
            </a:schemeClr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Cannon </a:t>
            </a:r>
          </a:p>
          <a:p>
            <a:pPr algn="ctr" fontAlgn="base">
              <a:spcBef>
                <a:spcPct val="0"/>
              </a:spcBef>
              <a:spcAft>
                <a:spcPts val="400"/>
              </a:spcAft>
              <a:defRPr/>
            </a:pPr>
            <a:r>
              <a:rPr lang="en-US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Lake</a:t>
            </a:r>
            <a:endParaRPr lang="hu-HU" sz="12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hu-HU" sz="9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New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hu-HU" sz="900" b="1" dirty="0" err="1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Process</a:t>
            </a:r>
            <a:endParaRPr lang="hu-HU" sz="9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hu-HU" sz="12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10 </a:t>
            </a:r>
            <a:r>
              <a:rPr lang="hu-HU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nm</a:t>
            </a:r>
          </a:p>
        </p:txBody>
      </p:sp>
      <p:sp>
        <p:nvSpPr>
          <p:cNvPr id="59" name="Szövegdoboz 17"/>
          <p:cNvSpPr txBox="1">
            <a:spLocks noChangeArrowheads="1"/>
          </p:cNvSpPr>
          <p:nvPr/>
        </p:nvSpPr>
        <p:spPr bwMode="auto">
          <a:xfrm>
            <a:off x="1148822" y="3070475"/>
            <a:ext cx="587020" cy="26930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150" b="1" i="1" dirty="0">
                <a:solidFill>
                  <a:srgbClr val="000000"/>
                </a:solidFill>
                <a:latin typeface="Verdana" pitchFamily="34" charset="0"/>
                <a:ea typeface="Verdana" pitchFamily="34" charset="0"/>
                <a:cs typeface="Verdana" pitchFamily="34" charset="0"/>
              </a:rPr>
              <a:t>TICK</a:t>
            </a:r>
          </a:p>
        </p:txBody>
      </p:sp>
      <p:sp>
        <p:nvSpPr>
          <p:cNvPr id="60" name="Szövegdoboz 25"/>
          <p:cNvSpPr txBox="1"/>
          <p:nvPr/>
        </p:nvSpPr>
        <p:spPr bwMode="auto">
          <a:xfrm>
            <a:off x="1092591" y="1307330"/>
            <a:ext cx="904273" cy="26930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150" b="1" dirty="0">
                <a:solidFill>
                  <a:srgbClr val="000000"/>
                </a:solidFill>
                <a:latin typeface="Verdana" pitchFamily="34" charset="0"/>
                <a:ea typeface="Verdana" panose="020B0604030504040204" pitchFamily="34" charset="0"/>
                <a:cs typeface="Verdana" panose="020B0604030504040204" pitchFamily="34" charset="0"/>
              </a:rPr>
              <a:t>8. </a:t>
            </a:r>
            <a:r>
              <a:rPr lang="hu-HU" sz="1150" b="1" dirty="0">
                <a:solidFill>
                  <a:srgbClr val="000000"/>
                </a:solidFill>
                <a:latin typeface="Verdana" pitchFamily="34" charset="0"/>
                <a:ea typeface="Verdana" panose="020B0604030504040204" pitchFamily="34" charset="0"/>
                <a:cs typeface="Verdana" panose="020B0604030504040204" pitchFamily="34" charset="0"/>
              </a:rPr>
              <a:t>gen.</a:t>
            </a:r>
            <a:endParaRPr lang="en-US" sz="1150" b="1" dirty="0">
              <a:solidFill>
                <a:srgbClr val="000000"/>
              </a:solidFill>
              <a:latin typeface="Verdana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</p:txBody>
      </p:sp>
      <p:sp>
        <p:nvSpPr>
          <p:cNvPr id="61" name="TextBox 60"/>
          <p:cNvSpPr txBox="1"/>
          <p:nvPr/>
        </p:nvSpPr>
        <p:spPr>
          <a:xfrm>
            <a:off x="1086890" y="3272041"/>
            <a:ext cx="668773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300" dirty="0"/>
              <a:t>(2018)</a:t>
            </a:r>
          </a:p>
        </p:txBody>
      </p:sp>
      <p:sp>
        <p:nvSpPr>
          <p:cNvPr id="62" name="Téglalap 11"/>
          <p:cNvSpPr/>
          <p:nvPr/>
        </p:nvSpPr>
        <p:spPr bwMode="auto">
          <a:xfrm>
            <a:off x="4240051" y="1641840"/>
            <a:ext cx="1080975" cy="1364288"/>
          </a:xfrm>
          <a:prstGeom prst="rect">
            <a:avLst/>
          </a:prstGeom>
          <a:solidFill>
            <a:srgbClr val="00B050"/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base">
              <a:spcBef>
                <a:spcPts val="600"/>
              </a:spcBef>
              <a:spcAft>
                <a:spcPts val="600"/>
              </a:spcAft>
              <a:defRPr/>
            </a:pPr>
            <a:r>
              <a:rPr lang="en-US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Rocket Lake</a:t>
            </a:r>
            <a:endParaRPr lang="hu-HU" sz="9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hu-HU" sz="9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New</a:t>
            </a:r>
            <a:r>
              <a:rPr lang="en-US" sz="9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hybrid </a:t>
            </a:r>
            <a:endParaRPr lang="hu-HU" sz="9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ts val="300"/>
              </a:spcAft>
              <a:defRPr/>
            </a:pPr>
            <a:r>
              <a:rPr lang="hu-HU" sz="900" b="1" dirty="0" err="1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Microarch</a:t>
            </a:r>
            <a:r>
              <a:rPr lang="en-US" sz="9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.</a:t>
            </a:r>
            <a:endParaRPr lang="hu-HU" sz="9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hu-HU" sz="12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14 </a:t>
            </a:r>
            <a:r>
              <a:rPr lang="hu-HU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nm</a:t>
            </a:r>
          </a:p>
        </p:txBody>
      </p:sp>
      <p:sp>
        <p:nvSpPr>
          <p:cNvPr id="63" name="Szövegdoboz 18"/>
          <p:cNvSpPr txBox="1">
            <a:spLocks noChangeArrowheads="1"/>
          </p:cNvSpPr>
          <p:nvPr/>
        </p:nvSpPr>
        <p:spPr bwMode="auto">
          <a:xfrm>
            <a:off x="4157586" y="3074163"/>
            <a:ext cx="1233030" cy="26930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150" b="1" i="1" dirty="0">
                <a:solidFill>
                  <a:srgbClr val="000000"/>
                </a:solidFill>
                <a:latin typeface="Verdana" pitchFamily="34" charset="0"/>
                <a:ea typeface="Verdana" pitchFamily="34" charset="0"/>
                <a:cs typeface="Verdana" pitchFamily="34" charset="0"/>
              </a:rPr>
              <a:t>Back porting</a:t>
            </a:r>
            <a:endParaRPr lang="hu-HU" altLang="en-US" sz="1150" b="1" i="1" dirty="0">
              <a:solidFill>
                <a:srgbClr val="000000"/>
              </a:solidFill>
              <a:latin typeface="Verdana" pitchFamily="34" charset="0"/>
              <a:ea typeface="Verdana" pitchFamily="34" charset="0"/>
              <a:cs typeface="Verdana" pitchFamily="34" charset="0"/>
            </a:endParaRPr>
          </a:p>
        </p:txBody>
      </p:sp>
      <p:sp>
        <p:nvSpPr>
          <p:cNvPr id="64" name="Szövegdoboz 25"/>
          <p:cNvSpPr txBox="1"/>
          <p:nvPr/>
        </p:nvSpPr>
        <p:spPr bwMode="auto">
          <a:xfrm>
            <a:off x="4423443" y="1323183"/>
            <a:ext cx="904273" cy="26930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150" b="1" dirty="0">
                <a:solidFill>
                  <a:srgbClr val="000000"/>
                </a:solidFill>
                <a:latin typeface="Verdana" pitchFamily="34" charset="0"/>
                <a:ea typeface="Verdana" panose="020B0604030504040204" pitchFamily="34" charset="0"/>
                <a:cs typeface="Verdana" panose="020B0604030504040204" pitchFamily="34" charset="0"/>
              </a:rPr>
              <a:t>11. </a:t>
            </a:r>
            <a:r>
              <a:rPr lang="hu-HU" sz="1150" b="1" dirty="0">
                <a:solidFill>
                  <a:srgbClr val="000000"/>
                </a:solidFill>
                <a:latin typeface="Verdana" pitchFamily="34" charset="0"/>
                <a:ea typeface="Verdana" panose="020B0604030504040204" pitchFamily="34" charset="0"/>
                <a:cs typeface="Verdana" panose="020B0604030504040204" pitchFamily="34" charset="0"/>
              </a:rPr>
              <a:t>gen.</a:t>
            </a:r>
            <a:endParaRPr lang="en-US" sz="1150" b="1" dirty="0">
              <a:solidFill>
                <a:srgbClr val="000000"/>
              </a:solidFill>
              <a:latin typeface="Verdana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</p:txBody>
      </p:sp>
      <p:sp>
        <p:nvSpPr>
          <p:cNvPr id="65" name="TextBox 64"/>
          <p:cNvSpPr txBox="1"/>
          <p:nvPr/>
        </p:nvSpPr>
        <p:spPr>
          <a:xfrm>
            <a:off x="4472621" y="3270006"/>
            <a:ext cx="668773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300" dirty="0"/>
              <a:t>(2021)</a:t>
            </a:r>
          </a:p>
        </p:txBody>
      </p:sp>
      <p:sp>
        <p:nvSpPr>
          <p:cNvPr id="72" name="TextBox 71"/>
          <p:cNvSpPr txBox="1"/>
          <p:nvPr/>
        </p:nvSpPr>
        <p:spPr>
          <a:xfrm>
            <a:off x="926595" y="3700852"/>
            <a:ext cx="973343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200" b="1" dirty="0">
                <a:latin typeface="+mj-lt"/>
              </a:rPr>
              <a:t> i3</a:t>
            </a:r>
            <a:r>
              <a:rPr lang="en-US" sz="1200" dirty="0">
                <a:latin typeface="+mj-lt"/>
              </a:rPr>
              <a:t>-8121U</a:t>
            </a:r>
            <a:endParaRPr lang="en-US" sz="1200" dirty="0">
              <a:solidFill>
                <a:srgbClr val="000000"/>
              </a:solidFill>
              <a:latin typeface="+mj-lt"/>
              <a:ea typeface="Verdana" panose="020B0604030504040204" pitchFamily="34" charset="0"/>
              <a:cs typeface="Verdana" panose="020B0604030504040204" pitchFamily="34" charset="0"/>
            </a:endParaRPr>
          </a:p>
        </p:txBody>
      </p:sp>
      <p:sp>
        <p:nvSpPr>
          <p:cNvPr id="73" name="TextBox 72"/>
          <p:cNvSpPr txBox="1"/>
          <p:nvPr/>
        </p:nvSpPr>
        <p:spPr>
          <a:xfrm>
            <a:off x="7440" y="3690146"/>
            <a:ext cx="774571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200" b="1" dirty="0">
                <a:latin typeface="+mj-lt"/>
              </a:rPr>
              <a:t>Clients</a:t>
            </a:r>
          </a:p>
        </p:txBody>
      </p:sp>
      <p:sp>
        <p:nvSpPr>
          <p:cNvPr id="74" name="TextBox 73"/>
          <p:cNvSpPr txBox="1"/>
          <p:nvPr/>
        </p:nvSpPr>
        <p:spPr>
          <a:xfrm>
            <a:off x="4189639" y="3660443"/>
            <a:ext cx="119455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600" dirty="0">
                <a:latin typeface="+mj-lt"/>
              </a:rPr>
              <a:t> </a:t>
            </a:r>
            <a:r>
              <a:rPr lang="en-US" sz="1200" b="1" dirty="0">
                <a:latin typeface="+mj-lt"/>
              </a:rPr>
              <a:t>i5-i9</a:t>
            </a:r>
            <a:r>
              <a:rPr lang="en-US" sz="1200" dirty="0">
                <a:latin typeface="+mj-lt"/>
              </a:rPr>
              <a:t>-11xxx</a:t>
            </a:r>
            <a:endParaRPr lang="en-US" sz="1200" dirty="0">
              <a:solidFill>
                <a:srgbClr val="000000"/>
              </a:solidFill>
              <a:latin typeface="+mj-lt"/>
              <a:ea typeface="Verdana" panose="020B0604030504040204" pitchFamily="34" charset="0"/>
              <a:cs typeface="Verdana" panose="020B0604030504040204" pitchFamily="34" charset="0"/>
            </a:endParaRPr>
          </a:p>
        </p:txBody>
      </p:sp>
      <p:sp>
        <p:nvSpPr>
          <p:cNvPr id="75" name="TextBox 74"/>
          <p:cNvSpPr txBox="1"/>
          <p:nvPr/>
        </p:nvSpPr>
        <p:spPr>
          <a:xfrm>
            <a:off x="1826695" y="3650818"/>
            <a:ext cx="13596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600" spc="-70" dirty="0">
                <a:latin typeface="+mj-lt"/>
              </a:rPr>
              <a:t> </a:t>
            </a:r>
            <a:r>
              <a:rPr lang="en-US" sz="1200" b="1" spc="-70" dirty="0">
                <a:latin typeface="+mj-lt"/>
              </a:rPr>
              <a:t>i3/i5/i7</a:t>
            </a:r>
            <a:r>
              <a:rPr lang="en-US" sz="1200" spc="-70" dirty="0">
                <a:latin typeface="+mj-lt"/>
              </a:rPr>
              <a:t>-10xxx</a:t>
            </a:r>
            <a:endParaRPr lang="en-US" sz="1200" spc="-70" dirty="0">
              <a:solidFill>
                <a:srgbClr val="000000"/>
              </a:solidFill>
              <a:latin typeface="+mj-lt"/>
              <a:ea typeface="Verdana" panose="020B0604030504040204" pitchFamily="34" charset="0"/>
              <a:cs typeface="Verdana" panose="020B0604030504040204" pitchFamily="34" charset="0"/>
            </a:endParaRPr>
          </a:p>
        </p:txBody>
      </p:sp>
      <p:sp>
        <p:nvSpPr>
          <p:cNvPr id="76" name="TextBox 75"/>
          <p:cNvSpPr txBox="1"/>
          <p:nvPr/>
        </p:nvSpPr>
        <p:spPr>
          <a:xfrm>
            <a:off x="5289973" y="3660443"/>
            <a:ext cx="119455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600" dirty="0">
                <a:latin typeface="+mj-lt"/>
              </a:rPr>
              <a:t> </a:t>
            </a:r>
            <a:r>
              <a:rPr lang="en-US" sz="1200" b="1" dirty="0">
                <a:latin typeface="+mj-lt"/>
              </a:rPr>
              <a:t>i3-i9</a:t>
            </a:r>
            <a:r>
              <a:rPr lang="en-US" sz="1200" dirty="0">
                <a:latin typeface="+mj-lt"/>
              </a:rPr>
              <a:t>-12xxx</a:t>
            </a:r>
            <a:endParaRPr lang="en-US" sz="1200" dirty="0">
              <a:solidFill>
                <a:srgbClr val="000000"/>
              </a:solidFill>
              <a:latin typeface="+mj-lt"/>
              <a:ea typeface="Verdana" panose="020B0604030504040204" pitchFamily="34" charset="0"/>
              <a:cs typeface="Verdana" panose="020B0604030504040204" pitchFamily="34" charset="0"/>
            </a:endParaRPr>
          </a:p>
        </p:txBody>
      </p:sp>
      <p:sp>
        <p:nvSpPr>
          <p:cNvPr id="77" name="TextBox 76"/>
          <p:cNvSpPr txBox="1"/>
          <p:nvPr/>
        </p:nvSpPr>
        <p:spPr>
          <a:xfrm>
            <a:off x="3064514" y="3650818"/>
            <a:ext cx="119455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600" dirty="0">
                <a:latin typeface="+mj-lt"/>
              </a:rPr>
              <a:t> </a:t>
            </a:r>
            <a:r>
              <a:rPr lang="en-US" sz="1200" b="1" dirty="0">
                <a:latin typeface="+mj-lt"/>
              </a:rPr>
              <a:t>i3-i9</a:t>
            </a:r>
            <a:r>
              <a:rPr lang="en-US" sz="1200" dirty="0">
                <a:latin typeface="+mj-lt"/>
              </a:rPr>
              <a:t>-11xxx</a:t>
            </a:r>
            <a:endParaRPr lang="en-US" sz="1200" dirty="0">
              <a:solidFill>
                <a:srgbClr val="000000"/>
              </a:solidFill>
              <a:latin typeface="+mj-lt"/>
              <a:ea typeface="Verdana" panose="020B0604030504040204" pitchFamily="34" charset="0"/>
              <a:cs typeface="Verdana" panose="020B0604030504040204" pitchFamily="34" charset="0"/>
            </a:endParaRPr>
          </a:p>
        </p:txBody>
      </p:sp>
      <p:sp>
        <p:nvSpPr>
          <p:cNvPr id="32" name="Téglalap 11"/>
          <p:cNvSpPr/>
          <p:nvPr/>
        </p:nvSpPr>
        <p:spPr bwMode="auto">
          <a:xfrm>
            <a:off x="6452720" y="1667595"/>
            <a:ext cx="1080975" cy="1364288"/>
          </a:xfrm>
          <a:prstGeom prst="rect">
            <a:avLst/>
          </a:prstGeom>
          <a:solidFill>
            <a:srgbClr val="C00000"/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base">
              <a:spcBef>
                <a:spcPts val="600"/>
              </a:spcBef>
              <a:spcAft>
                <a:spcPts val="600"/>
              </a:spcAft>
              <a:defRPr/>
            </a:pPr>
            <a:r>
              <a:rPr lang="en-US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Raptor Lake</a:t>
            </a:r>
            <a:endParaRPr lang="hu-HU" sz="9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hu-HU" sz="9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New</a:t>
            </a:r>
            <a:r>
              <a:rPr lang="en-US" sz="9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Hybrid </a:t>
            </a:r>
            <a:endParaRPr lang="hu-HU" sz="9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ts val="300"/>
              </a:spcAft>
              <a:defRPr/>
            </a:pPr>
            <a:r>
              <a:rPr lang="hu-HU" sz="900" b="1" dirty="0" err="1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Microarch</a:t>
            </a:r>
            <a:r>
              <a:rPr lang="en-US" sz="9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.</a:t>
            </a:r>
            <a:endParaRPr lang="hu-HU" sz="9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hu-HU" sz="1200" b="1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10 </a:t>
            </a:r>
            <a:r>
              <a:rPr lang="hu-HU" sz="12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nm</a:t>
            </a:r>
          </a:p>
        </p:txBody>
      </p:sp>
      <p:sp>
        <p:nvSpPr>
          <p:cNvPr id="33" name="Szövegdoboz 18"/>
          <p:cNvSpPr txBox="1">
            <a:spLocks noChangeArrowheads="1"/>
          </p:cNvSpPr>
          <p:nvPr/>
        </p:nvSpPr>
        <p:spPr bwMode="auto">
          <a:xfrm>
            <a:off x="6375165" y="3078898"/>
            <a:ext cx="1244251" cy="26930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150" b="1" i="1" dirty="0">
                <a:solidFill>
                  <a:srgbClr val="000000"/>
                </a:solidFill>
                <a:latin typeface="Verdana" pitchFamily="34" charset="0"/>
                <a:ea typeface="Verdana" pitchFamily="34" charset="0"/>
                <a:cs typeface="Verdana" pitchFamily="34" charset="0"/>
              </a:rPr>
              <a:t>Optimization</a:t>
            </a:r>
            <a:endParaRPr lang="hu-HU" altLang="en-US" sz="1150" b="1" i="1" dirty="0">
              <a:solidFill>
                <a:srgbClr val="000000"/>
              </a:solidFill>
              <a:latin typeface="Verdana" pitchFamily="34" charset="0"/>
              <a:ea typeface="Verdana" pitchFamily="34" charset="0"/>
              <a:cs typeface="Verdana" pitchFamily="34" charset="0"/>
            </a:endParaRPr>
          </a:p>
        </p:txBody>
      </p:sp>
      <p:sp>
        <p:nvSpPr>
          <p:cNvPr id="34" name="Szövegdoboz 25"/>
          <p:cNvSpPr txBox="1"/>
          <p:nvPr/>
        </p:nvSpPr>
        <p:spPr bwMode="auto">
          <a:xfrm>
            <a:off x="6552220" y="1338206"/>
            <a:ext cx="875875" cy="26930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150" b="1" dirty="0">
                <a:solidFill>
                  <a:srgbClr val="000000"/>
                </a:solidFill>
                <a:latin typeface="Verdana" pitchFamily="34" charset="0"/>
                <a:ea typeface="Verdana" panose="020B0604030504040204" pitchFamily="34" charset="0"/>
                <a:cs typeface="Verdana" panose="020B0604030504040204" pitchFamily="34" charset="0"/>
              </a:rPr>
              <a:t>13. </a:t>
            </a:r>
            <a:r>
              <a:rPr lang="hu-HU" sz="1150" b="1" dirty="0">
                <a:solidFill>
                  <a:srgbClr val="000000"/>
                </a:solidFill>
                <a:latin typeface="Verdana" pitchFamily="34" charset="0"/>
                <a:ea typeface="Verdana" panose="020B0604030504040204" pitchFamily="34" charset="0"/>
                <a:cs typeface="Verdana" panose="020B0604030504040204" pitchFamily="34" charset="0"/>
              </a:rPr>
              <a:t>gen.</a:t>
            </a:r>
            <a:endParaRPr lang="en-US" sz="1150" b="1" dirty="0">
              <a:solidFill>
                <a:srgbClr val="000000"/>
              </a:solidFill>
              <a:latin typeface="Verdana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6663250" y="3295761"/>
            <a:ext cx="823632" cy="29238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300" dirty="0"/>
              <a:t>(2022)</a:t>
            </a:r>
          </a:p>
        </p:txBody>
      </p:sp>
      <p:sp>
        <p:nvSpPr>
          <p:cNvPr id="36" name="TextBox 35"/>
          <p:cNvSpPr txBox="1"/>
          <p:nvPr/>
        </p:nvSpPr>
        <p:spPr>
          <a:xfrm>
            <a:off x="6429978" y="3675511"/>
            <a:ext cx="119455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600" dirty="0">
                <a:latin typeface="+mj-lt"/>
              </a:rPr>
              <a:t> </a:t>
            </a:r>
            <a:r>
              <a:rPr lang="en-US" sz="1200" b="1" dirty="0">
                <a:latin typeface="+mj-lt"/>
              </a:rPr>
              <a:t>i5-i9</a:t>
            </a:r>
            <a:r>
              <a:rPr lang="en-US" sz="1200" dirty="0">
                <a:latin typeface="+mj-lt"/>
              </a:rPr>
              <a:t>-13xxx</a:t>
            </a:r>
            <a:endParaRPr lang="en-US" sz="1200" dirty="0">
              <a:solidFill>
                <a:srgbClr val="000000"/>
              </a:solidFill>
              <a:latin typeface="+mj-lt"/>
              <a:ea typeface="Verdana" panose="020B0604030504040204" pitchFamily="34" charset="0"/>
              <a:cs typeface="Verdana" panose="020B0604030504040204" pitchFamily="34" charset="0"/>
            </a:endParaRPr>
          </a:p>
        </p:txBody>
      </p:sp>
      <p:sp>
        <p:nvSpPr>
          <p:cNvPr id="39" name="Text Box 5"/>
          <p:cNvSpPr txBox="1">
            <a:spLocks noChangeArrowheads="1"/>
          </p:cNvSpPr>
          <p:nvPr/>
        </p:nvSpPr>
        <p:spPr bwMode="auto">
          <a:xfrm>
            <a:off x="26495" y="458670"/>
            <a:ext cx="7426585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800" dirty="0">
                <a:solidFill>
                  <a:srgbClr val="333399"/>
                </a:solidFill>
                <a:latin typeface="Verdana" pitchFamily="34" charset="0"/>
                <a:cs typeface="Arial" charset="0"/>
              </a:rPr>
              <a:t>Overview of the names of Core 2-based client processors -2</a:t>
            </a:r>
          </a:p>
        </p:txBody>
      </p:sp>
    </p:spTree>
    <p:extLst>
      <p:ext uri="{BB962C8B-B14F-4D97-AF65-F5344CB8AC3E}">
        <p14:creationId xmlns:p14="http://schemas.microsoft.com/office/powerpoint/2010/main" val="3338389082"/>
      </p:ext>
    </p:extLst>
  </p:cSld>
  <p:clrMapOvr>
    <a:masterClrMapping/>
  </p:clrMapOvr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lvl="0" eaLnBrk="1" hangingPunct="1">
              <a:defRPr/>
            </a:pPr>
            <a:r>
              <a:rPr lang="en-US" altLang="en-US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2.2.2 How to categorize and name Core 2 processors? (7)</a:t>
            </a:r>
            <a:endParaRPr lang="en-US" altLang="en-US" kern="1200" dirty="0">
              <a:solidFill>
                <a:srgbClr val="FFFFFF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72000" y="3834045"/>
            <a:ext cx="802450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marR="0" lvl="0" indent="-285750" algn="l" defTabSz="4572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Most frequently used client suffixes and related approximate TDP values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/>
                <a:ea typeface="+mn-ea"/>
                <a:cs typeface="+mn-cs"/>
              </a:rPr>
              <a:t>:</a:t>
            </a:r>
          </a:p>
        </p:txBody>
      </p:sp>
      <p:sp>
        <p:nvSpPr>
          <p:cNvPr id="16" name="TextBox 15"/>
          <p:cNvSpPr txBox="1"/>
          <p:nvPr/>
        </p:nvSpPr>
        <p:spPr>
          <a:xfrm>
            <a:off x="525935" y="4423475"/>
            <a:ext cx="8906605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-5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Y</a:t>
            </a:r>
            <a:r>
              <a:rPr kumimoji="0" lang="en-US" sz="1600" b="0" i="0" u="none" strike="noStrike" kern="1200" cap="none" spc="-5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: ultra low-power (11.5/13 W, </a:t>
            </a:r>
            <a:r>
              <a:rPr kumimoji="0" lang="en-US" sz="1600" b="0" i="0" u="none" strike="noStrike" kern="1200" cap="none" spc="-5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SoC</a:t>
            </a:r>
            <a:r>
              <a:rPr kumimoji="0" lang="en-US" sz="1600" b="0" i="0" u="none" strike="noStrike" kern="1200" cap="none" spc="-5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), when regular naming (i3/i5/i7-nxxxY) is used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-5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</a:t>
            </a:r>
            <a:r>
              <a:rPr kumimoji="0" lang="en-US" sz="1600" b="0" i="0" u="none" strike="noStrike" kern="1200" cap="none" spc="-7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or </a:t>
            </a:r>
            <a:r>
              <a:rPr kumimoji="0" lang="en-US" sz="1600" b="0" i="0" u="none" strike="noStrike" kern="1200" cap="none" spc="-7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extreme low power (4.5/5 W </a:t>
            </a:r>
            <a:r>
              <a:rPr kumimoji="0" lang="en-US" sz="1600" b="0" i="0" u="none" strike="noStrike" kern="1200" cap="none" spc="-70" normalizeH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SoC</a:t>
            </a:r>
            <a:r>
              <a:rPr kumimoji="0" lang="en-US" sz="1600" b="0" i="0" u="none" strike="noStrike" kern="1200" cap="none" spc="-7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, when irregular naming </a:t>
            </a:r>
            <a:r>
              <a:rPr kumimoji="0" lang="en-US" sz="1600" b="0" i="0" u="none" strike="noStrike" kern="1200" cap="none" spc="-70" normalizeH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m3/m5/m7-nYxx) </a:t>
            </a:r>
            <a:r>
              <a:rPr kumimoji="0" lang="en-US" sz="1600" b="0" i="0" u="none" strike="noStrike" kern="1200" cap="none" spc="-7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is used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U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: low power (typically 15/28 W, </a:t>
            </a:r>
            <a:r>
              <a:rPr kumimoji="0" 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SoC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)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H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: high-performance mobile (typically 35/45 W)</a:t>
            </a:r>
          </a:p>
        </p:txBody>
      </p:sp>
      <p:sp>
        <p:nvSpPr>
          <p:cNvPr id="17" name="TextBox 16"/>
          <p:cNvSpPr txBox="1"/>
          <p:nvPr/>
        </p:nvSpPr>
        <p:spPr>
          <a:xfrm>
            <a:off x="348240" y="4148750"/>
            <a:ext cx="416107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Mobile suffixes (SoC</a:t>
            </a:r>
            <a:r>
              <a:rPr lang="en-US" sz="1600" dirty="0">
                <a:solidFill>
                  <a:srgbClr val="0070C0"/>
                </a:solidFill>
                <a:latin typeface="Verdana"/>
              </a:rPr>
              <a:t>: System on Chip)</a:t>
            </a: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srgbClr val="0070C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19" name="TextBox 18"/>
          <p:cNvSpPr txBox="1"/>
          <p:nvPr/>
        </p:nvSpPr>
        <p:spPr>
          <a:xfrm>
            <a:off x="390523" y="5537129"/>
            <a:ext cx="188622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Desktop suffixes</a:t>
            </a:r>
          </a:p>
        </p:txBody>
      </p:sp>
      <p:sp>
        <p:nvSpPr>
          <p:cNvPr id="22" name="TextBox 21"/>
          <p:cNvSpPr txBox="1"/>
          <p:nvPr/>
        </p:nvSpPr>
        <p:spPr>
          <a:xfrm>
            <a:off x="534121" y="5832072"/>
            <a:ext cx="6926512" cy="88229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 – power-optimized models (ultra low power with 35/45 W TDP)</a:t>
            </a:r>
          </a:p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S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 – performance-optimized models (low power with 65 W TDP)</a:t>
            </a:r>
          </a:p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K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 – unlocked (adjustable CPU multiplier (60-95 W)</a:t>
            </a:r>
          </a:p>
        </p:txBody>
      </p:sp>
      <p:sp>
        <p:nvSpPr>
          <p:cNvPr id="4" name="TextBox 3"/>
          <p:cNvSpPr txBox="1"/>
          <p:nvPr/>
        </p:nvSpPr>
        <p:spPr>
          <a:xfrm>
            <a:off x="70883" y="818710"/>
            <a:ext cx="8686582" cy="6617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en-US" sz="1600" dirty="0">
                <a:solidFill>
                  <a:srgbClr val="0070C0"/>
                </a:solidFill>
              </a:rPr>
              <a:t>It is the last part of the model designations of client processors.</a:t>
            </a:r>
            <a:endParaRPr lang="en-US" sz="1600" dirty="0">
              <a:solidFill>
                <a:srgbClr val="FF0000"/>
              </a:solidFill>
            </a:endParaRP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dirty="0"/>
              <a:t>It refers to the </a:t>
            </a:r>
            <a:r>
              <a:rPr lang="en-US" sz="1600" dirty="0">
                <a:solidFill>
                  <a:srgbClr val="0070C0"/>
                </a:solidFill>
              </a:rPr>
              <a:t>TDP</a:t>
            </a:r>
            <a:r>
              <a:rPr lang="en-US" sz="1600" dirty="0"/>
              <a:t> value of the processor, as indicated below. </a:t>
            </a:r>
          </a:p>
        </p:txBody>
      </p:sp>
      <p:sp>
        <p:nvSpPr>
          <p:cNvPr id="10" name="TextBox 9"/>
          <p:cNvSpPr txBox="1"/>
          <p:nvPr/>
        </p:nvSpPr>
        <p:spPr>
          <a:xfrm>
            <a:off x="701570" y="3090291"/>
            <a:ext cx="81009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>
                <a:latin typeface="+mj-lt"/>
              </a:rPr>
              <a:t>Figure: Naming scheme of client processors in Intel’s Core 2 family [</a:t>
            </a:r>
            <a:r>
              <a:rPr lang="hu-HU" sz="1600" dirty="0">
                <a:latin typeface="+mj-lt"/>
              </a:rPr>
              <a:t>14</a:t>
            </a:r>
            <a:r>
              <a:rPr lang="en-US" sz="1600" dirty="0">
                <a:latin typeface="+mj-lt"/>
              </a:rPr>
              <a:t>]</a:t>
            </a:r>
          </a:p>
          <a:p>
            <a:pPr algn="ctr"/>
            <a:r>
              <a:rPr lang="en-US" sz="1600" dirty="0">
                <a:latin typeface="+mj-lt"/>
              </a:rPr>
              <a:t>(introduced along with the 2. gen. Sandy Bridge line in 2011) </a:t>
            </a:r>
          </a:p>
        </p:txBody>
      </p:sp>
      <p:pic>
        <p:nvPicPr>
          <p:cNvPr id="11" name="Picture 2" descr="intel processor letter meanings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52138"/>
          <a:stretch/>
        </p:blipFill>
        <p:spPr bwMode="auto">
          <a:xfrm>
            <a:off x="1467000" y="1718810"/>
            <a:ext cx="5991225" cy="1395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2" name="TextBox 11"/>
          <p:cNvSpPr txBox="1"/>
          <p:nvPr/>
        </p:nvSpPr>
        <p:spPr>
          <a:xfrm>
            <a:off x="26495" y="458670"/>
            <a:ext cx="914433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>
                <a:solidFill>
                  <a:schemeClr val="accent6"/>
                </a:solidFill>
                <a:latin typeface="+mj-lt"/>
              </a:rPr>
              <a:t>The product line suffix of the names of Core 2-based client processors</a:t>
            </a:r>
          </a:p>
        </p:txBody>
      </p:sp>
    </p:spTree>
    <p:extLst>
      <p:ext uri="{BB962C8B-B14F-4D97-AF65-F5344CB8AC3E}">
        <p14:creationId xmlns:p14="http://schemas.microsoft.com/office/powerpoint/2010/main" val="376977780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  <p:bldP spid="16" grpId="0"/>
      <p:bldP spid="17" grpId="0"/>
      <p:bldP spid="19" grpId="0"/>
      <p:bldP spid="22" grpId="0"/>
    </p:bldLst>
  </p:timing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C6591BFD-E447-9BFF-05C0-3A7B0BE6119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2.2.2 How to categorize and name Core 2 processors? (8)</a:t>
            </a:r>
            <a:endParaRPr lang="hu-HU" dirty="0"/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FFD7E4DA-9414-C268-D792-9BD17ACA8446}"/>
              </a:ext>
            </a:extLst>
          </p:cNvPr>
          <p:cNvSpPr txBox="1"/>
          <p:nvPr/>
        </p:nvSpPr>
        <p:spPr>
          <a:xfrm>
            <a:off x="71500" y="525161"/>
            <a:ext cx="945105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pc="-50" dirty="0">
                <a:solidFill>
                  <a:schemeClr val="accent6"/>
                </a:solidFill>
              </a:rPr>
              <a:t>Intel’s renewed client naming scheme was introduced along with their 14</a:t>
            </a:r>
            <a:r>
              <a:rPr lang="en-US" spc="-50" baseline="30000" dirty="0">
                <a:solidFill>
                  <a:schemeClr val="accent6"/>
                </a:solidFill>
              </a:rPr>
              <a:t>th</a:t>
            </a:r>
            <a:r>
              <a:rPr lang="en-US" spc="-50" dirty="0">
                <a:solidFill>
                  <a:schemeClr val="accent6"/>
                </a:solidFill>
              </a:rPr>
              <a:t> gen. </a:t>
            </a:r>
          </a:p>
          <a:p>
            <a:r>
              <a:rPr lang="en-US" dirty="0">
                <a:solidFill>
                  <a:schemeClr val="accent6"/>
                </a:solidFill>
              </a:rPr>
              <a:t>  Meteor Lake line, introduced in 2023 [63] </a:t>
            </a:r>
            <a:endParaRPr lang="hu-HU" dirty="0">
              <a:solidFill>
                <a:schemeClr val="accent6"/>
              </a:solidFill>
            </a:endParaRPr>
          </a:p>
        </p:txBody>
      </p:sp>
      <p:sp>
        <p:nvSpPr>
          <p:cNvPr id="9" name="Rectangle: Rounded Corners 8">
            <a:extLst>
              <a:ext uri="{FF2B5EF4-FFF2-40B4-BE49-F238E27FC236}">
                <a16:creationId xmlns:a16="http://schemas.microsoft.com/office/drawing/2014/main" id="{DFD30567-7B72-7199-AA93-3CF680E19BBC}"/>
              </a:ext>
            </a:extLst>
          </p:cNvPr>
          <p:cNvSpPr/>
          <p:nvPr/>
        </p:nvSpPr>
        <p:spPr bwMode="auto">
          <a:xfrm>
            <a:off x="26495" y="1241301"/>
            <a:ext cx="9144000" cy="2925970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19050" cap="flat" cmpd="sng" algn="ctr">
            <a:solidFill>
              <a:srgbClr val="89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hu-HU" sz="14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739BC86C-AA58-4E5B-EC12-E4956E44D377}"/>
              </a:ext>
            </a:extLst>
          </p:cNvPr>
          <p:cNvSpPr txBox="1"/>
          <p:nvPr/>
        </p:nvSpPr>
        <p:spPr>
          <a:xfrm>
            <a:off x="71500" y="1223755"/>
            <a:ext cx="897457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After about 15 years, Intel modified their </a:t>
            </a:r>
            <a:r>
              <a:rPr lang="en-US" sz="1600" dirty="0">
                <a:solidFill>
                  <a:srgbClr val="FF0000"/>
                </a:solidFill>
              </a:rPr>
              <a:t>client processor’s naming schemes</a:t>
            </a:r>
            <a:r>
              <a:rPr lang="en-US" sz="1600" dirty="0">
                <a:solidFill>
                  <a:srgbClr val="0070C0"/>
                </a:solidFill>
              </a:rPr>
              <a:t> in three</a:t>
            </a:r>
          </a:p>
          <a:p>
            <a:r>
              <a:rPr lang="en-US" sz="1600" dirty="0">
                <a:solidFill>
                  <a:srgbClr val="0070C0"/>
                </a:solidFill>
              </a:rPr>
              <a:t>  aspects:</a:t>
            </a:r>
            <a:endParaRPr lang="hu-HU" sz="1600" dirty="0">
              <a:solidFill>
                <a:srgbClr val="0070C0"/>
              </a:solidFill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44513EA0-66F0-E407-063B-F3BEDCB63FCA}"/>
              </a:ext>
            </a:extLst>
          </p:cNvPr>
          <p:cNvSpPr txBox="1"/>
          <p:nvPr/>
        </p:nvSpPr>
        <p:spPr>
          <a:xfrm>
            <a:off x="296525" y="1808820"/>
            <a:ext cx="6634765" cy="63607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spcAft>
                <a:spcPts val="300"/>
              </a:spcAft>
            </a:pPr>
            <a:r>
              <a:rPr lang="en-US" sz="1600" dirty="0"/>
              <a:t>a) They </a:t>
            </a:r>
            <a:r>
              <a:rPr lang="en-US" sz="1600" dirty="0">
                <a:solidFill>
                  <a:srgbClr val="0070C0"/>
                </a:solidFill>
              </a:rPr>
              <a:t>dropped the “</a:t>
            </a:r>
            <a:r>
              <a:rPr lang="en-US" sz="1600" dirty="0" err="1">
                <a:solidFill>
                  <a:srgbClr val="0070C0"/>
                </a:solidFill>
              </a:rPr>
              <a:t>i</a:t>
            </a:r>
            <a:r>
              <a:rPr lang="en-US" sz="1600" dirty="0">
                <a:solidFill>
                  <a:srgbClr val="0070C0"/>
                </a:solidFill>
              </a:rPr>
              <a:t>” moniker</a:t>
            </a:r>
            <a:r>
              <a:rPr lang="en-US" sz="1600" dirty="0"/>
              <a:t> from the model designations,</a:t>
            </a:r>
          </a:p>
          <a:p>
            <a:r>
              <a:rPr lang="en-US" sz="1600" dirty="0"/>
              <a:t>b) </a:t>
            </a:r>
            <a:r>
              <a:rPr lang="en-US" sz="1600" dirty="0">
                <a:solidFill>
                  <a:srgbClr val="0070C0"/>
                </a:solidFill>
              </a:rPr>
              <a:t>split off the “Core” brand into two sub-brands</a:t>
            </a:r>
            <a:r>
              <a:rPr lang="en-US" sz="1600" dirty="0"/>
              <a:t>:</a:t>
            </a:r>
            <a:endParaRPr lang="hu-HU" sz="1600" dirty="0"/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264FCD65-F5F0-69F7-239A-5C78E2C3F9C8}"/>
              </a:ext>
            </a:extLst>
          </p:cNvPr>
          <p:cNvSpPr txBox="1"/>
          <p:nvPr/>
        </p:nvSpPr>
        <p:spPr>
          <a:xfrm>
            <a:off x="701570" y="2393885"/>
            <a:ext cx="8974573" cy="111569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dirty="0"/>
              <a:t>the </a:t>
            </a:r>
            <a:r>
              <a:rPr lang="en-US" sz="1600" dirty="0">
                <a:solidFill>
                  <a:srgbClr val="0070C0"/>
                </a:solidFill>
              </a:rPr>
              <a:t>mainstream-oriented </a:t>
            </a:r>
            <a:r>
              <a:rPr lang="en-US" sz="1600" dirty="0">
                <a:solidFill>
                  <a:srgbClr val="FF0000"/>
                </a:solidFill>
              </a:rPr>
              <a:t>“Intel Core” </a:t>
            </a:r>
            <a:r>
              <a:rPr lang="en-US" sz="1600" dirty="0"/>
              <a:t>sub-brand with the brand-modifiers  </a:t>
            </a:r>
          </a:p>
          <a:p>
            <a:pPr>
              <a:spcAft>
                <a:spcPts val="300"/>
              </a:spcAft>
            </a:pPr>
            <a:r>
              <a:rPr lang="en-US" sz="1600" dirty="0"/>
              <a:t>      </a:t>
            </a:r>
            <a:r>
              <a:rPr lang="en-US" sz="1600" dirty="0">
                <a:solidFill>
                  <a:srgbClr val="0070C0"/>
                </a:solidFill>
              </a:rPr>
              <a:t>3, 5 and 7</a:t>
            </a:r>
            <a:r>
              <a:rPr lang="en-US" sz="1600" dirty="0"/>
              <a:t>, and </a:t>
            </a:r>
            <a:endParaRPr lang="en-US" sz="1600" spc="-40" dirty="0"/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spc="-40" dirty="0"/>
              <a:t>the </a:t>
            </a:r>
            <a:r>
              <a:rPr lang="en-US" sz="1600" spc="-40" dirty="0">
                <a:solidFill>
                  <a:srgbClr val="0070C0"/>
                </a:solidFill>
              </a:rPr>
              <a:t>premium category </a:t>
            </a:r>
            <a:r>
              <a:rPr lang="en-US" sz="1600" spc="-40" dirty="0">
                <a:solidFill>
                  <a:srgbClr val="FF0000"/>
                </a:solidFill>
              </a:rPr>
              <a:t>“Intel Core ULTRA” </a:t>
            </a:r>
            <a:r>
              <a:rPr lang="en-US" sz="1600" spc="-40" dirty="0"/>
              <a:t>sub-branding with the brand modifiers </a:t>
            </a:r>
          </a:p>
          <a:p>
            <a:r>
              <a:rPr lang="en-US" sz="1600" dirty="0"/>
              <a:t>      </a:t>
            </a:r>
            <a:r>
              <a:rPr lang="en-US" sz="1600" dirty="0">
                <a:solidFill>
                  <a:srgbClr val="0070C0"/>
                </a:solidFill>
              </a:rPr>
              <a:t>5, 7 and 9</a:t>
            </a:r>
            <a:r>
              <a:rPr lang="en-US" sz="1600" dirty="0"/>
              <a:t>, as well as</a:t>
            </a:r>
            <a:endParaRPr lang="hu-HU" sz="1600" dirty="0"/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024E2C43-47E3-0DB9-B8AB-3097C0906BE2}"/>
              </a:ext>
            </a:extLst>
          </p:cNvPr>
          <p:cNvSpPr txBox="1"/>
          <p:nvPr/>
        </p:nvSpPr>
        <p:spPr>
          <a:xfrm>
            <a:off x="296525" y="3519300"/>
            <a:ext cx="840089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c) </a:t>
            </a:r>
            <a:r>
              <a:rPr lang="en-US" sz="1600" dirty="0">
                <a:solidFill>
                  <a:srgbClr val="0070C0"/>
                </a:solidFill>
              </a:rPr>
              <a:t>placed the word “processor” between the brand-modifier and model number,</a:t>
            </a:r>
          </a:p>
          <a:p>
            <a:r>
              <a:rPr lang="en-US" sz="1600" dirty="0"/>
              <a:t>     like Intel Core 5 processor ##xx, or Intel Core Ultra processor ##xx.   </a:t>
            </a:r>
            <a:endParaRPr lang="hu-HU" sz="1600" dirty="0"/>
          </a:p>
        </p:txBody>
      </p:sp>
    </p:spTree>
    <p:extLst>
      <p:ext uri="{BB962C8B-B14F-4D97-AF65-F5344CB8AC3E}">
        <p14:creationId xmlns:p14="http://schemas.microsoft.com/office/powerpoint/2010/main" val="92211885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 animBg="1"/>
      <p:bldP spid="5" grpId="0"/>
      <p:bldP spid="6" grpId="0"/>
      <p:bldP spid="7" grpId="0"/>
      <p:bldP spid="8" grpId="0"/>
    </p:bldLst>
  </p:timing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C6624A91-E87B-F476-BCCF-F1CDA964442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2.2.2 How to categorize and name Core 2 processors? (9)</a:t>
            </a:r>
            <a:endParaRPr lang="hu-HU" dirty="0"/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48D7781D-00D4-55CE-AD4D-C00A709B786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08110" y="1448780"/>
            <a:ext cx="4759145" cy="313064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64E27820-D1B1-F98E-F287-8D65EBBD6B75}"/>
              </a:ext>
            </a:extLst>
          </p:cNvPr>
          <p:cNvSpPr txBox="1"/>
          <p:nvPr/>
        </p:nvSpPr>
        <p:spPr>
          <a:xfrm>
            <a:off x="116505" y="503675"/>
            <a:ext cx="902163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pc="-20" dirty="0">
                <a:solidFill>
                  <a:schemeClr val="accent6"/>
                </a:solidFill>
              </a:rPr>
              <a:t>Badges of the introduced “Intel Core” Ultra” and “Intel Core” sub-brands [63]</a:t>
            </a:r>
            <a:endParaRPr lang="hu-HU" spc="-20" dirty="0">
              <a:solidFill>
                <a:schemeClr val="accent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25901543"/>
      </p:ext>
    </p:extLst>
  </p:cSld>
  <p:clrMapOvr>
    <a:masterClrMapping/>
  </p:clrMapOvr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2.2.2 How to categorize and name Core 2 processors? (10)</a:t>
            </a:r>
            <a:endParaRPr lang="en-US" dirty="0"/>
          </a:p>
        </p:txBody>
      </p:sp>
      <p:pic>
        <p:nvPicPr>
          <p:cNvPr id="5" name="Picture 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424965" y="1617062"/>
            <a:ext cx="5438095" cy="3657143"/>
          </a:xfrm>
          <a:prstGeom prst="rect">
            <a:avLst/>
          </a:prstGeom>
        </p:spPr>
      </p:pic>
      <p:pic>
        <p:nvPicPr>
          <p:cNvPr id="21" name="Picture 20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566555" y="1961205"/>
            <a:ext cx="2160240" cy="972740"/>
          </a:xfrm>
          <a:prstGeom prst="rect">
            <a:avLst/>
          </a:prstGeom>
        </p:spPr>
      </p:pic>
      <p:sp>
        <p:nvSpPr>
          <p:cNvPr id="38" name="TextBox 37"/>
          <p:cNvSpPr txBox="1"/>
          <p:nvPr/>
        </p:nvSpPr>
        <p:spPr>
          <a:xfrm>
            <a:off x="26495" y="458670"/>
            <a:ext cx="967472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>
                <a:solidFill>
                  <a:schemeClr val="accent6"/>
                </a:solidFill>
              </a:rPr>
              <a:t>Example</a:t>
            </a:r>
            <a:r>
              <a:rPr lang="en-US" sz="1600" dirty="0">
                <a:solidFill>
                  <a:schemeClr val="accent6"/>
                </a:solidFill>
              </a:rPr>
              <a:t> die sizes of Intel’s 14 nm Core 2 processors (relative on scale)  [</a:t>
            </a:r>
            <a:r>
              <a:rPr lang="hu-HU" sz="1600" dirty="0">
                <a:solidFill>
                  <a:schemeClr val="accent6"/>
                </a:solidFill>
              </a:rPr>
              <a:t>18</a:t>
            </a:r>
            <a:r>
              <a:rPr lang="en-US" sz="1600" dirty="0">
                <a:solidFill>
                  <a:schemeClr val="accent6"/>
                </a:solidFill>
              </a:rPr>
              <a:t>], [</a:t>
            </a:r>
            <a:r>
              <a:rPr lang="hu-HU" sz="1600" dirty="0">
                <a:solidFill>
                  <a:schemeClr val="accent6"/>
                </a:solidFill>
              </a:rPr>
              <a:t>19</a:t>
            </a:r>
            <a:r>
              <a:rPr lang="en-US" sz="1600" dirty="0">
                <a:solidFill>
                  <a:schemeClr val="accent6"/>
                </a:solidFill>
              </a:rPr>
              <a:t>]   </a:t>
            </a:r>
          </a:p>
        </p:txBody>
      </p:sp>
      <p:sp>
        <p:nvSpPr>
          <p:cNvPr id="39" name="TextBox 38"/>
          <p:cNvSpPr txBox="1"/>
          <p:nvPr/>
        </p:nvSpPr>
        <p:spPr>
          <a:xfrm>
            <a:off x="251520" y="1043735"/>
            <a:ext cx="2929007" cy="6924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300" b="1" dirty="0"/>
              <a:t>Client dies</a:t>
            </a:r>
          </a:p>
          <a:p>
            <a:pPr algn="ctr"/>
            <a:r>
              <a:rPr lang="en-US" sz="1300" dirty="0"/>
              <a:t>5</a:t>
            </a:r>
            <a:r>
              <a:rPr lang="en-US" sz="1300" baseline="30000" dirty="0"/>
              <a:t>th</a:t>
            </a:r>
            <a:r>
              <a:rPr lang="en-US" sz="1300" dirty="0"/>
              <a:t> gen. </a:t>
            </a:r>
            <a:r>
              <a:rPr lang="en-US" sz="1300" dirty="0" err="1"/>
              <a:t>Broadwell</a:t>
            </a:r>
            <a:r>
              <a:rPr lang="en-US" sz="1300" dirty="0"/>
              <a:t> (2C, 82 mm</a:t>
            </a:r>
            <a:r>
              <a:rPr lang="en-US" sz="1300" baseline="30000" dirty="0"/>
              <a:t>2</a:t>
            </a:r>
            <a:r>
              <a:rPr lang="en-US" sz="1300" dirty="0"/>
              <a:t>)</a:t>
            </a:r>
          </a:p>
          <a:p>
            <a:pPr algn="ctr"/>
            <a:r>
              <a:rPr lang="en-US" sz="1300" dirty="0"/>
              <a:t>(with 5500 GPU) 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486128" y="998730"/>
            <a:ext cx="3462807" cy="49244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300" b="1" dirty="0"/>
              <a:t>Server die</a:t>
            </a:r>
          </a:p>
          <a:p>
            <a:pPr algn="ctr"/>
            <a:r>
              <a:rPr lang="en-US" sz="1300" dirty="0"/>
              <a:t> 6</a:t>
            </a:r>
            <a:r>
              <a:rPr lang="en-US" sz="1300" baseline="30000" dirty="0"/>
              <a:t>th</a:t>
            </a:r>
            <a:r>
              <a:rPr lang="en-US" sz="1300" dirty="0"/>
              <a:t> gen. </a:t>
            </a:r>
            <a:r>
              <a:rPr lang="en-US" sz="1300" dirty="0" err="1"/>
              <a:t>Skylake</a:t>
            </a:r>
            <a:r>
              <a:rPr lang="en-US" sz="1300" dirty="0"/>
              <a:t>-SP (28C, ~680 mm</a:t>
            </a:r>
            <a:r>
              <a:rPr lang="en-US" sz="1300" baseline="30000" dirty="0"/>
              <a:t>2</a:t>
            </a:r>
            <a:r>
              <a:rPr lang="en-US" sz="1300" dirty="0"/>
              <a:t>)</a:t>
            </a:r>
          </a:p>
        </p:txBody>
      </p:sp>
      <p:pic>
        <p:nvPicPr>
          <p:cNvPr id="11" name="Picture 10" descr="https://i.cdn29.hu/apix_collect_c/1501/intel-broadwell-evolucio-expressz/intel-broadwell-evolucio-expressz_screenshot_20150105111008_5_original_760x760.jpg"/>
          <p:cNvPicPr>
            <a:picLocks noChangeAspect="1" noChangeArrowheads="1"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361" t="24738" r="4493" b="13417"/>
          <a:stretch/>
        </p:blipFill>
        <p:spPr bwMode="auto">
          <a:xfrm>
            <a:off x="258437" y="3820328"/>
            <a:ext cx="2873403" cy="113884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" name="TextBox 2"/>
          <p:cNvSpPr txBox="1"/>
          <p:nvPr/>
        </p:nvSpPr>
        <p:spPr>
          <a:xfrm flipH="1">
            <a:off x="100327" y="3206587"/>
            <a:ext cx="3256538" cy="49244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 algn="ctr"/>
            <a:r>
              <a:rPr lang="en-US" sz="1300" dirty="0">
                <a:solidFill>
                  <a:srgbClr val="000000"/>
                </a:solidFill>
              </a:rPr>
              <a:t>5</a:t>
            </a:r>
            <a:r>
              <a:rPr lang="en-US" sz="1300" baseline="30000" dirty="0">
                <a:solidFill>
                  <a:srgbClr val="000000"/>
                </a:solidFill>
              </a:rPr>
              <a:t>th</a:t>
            </a:r>
            <a:r>
              <a:rPr lang="en-US" sz="1300" dirty="0">
                <a:solidFill>
                  <a:srgbClr val="000000"/>
                </a:solidFill>
              </a:rPr>
              <a:t> gen. </a:t>
            </a:r>
            <a:r>
              <a:rPr lang="en-US" sz="1300" dirty="0" err="1">
                <a:solidFill>
                  <a:srgbClr val="000000"/>
                </a:solidFill>
              </a:rPr>
              <a:t>Broadwell</a:t>
            </a:r>
            <a:r>
              <a:rPr lang="en-US" sz="1300" dirty="0">
                <a:solidFill>
                  <a:srgbClr val="000000"/>
                </a:solidFill>
              </a:rPr>
              <a:t> (2C, 133 mm</a:t>
            </a:r>
            <a:r>
              <a:rPr lang="en-US" sz="1300" baseline="30000" dirty="0">
                <a:solidFill>
                  <a:srgbClr val="000000"/>
                </a:solidFill>
              </a:rPr>
              <a:t>2</a:t>
            </a:r>
            <a:r>
              <a:rPr lang="en-US" sz="1300" dirty="0">
                <a:solidFill>
                  <a:srgbClr val="000000"/>
                </a:solidFill>
              </a:rPr>
              <a:t>)</a:t>
            </a:r>
          </a:p>
          <a:p>
            <a:pPr lvl="0" algn="ctr"/>
            <a:r>
              <a:rPr lang="en-US" sz="1300" dirty="0">
                <a:solidFill>
                  <a:srgbClr val="000000"/>
                </a:solidFill>
              </a:rPr>
              <a:t>(with 6100/6200 GPU) </a:t>
            </a:r>
          </a:p>
        </p:txBody>
      </p:sp>
    </p:spTree>
    <p:extLst>
      <p:ext uri="{BB962C8B-B14F-4D97-AF65-F5344CB8AC3E}">
        <p14:creationId xmlns:p14="http://schemas.microsoft.com/office/powerpoint/2010/main" val="762452420"/>
      </p:ext>
    </p:extLst>
  </p:cSld>
  <p:clrMapOvr>
    <a:masterClrMapping/>
  </p:clrMapOvr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182F76"/>
            </a:gs>
            <a:gs pos="100000">
              <a:srgbClr val="3366FF"/>
            </a:gs>
          </a:gsLst>
          <a:lin ang="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226" name="AutoShape 3"/>
          <p:cNvSpPr>
            <a:spLocks noChangeArrowheads="1"/>
          </p:cNvSpPr>
          <p:nvPr/>
        </p:nvSpPr>
        <p:spPr bwMode="auto">
          <a:xfrm>
            <a:off x="566555" y="1889885"/>
            <a:ext cx="7885927" cy="504000"/>
          </a:xfrm>
          <a:prstGeom prst="roundRect">
            <a:avLst>
              <a:gd name="adj" fmla="val 0"/>
            </a:avLst>
          </a:prstGeom>
          <a:solidFill>
            <a:srgbClr val="000080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lvl="0" algn="ctr" eaLnBrk="1" fontAlgn="base" hangingPunct="1">
              <a:spcBef>
                <a:spcPct val="0"/>
              </a:spcBef>
              <a:spcAft>
                <a:spcPct val="0"/>
              </a:spcAft>
              <a:buNone/>
              <a:defRPr/>
            </a:pPr>
            <a:r>
              <a:rPr lang="en-US" altLang="en-US" sz="19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2.2.3 What are the key enhancements of the Core 2 family? </a:t>
            </a:r>
          </a:p>
        </p:txBody>
      </p:sp>
    </p:spTree>
    <p:extLst>
      <p:ext uri="{BB962C8B-B14F-4D97-AF65-F5344CB8AC3E}">
        <p14:creationId xmlns:p14="http://schemas.microsoft.com/office/powerpoint/2010/main" val="91784312"/>
      </p:ext>
    </p:extLst>
  </p:cSld>
  <p:clrMapOvr>
    <a:masterClrMapping/>
  </p:clrMapOvr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>
                <a:solidFill>
                  <a:srgbClr val="FFFFFF"/>
                </a:solidFill>
              </a:rPr>
              <a:t>2.2.3 What are the key enhancements of the Core 2 family? (1)</a:t>
            </a:r>
            <a:endParaRPr lang="en-US" dirty="0"/>
          </a:p>
        </p:txBody>
      </p:sp>
      <p:sp>
        <p:nvSpPr>
          <p:cNvPr id="3" name="Rounded Rectangle 2"/>
          <p:cNvSpPr/>
          <p:nvPr/>
        </p:nvSpPr>
        <p:spPr bwMode="auto">
          <a:xfrm>
            <a:off x="18510" y="1359010"/>
            <a:ext cx="9144000" cy="2160000"/>
          </a:xfrm>
          <a:prstGeom prst="roundRect">
            <a:avLst/>
          </a:prstGeom>
          <a:solidFill>
            <a:srgbClr val="E5F2FF"/>
          </a:solidFill>
          <a:ln w="19050" cap="flat" cmpd="sng" algn="ctr">
            <a:solidFill>
              <a:srgbClr val="89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4" name="Line 8"/>
          <p:cNvSpPr>
            <a:spLocks noChangeShapeType="1"/>
          </p:cNvSpPr>
          <p:nvPr/>
        </p:nvSpPr>
        <p:spPr bwMode="auto">
          <a:xfrm>
            <a:off x="3911615" y="1777084"/>
            <a:ext cx="0" cy="21748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300"/>
          </a:p>
        </p:txBody>
      </p:sp>
      <p:sp>
        <p:nvSpPr>
          <p:cNvPr id="5" name="Line 10"/>
          <p:cNvSpPr>
            <a:spLocks noChangeShapeType="1"/>
          </p:cNvSpPr>
          <p:nvPr/>
        </p:nvSpPr>
        <p:spPr bwMode="auto">
          <a:xfrm flipV="1">
            <a:off x="1654190" y="1992984"/>
            <a:ext cx="43561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300"/>
          </a:p>
        </p:txBody>
      </p:sp>
      <p:sp>
        <p:nvSpPr>
          <p:cNvPr id="6" name="Oval 12"/>
          <p:cNvSpPr>
            <a:spLocks noChangeArrowheads="1"/>
          </p:cNvSpPr>
          <p:nvPr/>
        </p:nvSpPr>
        <p:spPr bwMode="auto">
          <a:xfrm>
            <a:off x="1612915" y="2193009"/>
            <a:ext cx="60325" cy="60325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hu-HU" altLang="en-US" sz="1300">
              <a:latin typeface="Verdana" pitchFamily="34" charset="0"/>
            </a:endParaRPr>
          </a:p>
        </p:txBody>
      </p:sp>
      <p:sp>
        <p:nvSpPr>
          <p:cNvPr id="7" name="Line 13"/>
          <p:cNvSpPr>
            <a:spLocks noChangeShapeType="1"/>
          </p:cNvSpPr>
          <p:nvPr/>
        </p:nvSpPr>
        <p:spPr bwMode="auto">
          <a:xfrm>
            <a:off x="1646253" y="1992984"/>
            <a:ext cx="0" cy="215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300"/>
          </a:p>
        </p:txBody>
      </p:sp>
      <p:sp>
        <p:nvSpPr>
          <p:cNvPr id="8" name="Text Box 4"/>
          <p:cNvSpPr txBox="1">
            <a:spLocks noChangeArrowheads="1"/>
          </p:cNvSpPr>
          <p:nvPr/>
        </p:nvSpPr>
        <p:spPr bwMode="auto">
          <a:xfrm>
            <a:off x="1973315" y="1491309"/>
            <a:ext cx="3860930" cy="27238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lnSpc>
                <a:spcPct val="90000"/>
              </a:lnSpc>
              <a:spcBef>
                <a:spcPct val="0"/>
              </a:spcBef>
              <a:buFontTx/>
              <a:buNone/>
            </a:pPr>
            <a:r>
              <a:rPr lang="en-US" altLang="en-US" sz="1300" b="1" dirty="0">
                <a:latin typeface="Verdana" pitchFamily="34" charset="0"/>
              </a:rPr>
              <a:t>Key enhancements of the Core 2 family</a:t>
            </a:r>
            <a:endParaRPr lang="hu-HU" altLang="en-US" sz="1300" b="1" dirty="0">
              <a:latin typeface="Verdana" pitchFamily="34" charset="0"/>
            </a:endParaRPr>
          </a:p>
        </p:txBody>
      </p:sp>
      <p:sp>
        <p:nvSpPr>
          <p:cNvPr id="9" name="Text Box 4"/>
          <p:cNvSpPr txBox="1">
            <a:spLocks noChangeArrowheads="1"/>
          </p:cNvSpPr>
          <p:nvPr/>
        </p:nvSpPr>
        <p:spPr bwMode="auto">
          <a:xfrm rot="10800000" flipH="1" flipV="1">
            <a:off x="623166" y="2237971"/>
            <a:ext cx="2064746" cy="27238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marL="342900" indent="-342900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800100" indent="-34290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257300" indent="-3429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714500" indent="-3429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171700" indent="-3429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6289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30861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5433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40005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lnSpc>
                <a:spcPct val="90000"/>
              </a:lnSpc>
              <a:spcBef>
                <a:spcPct val="0"/>
              </a:spcBef>
              <a:buFontTx/>
              <a:buNone/>
            </a:pPr>
            <a:r>
              <a:rPr lang="en-US" altLang="en-US" sz="1300" b="1" dirty="0">
                <a:latin typeface="Verdana" pitchFamily="34" charset="0"/>
              </a:rPr>
              <a:t>Key ISA extensions</a:t>
            </a:r>
            <a:endParaRPr lang="hu-HU" altLang="en-US" sz="1300" b="1" dirty="0">
              <a:latin typeface="Verdana" pitchFamily="34" charset="0"/>
            </a:endParaRPr>
          </a:p>
        </p:txBody>
      </p:sp>
      <p:sp>
        <p:nvSpPr>
          <p:cNvPr id="10" name="Oval 12"/>
          <p:cNvSpPr>
            <a:spLocks noChangeArrowheads="1"/>
          </p:cNvSpPr>
          <p:nvPr/>
        </p:nvSpPr>
        <p:spPr bwMode="auto">
          <a:xfrm>
            <a:off x="5970603" y="2188247"/>
            <a:ext cx="60325" cy="60325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hu-HU" altLang="en-US" sz="1300">
              <a:latin typeface="Verdana" pitchFamily="34" charset="0"/>
            </a:endParaRPr>
          </a:p>
        </p:txBody>
      </p:sp>
      <p:sp>
        <p:nvSpPr>
          <p:cNvPr id="11" name="Line 13"/>
          <p:cNvSpPr>
            <a:spLocks noChangeShapeType="1"/>
          </p:cNvSpPr>
          <p:nvPr/>
        </p:nvSpPr>
        <p:spPr bwMode="auto">
          <a:xfrm>
            <a:off x="6003940" y="1988222"/>
            <a:ext cx="0" cy="215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300"/>
          </a:p>
        </p:txBody>
      </p:sp>
      <p:sp>
        <p:nvSpPr>
          <p:cNvPr id="12" name="Text Box 4"/>
          <p:cNvSpPr txBox="1">
            <a:spLocks noChangeArrowheads="1"/>
          </p:cNvSpPr>
          <p:nvPr/>
        </p:nvSpPr>
        <p:spPr bwMode="auto">
          <a:xfrm rot="10800000" flipH="1" flipV="1">
            <a:off x="3683505" y="2237972"/>
            <a:ext cx="4680520" cy="27238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marL="342900" indent="-342900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800100" indent="-34290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257300" indent="-3429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714500" indent="-3429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171700" indent="-3429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6289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30861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5433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40005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lnSpc>
                <a:spcPct val="90000"/>
              </a:lnSpc>
              <a:spcBef>
                <a:spcPct val="0"/>
              </a:spcBef>
              <a:buFontTx/>
              <a:buNone/>
            </a:pPr>
            <a:r>
              <a:rPr lang="en-US" altLang="en-US" sz="1300" b="1" dirty="0">
                <a:latin typeface="Verdana" pitchFamily="34" charset="0"/>
              </a:rPr>
              <a:t>Key enhancements of the microarchitecture</a:t>
            </a:r>
            <a:endParaRPr lang="hu-HU" altLang="en-US" sz="1300" b="1" dirty="0">
              <a:latin typeface="Verdana" pitchFamily="34" charset="0"/>
            </a:endParaRPr>
          </a:p>
        </p:txBody>
      </p:sp>
      <p:sp>
        <p:nvSpPr>
          <p:cNvPr id="13" name="Text Box 4"/>
          <p:cNvSpPr txBox="1">
            <a:spLocks noChangeArrowheads="1"/>
          </p:cNvSpPr>
          <p:nvPr/>
        </p:nvSpPr>
        <p:spPr bwMode="auto">
          <a:xfrm>
            <a:off x="3056290" y="2933945"/>
            <a:ext cx="2293843" cy="4524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marL="342900" indent="-342900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800100" indent="-34290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257300" indent="-3429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714500" indent="-3429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171700" indent="-3429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6289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30861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5433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40005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lnSpc>
                <a:spcPct val="90000"/>
              </a:lnSpc>
              <a:spcBef>
                <a:spcPct val="0"/>
              </a:spcBef>
              <a:buFontTx/>
              <a:buNone/>
            </a:pPr>
            <a:r>
              <a:rPr lang="en-US" altLang="en-US" sz="1300" b="1" dirty="0">
                <a:latin typeface="+mj-lt"/>
              </a:rPr>
              <a:t>Key enhancements </a:t>
            </a:r>
          </a:p>
          <a:p>
            <a:pPr algn="ctr" eaLnBrk="1" hangingPunct="1">
              <a:lnSpc>
                <a:spcPct val="90000"/>
              </a:lnSpc>
              <a:spcBef>
                <a:spcPct val="0"/>
              </a:spcBef>
              <a:buFontTx/>
              <a:buNone/>
            </a:pPr>
            <a:r>
              <a:rPr lang="en-US" altLang="en-US" sz="1300" b="1" dirty="0">
                <a:latin typeface="+mj-lt"/>
              </a:rPr>
              <a:t>to raise performance</a:t>
            </a:r>
            <a:endParaRPr lang="hu-HU" altLang="en-US" sz="1300" b="1" dirty="0">
              <a:latin typeface="+mj-lt"/>
            </a:endParaRPr>
          </a:p>
        </p:txBody>
      </p:sp>
      <p:sp>
        <p:nvSpPr>
          <p:cNvPr id="14" name="Oval 7"/>
          <p:cNvSpPr>
            <a:spLocks noChangeArrowheads="1"/>
          </p:cNvSpPr>
          <p:nvPr/>
        </p:nvSpPr>
        <p:spPr bwMode="auto">
          <a:xfrm>
            <a:off x="7632340" y="2852477"/>
            <a:ext cx="69850" cy="60325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hu-HU" altLang="en-US" sz="1300">
              <a:latin typeface="+mj-lt"/>
            </a:endParaRPr>
          </a:p>
        </p:txBody>
      </p:sp>
      <p:sp>
        <p:nvSpPr>
          <p:cNvPr id="15" name="Line 11"/>
          <p:cNvSpPr>
            <a:spLocks noChangeShapeType="1"/>
          </p:cNvSpPr>
          <p:nvPr/>
        </p:nvSpPr>
        <p:spPr bwMode="auto">
          <a:xfrm flipH="1">
            <a:off x="7670440" y="2666740"/>
            <a:ext cx="3175" cy="1825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300">
              <a:latin typeface="+mj-lt"/>
            </a:endParaRPr>
          </a:p>
        </p:txBody>
      </p:sp>
      <p:sp>
        <p:nvSpPr>
          <p:cNvPr id="16" name="Text Box 4"/>
          <p:cNvSpPr txBox="1">
            <a:spLocks noChangeArrowheads="1"/>
          </p:cNvSpPr>
          <p:nvPr/>
        </p:nvSpPr>
        <p:spPr bwMode="auto">
          <a:xfrm>
            <a:off x="6003940" y="2917565"/>
            <a:ext cx="3203575" cy="4524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marL="342900" indent="-342900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800100" indent="-34290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257300" indent="-3429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714500" indent="-3429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171700" indent="-3429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6289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30861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5433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40005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lnSpc>
                <a:spcPct val="90000"/>
              </a:lnSpc>
              <a:spcBef>
                <a:spcPct val="0"/>
              </a:spcBef>
              <a:buFontTx/>
              <a:buNone/>
            </a:pPr>
            <a:r>
              <a:rPr lang="en-US" altLang="en-US" sz="1300" b="1" dirty="0">
                <a:latin typeface="+mj-lt"/>
              </a:rPr>
              <a:t>     Key enhancements </a:t>
            </a:r>
          </a:p>
          <a:p>
            <a:pPr algn="ctr" eaLnBrk="1" hangingPunct="1">
              <a:lnSpc>
                <a:spcPct val="90000"/>
              </a:lnSpc>
              <a:spcBef>
                <a:spcPct val="0"/>
              </a:spcBef>
              <a:spcAft>
                <a:spcPts val="300"/>
              </a:spcAft>
              <a:buFontTx/>
              <a:buNone/>
            </a:pPr>
            <a:r>
              <a:rPr lang="en-US" altLang="en-US" sz="1300" b="1" dirty="0">
                <a:latin typeface="+mj-lt"/>
              </a:rPr>
              <a:t>in power management</a:t>
            </a:r>
            <a:endParaRPr lang="hu-HU" altLang="en-US" sz="1300" dirty="0">
              <a:latin typeface="+mj-lt"/>
            </a:endParaRPr>
          </a:p>
        </p:txBody>
      </p:sp>
      <p:sp>
        <p:nvSpPr>
          <p:cNvPr id="17" name="Oval 12"/>
          <p:cNvSpPr>
            <a:spLocks noChangeArrowheads="1"/>
          </p:cNvSpPr>
          <p:nvPr/>
        </p:nvSpPr>
        <p:spPr bwMode="auto">
          <a:xfrm>
            <a:off x="4196640" y="2873115"/>
            <a:ext cx="60325" cy="60325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hu-HU" altLang="en-US" sz="1300">
              <a:latin typeface="+mj-lt"/>
            </a:endParaRPr>
          </a:p>
        </p:txBody>
      </p:sp>
      <p:sp>
        <p:nvSpPr>
          <p:cNvPr id="18" name="Line 13"/>
          <p:cNvSpPr>
            <a:spLocks noChangeShapeType="1"/>
          </p:cNvSpPr>
          <p:nvPr/>
        </p:nvSpPr>
        <p:spPr bwMode="auto">
          <a:xfrm>
            <a:off x="4229977" y="2673090"/>
            <a:ext cx="0" cy="215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300">
              <a:latin typeface="+mj-lt"/>
            </a:endParaRPr>
          </a:p>
        </p:txBody>
      </p:sp>
      <p:sp>
        <p:nvSpPr>
          <p:cNvPr id="19" name="Line 8"/>
          <p:cNvSpPr>
            <a:spLocks noChangeShapeType="1"/>
          </p:cNvSpPr>
          <p:nvPr/>
        </p:nvSpPr>
        <p:spPr bwMode="auto">
          <a:xfrm>
            <a:off x="6008703" y="2444490"/>
            <a:ext cx="0" cy="2174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300">
              <a:latin typeface="+mj-lt"/>
            </a:endParaRPr>
          </a:p>
        </p:txBody>
      </p:sp>
      <p:sp>
        <p:nvSpPr>
          <p:cNvPr id="20" name="Line 10"/>
          <p:cNvSpPr>
            <a:spLocks noChangeShapeType="1"/>
          </p:cNvSpPr>
          <p:nvPr/>
        </p:nvSpPr>
        <p:spPr bwMode="auto">
          <a:xfrm flipV="1">
            <a:off x="4247800" y="2665152"/>
            <a:ext cx="34200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300">
              <a:latin typeface="+mj-lt"/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26988" y="503675"/>
            <a:ext cx="886549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en-US">
                <a:solidFill>
                  <a:schemeClr val="accent6"/>
                </a:solidFill>
                <a:latin typeface="Verdana" pitchFamily="34" charset="0"/>
                <a:cs typeface="Arial" charset="0"/>
              </a:rPr>
              <a:t>2.2.3 What are the key enhancements of the Core 2 family? </a:t>
            </a:r>
            <a:endParaRPr lang="en-US" altLang="en-US" dirty="0">
              <a:solidFill>
                <a:schemeClr val="accent6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22" name="TextBox 21"/>
          <p:cNvSpPr txBox="1"/>
          <p:nvPr/>
        </p:nvSpPr>
        <p:spPr>
          <a:xfrm>
            <a:off x="26987" y="908720"/>
            <a:ext cx="1799707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>
                <a:solidFill>
                  <a:schemeClr val="accent6"/>
                </a:solidFill>
              </a:rPr>
              <a:t>Overview</a:t>
            </a:r>
          </a:p>
        </p:txBody>
      </p:sp>
    </p:spTree>
    <p:extLst>
      <p:ext uri="{BB962C8B-B14F-4D97-AF65-F5344CB8AC3E}">
        <p14:creationId xmlns:p14="http://schemas.microsoft.com/office/powerpoint/2010/main" val="3311496565"/>
      </p:ext>
    </p:extLst>
  </p:cSld>
  <p:clrMapOvr>
    <a:masterClrMapping/>
  </p:clrMapOvr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2.2.3 What are the key enhancements of the Core 2 family? (2)</a:t>
            </a:r>
          </a:p>
        </p:txBody>
      </p:sp>
      <p:sp>
        <p:nvSpPr>
          <p:cNvPr id="40" name="TextBox 39"/>
          <p:cNvSpPr txBox="1"/>
          <p:nvPr/>
        </p:nvSpPr>
        <p:spPr>
          <a:xfrm>
            <a:off x="26495" y="458670"/>
            <a:ext cx="833753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fontAlgn="base"/>
            <a:r>
              <a:rPr lang="en-US" dirty="0">
                <a:solidFill>
                  <a:schemeClr val="accent6"/>
                </a:solidFill>
                <a:latin typeface="+mj-lt"/>
              </a:rPr>
              <a:t>a) Key ISA extensions of the Core 2 family (in client processors) </a:t>
            </a:r>
          </a:p>
        </p:txBody>
      </p:sp>
      <p:sp>
        <p:nvSpPr>
          <p:cNvPr id="41" name="Rounded Rectangle 40"/>
          <p:cNvSpPr/>
          <p:nvPr/>
        </p:nvSpPr>
        <p:spPr bwMode="auto">
          <a:xfrm>
            <a:off x="296863" y="1069076"/>
            <a:ext cx="8605242" cy="2761736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15875" cap="flat" cmpd="sng" algn="ctr">
            <a:solidFill>
              <a:schemeClr val="bg1">
                <a:lumMod val="50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3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44" name="Line 8"/>
          <p:cNvSpPr>
            <a:spLocks noChangeShapeType="1"/>
          </p:cNvSpPr>
          <p:nvPr/>
        </p:nvSpPr>
        <p:spPr bwMode="auto">
          <a:xfrm>
            <a:off x="3911615" y="1552059"/>
            <a:ext cx="0" cy="21748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300"/>
          </a:p>
        </p:txBody>
      </p:sp>
      <p:sp>
        <p:nvSpPr>
          <p:cNvPr id="45" name="Line 10"/>
          <p:cNvSpPr>
            <a:spLocks noChangeShapeType="1"/>
          </p:cNvSpPr>
          <p:nvPr/>
        </p:nvSpPr>
        <p:spPr bwMode="auto">
          <a:xfrm flipV="1">
            <a:off x="1654190" y="1767959"/>
            <a:ext cx="43561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300"/>
          </a:p>
        </p:txBody>
      </p:sp>
      <p:sp>
        <p:nvSpPr>
          <p:cNvPr id="47" name="Oval 12"/>
          <p:cNvSpPr>
            <a:spLocks noChangeArrowheads="1"/>
          </p:cNvSpPr>
          <p:nvPr/>
        </p:nvSpPr>
        <p:spPr bwMode="auto">
          <a:xfrm>
            <a:off x="1612915" y="1967984"/>
            <a:ext cx="60325" cy="60325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hu-HU" altLang="en-US" sz="1300">
              <a:latin typeface="Verdana" pitchFamily="34" charset="0"/>
            </a:endParaRPr>
          </a:p>
        </p:txBody>
      </p:sp>
      <p:sp>
        <p:nvSpPr>
          <p:cNvPr id="48" name="Line 13"/>
          <p:cNvSpPr>
            <a:spLocks noChangeShapeType="1"/>
          </p:cNvSpPr>
          <p:nvPr/>
        </p:nvSpPr>
        <p:spPr bwMode="auto">
          <a:xfrm>
            <a:off x="1646253" y="1767959"/>
            <a:ext cx="0" cy="215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300"/>
          </a:p>
        </p:txBody>
      </p:sp>
      <p:sp>
        <p:nvSpPr>
          <p:cNvPr id="49" name="Text Box 4"/>
          <p:cNvSpPr txBox="1">
            <a:spLocks noChangeArrowheads="1"/>
          </p:cNvSpPr>
          <p:nvPr/>
        </p:nvSpPr>
        <p:spPr bwMode="auto">
          <a:xfrm>
            <a:off x="1973315" y="1266284"/>
            <a:ext cx="3860930" cy="27238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lnSpc>
                <a:spcPct val="90000"/>
              </a:lnSpc>
              <a:spcBef>
                <a:spcPct val="0"/>
              </a:spcBef>
              <a:buFontTx/>
              <a:buNone/>
            </a:pPr>
            <a:r>
              <a:rPr lang="en-US" altLang="en-US" sz="1300" b="1" dirty="0">
                <a:latin typeface="Verdana" pitchFamily="34" charset="0"/>
              </a:rPr>
              <a:t>Key enhancements of the Core 2 family</a:t>
            </a:r>
            <a:endParaRPr lang="hu-HU" altLang="en-US" sz="1300" b="1" dirty="0">
              <a:latin typeface="Verdana" pitchFamily="34" charset="0"/>
            </a:endParaRPr>
          </a:p>
        </p:txBody>
      </p:sp>
      <p:sp>
        <p:nvSpPr>
          <p:cNvPr id="52" name="Text Box 4"/>
          <p:cNvSpPr txBox="1">
            <a:spLocks noChangeArrowheads="1"/>
          </p:cNvSpPr>
          <p:nvPr/>
        </p:nvSpPr>
        <p:spPr bwMode="auto">
          <a:xfrm rot="10800000" flipH="1" flipV="1">
            <a:off x="623166" y="2012946"/>
            <a:ext cx="2064746" cy="27238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marL="342900" indent="-342900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800100" indent="-34290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257300" indent="-3429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714500" indent="-3429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171700" indent="-3429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6289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30861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5433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40005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lnSpc>
                <a:spcPct val="90000"/>
              </a:lnSpc>
              <a:spcBef>
                <a:spcPct val="0"/>
              </a:spcBef>
              <a:buFontTx/>
              <a:buNone/>
            </a:pPr>
            <a:r>
              <a:rPr lang="en-US" altLang="en-US" sz="1300" b="1" dirty="0">
                <a:latin typeface="Verdana" pitchFamily="34" charset="0"/>
              </a:rPr>
              <a:t>Key ISA extensions</a:t>
            </a:r>
            <a:endParaRPr lang="hu-HU" altLang="en-US" sz="1300" b="1" dirty="0">
              <a:latin typeface="Verdana" pitchFamily="34" charset="0"/>
            </a:endParaRPr>
          </a:p>
        </p:txBody>
      </p:sp>
      <p:sp>
        <p:nvSpPr>
          <p:cNvPr id="53" name="Text Box 20"/>
          <p:cNvSpPr txBox="1">
            <a:spLocks noChangeArrowheads="1"/>
          </p:cNvSpPr>
          <p:nvPr/>
        </p:nvSpPr>
        <p:spPr bwMode="auto">
          <a:xfrm>
            <a:off x="787204" y="2289901"/>
            <a:ext cx="1653018" cy="2923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300" i="1" dirty="0">
                <a:latin typeface="Verdana" pitchFamily="34" charset="0"/>
              </a:rPr>
              <a:t> SIMD extensions</a:t>
            </a:r>
          </a:p>
        </p:txBody>
      </p:sp>
      <p:sp>
        <p:nvSpPr>
          <p:cNvPr id="56" name="Oval 12"/>
          <p:cNvSpPr>
            <a:spLocks noChangeArrowheads="1"/>
          </p:cNvSpPr>
          <p:nvPr/>
        </p:nvSpPr>
        <p:spPr bwMode="auto">
          <a:xfrm>
            <a:off x="5970603" y="1963222"/>
            <a:ext cx="60325" cy="60325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hu-HU" altLang="en-US" sz="1300">
              <a:latin typeface="Verdana" pitchFamily="34" charset="0"/>
            </a:endParaRPr>
          </a:p>
        </p:txBody>
      </p:sp>
      <p:sp>
        <p:nvSpPr>
          <p:cNvPr id="57" name="Line 13"/>
          <p:cNvSpPr>
            <a:spLocks noChangeShapeType="1"/>
          </p:cNvSpPr>
          <p:nvPr/>
        </p:nvSpPr>
        <p:spPr bwMode="auto">
          <a:xfrm>
            <a:off x="6003940" y="1763197"/>
            <a:ext cx="0" cy="215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300"/>
          </a:p>
        </p:txBody>
      </p:sp>
      <p:sp>
        <p:nvSpPr>
          <p:cNvPr id="58" name="Text Box 4"/>
          <p:cNvSpPr txBox="1">
            <a:spLocks noChangeArrowheads="1"/>
          </p:cNvSpPr>
          <p:nvPr/>
        </p:nvSpPr>
        <p:spPr bwMode="auto">
          <a:xfrm rot="10800000" flipH="1" flipV="1">
            <a:off x="3683505" y="2012947"/>
            <a:ext cx="4680520" cy="27238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marL="342900" indent="-342900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800100" indent="-34290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257300" indent="-3429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714500" indent="-3429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171700" indent="-3429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6289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30861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5433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40005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lnSpc>
                <a:spcPct val="90000"/>
              </a:lnSpc>
              <a:spcBef>
                <a:spcPct val="0"/>
              </a:spcBef>
              <a:buFontTx/>
              <a:buNone/>
            </a:pPr>
            <a:r>
              <a:rPr lang="en-US" altLang="en-US" sz="1300" b="1" dirty="0">
                <a:latin typeface="Verdana" pitchFamily="34" charset="0"/>
              </a:rPr>
              <a:t>Key enhancements of the microarchitecture</a:t>
            </a:r>
            <a:endParaRPr lang="hu-HU" altLang="en-US" sz="1300" b="1" dirty="0">
              <a:latin typeface="Verdana" pitchFamily="34" charset="0"/>
            </a:endParaRPr>
          </a:p>
        </p:txBody>
      </p:sp>
      <p:sp>
        <p:nvSpPr>
          <p:cNvPr id="61" name="TextBox 60"/>
          <p:cNvSpPr txBox="1"/>
          <p:nvPr/>
        </p:nvSpPr>
        <p:spPr>
          <a:xfrm>
            <a:off x="567048" y="2585936"/>
            <a:ext cx="2744812" cy="116955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171450" indent="-171450" fontAlgn="base">
              <a:buFont typeface="Arial" panose="020B0604020202020204" pitchFamily="34" charset="0"/>
              <a:buChar char="•"/>
            </a:pPr>
            <a:r>
              <a:rPr lang="en-US" sz="1300" dirty="0">
                <a:latin typeface="+mj-lt"/>
              </a:rPr>
              <a:t>128-bit FX          (SSSE3)</a:t>
            </a:r>
          </a:p>
          <a:p>
            <a:pPr marL="171450" indent="-171450" fontAlgn="base">
              <a:buFont typeface="Arial" panose="020B0604020202020204" pitchFamily="34" charset="0"/>
              <a:buChar char="•"/>
            </a:pPr>
            <a:r>
              <a:rPr lang="en-US" sz="1300" dirty="0">
                <a:latin typeface="+mj-lt"/>
              </a:rPr>
              <a:t>128-bit FX/FP      (SSE4)</a:t>
            </a:r>
          </a:p>
          <a:p>
            <a:pPr marL="171450" indent="-171450" fontAlgn="base">
              <a:spcAft>
                <a:spcPts val="300"/>
              </a:spcAft>
              <a:buFont typeface="Arial" panose="020B0604020202020204" pitchFamily="34" charset="0"/>
              <a:buChar char="•"/>
            </a:pPr>
            <a:r>
              <a:rPr lang="en-US" sz="1300" dirty="0">
                <a:latin typeface="+mj-lt"/>
              </a:rPr>
              <a:t>256-bit FP           (AVX)</a:t>
            </a:r>
          </a:p>
          <a:p>
            <a:pPr marL="171450" indent="-171450" fontAlgn="base">
              <a:spcAft>
                <a:spcPts val="300"/>
              </a:spcAft>
              <a:buFont typeface="Arial" panose="020B0604020202020204" pitchFamily="34" charset="0"/>
              <a:buChar char="•"/>
            </a:pPr>
            <a:r>
              <a:rPr lang="en-US" sz="1300" dirty="0">
                <a:latin typeface="+mj-lt"/>
              </a:rPr>
              <a:t>256-bit FX/FP      (AVX2)</a:t>
            </a:r>
          </a:p>
          <a:p>
            <a:pPr marL="171450" indent="-171450" fontAlgn="base">
              <a:spcAft>
                <a:spcPts val="300"/>
              </a:spcAft>
              <a:buFont typeface="Arial" panose="020B0604020202020204" pitchFamily="34" charset="0"/>
              <a:buChar char="•"/>
            </a:pPr>
            <a:r>
              <a:rPr lang="en-US" sz="1300" dirty="0">
                <a:latin typeface="+mj-lt"/>
              </a:rPr>
              <a:t>512-bit FX/FP    (AVX512)</a:t>
            </a:r>
          </a:p>
        </p:txBody>
      </p:sp>
      <p:sp>
        <p:nvSpPr>
          <p:cNvPr id="16" name="TextBox 15"/>
          <p:cNvSpPr txBox="1"/>
          <p:nvPr/>
        </p:nvSpPr>
        <p:spPr>
          <a:xfrm>
            <a:off x="26495" y="5904275"/>
            <a:ext cx="4317844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457200" fontAlgn="base"/>
            <a:r>
              <a:rPr lang="en-US" sz="1600" dirty="0">
                <a:solidFill>
                  <a:srgbClr val="000000"/>
                </a:solidFill>
                <a:latin typeface="Verdana"/>
              </a:rPr>
              <a:t>Figure: Interpretation of</a:t>
            </a:r>
          </a:p>
          <a:p>
            <a:pPr algn="ctr" defTabSz="457200" fontAlgn="base"/>
            <a:r>
              <a:rPr lang="en-US" sz="1600" dirty="0">
                <a:solidFill>
                  <a:srgbClr val="000000"/>
                </a:solidFill>
                <a:latin typeface="Verdana"/>
              </a:rPr>
              <a:t> SIMD instructions [</a:t>
            </a:r>
            <a:r>
              <a:rPr lang="hu-HU" sz="1600" dirty="0">
                <a:solidFill>
                  <a:srgbClr val="000000"/>
                </a:solidFill>
                <a:latin typeface="Verdana"/>
              </a:rPr>
              <a:t>40</a:t>
            </a:r>
            <a:r>
              <a:rPr lang="en-US" sz="1600" dirty="0">
                <a:solidFill>
                  <a:srgbClr val="000000"/>
                </a:solidFill>
                <a:latin typeface="Verdana"/>
              </a:rPr>
              <a:t>]</a:t>
            </a:r>
          </a:p>
        </p:txBody>
      </p:sp>
      <p:grpSp>
        <p:nvGrpSpPr>
          <p:cNvPr id="17" name="Group 16"/>
          <p:cNvGrpSpPr/>
          <p:nvPr/>
        </p:nvGrpSpPr>
        <p:grpSpPr>
          <a:xfrm>
            <a:off x="3867224" y="4286709"/>
            <a:ext cx="4890241" cy="2247636"/>
            <a:chOff x="1481959" y="3468414"/>
            <a:chExt cx="5049400" cy="2343805"/>
          </a:xfrm>
        </p:grpSpPr>
        <p:pic>
          <p:nvPicPr>
            <p:cNvPr id="18" name="Picture 17"/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620665" y="3468414"/>
              <a:ext cx="3910694" cy="2343805"/>
            </a:xfrm>
            <a:prstGeom prst="rect">
              <a:avLst/>
            </a:prstGeom>
          </p:spPr>
        </p:pic>
        <p:sp>
          <p:nvSpPr>
            <p:cNvPr id="19" name="TextBox 18"/>
            <p:cNvSpPr txBox="1"/>
            <p:nvPr/>
          </p:nvSpPr>
          <p:spPr>
            <a:xfrm>
              <a:off x="2270252" y="3468417"/>
              <a:ext cx="389850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defTabSz="457200" fontAlgn="base"/>
              <a:r>
                <a:rPr lang="en-US" sz="1400" dirty="0">
                  <a:solidFill>
                    <a:srgbClr val="000000"/>
                  </a:solidFill>
                  <a:latin typeface="Verdana"/>
                </a:rPr>
                <a:t>X:</a:t>
              </a:r>
            </a:p>
          </p:txBody>
        </p:sp>
        <p:sp>
          <p:nvSpPr>
            <p:cNvPr id="20" name="TextBox 19"/>
            <p:cNvSpPr txBox="1"/>
            <p:nvPr/>
          </p:nvSpPr>
          <p:spPr>
            <a:xfrm>
              <a:off x="2264998" y="4135822"/>
              <a:ext cx="359522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defTabSz="457200" fontAlgn="base"/>
              <a:r>
                <a:rPr lang="en-US" sz="1400" dirty="0">
                  <a:solidFill>
                    <a:srgbClr val="000000"/>
                  </a:solidFill>
                  <a:latin typeface="Verdana"/>
                </a:rPr>
                <a:t>Y:</a:t>
              </a:r>
            </a:p>
          </p:txBody>
        </p:sp>
        <p:sp>
          <p:nvSpPr>
            <p:cNvPr id="21" name="TextBox 20"/>
            <p:cNvSpPr txBox="1"/>
            <p:nvPr/>
          </p:nvSpPr>
          <p:spPr>
            <a:xfrm>
              <a:off x="1481959" y="5475894"/>
              <a:ext cx="1160895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defTabSz="457200" fontAlgn="base"/>
              <a:r>
                <a:rPr lang="en-US" sz="1400" dirty="0">
                  <a:solidFill>
                    <a:srgbClr val="000000"/>
                  </a:solidFill>
                  <a:latin typeface="Verdana"/>
                </a:rPr>
                <a:t>Z = X op Y</a:t>
              </a:r>
            </a:p>
          </p:txBody>
        </p:sp>
      </p:grpSp>
      <p:sp>
        <p:nvSpPr>
          <p:cNvPr id="22" name="TextBox 21"/>
          <p:cNvSpPr txBox="1"/>
          <p:nvPr/>
        </p:nvSpPr>
        <p:spPr>
          <a:xfrm>
            <a:off x="8814338" y="7170006"/>
            <a:ext cx="348172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dirty="0">
                <a:solidFill>
                  <a:srgbClr val="FF0000"/>
                </a:solidFill>
                <a:latin typeface="+mj-lt"/>
              </a:rPr>
              <a:t>*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58696E61-632F-B95D-6BE6-C58B4C97A979}"/>
              </a:ext>
            </a:extLst>
          </p:cNvPr>
          <p:cNvSpPr txBox="1"/>
          <p:nvPr/>
        </p:nvSpPr>
        <p:spPr>
          <a:xfrm>
            <a:off x="741017" y="3969060"/>
            <a:ext cx="3425938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300" dirty="0"/>
              <a:t>SIMD: Single Instruction Multiple Data</a:t>
            </a:r>
            <a:endParaRPr lang="hu-HU" sz="1300" dirty="0"/>
          </a:p>
        </p:txBody>
      </p:sp>
    </p:spTree>
    <p:extLst>
      <p:ext uri="{BB962C8B-B14F-4D97-AF65-F5344CB8AC3E}">
        <p14:creationId xmlns:p14="http://schemas.microsoft.com/office/powerpoint/2010/main" val="98127211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5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6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9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0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3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4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1" grpId="0" animBg="1"/>
      <p:bldP spid="44" grpId="0" animBg="1"/>
      <p:bldP spid="45" grpId="0" animBg="1"/>
      <p:bldP spid="47" grpId="0" animBg="1"/>
      <p:bldP spid="48" grpId="0" animBg="1"/>
      <p:bldP spid="49" grpId="0"/>
      <p:bldP spid="52" grpId="0"/>
      <p:bldP spid="53" grpId="0"/>
      <p:bldP spid="56" grpId="0" animBg="1"/>
      <p:bldP spid="57" grpId="0" animBg="1"/>
      <p:bldP spid="58" grpId="0"/>
      <p:bldP spid="61" grpId="0"/>
      <p:bldP spid="16" grpId="0"/>
      <p:bldP spid="22" grpId="0"/>
      <p:bldP spid="3" grpId="0"/>
    </p:bldLst>
  </p:timing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Title 1"/>
          <p:cNvSpPr>
            <a:spLocks noGrp="1"/>
          </p:cNvSpPr>
          <p:nvPr>
            <p:ph type="title"/>
          </p:nvPr>
        </p:nvSpPr>
        <p:spPr>
          <a:solidFill>
            <a:srgbClr val="0000FF"/>
          </a:solidFill>
        </p:spPr>
        <p:txBody>
          <a:bodyPr/>
          <a:lstStyle/>
          <a:p>
            <a:r>
              <a:rPr lang="en-US" sz="1700" dirty="0">
                <a:solidFill>
                  <a:srgbClr val="FFFFFF"/>
                </a:solidFill>
              </a:rPr>
              <a:t>2.2.3 What are the key enhancements of the Core 2 family? (3)</a:t>
            </a:r>
            <a:endParaRPr lang="en-US" sz="1700" dirty="0"/>
          </a:p>
        </p:txBody>
      </p:sp>
      <p:grpSp>
        <p:nvGrpSpPr>
          <p:cNvPr id="6" name="Group 5"/>
          <p:cNvGrpSpPr/>
          <p:nvPr/>
        </p:nvGrpSpPr>
        <p:grpSpPr>
          <a:xfrm>
            <a:off x="66780" y="468917"/>
            <a:ext cx="9077219" cy="6416839"/>
            <a:chOff x="66780" y="468917"/>
            <a:chExt cx="9077219" cy="6416839"/>
          </a:xfrm>
        </p:grpSpPr>
        <p:grpSp>
          <p:nvGrpSpPr>
            <p:cNvPr id="14" name="Group 13"/>
            <p:cNvGrpSpPr/>
            <p:nvPr/>
          </p:nvGrpSpPr>
          <p:grpSpPr>
            <a:xfrm>
              <a:off x="66780" y="468917"/>
              <a:ext cx="9077219" cy="6416839"/>
              <a:chOff x="66780" y="468917"/>
              <a:chExt cx="9077219" cy="6416839"/>
            </a:xfrm>
          </p:grpSpPr>
          <p:pic>
            <p:nvPicPr>
              <p:cNvPr id="5" name="Picture 4"/>
              <p:cNvPicPr>
                <a:picLocks noChangeAspect="1"/>
              </p:cNvPicPr>
              <p:nvPr/>
            </p:nvPicPr>
            <p:blipFill rotWithShape="1">
              <a:blip r:embed="rId2"/>
              <a:srcRect r="7508"/>
              <a:stretch/>
            </p:blipFill>
            <p:spPr>
              <a:xfrm>
                <a:off x="476466" y="468917"/>
                <a:ext cx="8359527" cy="6266667"/>
              </a:xfrm>
              <a:prstGeom prst="rect">
                <a:avLst/>
              </a:prstGeom>
            </p:spPr>
          </p:pic>
          <p:pic>
            <p:nvPicPr>
              <p:cNvPr id="8" name="Picture 7"/>
              <p:cNvPicPr>
                <a:picLocks noChangeAspect="1"/>
              </p:cNvPicPr>
              <p:nvPr/>
            </p:nvPicPr>
            <p:blipFill rotWithShape="1">
              <a:blip r:embed="rId2"/>
              <a:srcRect l="4313" t="82910" r="87169" b="10029"/>
              <a:stretch/>
            </p:blipFill>
            <p:spPr>
              <a:xfrm>
                <a:off x="149514" y="5661355"/>
                <a:ext cx="769918" cy="442530"/>
              </a:xfrm>
              <a:prstGeom prst="rect">
                <a:avLst/>
              </a:prstGeom>
            </p:spPr>
          </p:pic>
          <p:sp>
            <p:nvSpPr>
              <p:cNvPr id="3" name="Rounded Rectangle 2"/>
              <p:cNvSpPr/>
              <p:nvPr/>
            </p:nvSpPr>
            <p:spPr bwMode="auto">
              <a:xfrm>
                <a:off x="1104472" y="6146543"/>
                <a:ext cx="559941" cy="431514"/>
              </a:xfrm>
              <a:prstGeom prst="roundRect">
                <a:avLst/>
              </a:prstGeom>
              <a:solidFill>
                <a:schemeClr val="bg1"/>
              </a:solidFill>
              <a:ln w="1905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1400">
                  <a:solidFill>
                    <a:srgbClr val="3333CC"/>
                  </a:solidFill>
                  <a:latin typeface="Verdana" pitchFamily="34" charset="0"/>
                </a:endParaRPr>
              </a:p>
            </p:txBody>
          </p:sp>
          <p:sp>
            <p:nvSpPr>
              <p:cNvPr id="4" name="TextBox 3"/>
              <p:cNvSpPr txBox="1"/>
              <p:nvPr/>
            </p:nvSpPr>
            <p:spPr>
              <a:xfrm>
                <a:off x="945223" y="6079763"/>
                <a:ext cx="714054" cy="5078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defTabSz="457200"/>
                <a:r>
                  <a:rPr lang="en-US" sz="900" dirty="0">
                    <a:solidFill>
                      <a:srgbClr val="000000"/>
                    </a:solidFill>
                    <a:latin typeface="Arial Rounded MT Bold" panose="020F0704030504030204" pitchFamily="34" charset="0"/>
                  </a:rPr>
                  <a:t>PII</a:t>
                </a:r>
              </a:p>
              <a:p>
                <a:pPr defTabSz="457200"/>
                <a:r>
                  <a:rPr lang="en-US" sz="900" dirty="0">
                    <a:solidFill>
                      <a:srgbClr val="000000"/>
                    </a:solidFill>
                    <a:latin typeface="Arial Rounded MT Bold" panose="020F0704030504030204" pitchFamily="34" charset="0"/>
                  </a:rPr>
                  <a:t>Klamath,</a:t>
                </a:r>
              </a:p>
              <a:p>
                <a:pPr defTabSz="457200"/>
                <a:r>
                  <a:rPr lang="en-US" sz="900" dirty="0">
                    <a:solidFill>
                      <a:srgbClr val="000000"/>
                    </a:solidFill>
                    <a:latin typeface="Arial Rounded MT Bold" panose="020F0704030504030204" pitchFamily="34" charset="0"/>
                  </a:rPr>
                  <a:t>(1997)</a:t>
                </a:r>
              </a:p>
            </p:txBody>
          </p:sp>
          <p:sp>
            <p:nvSpPr>
              <p:cNvPr id="9" name="TextBox 8"/>
              <p:cNvSpPr txBox="1"/>
              <p:nvPr/>
            </p:nvSpPr>
            <p:spPr>
              <a:xfrm>
                <a:off x="66780" y="6083190"/>
                <a:ext cx="994883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defTabSz="457200"/>
                <a:r>
                  <a:rPr lang="en-US" sz="900" dirty="0" err="1">
                    <a:solidFill>
                      <a:srgbClr val="000000"/>
                    </a:solidFill>
                    <a:latin typeface="Arial Rounded MT Bold" panose="020F0704030504030204" pitchFamily="34" charset="0"/>
                  </a:rPr>
                  <a:t>Pentium_MMX</a:t>
                </a:r>
                <a:endParaRPr lang="en-US" sz="900" dirty="0">
                  <a:solidFill>
                    <a:srgbClr val="000000"/>
                  </a:solidFill>
                  <a:latin typeface="Arial Rounded MT Bold" panose="020F0704030504030204" pitchFamily="34" charset="0"/>
                </a:endParaRPr>
              </a:p>
              <a:p>
                <a:pPr defTabSz="457200"/>
                <a:r>
                  <a:rPr lang="en-US" sz="900" dirty="0">
                    <a:solidFill>
                      <a:srgbClr val="000000"/>
                    </a:solidFill>
                    <a:latin typeface="Arial Rounded MT Bold" panose="020F0704030504030204" pitchFamily="34" charset="0"/>
                  </a:rPr>
                  <a:t>(1997)</a:t>
                </a:r>
              </a:p>
            </p:txBody>
          </p:sp>
          <p:sp>
            <p:nvSpPr>
              <p:cNvPr id="11" name="Rounded Rectangle 10"/>
              <p:cNvSpPr/>
              <p:nvPr/>
            </p:nvSpPr>
            <p:spPr bwMode="auto">
              <a:xfrm>
                <a:off x="8178229" y="6103885"/>
                <a:ext cx="585627" cy="304649"/>
              </a:xfrm>
              <a:prstGeom prst="roundRect">
                <a:avLst/>
              </a:prstGeom>
              <a:solidFill>
                <a:schemeClr val="bg1"/>
              </a:solidFill>
              <a:ln w="1905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1400">
                  <a:solidFill>
                    <a:srgbClr val="3333CC"/>
                  </a:solidFill>
                  <a:latin typeface="Verdana" pitchFamily="34" charset="0"/>
                </a:endParaRPr>
              </a:p>
            </p:txBody>
          </p:sp>
          <p:sp>
            <p:nvSpPr>
              <p:cNvPr id="12" name="TextBox 11"/>
              <p:cNvSpPr txBox="1"/>
              <p:nvPr/>
            </p:nvSpPr>
            <p:spPr>
              <a:xfrm>
                <a:off x="8094678" y="6062454"/>
                <a:ext cx="1049321" cy="82330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defTabSz="457200"/>
                <a:r>
                  <a:rPr lang="en-US" sz="950" dirty="0">
                    <a:solidFill>
                      <a:srgbClr val="808080">
                        <a:lumMod val="50000"/>
                      </a:srgbClr>
                    </a:solidFill>
                    <a:latin typeface="Arial Rounded MT Bold" panose="020F0704030504030204" pitchFamily="34" charset="0"/>
                  </a:rPr>
                  <a:t>Core</a:t>
                </a:r>
              </a:p>
              <a:p>
                <a:pPr defTabSz="457200"/>
                <a:r>
                  <a:rPr lang="en-US" sz="950" dirty="0">
                    <a:solidFill>
                      <a:srgbClr val="808080">
                        <a:lumMod val="50000"/>
                      </a:srgbClr>
                    </a:solidFill>
                    <a:latin typeface="Arial Rounded MT Bold" panose="020F0704030504030204" pitchFamily="34" charset="0"/>
                  </a:rPr>
                  <a:t>Cannon-Lake,</a:t>
                </a:r>
              </a:p>
              <a:p>
                <a:pPr defTabSz="457200"/>
                <a:r>
                  <a:rPr lang="en-US" sz="950" dirty="0">
                    <a:solidFill>
                      <a:srgbClr val="808080">
                        <a:lumMod val="50000"/>
                      </a:srgbClr>
                    </a:solidFill>
                    <a:latin typeface="Arial Rounded MT Bold" panose="020F0704030504030204" pitchFamily="34" charset="0"/>
                  </a:rPr>
                  <a:t>(2018)</a:t>
                </a:r>
              </a:p>
              <a:p>
                <a:pPr defTabSz="457200"/>
                <a:r>
                  <a:rPr lang="en-US" sz="950" dirty="0" err="1">
                    <a:solidFill>
                      <a:srgbClr val="808080">
                        <a:lumMod val="50000"/>
                      </a:srgbClr>
                    </a:solidFill>
                    <a:latin typeface="Arial Rounded MT Bold" panose="020F0704030504030204" pitchFamily="34" charset="0"/>
                  </a:rPr>
                  <a:t>Skylake</a:t>
                </a:r>
                <a:r>
                  <a:rPr lang="en-US" sz="950" dirty="0">
                    <a:solidFill>
                      <a:srgbClr val="808080">
                        <a:lumMod val="50000"/>
                      </a:srgbClr>
                    </a:solidFill>
                    <a:latin typeface="Arial Rounded MT Bold" panose="020F0704030504030204" pitchFamily="34" charset="0"/>
                  </a:rPr>
                  <a:t>-X/SP,</a:t>
                </a:r>
              </a:p>
              <a:p>
                <a:pPr defTabSz="457200"/>
                <a:r>
                  <a:rPr lang="en-US" sz="950" dirty="0">
                    <a:solidFill>
                      <a:srgbClr val="808080">
                        <a:lumMod val="50000"/>
                      </a:srgbClr>
                    </a:solidFill>
                    <a:latin typeface="Arial Rounded MT Bold" panose="020F0704030504030204" pitchFamily="34" charset="0"/>
                  </a:rPr>
                  <a:t>(2017)</a:t>
                </a:r>
              </a:p>
            </p:txBody>
          </p:sp>
          <p:sp>
            <p:nvSpPr>
              <p:cNvPr id="13" name="TextBox 12"/>
              <p:cNvSpPr txBox="1"/>
              <p:nvPr/>
            </p:nvSpPr>
            <p:spPr>
              <a:xfrm>
                <a:off x="7376847" y="6469443"/>
                <a:ext cx="559769" cy="238527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defTabSz="457200"/>
                <a:r>
                  <a:rPr lang="en-US" sz="950" dirty="0">
                    <a:solidFill>
                      <a:srgbClr val="000000"/>
                    </a:solidFill>
                    <a:latin typeface="Arial Rounded MT Bold" panose="020F0704030504030204" pitchFamily="34" charset="0"/>
                  </a:rPr>
                  <a:t>(2016)</a:t>
                </a:r>
              </a:p>
            </p:txBody>
          </p:sp>
        </p:grpSp>
        <p:sp>
          <p:nvSpPr>
            <p:cNvPr id="16" name="Rectangle 15"/>
            <p:cNvSpPr/>
            <p:nvPr/>
          </p:nvSpPr>
          <p:spPr bwMode="auto">
            <a:xfrm>
              <a:off x="904775" y="789272"/>
              <a:ext cx="3936732" cy="587141"/>
            </a:xfrm>
            <a:prstGeom prst="rect">
              <a:avLst/>
            </a:prstGeom>
            <a:solidFill>
              <a:schemeClr val="bg1"/>
            </a:solidFill>
            <a:ln w="19050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1400" dirty="0">
                <a:solidFill>
                  <a:srgbClr val="3333CC"/>
                </a:solidFill>
                <a:latin typeface="Verdana" pitchFamily="34" charset="0"/>
              </a:endParaRPr>
            </a:p>
          </p:txBody>
        </p:sp>
        <p:sp>
          <p:nvSpPr>
            <p:cNvPr id="2" name="Rectangle 1"/>
            <p:cNvSpPr/>
            <p:nvPr/>
          </p:nvSpPr>
          <p:spPr bwMode="auto">
            <a:xfrm>
              <a:off x="476466" y="1806561"/>
              <a:ext cx="5103646" cy="478624"/>
            </a:xfrm>
            <a:prstGeom prst="rect">
              <a:avLst/>
            </a:prstGeom>
            <a:solidFill>
              <a:schemeClr val="bg1"/>
            </a:solidFill>
            <a:ln w="9525" cap="flat" cmpd="sng" algn="ctr">
              <a:noFill/>
              <a:prstDash val="solid"/>
              <a:round/>
              <a:headEnd type="none" w="med" len="med"/>
              <a:tailEnd type="triangl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4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Verdana" pitchFamily="34" charset="0"/>
              </a:endParaRPr>
            </a:p>
          </p:txBody>
        </p:sp>
        <p:pic>
          <p:nvPicPr>
            <p:cNvPr id="15" name="Picture 14"/>
            <p:cNvPicPr>
              <a:picLocks noChangeAspect="1"/>
            </p:cNvPicPr>
            <p:nvPr/>
          </p:nvPicPr>
          <p:blipFill rotWithShape="1">
            <a:blip r:embed="rId2"/>
            <a:srcRect l="11054" t="12763" r="84165" b="78741"/>
            <a:stretch/>
          </p:blipFill>
          <p:spPr>
            <a:xfrm>
              <a:off x="1449529" y="1672448"/>
              <a:ext cx="496632" cy="612000"/>
            </a:xfrm>
            <a:prstGeom prst="rect">
              <a:avLst/>
            </a:prstGeom>
          </p:spPr>
        </p:pic>
      </p:grpSp>
      <p:sp>
        <p:nvSpPr>
          <p:cNvPr id="19" name="TextBox 18"/>
          <p:cNvSpPr txBox="1"/>
          <p:nvPr/>
        </p:nvSpPr>
        <p:spPr>
          <a:xfrm>
            <a:off x="135028" y="458670"/>
            <a:ext cx="3534942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457200"/>
            <a:r>
              <a:rPr lang="en-US" dirty="0">
                <a:solidFill>
                  <a:srgbClr val="2D2D8A"/>
                </a:solidFill>
                <a:latin typeface="Verdana"/>
              </a:rPr>
              <a:t>Evolution of Intel’s x86 ISA</a:t>
            </a:r>
          </a:p>
          <a:p>
            <a:pPr defTabSz="457200"/>
            <a:r>
              <a:rPr lang="en-US" dirty="0">
                <a:solidFill>
                  <a:srgbClr val="2D2D8A"/>
                </a:solidFill>
                <a:latin typeface="Verdana"/>
              </a:rPr>
              <a:t>  extensions with pinpointing</a:t>
            </a:r>
          </a:p>
          <a:p>
            <a:pPr defTabSz="457200"/>
            <a:r>
              <a:rPr lang="en-US" dirty="0">
                <a:solidFill>
                  <a:srgbClr val="2D2D8A"/>
                </a:solidFill>
                <a:latin typeface="Verdana"/>
              </a:rPr>
              <a:t>  the SIMD extensions </a:t>
            </a:r>
            <a:r>
              <a:rPr lang="en-US" dirty="0">
                <a:solidFill>
                  <a:srgbClr val="000000"/>
                </a:solidFill>
                <a:latin typeface="Verdana"/>
              </a:rPr>
              <a:t>[</a:t>
            </a:r>
            <a:r>
              <a:rPr lang="hu-HU" dirty="0">
                <a:solidFill>
                  <a:srgbClr val="000000"/>
                </a:solidFill>
                <a:latin typeface="Verdana"/>
              </a:rPr>
              <a:t>16</a:t>
            </a:r>
            <a:r>
              <a:rPr lang="en-US" dirty="0">
                <a:solidFill>
                  <a:srgbClr val="000000"/>
                </a:solidFill>
                <a:latin typeface="Verdana"/>
              </a:rPr>
              <a:t>] </a:t>
            </a:r>
          </a:p>
        </p:txBody>
      </p:sp>
      <p:sp>
        <p:nvSpPr>
          <p:cNvPr id="7" name="Rectangle 6"/>
          <p:cNvSpPr/>
          <p:nvPr/>
        </p:nvSpPr>
        <p:spPr bwMode="auto">
          <a:xfrm>
            <a:off x="3761910" y="503238"/>
            <a:ext cx="5310590" cy="6232346"/>
          </a:xfrm>
          <a:prstGeom prst="rect">
            <a:avLst/>
          </a:prstGeom>
          <a:noFill/>
          <a:ln w="28575" cap="flat" cmpd="sng" algn="ctr">
            <a:solidFill>
              <a:srgbClr val="FF0000"/>
            </a:solidFill>
            <a:prstDash val="sysDash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3300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3262700" y="4213749"/>
            <a:ext cx="454205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050" b="1" dirty="0">
                <a:solidFill>
                  <a:srgbClr val="0070C0"/>
                </a:solidFill>
              </a:rPr>
              <a:t>FX</a:t>
            </a:r>
          </a:p>
        </p:txBody>
      </p:sp>
      <p:sp>
        <p:nvSpPr>
          <p:cNvPr id="20" name="TextBox 19"/>
          <p:cNvSpPr txBox="1"/>
          <p:nvPr/>
        </p:nvSpPr>
        <p:spPr>
          <a:xfrm>
            <a:off x="4488693" y="3383995"/>
            <a:ext cx="713377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050" b="1" dirty="0">
                <a:solidFill>
                  <a:srgbClr val="60358B"/>
                </a:solidFill>
              </a:rPr>
              <a:t>FX/FP</a:t>
            </a:r>
          </a:p>
        </p:txBody>
      </p:sp>
      <p:sp>
        <p:nvSpPr>
          <p:cNvPr id="21" name="TextBox 20"/>
          <p:cNvSpPr txBox="1"/>
          <p:nvPr/>
        </p:nvSpPr>
        <p:spPr>
          <a:xfrm>
            <a:off x="6055866" y="2573905"/>
            <a:ext cx="451349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050" b="1" dirty="0">
                <a:solidFill>
                  <a:schemeClr val="tx2">
                    <a:lumMod val="75000"/>
                    <a:lumOff val="25000"/>
                  </a:schemeClr>
                </a:solidFill>
              </a:rPr>
              <a:t>FP</a:t>
            </a:r>
          </a:p>
        </p:txBody>
      </p:sp>
      <p:sp>
        <p:nvSpPr>
          <p:cNvPr id="22" name="TextBox 21"/>
          <p:cNvSpPr txBox="1"/>
          <p:nvPr/>
        </p:nvSpPr>
        <p:spPr>
          <a:xfrm>
            <a:off x="6603928" y="2213865"/>
            <a:ext cx="713377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050" b="1" dirty="0">
                <a:solidFill>
                  <a:srgbClr val="0070C0"/>
                </a:solidFill>
              </a:rPr>
              <a:t>FX/FP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362310" y="1403775"/>
            <a:ext cx="713377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050" b="1" dirty="0">
                <a:solidFill>
                  <a:srgbClr val="0070C0"/>
                </a:solidFill>
              </a:rPr>
              <a:t>FX/FP</a:t>
            </a:r>
          </a:p>
        </p:txBody>
      </p:sp>
      <p:sp>
        <p:nvSpPr>
          <p:cNvPr id="17" name="TextBox 16"/>
          <p:cNvSpPr txBox="1"/>
          <p:nvPr/>
        </p:nvSpPr>
        <p:spPr>
          <a:xfrm>
            <a:off x="3806915" y="568344"/>
            <a:ext cx="86433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>
                <a:solidFill>
                  <a:srgbClr val="FF0000"/>
                </a:solidFill>
              </a:rPr>
              <a:t>Core 2</a:t>
            </a:r>
          </a:p>
        </p:txBody>
      </p:sp>
    </p:spTree>
    <p:extLst>
      <p:ext uri="{BB962C8B-B14F-4D97-AF65-F5344CB8AC3E}">
        <p14:creationId xmlns:p14="http://schemas.microsoft.com/office/powerpoint/2010/main" val="2780315226"/>
      </p:ext>
    </p:extLst>
  </p:cSld>
  <p:clrMapOvr>
    <a:masterClrMapping/>
  </p:clrMapOvr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1700" dirty="0"/>
              <a:t>2.2.3 What are the key enhancements of the Core 2 family? (4)</a:t>
            </a:r>
          </a:p>
        </p:txBody>
      </p:sp>
      <p:sp>
        <p:nvSpPr>
          <p:cNvPr id="23" name="Rounded Rectangle 22"/>
          <p:cNvSpPr/>
          <p:nvPr/>
        </p:nvSpPr>
        <p:spPr bwMode="auto">
          <a:xfrm>
            <a:off x="8885" y="1043735"/>
            <a:ext cx="9144000" cy="2475275"/>
          </a:xfrm>
          <a:prstGeom prst="roundRect">
            <a:avLst/>
          </a:prstGeom>
          <a:solidFill>
            <a:srgbClr val="E5F2FF"/>
          </a:solidFill>
          <a:ln w="19050" cap="flat" cmpd="sng" algn="ctr">
            <a:solidFill>
              <a:srgbClr val="89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24" name="Text Box 4"/>
          <p:cNvSpPr txBox="1">
            <a:spLocks noChangeArrowheads="1"/>
          </p:cNvSpPr>
          <p:nvPr/>
        </p:nvSpPr>
        <p:spPr bwMode="auto">
          <a:xfrm>
            <a:off x="3056290" y="2708920"/>
            <a:ext cx="2293843" cy="4524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marL="342900" indent="-342900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800100" indent="-34290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257300" indent="-3429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714500" indent="-3429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171700" indent="-3429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6289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30861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5433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40005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lnSpc>
                <a:spcPct val="90000"/>
              </a:lnSpc>
              <a:spcBef>
                <a:spcPct val="0"/>
              </a:spcBef>
              <a:buFontTx/>
              <a:buNone/>
            </a:pPr>
            <a:r>
              <a:rPr lang="en-US" altLang="en-US" sz="1300" b="1" dirty="0">
                <a:latin typeface="+mj-lt"/>
              </a:rPr>
              <a:t>Key enhancements </a:t>
            </a:r>
          </a:p>
          <a:p>
            <a:pPr algn="ctr" eaLnBrk="1" hangingPunct="1">
              <a:lnSpc>
                <a:spcPct val="90000"/>
              </a:lnSpc>
              <a:spcBef>
                <a:spcPct val="0"/>
              </a:spcBef>
              <a:buFontTx/>
              <a:buNone/>
            </a:pPr>
            <a:r>
              <a:rPr lang="en-US" altLang="en-US" sz="1300" b="1" dirty="0">
                <a:latin typeface="+mj-lt"/>
              </a:rPr>
              <a:t>to raise performance</a:t>
            </a:r>
            <a:endParaRPr lang="hu-HU" altLang="en-US" sz="1300" b="1" dirty="0">
              <a:latin typeface="+mj-lt"/>
            </a:endParaRPr>
          </a:p>
        </p:txBody>
      </p:sp>
      <p:sp>
        <p:nvSpPr>
          <p:cNvPr id="25" name="Oval 7"/>
          <p:cNvSpPr>
            <a:spLocks noChangeArrowheads="1"/>
          </p:cNvSpPr>
          <p:nvPr/>
        </p:nvSpPr>
        <p:spPr bwMode="auto">
          <a:xfrm>
            <a:off x="7632340" y="2627452"/>
            <a:ext cx="69850" cy="60325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hu-HU" altLang="en-US" sz="1300">
              <a:latin typeface="+mj-lt"/>
            </a:endParaRPr>
          </a:p>
        </p:txBody>
      </p:sp>
      <p:sp>
        <p:nvSpPr>
          <p:cNvPr id="26" name="Line 8"/>
          <p:cNvSpPr>
            <a:spLocks noChangeShapeType="1"/>
          </p:cNvSpPr>
          <p:nvPr/>
        </p:nvSpPr>
        <p:spPr bwMode="auto">
          <a:xfrm>
            <a:off x="3911615" y="1490868"/>
            <a:ext cx="0" cy="21748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300">
              <a:latin typeface="+mj-lt"/>
            </a:endParaRPr>
          </a:p>
        </p:txBody>
      </p:sp>
      <p:sp>
        <p:nvSpPr>
          <p:cNvPr id="27" name="Line 10"/>
          <p:cNvSpPr>
            <a:spLocks noChangeShapeType="1"/>
          </p:cNvSpPr>
          <p:nvPr/>
        </p:nvSpPr>
        <p:spPr bwMode="auto">
          <a:xfrm flipV="1">
            <a:off x="1654190" y="1706768"/>
            <a:ext cx="43561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300">
              <a:latin typeface="+mj-lt"/>
            </a:endParaRPr>
          </a:p>
        </p:txBody>
      </p:sp>
      <p:sp>
        <p:nvSpPr>
          <p:cNvPr id="28" name="Line 11"/>
          <p:cNvSpPr>
            <a:spLocks noChangeShapeType="1"/>
          </p:cNvSpPr>
          <p:nvPr/>
        </p:nvSpPr>
        <p:spPr bwMode="auto">
          <a:xfrm flipH="1">
            <a:off x="7670440" y="2441715"/>
            <a:ext cx="3175" cy="1825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300">
              <a:latin typeface="+mj-lt"/>
            </a:endParaRPr>
          </a:p>
        </p:txBody>
      </p:sp>
      <p:sp>
        <p:nvSpPr>
          <p:cNvPr id="29" name="Oval 12"/>
          <p:cNvSpPr>
            <a:spLocks noChangeArrowheads="1"/>
          </p:cNvSpPr>
          <p:nvPr/>
        </p:nvSpPr>
        <p:spPr bwMode="auto">
          <a:xfrm>
            <a:off x="1612915" y="1906793"/>
            <a:ext cx="60325" cy="60325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hu-HU" altLang="en-US" sz="1300">
              <a:latin typeface="+mj-lt"/>
            </a:endParaRPr>
          </a:p>
        </p:txBody>
      </p:sp>
      <p:sp>
        <p:nvSpPr>
          <p:cNvPr id="30" name="Line 13"/>
          <p:cNvSpPr>
            <a:spLocks noChangeShapeType="1"/>
          </p:cNvSpPr>
          <p:nvPr/>
        </p:nvSpPr>
        <p:spPr bwMode="auto">
          <a:xfrm>
            <a:off x="1646253" y="1706768"/>
            <a:ext cx="0" cy="215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300">
              <a:latin typeface="+mj-lt"/>
            </a:endParaRPr>
          </a:p>
        </p:txBody>
      </p:sp>
      <p:sp>
        <p:nvSpPr>
          <p:cNvPr id="31" name="Text Box 4"/>
          <p:cNvSpPr txBox="1">
            <a:spLocks noChangeArrowheads="1"/>
          </p:cNvSpPr>
          <p:nvPr/>
        </p:nvSpPr>
        <p:spPr bwMode="auto">
          <a:xfrm>
            <a:off x="1973315" y="1205093"/>
            <a:ext cx="3860930" cy="27238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lnSpc>
                <a:spcPct val="90000"/>
              </a:lnSpc>
              <a:spcBef>
                <a:spcPct val="0"/>
              </a:spcBef>
              <a:buFontTx/>
              <a:buNone/>
            </a:pPr>
            <a:r>
              <a:rPr lang="en-US" altLang="en-US" sz="1300" b="1" dirty="0">
                <a:latin typeface="+mj-lt"/>
              </a:rPr>
              <a:t>Key enhancements of the Core 2 family</a:t>
            </a:r>
            <a:endParaRPr lang="hu-HU" altLang="en-US" sz="1300" b="1" dirty="0">
              <a:latin typeface="+mj-lt"/>
            </a:endParaRPr>
          </a:p>
        </p:txBody>
      </p:sp>
      <p:sp>
        <p:nvSpPr>
          <p:cNvPr id="32" name="Text Box 4"/>
          <p:cNvSpPr txBox="1">
            <a:spLocks noChangeArrowheads="1"/>
          </p:cNvSpPr>
          <p:nvPr/>
        </p:nvSpPr>
        <p:spPr bwMode="auto">
          <a:xfrm>
            <a:off x="6003940" y="2692540"/>
            <a:ext cx="3203575" cy="67095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marL="342900" indent="-342900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800100" indent="-34290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257300" indent="-3429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714500" indent="-3429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171700" indent="-3429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6289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30861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5433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40005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lnSpc>
                <a:spcPct val="90000"/>
              </a:lnSpc>
              <a:spcBef>
                <a:spcPct val="0"/>
              </a:spcBef>
              <a:buFontTx/>
              <a:buNone/>
            </a:pPr>
            <a:r>
              <a:rPr lang="en-US" altLang="en-US" sz="1300" b="1" dirty="0">
                <a:latin typeface="+mj-lt"/>
              </a:rPr>
              <a:t>     Key enhancements </a:t>
            </a:r>
          </a:p>
          <a:p>
            <a:pPr algn="ctr" eaLnBrk="1" hangingPunct="1">
              <a:lnSpc>
                <a:spcPct val="90000"/>
              </a:lnSpc>
              <a:spcBef>
                <a:spcPct val="0"/>
              </a:spcBef>
              <a:spcAft>
                <a:spcPts val="300"/>
              </a:spcAft>
              <a:buFontTx/>
              <a:buNone/>
            </a:pPr>
            <a:r>
              <a:rPr lang="en-US" altLang="en-US" sz="1300" b="1" dirty="0">
                <a:latin typeface="+mj-lt"/>
              </a:rPr>
              <a:t>in power management</a:t>
            </a:r>
          </a:p>
          <a:p>
            <a:pPr algn="ctr" eaLnBrk="1" hangingPunct="1">
              <a:lnSpc>
                <a:spcPct val="90000"/>
              </a:lnSpc>
              <a:spcBef>
                <a:spcPct val="0"/>
              </a:spcBef>
              <a:buFontTx/>
              <a:buNone/>
            </a:pPr>
            <a:r>
              <a:rPr lang="en-US" altLang="en-US" sz="1300" dirty="0">
                <a:latin typeface="+mj-lt"/>
              </a:rPr>
              <a:t>(see next Figure)</a:t>
            </a:r>
            <a:endParaRPr lang="hu-HU" altLang="en-US" sz="1300" dirty="0">
              <a:latin typeface="+mj-lt"/>
            </a:endParaRPr>
          </a:p>
        </p:txBody>
      </p:sp>
      <p:sp>
        <p:nvSpPr>
          <p:cNvPr id="33" name="Text Box 4"/>
          <p:cNvSpPr txBox="1">
            <a:spLocks noChangeArrowheads="1"/>
          </p:cNvSpPr>
          <p:nvPr/>
        </p:nvSpPr>
        <p:spPr bwMode="auto">
          <a:xfrm rot="10800000" flipH="1" flipV="1">
            <a:off x="623166" y="1951755"/>
            <a:ext cx="2064746" cy="27238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marL="342900" indent="-342900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800100" indent="-34290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257300" indent="-3429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714500" indent="-3429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171700" indent="-3429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6289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30861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5433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40005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lnSpc>
                <a:spcPct val="90000"/>
              </a:lnSpc>
              <a:spcBef>
                <a:spcPct val="0"/>
              </a:spcBef>
              <a:buFontTx/>
              <a:buNone/>
            </a:pPr>
            <a:r>
              <a:rPr lang="en-US" altLang="en-US" sz="1300" b="1" dirty="0">
                <a:latin typeface="+mj-lt"/>
              </a:rPr>
              <a:t>Key ISA extensions</a:t>
            </a:r>
            <a:endParaRPr lang="hu-HU" altLang="en-US" sz="1300" b="1" dirty="0">
              <a:latin typeface="+mj-lt"/>
            </a:endParaRPr>
          </a:p>
        </p:txBody>
      </p:sp>
      <p:sp>
        <p:nvSpPr>
          <p:cNvPr id="34" name="Text Box 20"/>
          <p:cNvSpPr txBox="1">
            <a:spLocks noChangeArrowheads="1"/>
          </p:cNvSpPr>
          <p:nvPr/>
        </p:nvSpPr>
        <p:spPr bwMode="auto">
          <a:xfrm>
            <a:off x="720679" y="2228710"/>
            <a:ext cx="1786066" cy="53091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spcAft>
                <a:spcPts val="300"/>
              </a:spcAft>
              <a:buFontTx/>
              <a:buNone/>
            </a:pPr>
            <a:r>
              <a:rPr lang="en-US" altLang="en-US" sz="1300" i="1" dirty="0">
                <a:latin typeface="+mj-lt"/>
              </a:rPr>
              <a:t> SIMD extensions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300" i="1" dirty="0">
                <a:latin typeface="+mj-lt"/>
              </a:rPr>
              <a:t>(shown previously)</a:t>
            </a:r>
          </a:p>
        </p:txBody>
      </p:sp>
      <p:sp>
        <p:nvSpPr>
          <p:cNvPr id="35" name="Oval 12"/>
          <p:cNvSpPr>
            <a:spLocks noChangeArrowheads="1"/>
          </p:cNvSpPr>
          <p:nvPr/>
        </p:nvSpPr>
        <p:spPr bwMode="auto">
          <a:xfrm>
            <a:off x="4196640" y="2648090"/>
            <a:ext cx="60325" cy="60325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hu-HU" altLang="en-US" sz="1300">
              <a:latin typeface="+mj-lt"/>
            </a:endParaRPr>
          </a:p>
        </p:txBody>
      </p:sp>
      <p:sp>
        <p:nvSpPr>
          <p:cNvPr id="36" name="Line 13"/>
          <p:cNvSpPr>
            <a:spLocks noChangeShapeType="1"/>
          </p:cNvSpPr>
          <p:nvPr/>
        </p:nvSpPr>
        <p:spPr bwMode="auto">
          <a:xfrm>
            <a:off x="4229977" y="2448065"/>
            <a:ext cx="0" cy="215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300">
              <a:latin typeface="+mj-lt"/>
            </a:endParaRPr>
          </a:p>
        </p:txBody>
      </p:sp>
      <p:sp>
        <p:nvSpPr>
          <p:cNvPr id="37" name="Oval 12"/>
          <p:cNvSpPr>
            <a:spLocks noChangeArrowheads="1"/>
          </p:cNvSpPr>
          <p:nvPr/>
        </p:nvSpPr>
        <p:spPr bwMode="auto">
          <a:xfrm>
            <a:off x="5970603" y="1902031"/>
            <a:ext cx="60325" cy="60325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hu-HU" altLang="en-US" sz="1300">
              <a:latin typeface="+mj-lt"/>
            </a:endParaRPr>
          </a:p>
        </p:txBody>
      </p:sp>
      <p:sp>
        <p:nvSpPr>
          <p:cNvPr id="38" name="Line 13"/>
          <p:cNvSpPr>
            <a:spLocks noChangeShapeType="1"/>
          </p:cNvSpPr>
          <p:nvPr/>
        </p:nvSpPr>
        <p:spPr bwMode="auto">
          <a:xfrm>
            <a:off x="6003940" y="1702006"/>
            <a:ext cx="0" cy="215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300">
              <a:latin typeface="+mj-lt"/>
            </a:endParaRPr>
          </a:p>
        </p:txBody>
      </p:sp>
      <p:sp>
        <p:nvSpPr>
          <p:cNvPr id="39" name="Text Box 4"/>
          <p:cNvSpPr txBox="1">
            <a:spLocks noChangeArrowheads="1"/>
          </p:cNvSpPr>
          <p:nvPr/>
        </p:nvSpPr>
        <p:spPr bwMode="auto">
          <a:xfrm rot="10800000" flipH="1" flipV="1">
            <a:off x="3683505" y="1951756"/>
            <a:ext cx="4680520" cy="27238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marL="342900" indent="-342900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800100" indent="-34290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257300" indent="-3429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714500" indent="-3429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171700" indent="-3429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6289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30861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5433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40005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lnSpc>
                <a:spcPct val="90000"/>
              </a:lnSpc>
              <a:spcBef>
                <a:spcPct val="0"/>
              </a:spcBef>
              <a:buFontTx/>
              <a:buNone/>
            </a:pPr>
            <a:r>
              <a:rPr lang="en-US" altLang="en-US" sz="1300" b="1" dirty="0">
                <a:latin typeface="+mj-lt"/>
              </a:rPr>
              <a:t>Key enhancements of the microarchitecture</a:t>
            </a:r>
            <a:endParaRPr lang="hu-HU" altLang="en-US" sz="1300" b="1" dirty="0">
              <a:latin typeface="+mj-lt"/>
            </a:endParaRPr>
          </a:p>
        </p:txBody>
      </p:sp>
      <p:sp>
        <p:nvSpPr>
          <p:cNvPr id="40" name="Line 8"/>
          <p:cNvSpPr>
            <a:spLocks noChangeShapeType="1"/>
          </p:cNvSpPr>
          <p:nvPr/>
        </p:nvSpPr>
        <p:spPr bwMode="auto">
          <a:xfrm>
            <a:off x="6008703" y="2219465"/>
            <a:ext cx="0" cy="2174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300">
              <a:latin typeface="+mj-lt"/>
            </a:endParaRPr>
          </a:p>
        </p:txBody>
      </p:sp>
      <p:sp>
        <p:nvSpPr>
          <p:cNvPr id="41" name="Line 10"/>
          <p:cNvSpPr>
            <a:spLocks noChangeShapeType="1"/>
          </p:cNvSpPr>
          <p:nvPr/>
        </p:nvSpPr>
        <p:spPr bwMode="auto">
          <a:xfrm flipV="1">
            <a:off x="4247800" y="2440127"/>
            <a:ext cx="34200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300">
              <a:latin typeface="+mj-lt"/>
            </a:endParaRPr>
          </a:p>
        </p:txBody>
      </p:sp>
      <p:sp>
        <p:nvSpPr>
          <p:cNvPr id="42" name="TextBox 41"/>
          <p:cNvSpPr txBox="1"/>
          <p:nvPr/>
        </p:nvSpPr>
        <p:spPr>
          <a:xfrm>
            <a:off x="44784" y="458670"/>
            <a:ext cx="916273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>
                <a:solidFill>
                  <a:schemeClr val="accent6"/>
                </a:solidFill>
              </a:rPr>
              <a:t>b) Key enhancements of the microarchitecture </a:t>
            </a:r>
          </a:p>
        </p:txBody>
      </p:sp>
      <p:sp>
        <p:nvSpPr>
          <p:cNvPr id="3" name="TextBox 2"/>
          <p:cNvSpPr txBox="1"/>
          <p:nvPr/>
        </p:nvSpPr>
        <p:spPr>
          <a:xfrm>
            <a:off x="22094" y="3744035"/>
            <a:ext cx="895610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dirty="0"/>
              <a:t>Subsection b) is not part of the test or the exam.</a:t>
            </a:r>
          </a:p>
          <a:p>
            <a:pPr algn="ctr"/>
            <a:r>
              <a:rPr lang="en-US" sz="1600" dirty="0"/>
              <a:t>Its discussion aims at showing how intensely Intel developed the microarchitecture</a:t>
            </a:r>
          </a:p>
          <a:p>
            <a:pPr algn="ctr"/>
            <a:r>
              <a:rPr lang="en-US" sz="1600" dirty="0"/>
              <a:t>  of the Core line.</a:t>
            </a:r>
          </a:p>
        </p:txBody>
      </p:sp>
    </p:spTree>
    <p:extLst>
      <p:ext uri="{BB962C8B-B14F-4D97-AF65-F5344CB8AC3E}">
        <p14:creationId xmlns:p14="http://schemas.microsoft.com/office/powerpoint/2010/main" val="3600061865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182F76"/>
            </a:gs>
            <a:gs pos="100000">
              <a:srgbClr val="3366FF"/>
            </a:gs>
          </a:gsLst>
          <a:lin ang="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226" name="AutoShape 3"/>
          <p:cNvSpPr>
            <a:spLocks noChangeArrowheads="1"/>
          </p:cNvSpPr>
          <p:nvPr/>
        </p:nvSpPr>
        <p:spPr bwMode="auto">
          <a:xfrm>
            <a:off x="871538" y="1889885"/>
            <a:ext cx="7404100" cy="504000"/>
          </a:xfrm>
          <a:prstGeom prst="roundRect">
            <a:avLst>
              <a:gd name="adj" fmla="val 0"/>
            </a:avLst>
          </a:prstGeom>
          <a:solidFill>
            <a:srgbClr val="000080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lvl="0" algn="ctr" eaLnBrk="1" fontAlgn="base" hangingPunct="1">
              <a:spcBef>
                <a:spcPct val="0"/>
              </a:spcBef>
              <a:spcAft>
                <a:spcPct val="0"/>
              </a:spcAft>
              <a:buNone/>
              <a:defRPr/>
            </a:pPr>
            <a:r>
              <a:rPr lang="en-US" altLang="en-US" sz="19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1. Introduction - Main battlefields of the processor war </a:t>
            </a:r>
            <a:endParaRPr kumimoji="0" lang="en-US" altLang="en-US" sz="19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053944912"/>
      </p:ext>
    </p:extLst>
  </p:cSld>
  <p:clrMapOvr>
    <a:masterClrMapping/>
  </p:clrMapOvr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2.2.3 What are the key enhancements of the Core 2 family? (5)</a:t>
            </a:r>
          </a:p>
        </p:txBody>
      </p:sp>
      <p:sp>
        <p:nvSpPr>
          <p:cNvPr id="40" name="TextBox 39"/>
          <p:cNvSpPr txBox="1"/>
          <p:nvPr/>
        </p:nvSpPr>
        <p:spPr>
          <a:xfrm>
            <a:off x="26495" y="458670"/>
            <a:ext cx="855095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fontAlgn="base"/>
            <a:r>
              <a:rPr lang="en-US" dirty="0">
                <a:solidFill>
                  <a:schemeClr val="accent6"/>
                </a:solidFill>
                <a:latin typeface="+mj-lt"/>
              </a:rPr>
              <a:t>Key enhancements of the Core 2 microarchitecture to raise performance</a:t>
            </a:r>
          </a:p>
        </p:txBody>
      </p:sp>
      <p:sp>
        <p:nvSpPr>
          <p:cNvPr id="41" name="Rounded Rectangle 40"/>
          <p:cNvSpPr/>
          <p:nvPr/>
        </p:nvSpPr>
        <p:spPr bwMode="auto">
          <a:xfrm>
            <a:off x="171135" y="1072116"/>
            <a:ext cx="8730970" cy="5552239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15875" cap="flat" cmpd="sng" algn="ctr">
            <a:solidFill>
              <a:srgbClr val="89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3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+mj-lt"/>
              <a:cs typeface="Times New Roman" pitchFamily="18" charset="0"/>
            </a:endParaRPr>
          </a:p>
        </p:txBody>
      </p:sp>
      <p:sp>
        <p:nvSpPr>
          <p:cNvPr id="42" name="Text Box 4"/>
          <p:cNvSpPr txBox="1">
            <a:spLocks noChangeArrowheads="1"/>
          </p:cNvSpPr>
          <p:nvPr/>
        </p:nvSpPr>
        <p:spPr bwMode="auto">
          <a:xfrm>
            <a:off x="3056290" y="2708920"/>
            <a:ext cx="2293843" cy="4524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marL="342900" indent="-342900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800100" indent="-34290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257300" indent="-3429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714500" indent="-3429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171700" indent="-3429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6289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30861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5433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40005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lnSpc>
                <a:spcPct val="90000"/>
              </a:lnSpc>
              <a:spcBef>
                <a:spcPct val="0"/>
              </a:spcBef>
              <a:buFontTx/>
              <a:buNone/>
            </a:pPr>
            <a:r>
              <a:rPr lang="en-US" altLang="en-US" sz="1300" b="1" dirty="0">
                <a:latin typeface="+mj-lt"/>
              </a:rPr>
              <a:t>Key enhancements </a:t>
            </a:r>
          </a:p>
          <a:p>
            <a:pPr algn="ctr" eaLnBrk="1" hangingPunct="1">
              <a:lnSpc>
                <a:spcPct val="90000"/>
              </a:lnSpc>
              <a:spcBef>
                <a:spcPct val="0"/>
              </a:spcBef>
              <a:buFontTx/>
              <a:buNone/>
            </a:pPr>
            <a:r>
              <a:rPr lang="en-US" altLang="en-US" sz="1300" b="1" dirty="0">
                <a:latin typeface="+mj-lt"/>
              </a:rPr>
              <a:t>to raise performance</a:t>
            </a:r>
            <a:endParaRPr lang="hu-HU" altLang="en-US" sz="1300" b="1" dirty="0">
              <a:latin typeface="+mj-lt"/>
            </a:endParaRPr>
          </a:p>
        </p:txBody>
      </p:sp>
      <p:sp>
        <p:nvSpPr>
          <p:cNvPr id="43" name="Oval 7"/>
          <p:cNvSpPr>
            <a:spLocks noChangeArrowheads="1"/>
          </p:cNvSpPr>
          <p:nvPr/>
        </p:nvSpPr>
        <p:spPr bwMode="auto">
          <a:xfrm>
            <a:off x="7632340" y="2627452"/>
            <a:ext cx="69850" cy="60325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hu-HU" altLang="en-US" sz="1300">
              <a:latin typeface="+mj-lt"/>
            </a:endParaRPr>
          </a:p>
        </p:txBody>
      </p:sp>
      <p:sp>
        <p:nvSpPr>
          <p:cNvPr id="44" name="Line 8"/>
          <p:cNvSpPr>
            <a:spLocks noChangeShapeType="1"/>
          </p:cNvSpPr>
          <p:nvPr/>
        </p:nvSpPr>
        <p:spPr bwMode="auto">
          <a:xfrm>
            <a:off x="3911615" y="1490868"/>
            <a:ext cx="0" cy="21748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300">
              <a:latin typeface="+mj-lt"/>
            </a:endParaRPr>
          </a:p>
        </p:txBody>
      </p:sp>
      <p:sp>
        <p:nvSpPr>
          <p:cNvPr id="45" name="Line 10"/>
          <p:cNvSpPr>
            <a:spLocks noChangeShapeType="1"/>
          </p:cNvSpPr>
          <p:nvPr/>
        </p:nvSpPr>
        <p:spPr bwMode="auto">
          <a:xfrm flipV="1">
            <a:off x="1654190" y="1706768"/>
            <a:ext cx="43561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300">
              <a:latin typeface="+mj-lt"/>
            </a:endParaRPr>
          </a:p>
        </p:txBody>
      </p:sp>
      <p:sp>
        <p:nvSpPr>
          <p:cNvPr id="46" name="Line 11"/>
          <p:cNvSpPr>
            <a:spLocks noChangeShapeType="1"/>
          </p:cNvSpPr>
          <p:nvPr/>
        </p:nvSpPr>
        <p:spPr bwMode="auto">
          <a:xfrm flipH="1">
            <a:off x="7670440" y="2441715"/>
            <a:ext cx="3175" cy="1825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300">
              <a:latin typeface="+mj-lt"/>
            </a:endParaRPr>
          </a:p>
        </p:txBody>
      </p:sp>
      <p:sp>
        <p:nvSpPr>
          <p:cNvPr id="47" name="Oval 12"/>
          <p:cNvSpPr>
            <a:spLocks noChangeArrowheads="1"/>
          </p:cNvSpPr>
          <p:nvPr/>
        </p:nvSpPr>
        <p:spPr bwMode="auto">
          <a:xfrm>
            <a:off x="1612915" y="1906793"/>
            <a:ext cx="60325" cy="60325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hu-HU" altLang="en-US" sz="1300">
              <a:latin typeface="+mj-lt"/>
            </a:endParaRPr>
          </a:p>
        </p:txBody>
      </p:sp>
      <p:sp>
        <p:nvSpPr>
          <p:cNvPr id="48" name="Line 13"/>
          <p:cNvSpPr>
            <a:spLocks noChangeShapeType="1"/>
          </p:cNvSpPr>
          <p:nvPr/>
        </p:nvSpPr>
        <p:spPr bwMode="auto">
          <a:xfrm>
            <a:off x="1646253" y="1706768"/>
            <a:ext cx="0" cy="215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300">
              <a:latin typeface="+mj-lt"/>
            </a:endParaRPr>
          </a:p>
        </p:txBody>
      </p:sp>
      <p:sp>
        <p:nvSpPr>
          <p:cNvPr id="49" name="Text Box 4"/>
          <p:cNvSpPr txBox="1">
            <a:spLocks noChangeArrowheads="1"/>
          </p:cNvSpPr>
          <p:nvPr/>
        </p:nvSpPr>
        <p:spPr bwMode="auto">
          <a:xfrm>
            <a:off x="1973315" y="1205093"/>
            <a:ext cx="3860930" cy="27238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lnSpc>
                <a:spcPct val="90000"/>
              </a:lnSpc>
              <a:spcBef>
                <a:spcPct val="0"/>
              </a:spcBef>
              <a:buFontTx/>
              <a:buNone/>
            </a:pPr>
            <a:r>
              <a:rPr lang="en-US" altLang="en-US" sz="1300" b="1" dirty="0">
                <a:latin typeface="+mj-lt"/>
              </a:rPr>
              <a:t>Key enhancements of the Core 2 family</a:t>
            </a:r>
            <a:endParaRPr lang="hu-HU" altLang="en-US" sz="1300" b="1" dirty="0">
              <a:latin typeface="+mj-lt"/>
            </a:endParaRPr>
          </a:p>
        </p:txBody>
      </p:sp>
      <p:sp>
        <p:nvSpPr>
          <p:cNvPr id="50" name="Text Box 4"/>
          <p:cNvSpPr txBox="1">
            <a:spLocks noChangeArrowheads="1"/>
          </p:cNvSpPr>
          <p:nvPr/>
        </p:nvSpPr>
        <p:spPr bwMode="auto">
          <a:xfrm>
            <a:off x="6003940" y="2692540"/>
            <a:ext cx="3203575" cy="67095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marL="342900" indent="-342900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800100" indent="-34290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257300" indent="-3429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714500" indent="-3429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171700" indent="-3429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6289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30861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5433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40005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lnSpc>
                <a:spcPct val="90000"/>
              </a:lnSpc>
              <a:spcBef>
                <a:spcPct val="0"/>
              </a:spcBef>
              <a:buFontTx/>
              <a:buNone/>
            </a:pPr>
            <a:r>
              <a:rPr lang="en-US" altLang="en-US" sz="1300" b="1" dirty="0">
                <a:latin typeface="+mj-lt"/>
              </a:rPr>
              <a:t>     Key enhancements </a:t>
            </a:r>
          </a:p>
          <a:p>
            <a:pPr algn="ctr" eaLnBrk="1" hangingPunct="1">
              <a:lnSpc>
                <a:spcPct val="90000"/>
              </a:lnSpc>
              <a:spcBef>
                <a:spcPct val="0"/>
              </a:spcBef>
              <a:spcAft>
                <a:spcPts val="300"/>
              </a:spcAft>
              <a:buFontTx/>
              <a:buNone/>
            </a:pPr>
            <a:r>
              <a:rPr lang="en-US" altLang="en-US" sz="1300" b="1" dirty="0">
                <a:latin typeface="+mj-lt"/>
              </a:rPr>
              <a:t>in power management</a:t>
            </a:r>
          </a:p>
          <a:p>
            <a:pPr algn="ctr" eaLnBrk="1" hangingPunct="1">
              <a:lnSpc>
                <a:spcPct val="90000"/>
              </a:lnSpc>
              <a:spcBef>
                <a:spcPct val="0"/>
              </a:spcBef>
              <a:buFontTx/>
              <a:buNone/>
            </a:pPr>
            <a:r>
              <a:rPr lang="en-US" altLang="en-US" sz="1300" dirty="0">
                <a:latin typeface="+mj-lt"/>
              </a:rPr>
              <a:t>(see next Figure)</a:t>
            </a:r>
            <a:endParaRPr lang="hu-HU" altLang="en-US" sz="1300" dirty="0">
              <a:latin typeface="+mj-lt"/>
            </a:endParaRPr>
          </a:p>
        </p:txBody>
      </p:sp>
      <p:sp>
        <p:nvSpPr>
          <p:cNvPr id="51" name="Text Box 13"/>
          <p:cNvSpPr txBox="1">
            <a:spLocks noChangeArrowheads="1"/>
          </p:cNvSpPr>
          <p:nvPr/>
        </p:nvSpPr>
        <p:spPr bwMode="auto">
          <a:xfrm>
            <a:off x="2996825" y="3233877"/>
            <a:ext cx="3618298" cy="316240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171450" indent="-171450" eaLnBrk="1" hangingPunct="1">
              <a:spcBef>
                <a:spcPct val="0"/>
              </a:spcBef>
            </a:pPr>
            <a:r>
              <a:rPr lang="en-US" altLang="en-US" sz="1300" i="1" dirty="0">
                <a:latin typeface="+mj-lt"/>
              </a:rPr>
              <a:t> Integrated memory controller</a:t>
            </a:r>
          </a:p>
          <a:p>
            <a:pPr eaLnBrk="1" hangingPunct="1">
              <a:spcBef>
                <a:spcPct val="0"/>
              </a:spcBef>
              <a:spcAft>
                <a:spcPts val="300"/>
              </a:spcAft>
              <a:buNone/>
            </a:pPr>
            <a:r>
              <a:rPr lang="en-US" altLang="en-US" sz="1300" i="1" dirty="0">
                <a:latin typeface="+mj-lt"/>
              </a:rPr>
              <a:t>      (NUMA architecture)</a:t>
            </a:r>
          </a:p>
          <a:p>
            <a:pPr marL="171450" indent="-171450" eaLnBrk="1" hangingPunct="1">
              <a:spcBef>
                <a:spcPct val="0"/>
              </a:spcBef>
              <a:spcAft>
                <a:spcPts val="300"/>
              </a:spcAft>
            </a:pPr>
            <a:r>
              <a:rPr lang="en-US" altLang="en-US" sz="1300" i="1" dirty="0">
                <a:latin typeface="+mj-lt"/>
              </a:rPr>
              <a:t>Integrated GPU</a:t>
            </a:r>
          </a:p>
          <a:p>
            <a:pPr marL="171450" indent="-171450" eaLnBrk="1" hangingPunct="1">
              <a:spcBef>
                <a:spcPct val="0"/>
              </a:spcBef>
            </a:pPr>
            <a:r>
              <a:rPr lang="en-US" altLang="en-US" sz="1300" i="1" dirty="0">
                <a:latin typeface="+mj-lt"/>
              </a:rPr>
              <a:t>Private per-core L2 caches</a:t>
            </a:r>
          </a:p>
          <a:p>
            <a:pPr eaLnBrk="1" hangingPunct="1">
              <a:spcBef>
                <a:spcPct val="0"/>
              </a:spcBef>
              <a:spcAft>
                <a:spcPts val="300"/>
              </a:spcAft>
              <a:buNone/>
            </a:pPr>
            <a:r>
              <a:rPr lang="en-US" altLang="en-US" sz="1300" i="1" dirty="0">
                <a:latin typeface="+mj-lt"/>
              </a:rPr>
              <a:t>     with a shared L3 cache</a:t>
            </a:r>
          </a:p>
          <a:p>
            <a:pPr marL="171450" indent="-171450" eaLnBrk="1" hangingPunct="1">
              <a:spcBef>
                <a:spcPct val="0"/>
              </a:spcBef>
              <a:spcAft>
                <a:spcPts val="300"/>
              </a:spcAft>
            </a:pPr>
            <a:r>
              <a:rPr lang="en-US" altLang="en-US" sz="1300" i="1" dirty="0">
                <a:latin typeface="+mj-lt"/>
              </a:rPr>
              <a:t>Ring bus interconnect</a:t>
            </a:r>
          </a:p>
          <a:p>
            <a:pPr marL="171450" indent="-171450" eaLnBrk="1" hangingPunct="1">
              <a:spcBef>
                <a:spcPct val="0"/>
              </a:spcBef>
              <a:spcAft>
                <a:spcPts val="300"/>
              </a:spcAft>
            </a:pPr>
            <a:r>
              <a:rPr lang="en-US" altLang="en-US" sz="1300" i="1" dirty="0">
                <a:latin typeface="+mj-lt"/>
              </a:rPr>
              <a:t>Integrated </a:t>
            </a:r>
            <a:r>
              <a:rPr lang="en-US" altLang="en-US" sz="1300" i="1" dirty="0" err="1">
                <a:latin typeface="+mj-lt"/>
              </a:rPr>
              <a:t>PCIe</a:t>
            </a:r>
            <a:r>
              <a:rPr lang="en-US" altLang="en-US" sz="1300" i="1" dirty="0">
                <a:latin typeface="+mj-lt"/>
              </a:rPr>
              <a:t> controller</a:t>
            </a:r>
          </a:p>
          <a:p>
            <a:pPr marL="171450" indent="-171450" eaLnBrk="1" hangingPunct="1">
              <a:spcBef>
                <a:spcPct val="0"/>
              </a:spcBef>
            </a:pPr>
            <a:r>
              <a:rPr lang="en-US" altLang="en-US" sz="1300" i="1" dirty="0">
                <a:latin typeface="+mj-lt"/>
              </a:rPr>
              <a:t>Raising the front-end width</a:t>
            </a:r>
          </a:p>
          <a:p>
            <a:pPr eaLnBrk="1" hangingPunct="1">
              <a:spcBef>
                <a:spcPct val="0"/>
              </a:spcBef>
              <a:spcAft>
                <a:spcPts val="300"/>
              </a:spcAft>
              <a:buNone/>
            </a:pPr>
            <a:r>
              <a:rPr lang="en-US" altLang="en-US" sz="1300" i="1" dirty="0">
                <a:latin typeface="+mj-lt"/>
              </a:rPr>
              <a:t>     of the cores (to 4/5/6)</a:t>
            </a:r>
          </a:p>
          <a:p>
            <a:pPr marL="171450" indent="-171450" eaLnBrk="1" hangingPunct="1">
              <a:spcBef>
                <a:spcPct val="0"/>
              </a:spcBef>
            </a:pPr>
            <a:r>
              <a:rPr lang="en-US" altLang="en-US" sz="1300" i="1" dirty="0">
                <a:latin typeface="+mj-lt"/>
              </a:rPr>
              <a:t>Raising the back-end width </a:t>
            </a:r>
          </a:p>
          <a:p>
            <a:pPr eaLnBrk="1" hangingPunct="1">
              <a:spcBef>
                <a:spcPct val="0"/>
              </a:spcBef>
              <a:spcAft>
                <a:spcPts val="300"/>
              </a:spcAft>
              <a:buNone/>
            </a:pPr>
            <a:r>
              <a:rPr lang="en-US" altLang="en-US" sz="1300" i="1" dirty="0">
                <a:latin typeface="+mj-lt"/>
              </a:rPr>
              <a:t>     of the cores (from 5 to 17)</a:t>
            </a:r>
          </a:p>
          <a:p>
            <a:pPr marL="171450" indent="-171450" eaLnBrk="1" hangingPunct="1">
              <a:spcBef>
                <a:spcPct val="0"/>
              </a:spcBef>
            </a:pPr>
            <a:r>
              <a:rPr lang="en-US" altLang="en-US" sz="1300" i="1" dirty="0">
                <a:latin typeface="+mj-lt"/>
              </a:rPr>
              <a:t>Raising the core count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1300" i="1" dirty="0">
                <a:latin typeface="+mj-lt"/>
              </a:rPr>
              <a:t>     (from 2 up to 16 in mobiles/DTs and </a:t>
            </a:r>
          </a:p>
          <a:p>
            <a:pPr eaLnBrk="1" hangingPunct="1">
              <a:spcBef>
                <a:spcPct val="0"/>
              </a:spcBef>
              <a:spcAft>
                <a:spcPts val="300"/>
              </a:spcAft>
              <a:buNone/>
            </a:pPr>
            <a:r>
              <a:rPr lang="en-US" altLang="en-US" sz="1300" i="1" dirty="0">
                <a:latin typeface="+mj-lt"/>
              </a:rPr>
              <a:t>     from 2 up to 56 in servers)</a:t>
            </a:r>
          </a:p>
        </p:txBody>
      </p:sp>
      <p:sp>
        <p:nvSpPr>
          <p:cNvPr id="52" name="Text Box 4"/>
          <p:cNvSpPr txBox="1">
            <a:spLocks noChangeArrowheads="1"/>
          </p:cNvSpPr>
          <p:nvPr/>
        </p:nvSpPr>
        <p:spPr bwMode="auto">
          <a:xfrm rot="10800000" flipH="1" flipV="1">
            <a:off x="623166" y="1951755"/>
            <a:ext cx="2064746" cy="27238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marL="342900" indent="-342900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800100" indent="-34290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257300" indent="-3429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714500" indent="-3429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171700" indent="-3429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6289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30861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5433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40005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lnSpc>
                <a:spcPct val="90000"/>
              </a:lnSpc>
              <a:spcBef>
                <a:spcPct val="0"/>
              </a:spcBef>
              <a:buFontTx/>
              <a:buNone/>
            </a:pPr>
            <a:r>
              <a:rPr lang="en-US" altLang="en-US" sz="1300" b="1" dirty="0">
                <a:latin typeface="+mj-lt"/>
              </a:rPr>
              <a:t>Key ISA extensions</a:t>
            </a:r>
            <a:endParaRPr lang="hu-HU" altLang="en-US" sz="1300" b="1" dirty="0">
              <a:latin typeface="+mj-lt"/>
            </a:endParaRPr>
          </a:p>
        </p:txBody>
      </p:sp>
      <p:sp>
        <p:nvSpPr>
          <p:cNvPr id="53" name="Text Box 20"/>
          <p:cNvSpPr txBox="1">
            <a:spLocks noChangeArrowheads="1"/>
          </p:cNvSpPr>
          <p:nvPr/>
        </p:nvSpPr>
        <p:spPr bwMode="auto">
          <a:xfrm>
            <a:off x="720679" y="2228710"/>
            <a:ext cx="1786066" cy="53091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spcAft>
                <a:spcPts val="300"/>
              </a:spcAft>
              <a:buFontTx/>
              <a:buNone/>
            </a:pPr>
            <a:r>
              <a:rPr lang="en-US" altLang="en-US" sz="1300" i="1" dirty="0">
                <a:latin typeface="+mj-lt"/>
              </a:rPr>
              <a:t> SIMD extensions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300" i="1" dirty="0">
                <a:latin typeface="+mj-lt"/>
              </a:rPr>
              <a:t>(shown previously)</a:t>
            </a:r>
          </a:p>
        </p:txBody>
      </p:sp>
      <p:sp>
        <p:nvSpPr>
          <p:cNvPr id="54" name="Oval 12"/>
          <p:cNvSpPr>
            <a:spLocks noChangeArrowheads="1"/>
          </p:cNvSpPr>
          <p:nvPr/>
        </p:nvSpPr>
        <p:spPr bwMode="auto">
          <a:xfrm>
            <a:off x="4196640" y="2648090"/>
            <a:ext cx="60325" cy="60325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hu-HU" altLang="en-US" sz="1300">
              <a:latin typeface="+mj-lt"/>
            </a:endParaRPr>
          </a:p>
        </p:txBody>
      </p:sp>
      <p:sp>
        <p:nvSpPr>
          <p:cNvPr id="55" name="Line 13"/>
          <p:cNvSpPr>
            <a:spLocks noChangeShapeType="1"/>
          </p:cNvSpPr>
          <p:nvPr/>
        </p:nvSpPr>
        <p:spPr bwMode="auto">
          <a:xfrm>
            <a:off x="4229977" y="2448065"/>
            <a:ext cx="0" cy="215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300">
              <a:latin typeface="+mj-lt"/>
            </a:endParaRPr>
          </a:p>
        </p:txBody>
      </p:sp>
      <p:sp>
        <p:nvSpPr>
          <p:cNvPr id="56" name="Oval 12"/>
          <p:cNvSpPr>
            <a:spLocks noChangeArrowheads="1"/>
          </p:cNvSpPr>
          <p:nvPr/>
        </p:nvSpPr>
        <p:spPr bwMode="auto">
          <a:xfrm>
            <a:off x="5970603" y="1902031"/>
            <a:ext cx="60325" cy="60325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hu-HU" altLang="en-US" sz="1300">
              <a:latin typeface="+mj-lt"/>
            </a:endParaRPr>
          </a:p>
        </p:txBody>
      </p:sp>
      <p:sp>
        <p:nvSpPr>
          <p:cNvPr id="57" name="Line 13"/>
          <p:cNvSpPr>
            <a:spLocks noChangeShapeType="1"/>
          </p:cNvSpPr>
          <p:nvPr/>
        </p:nvSpPr>
        <p:spPr bwMode="auto">
          <a:xfrm>
            <a:off x="6003940" y="1702006"/>
            <a:ext cx="0" cy="215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300">
              <a:latin typeface="+mj-lt"/>
            </a:endParaRPr>
          </a:p>
        </p:txBody>
      </p:sp>
      <p:sp>
        <p:nvSpPr>
          <p:cNvPr id="58" name="Text Box 4"/>
          <p:cNvSpPr txBox="1">
            <a:spLocks noChangeArrowheads="1"/>
          </p:cNvSpPr>
          <p:nvPr/>
        </p:nvSpPr>
        <p:spPr bwMode="auto">
          <a:xfrm rot="10800000" flipH="1" flipV="1">
            <a:off x="3683505" y="1951756"/>
            <a:ext cx="4680520" cy="27238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marL="342900" indent="-342900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800100" indent="-34290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257300" indent="-3429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714500" indent="-3429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171700" indent="-3429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6289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30861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5433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40005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lnSpc>
                <a:spcPct val="90000"/>
              </a:lnSpc>
              <a:spcBef>
                <a:spcPct val="0"/>
              </a:spcBef>
              <a:buFontTx/>
              <a:buNone/>
            </a:pPr>
            <a:r>
              <a:rPr lang="en-US" altLang="en-US" sz="1300" b="1" dirty="0">
                <a:latin typeface="+mj-lt"/>
              </a:rPr>
              <a:t>Key enhancements of the microarchitecture</a:t>
            </a:r>
            <a:endParaRPr lang="hu-HU" altLang="en-US" sz="1300" b="1" dirty="0">
              <a:latin typeface="+mj-lt"/>
            </a:endParaRPr>
          </a:p>
        </p:txBody>
      </p:sp>
      <p:sp>
        <p:nvSpPr>
          <p:cNvPr id="59" name="Line 8"/>
          <p:cNvSpPr>
            <a:spLocks noChangeShapeType="1"/>
          </p:cNvSpPr>
          <p:nvPr/>
        </p:nvSpPr>
        <p:spPr bwMode="auto">
          <a:xfrm>
            <a:off x="6008703" y="2219465"/>
            <a:ext cx="0" cy="2174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300">
              <a:latin typeface="+mj-lt"/>
            </a:endParaRPr>
          </a:p>
        </p:txBody>
      </p:sp>
      <p:sp>
        <p:nvSpPr>
          <p:cNvPr id="60" name="Line 10"/>
          <p:cNvSpPr>
            <a:spLocks noChangeShapeType="1"/>
          </p:cNvSpPr>
          <p:nvPr/>
        </p:nvSpPr>
        <p:spPr bwMode="auto">
          <a:xfrm flipV="1">
            <a:off x="4247800" y="2440127"/>
            <a:ext cx="34200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300"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219487829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1" grpId="0" animBg="1"/>
    </p:bldLst>
  </p:timing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1700" dirty="0"/>
              <a:t>2.2.3 What are the key enhancements of the Core 2 family? (6)</a:t>
            </a:r>
          </a:p>
        </p:txBody>
      </p:sp>
      <p:sp>
        <p:nvSpPr>
          <p:cNvPr id="98" name="Text Box 56"/>
          <p:cNvSpPr txBox="1">
            <a:spLocks noChangeArrowheads="1"/>
          </p:cNvSpPr>
          <p:nvPr/>
        </p:nvSpPr>
        <p:spPr bwMode="auto">
          <a:xfrm>
            <a:off x="26495" y="451941"/>
            <a:ext cx="8828827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i="0" u="none" strike="noStrike" kern="1200" cap="none" spc="-50" normalizeH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Verdana" pitchFamily="34" charset="0"/>
                <a:cs typeface="Arial" charset="0"/>
              </a:rPr>
              <a:t>Main enhancements of the</a:t>
            </a:r>
            <a:r>
              <a:rPr lang="en-US" altLang="en-US" sz="1800" spc="-50" dirty="0">
                <a:solidFill>
                  <a:srgbClr val="333399"/>
                </a:solidFill>
                <a:latin typeface="Verdana" pitchFamily="34" charset="0"/>
                <a:cs typeface="Arial" charset="0"/>
              </a:rPr>
              <a:t> Core 2 microarchitecture</a:t>
            </a:r>
            <a:r>
              <a:rPr kumimoji="0" lang="en-US" altLang="en-US" sz="1800" i="0" u="none" strike="noStrike" kern="1200" cap="none" spc="-50" normalizeH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Verdana" pitchFamily="34" charset="0"/>
                <a:cs typeface="Arial" charset="0"/>
              </a:rPr>
              <a:t> to raise performance </a:t>
            </a:r>
            <a:r>
              <a:rPr kumimoji="0" lang="en-US" altLang="en-US" sz="1800" i="0" u="none" strike="noStrike" kern="1200" cap="none" spc="-5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cs typeface="Times New Roman" pitchFamily="18" charset="0"/>
              </a:rPr>
              <a:t>-1</a:t>
            </a:r>
            <a:endParaRPr kumimoji="0" lang="en-US" altLang="en-US" sz="1800" i="0" u="none" strike="noStrike" kern="1200" cap="none" spc="-50" normalizeH="0" noProof="0" dirty="0">
              <a:ln>
                <a:noFill/>
              </a:ln>
              <a:solidFill>
                <a:srgbClr val="333399"/>
              </a:solidFill>
              <a:effectLst/>
              <a:uLnTx/>
              <a:uFillTx/>
              <a:latin typeface="Verdana" pitchFamily="34" charset="0"/>
              <a:cs typeface="Arial" charset="0"/>
            </a:endParaRPr>
          </a:p>
        </p:txBody>
      </p:sp>
      <p:sp>
        <p:nvSpPr>
          <p:cNvPr id="103" name="Text Box 53"/>
          <p:cNvSpPr txBox="1">
            <a:spLocks noChangeArrowheads="1"/>
          </p:cNvSpPr>
          <p:nvPr/>
        </p:nvSpPr>
        <p:spPr bwMode="auto">
          <a:xfrm>
            <a:off x="5929014" y="852100"/>
            <a:ext cx="2672526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Key new features of the ISA 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and the microarchitecture</a:t>
            </a:r>
          </a:p>
        </p:txBody>
      </p:sp>
      <p:sp>
        <p:nvSpPr>
          <p:cNvPr id="111" name="Text Box 5"/>
          <p:cNvSpPr txBox="1">
            <a:spLocks noChangeArrowheads="1"/>
          </p:cNvSpPr>
          <p:nvPr/>
        </p:nvSpPr>
        <p:spPr bwMode="auto">
          <a:xfrm>
            <a:off x="5424868" y="1375813"/>
            <a:ext cx="3740264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  New </a:t>
            </a:r>
            <a:r>
              <a:rPr kumimoji="0" lang="en-US" altLang="en-US" sz="12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microarch</a:t>
            </a:r>
            <a:r>
              <a: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.: </a:t>
            </a:r>
            <a:r>
              <a: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4-wide core</a:t>
            </a:r>
            <a:r>
              <a: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,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</a:t>
            </a:r>
            <a:r>
              <a: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128-bit SIMD</a:t>
            </a:r>
            <a:r>
              <a:rPr kumimoji="0" lang="hu-HU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FX/</a:t>
            </a:r>
            <a:r>
              <a: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FP</a:t>
            </a:r>
            <a:r>
              <a:rPr kumimoji="0" lang="hu-HU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EUs</a:t>
            </a:r>
            <a:r>
              <a:rPr kumimoji="0" lang="hu-HU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,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</a:t>
            </a:r>
            <a:r>
              <a: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shared L2 , no HT</a:t>
            </a:r>
          </a:p>
        </p:txBody>
      </p:sp>
      <p:sp>
        <p:nvSpPr>
          <p:cNvPr id="113" name="Rectangle 48"/>
          <p:cNvSpPr>
            <a:spLocks noChangeArrowheads="1"/>
          </p:cNvSpPr>
          <p:nvPr/>
        </p:nvSpPr>
        <p:spPr bwMode="auto">
          <a:xfrm>
            <a:off x="5629001" y="2971700"/>
            <a:ext cx="3332753" cy="47769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 New </a:t>
            </a:r>
            <a:r>
              <a:rPr kumimoji="0" lang="en-US" altLang="en-US" sz="12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microarch</a:t>
            </a:r>
            <a:r>
              <a: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.: </a:t>
            </a:r>
            <a:r>
              <a: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256-bit </a:t>
            </a:r>
            <a:r>
              <a:rPr kumimoji="0" lang="hu-HU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(FP) </a:t>
            </a:r>
            <a:r>
              <a: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AVX</a:t>
            </a:r>
            <a:r>
              <a: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,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 ring bus, </a:t>
            </a:r>
            <a:r>
              <a: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integrated GPU</a:t>
            </a:r>
          </a:p>
        </p:txBody>
      </p:sp>
      <p:sp>
        <p:nvSpPr>
          <p:cNvPr id="118" name="Rectangle 48"/>
          <p:cNvSpPr>
            <a:spLocks noChangeArrowheads="1"/>
          </p:cNvSpPr>
          <p:nvPr/>
        </p:nvSpPr>
        <p:spPr bwMode="auto">
          <a:xfrm>
            <a:off x="5743872" y="3765436"/>
            <a:ext cx="3394435" cy="47769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New </a:t>
            </a:r>
            <a:r>
              <a:rPr kumimoji="0" lang="en-US" altLang="en-US" sz="12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microarch</a:t>
            </a:r>
            <a:r>
              <a: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.: </a:t>
            </a:r>
            <a:r>
              <a:rPr kumimoji="0" lang="hu-HU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256-bit</a:t>
            </a:r>
            <a:r>
              <a: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</a:t>
            </a:r>
            <a:r>
              <a:rPr kumimoji="0" lang="hu-HU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(FX) </a:t>
            </a:r>
            <a:r>
              <a: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AVX2</a:t>
            </a:r>
            <a:r>
              <a: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, 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L4 cache (discrete </a:t>
            </a:r>
            <a:r>
              <a:rPr kumimoji="0" lang="en-US" altLang="en-US" sz="12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eDRAM</a:t>
            </a:r>
            <a:r>
              <a: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), </a:t>
            </a:r>
            <a:r>
              <a:rPr kumimoji="0" lang="en-US" altLang="en-US" sz="12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TSX</a:t>
            </a:r>
            <a:endParaRPr kumimoji="0" lang="en-US" altLang="en-US" sz="12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25" name="Rectangle 48"/>
          <p:cNvSpPr>
            <a:spLocks noChangeArrowheads="1"/>
          </p:cNvSpPr>
          <p:nvPr/>
        </p:nvSpPr>
        <p:spPr bwMode="auto">
          <a:xfrm>
            <a:off x="6147385" y="4238120"/>
            <a:ext cx="2308514" cy="28661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 </a:t>
            </a:r>
            <a:r>
              <a: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80808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Shared Virtual Memory</a:t>
            </a:r>
          </a:p>
        </p:txBody>
      </p:sp>
      <p:sp>
        <p:nvSpPr>
          <p:cNvPr id="126" name="Rectangle 48"/>
          <p:cNvSpPr>
            <a:spLocks noChangeArrowheads="1"/>
          </p:cNvSpPr>
          <p:nvPr/>
        </p:nvSpPr>
        <p:spPr bwMode="auto">
          <a:xfrm>
            <a:off x="5786120" y="2655208"/>
            <a:ext cx="2711067" cy="28661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 </a:t>
            </a:r>
            <a:r>
              <a: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80808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In package integrated GPU</a:t>
            </a:r>
          </a:p>
        </p:txBody>
      </p:sp>
      <p:sp>
        <p:nvSpPr>
          <p:cNvPr id="127" name="Text Box 7"/>
          <p:cNvSpPr txBox="1">
            <a:spLocks noChangeArrowheads="1"/>
          </p:cNvSpPr>
          <p:nvPr/>
        </p:nvSpPr>
        <p:spPr bwMode="auto">
          <a:xfrm>
            <a:off x="5682811" y="2141547"/>
            <a:ext cx="3433391" cy="47769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</a:t>
            </a:r>
            <a:r>
              <a: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New </a:t>
            </a:r>
            <a:r>
              <a:rPr kumimoji="0" lang="en-US" altLang="en-US" sz="12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microarch</a:t>
            </a:r>
            <a:r>
              <a: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.: </a:t>
            </a:r>
            <a:r>
              <a: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4 cores</a:t>
            </a:r>
            <a:r>
              <a: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, </a:t>
            </a:r>
            <a:r>
              <a:rPr kumimoji="0" lang="en-US" altLang="en-US" sz="1200" b="1" i="0" u="none" strike="noStrike" kern="1200" cap="none" spc="0" normalizeH="0" baseline="0" noProof="0" dirty="0" err="1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integr</a:t>
            </a:r>
            <a:r>
              <a: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. MC</a:t>
            </a:r>
            <a:r>
              <a: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,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QPI, private L2</a:t>
            </a:r>
            <a:r>
              <a: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, (inclusive) L3, HT</a:t>
            </a:r>
          </a:p>
        </p:txBody>
      </p:sp>
      <p:sp>
        <p:nvSpPr>
          <p:cNvPr id="128" name="Left Brace 127"/>
          <p:cNvSpPr/>
          <p:nvPr/>
        </p:nvSpPr>
        <p:spPr bwMode="auto">
          <a:xfrm>
            <a:off x="5698300" y="3857286"/>
            <a:ext cx="91134" cy="335246"/>
          </a:xfrm>
          <a:prstGeom prst="leftBrac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3333CC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sp>
        <p:nvSpPr>
          <p:cNvPr id="129" name="Left Brace 128"/>
          <p:cNvSpPr/>
          <p:nvPr/>
        </p:nvSpPr>
        <p:spPr bwMode="auto">
          <a:xfrm>
            <a:off x="5696159" y="3046458"/>
            <a:ext cx="91134" cy="335246"/>
          </a:xfrm>
          <a:prstGeom prst="leftBrac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3333CC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sp>
        <p:nvSpPr>
          <p:cNvPr id="130" name="Left Brace 129"/>
          <p:cNvSpPr/>
          <p:nvPr/>
        </p:nvSpPr>
        <p:spPr bwMode="auto">
          <a:xfrm>
            <a:off x="5698300" y="2217525"/>
            <a:ext cx="94779" cy="335246"/>
          </a:xfrm>
          <a:prstGeom prst="leftBrac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3333CC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sp>
        <p:nvSpPr>
          <p:cNvPr id="135" name="Left Brace 134"/>
          <p:cNvSpPr/>
          <p:nvPr/>
        </p:nvSpPr>
        <p:spPr bwMode="auto">
          <a:xfrm>
            <a:off x="5698300" y="1429111"/>
            <a:ext cx="94779" cy="521495"/>
          </a:xfrm>
          <a:prstGeom prst="leftBrac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3333CC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sp>
        <p:nvSpPr>
          <p:cNvPr id="136" name="Rectangle 48"/>
          <p:cNvSpPr>
            <a:spLocks noChangeArrowheads="1"/>
          </p:cNvSpPr>
          <p:nvPr/>
        </p:nvSpPr>
        <p:spPr bwMode="auto">
          <a:xfrm>
            <a:off x="5715397" y="4441566"/>
            <a:ext cx="3446376" cy="47769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New </a:t>
            </a:r>
            <a:r>
              <a:rPr kumimoji="0" lang="en-US" altLang="en-US" sz="12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microarch</a:t>
            </a:r>
            <a:r>
              <a: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.: </a:t>
            </a:r>
            <a:r>
              <a: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5-wide core,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ISP, Memory Side </a:t>
            </a:r>
            <a:r>
              <a:rPr kumimoji="0" lang="en-US" altLang="en-US" sz="12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L4</a:t>
            </a:r>
            <a:r>
              <a: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cache, no </a:t>
            </a:r>
            <a:r>
              <a:rPr kumimoji="0" lang="en-US" altLang="en-US" sz="12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FIVR</a:t>
            </a:r>
            <a:endParaRPr kumimoji="0" lang="en-US" altLang="en-US" sz="12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165" name="TextBox 164"/>
          <p:cNvSpPr txBox="1"/>
          <p:nvPr/>
        </p:nvSpPr>
        <p:spPr>
          <a:xfrm>
            <a:off x="5789444" y="4832032"/>
            <a:ext cx="3431558" cy="47769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Optane</a:t>
            </a:r>
            <a:r>
              <a:rPr kumimoji="0" 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memory, in KBL G series: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in package </a:t>
            </a:r>
            <a:r>
              <a:rPr kumimoji="0" lang="en-US" sz="1200" b="1" i="0" u="none" strike="noStrike" kern="1200" cap="none" spc="0" normalizeH="0" baseline="0" noProof="0" dirty="0" err="1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integr</a:t>
            </a:r>
            <a:r>
              <a:rPr kumimoji="0" 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. CPU, GPU, HBM2</a:t>
            </a:r>
          </a:p>
        </p:txBody>
      </p:sp>
      <p:sp>
        <p:nvSpPr>
          <p:cNvPr id="179" name="Left Brace 178"/>
          <p:cNvSpPr/>
          <p:nvPr/>
        </p:nvSpPr>
        <p:spPr bwMode="auto">
          <a:xfrm>
            <a:off x="5698299" y="4528703"/>
            <a:ext cx="91134" cy="335246"/>
          </a:xfrm>
          <a:prstGeom prst="leftBrac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3333CC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sp>
        <p:nvSpPr>
          <p:cNvPr id="187" name="Left Brace 186"/>
          <p:cNvSpPr/>
          <p:nvPr/>
        </p:nvSpPr>
        <p:spPr bwMode="auto">
          <a:xfrm>
            <a:off x="5698300" y="4907564"/>
            <a:ext cx="91134" cy="335246"/>
          </a:xfrm>
          <a:prstGeom prst="leftBrac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sp>
        <p:nvSpPr>
          <p:cNvPr id="191" name="TextBox 190"/>
          <p:cNvSpPr txBox="1"/>
          <p:nvPr/>
        </p:nvSpPr>
        <p:spPr>
          <a:xfrm>
            <a:off x="5775479" y="5524536"/>
            <a:ext cx="3389069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ts val="12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</a:t>
            </a:r>
            <a:r>
              <a:rPr kumimoji="0" 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6C</a:t>
            </a:r>
            <a:r>
              <a:rPr kumimoji="0" 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, (PCHs of S-series DTs support:  </a:t>
            </a:r>
          </a:p>
          <a:p>
            <a:pPr marL="0" marR="0" lvl="0" indent="0" algn="ctr" defTabSz="914400" rtl="0" eaLnBrk="1" fontAlgn="auto" latinLnBrk="0" hangingPunct="1">
              <a:lnSpc>
                <a:spcPts val="12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USB G2, </a:t>
            </a:r>
            <a:r>
              <a:rPr kumimoji="0" lang="en-US" sz="12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integr</a:t>
            </a:r>
            <a:r>
              <a:rPr kumimoji="0" 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. conn., </a:t>
            </a:r>
            <a:r>
              <a:rPr kumimoji="0" lang="en-US" sz="12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Optane</a:t>
            </a:r>
            <a:r>
              <a:rPr kumimoji="0" 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2)</a:t>
            </a:r>
          </a:p>
        </p:txBody>
      </p:sp>
      <p:sp>
        <p:nvSpPr>
          <p:cNvPr id="195" name="Left Brace 194"/>
          <p:cNvSpPr/>
          <p:nvPr/>
        </p:nvSpPr>
        <p:spPr bwMode="auto">
          <a:xfrm>
            <a:off x="5697125" y="5552480"/>
            <a:ext cx="90000" cy="330393"/>
          </a:xfrm>
          <a:prstGeom prst="leftBrac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sp>
        <p:nvSpPr>
          <p:cNvPr id="196" name="TextBox 195"/>
          <p:cNvSpPr txBox="1"/>
          <p:nvPr/>
        </p:nvSpPr>
        <p:spPr>
          <a:xfrm>
            <a:off x="7138052" y="6276596"/>
            <a:ext cx="40427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8C</a:t>
            </a:r>
          </a:p>
        </p:txBody>
      </p:sp>
      <p:sp>
        <p:nvSpPr>
          <p:cNvPr id="199" name="Text Box 28"/>
          <p:cNvSpPr txBox="1">
            <a:spLocks noChangeArrowheads="1"/>
          </p:cNvSpPr>
          <p:nvPr/>
        </p:nvSpPr>
        <p:spPr bwMode="auto">
          <a:xfrm rot="16200000">
            <a:off x="-84833" y="1034777"/>
            <a:ext cx="717596" cy="42025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rPr>
              <a:t>2 YEARS</a:t>
            </a:r>
          </a:p>
        </p:txBody>
      </p:sp>
      <p:sp>
        <p:nvSpPr>
          <p:cNvPr id="203" name="Rectangle 46"/>
          <p:cNvSpPr>
            <a:spLocks noChangeArrowheads="1"/>
          </p:cNvSpPr>
          <p:nvPr/>
        </p:nvSpPr>
        <p:spPr bwMode="auto">
          <a:xfrm>
            <a:off x="2345344" y="914637"/>
            <a:ext cx="3265473" cy="6017368"/>
          </a:xfrm>
          <a:prstGeom prst="rect">
            <a:avLst/>
          </a:prstGeom>
          <a:solidFill>
            <a:srgbClr val="0000FF">
              <a:alpha val="14117"/>
            </a:srgbClr>
          </a:solidFill>
          <a:ln w="19050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hu-HU" altLang="en-US" sz="1200" b="0" i="0" u="none" strike="noStrike" kern="1200" cap="none" spc="0" normalizeH="0" baseline="0" noProof="0" dirty="0">
              <a:ln>
                <a:noFill/>
              </a:ln>
              <a:solidFill>
                <a:srgbClr val="3333CC"/>
              </a:solidFill>
              <a:effectLst/>
              <a:uLnTx/>
              <a:uFillTx/>
              <a:latin typeface="Verdana" pitchFamily="34" charset="0"/>
              <a:ea typeface="+mn-ea"/>
              <a:cs typeface="Arial" charset="0"/>
            </a:endParaRPr>
          </a:p>
        </p:txBody>
      </p:sp>
      <p:sp>
        <p:nvSpPr>
          <p:cNvPr id="204" name="Text Box 6"/>
          <p:cNvSpPr txBox="1">
            <a:spLocks noChangeArrowheads="1"/>
          </p:cNvSpPr>
          <p:nvPr/>
        </p:nvSpPr>
        <p:spPr bwMode="auto">
          <a:xfrm>
            <a:off x="4547559" y="1806959"/>
            <a:ext cx="983777" cy="33991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11/2007</a:t>
            </a:r>
            <a:endParaRPr kumimoji="0" lang="en-US" altLang="en-US" sz="12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205" name="Text Box 8"/>
          <p:cNvSpPr txBox="1">
            <a:spLocks noChangeArrowheads="1"/>
          </p:cNvSpPr>
          <p:nvPr/>
        </p:nvSpPr>
        <p:spPr bwMode="auto">
          <a:xfrm>
            <a:off x="4510876" y="1084613"/>
            <a:ext cx="1073817" cy="33991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0</a:t>
            </a:r>
            <a:r>
              <a:rPr kumimoji="0" lang="hu-HU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1/200</a:t>
            </a:r>
            <a:r>
              <a: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6</a:t>
            </a:r>
          </a:p>
        </p:txBody>
      </p:sp>
      <p:sp>
        <p:nvSpPr>
          <p:cNvPr id="206" name="Rectangle 31"/>
          <p:cNvSpPr>
            <a:spLocks noChangeArrowheads="1"/>
          </p:cNvSpPr>
          <p:nvPr/>
        </p:nvSpPr>
        <p:spPr bwMode="auto">
          <a:xfrm>
            <a:off x="10511" y="975830"/>
            <a:ext cx="4328620" cy="756465"/>
          </a:xfrm>
          <a:prstGeom prst="rect">
            <a:avLst/>
          </a:prstGeom>
          <a:gradFill rotWithShape="1">
            <a:gsLst>
              <a:gs pos="0">
                <a:schemeClr val="tx2">
                  <a:lumMod val="60000"/>
                  <a:lumOff val="40000"/>
                </a:schemeClr>
              </a:gs>
              <a:gs pos="100000">
                <a:schemeClr val="accent1"/>
              </a:gs>
            </a:gsLst>
            <a:lin ang="0" scaled="1"/>
          </a:gra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hu-HU" sz="1400" b="0" i="0" u="none" strike="noStrike" kern="1200" cap="none" spc="0" normalizeH="0" baseline="0" noProof="0">
              <a:ln>
                <a:noFill/>
              </a:ln>
              <a:solidFill>
                <a:srgbClr val="3333CC"/>
              </a:solidFill>
              <a:effectLst/>
              <a:uLnTx/>
              <a:uFillTx/>
              <a:latin typeface="Verdana" pitchFamily="34" charset="0"/>
              <a:ea typeface="+mn-ea"/>
              <a:cs typeface="Arial" charset="0"/>
            </a:endParaRPr>
          </a:p>
        </p:txBody>
      </p:sp>
      <p:sp>
        <p:nvSpPr>
          <p:cNvPr id="207" name="AutoShape 32"/>
          <p:cNvSpPr>
            <a:spLocks noChangeArrowheads="1"/>
          </p:cNvSpPr>
          <p:nvPr/>
        </p:nvSpPr>
        <p:spPr bwMode="auto">
          <a:xfrm>
            <a:off x="83877" y="946267"/>
            <a:ext cx="3923438" cy="788217"/>
          </a:xfrm>
          <a:prstGeom prst="roundRect">
            <a:avLst>
              <a:gd name="adj" fmla="val 16667"/>
            </a:avLst>
          </a:prstGeom>
          <a:solidFill>
            <a:srgbClr val="FFAD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hu-HU" altLang="en-US" sz="1400" b="0" i="0" u="none" strike="noStrike" kern="1200" cap="none" spc="0" normalizeH="0" baseline="0" noProof="0">
              <a:ln>
                <a:noFill/>
              </a:ln>
              <a:solidFill>
                <a:srgbClr val="3333CC"/>
              </a:solidFill>
              <a:effectLst/>
              <a:uLnTx/>
              <a:uFillTx/>
              <a:latin typeface="Verdana" pitchFamily="34" charset="0"/>
              <a:ea typeface="+mn-ea"/>
              <a:cs typeface="Arial" charset="0"/>
            </a:endParaRPr>
          </a:p>
        </p:txBody>
      </p:sp>
      <p:sp>
        <p:nvSpPr>
          <p:cNvPr id="208" name="Oval 33"/>
          <p:cNvSpPr>
            <a:spLocks noChangeArrowheads="1"/>
          </p:cNvSpPr>
          <p:nvPr/>
        </p:nvSpPr>
        <p:spPr bwMode="auto">
          <a:xfrm>
            <a:off x="3520429" y="956137"/>
            <a:ext cx="813700" cy="758429"/>
          </a:xfrm>
          <a:prstGeom prst="ellipse">
            <a:avLst/>
          </a:prstGeom>
          <a:solidFill>
            <a:srgbClr val="FFAD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hu-HU" altLang="en-US" sz="12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Arial" charset="0"/>
            </a:endParaRPr>
          </a:p>
        </p:txBody>
      </p:sp>
      <p:sp>
        <p:nvSpPr>
          <p:cNvPr id="209" name="Text Box 34"/>
          <p:cNvSpPr txBox="1">
            <a:spLocks noChangeArrowheads="1"/>
          </p:cNvSpPr>
          <p:nvPr/>
        </p:nvSpPr>
        <p:spPr bwMode="auto">
          <a:xfrm>
            <a:off x="3743863" y="1188034"/>
            <a:ext cx="620280" cy="3025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0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65nm</a:t>
            </a:r>
          </a:p>
        </p:txBody>
      </p:sp>
      <p:sp>
        <p:nvSpPr>
          <p:cNvPr id="213" name="Rectangle 35"/>
          <p:cNvSpPr>
            <a:spLocks noChangeArrowheads="1"/>
          </p:cNvSpPr>
          <p:nvPr/>
        </p:nvSpPr>
        <p:spPr bwMode="auto">
          <a:xfrm>
            <a:off x="444040" y="954158"/>
            <a:ext cx="3403202" cy="758429"/>
          </a:xfrm>
          <a:prstGeom prst="rect">
            <a:avLst/>
          </a:prstGeom>
          <a:gradFill rotWithShape="1">
            <a:gsLst>
              <a:gs pos="0">
                <a:srgbClr val="B2B2B2"/>
              </a:gs>
              <a:gs pos="100000">
                <a:srgbClr val="FFAD5B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hu-HU" altLang="en-US" sz="1400" b="0" i="0" u="none" strike="noStrike" kern="1200" cap="none" spc="0" normalizeH="0" baseline="0" noProof="0">
              <a:ln>
                <a:noFill/>
              </a:ln>
              <a:solidFill>
                <a:srgbClr val="3333CC"/>
              </a:solidFill>
              <a:effectLst/>
              <a:uLnTx/>
              <a:uFillTx/>
              <a:latin typeface="Verdana" pitchFamily="34" charset="0"/>
              <a:ea typeface="+mn-ea"/>
              <a:cs typeface="Arial" charset="0"/>
            </a:endParaRPr>
          </a:p>
        </p:txBody>
      </p:sp>
      <p:sp>
        <p:nvSpPr>
          <p:cNvPr id="214" name="Text Box 36"/>
          <p:cNvSpPr txBox="1">
            <a:spLocks noChangeArrowheads="1"/>
          </p:cNvSpPr>
          <p:nvPr/>
        </p:nvSpPr>
        <p:spPr bwMode="auto">
          <a:xfrm>
            <a:off x="464028" y="1050417"/>
            <a:ext cx="3278146" cy="425386"/>
          </a:xfrm>
          <a:prstGeom prst="rect">
            <a:avLst/>
          </a:prstGeom>
          <a:solidFill>
            <a:srgbClr val="FFFFC9">
              <a:alpha val="58038"/>
            </a:srgbClr>
          </a:solidFill>
          <a:ln w="19050" algn="ctr">
            <a:solidFill>
              <a:schemeClr val="accent2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ts val="1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50" b="1" i="1" u="none" strike="noStrike" kern="1200" cap="none" spc="0" normalizeH="0" baseline="0" noProof="0" dirty="0">
                <a:ln>
                  <a:noFill/>
                </a:ln>
                <a:solidFill>
                  <a:srgbClr val="808080">
                    <a:lumMod val="75000"/>
                  </a:srgbClr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TICK</a:t>
            </a:r>
            <a:r>
              <a:rPr kumimoji="0" lang="en-US" altLang="en-US" sz="1150" b="1" i="0" u="none" strike="noStrike" kern="1200" cap="none" spc="0" normalizeH="0" baseline="0" noProof="0" dirty="0">
                <a:ln>
                  <a:noFill/>
                </a:ln>
                <a:solidFill>
                  <a:srgbClr val="808080">
                    <a:lumMod val="75000"/>
                  </a:srgbClr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 Pentium 4 ( </a:t>
            </a:r>
            <a:r>
              <a:rPr kumimoji="0" lang="hu-HU" altLang="en-US" sz="1150" b="1" i="0" u="none" strike="noStrike" kern="1200" cap="none" spc="0" normalizeH="0" baseline="0" noProof="0" dirty="0">
                <a:ln>
                  <a:noFill/>
                </a:ln>
                <a:solidFill>
                  <a:srgbClr val="808080">
                    <a:lumMod val="75000"/>
                  </a:srgbClr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Cedar Mill</a:t>
            </a:r>
            <a:r>
              <a:rPr kumimoji="0" lang="en-US" altLang="en-US" sz="1150" b="1" i="0" u="none" strike="noStrike" kern="1200" cap="none" spc="0" normalizeH="0" baseline="0" noProof="0" dirty="0">
                <a:ln>
                  <a:noFill/>
                </a:ln>
                <a:solidFill>
                  <a:srgbClr val="808080">
                    <a:lumMod val="75000"/>
                  </a:srgbClr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)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50" b="1" i="0" u="none" strike="noStrike" kern="1200" cap="none" spc="0" normalizeH="0" baseline="0" noProof="0" dirty="0">
                <a:ln>
                  <a:noFill/>
                </a:ln>
                <a:solidFill>
                  <a:srgbClr val="808080">
                    <a:lumMod val="75000"/>
                  </a:srgbClr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Pentium D (</a:t>
            </a:r>
            <a:r>
              <a:rPr kumimoji="0" lang="en-US" altLang="en-US" sz="1150" b="1" i="0" u="none" strike="noStrike" kern="1200" cap="none" spc="0" normalizeH="0" baseline="0" noProof="0" dirty="0" err="1">
                <a:ln>
                  <a:noFill/>
                </a:ln>
                <a:solidFill>
                  <a:srgbClr val="808080">
                    <a:lumMod val="75000"/>
                  </a:srgbClr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Presler</a:t>
            </a:r>
            <a:r>
              <a:rPr kumimoji="0" lang="en-US" altLang="en-US" sz="1150" b="1" i="0" u="none" strike="noStrike" kern="1200" cap="none" spc="0" normalizeH="0" baseline="0" noProof="0" dirty="0">
                <a:ln>
                  <a:noFill/>
                </a:ln>
                <a:solidFill>
                  <a:srgbClr val="808080">
                    <a:lumMod val="75000"/>
                  </a:srgbClr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)           </a:t>
            </a:r>
          </a:p>
        </p:txBody>
      </p:sp>
      <p:sp>
        <p:nvSpPr>
          <p:cNvPr id="215" name="Text Box 37"/>
          <p:cNvSpPr txBox="1">
            <a:spLocks noChangeArrowheads="1"/>
          </p:cNvSpPr>
          <p:nvPr/>
        </p:nvSpPr>
        <p:spPr bwMode="auto">
          <a:xfrm>
            <a:off x="462382" y="1424041"/>
            <a:ext cx="3278146" cy="281506"/>
          </a:xfrm>
          <a:prstGeom prst="rect">
            <a:avLst/>
          </a:prstGeom>
          <a:solidFill>
            <a:srgbClr val="6148F6">
              <a:alpha val="22745"/>
            </a:srgbClr>
          </a:solidFill>
          <a:ln w="19050" algn="ctr">
            <a:solidFill>
              <a:srgbClr val="996633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1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TOCK</a:t>
            </a:r>
            <a:r>
              <a:rPr kumimoji="0" lang="en-US" altLang="en-US" sz="14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  </a:t>
            </a:r>
            <a:r>
              <a:rPr kumimoji="0" lang="hu-HU" altLang="en-US" sz="12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Core</a:t>
            </a:r>
            <a:r>
              <a:rPr kumimoji="0" lang="hu-HU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2</a:t>
            </a:r>
            <a:r>
              <a: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        </a:t>
            </a:r>
          </a:p>
        </p:txBody>
      </p:sp>
      <p:sp>
        <p:nvSpPr>
          <p:cNvPr id="216" name="Text Box 44"/>
          <p:cNvSpPr txBox="1">
            <a:spLocks noChangeArrowheads="1"/>
          </p:cNvSpPr>
          <p:nvPr/>
        </p:nvSpPr>
        <p:spPr bwMode="auto">
          <a:xfrm>
            <a:off x="4525882" y="1459569"/>
            <a:ext cx="1038802" cy="33991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 0</a:t>
            </a:r>
            <a:r>
              <a:rPr kumimoji="0" lang="hu-HU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7/2006</a:t>
            </a:r>
            <a:endParaRPr kumimoji="0" lang="en-US" altLang="en-US" sz="12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Arial" charset="0"/>
            </a:endParaRPr>
          </a:p>
        </p:txBody>
      </p:sp>
      <p:sp>
        <p:nvSpPr>
          <p:cNvPr id="217" name="Text Box 45"/>
          <p:cNvSpPr txBox="1">
            <a:spLocks noChangeArrowheads="1"/>
          </p:cNvSpPr>
          <p:nvPr/>
        </p:nvSpPr>
        <p:spPr bwMode="auto">
          <a:xfrm>
            <a:off x="4547559" y="2184210"/>
            <a:ext cx="983777" cy="33991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11/2008</a:t>
            </a:r>
            <a:endParaRPr kumimoji="0" lang="en-US" altLang="en-US" sz="12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218" name="Line 57"/>
          <p:cNvSpPr>
            <a:spLocks noChangeShapeType="1"/>
          </p:cNvSpPr>
          <p:nvPr/>
        </p:nvSpPr>
        <p:spPr bwMode="auto">
          <a:xfrm>
            <a:off x="50529" y="1464411"/>
            <a:ext cx="5558414" cy="0"/>
          </a:xfrm>
          <a:prstGeom prst="line">
            <a:avLst/>
          </a:prstGeom>
          <a:noFill/>
          <a:ln w="22225">
            <a:solidFill>
              <a:srgbClr val="FF0000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Arial" charset="0"/>
            </a:endParaRPr>
          </a:p>
        </p:txBody>
      </p:sp>
      <p:sp>
        <p:nvSpPr>
          <p:cNvPr id="219" name="Text Box 58"/>
          <p:cNvSpPr txBox="1">
            <a:spLocks noChangeArrowheads="1"/>
          </p:cNvSpPr>
          <p:nvPr/>
        </p:nvSpPr>
        <p:spPr bwMode="auto">
          <a:xfrm>
            <a:off x="4547559" y="3025162"/>
            <a:ext cx="983777" cy="33991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0</a:t>
            </a:r>
            <a:r>
              <a:rPr kumimoji="0" lang="hu-HU" altLang="en-US" sz="1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1/20</a:t>
            </a:r>
            <a:r>
              <a:rPr kumimoji="0" lang="en-US" altLang="en-US" sz="1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11</a:t>
            </a:r>
          </a:p>
        </p:txBody>
      </p:sp>
      <p:sp>
        <p:nvSpPr>
          <p:cNvPr id="222" name="Text Box 61"/>
          <p:cNvSpPr txBox="1">
            <a:spLocks noChangeArrowheads="1"/>
          </p:cNvSpPr>
          <p:nvPr/>
        </p:nvSpPr>
        <p:spPr bwMode="auto">
          <a:xfrm>
            <a:off x="4547559" y="2616475"/>
            <a:ext cx="983777" cy="33991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0</a:t>
            </a:r>
            <a:r>
              <a:rPr kumimoji="0" lang="hu-HU" altLang="en-US" sz="1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1/20</a:t>
            </a:r>
            <a:r>
              <a:rPr kumimoji="0" lang="en-US" altLang="en-US" sz="1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10</a:t>
            </a:r>
          </a:p>
        </p:txBody>
      </p:sp>
      <p:sp>
        <p:nvSpPr>
          <p:cNvPr id="223" name="Rectangle 16"/>
          <p:cNvSpPr>
            <a:spLocks noChangeArrowheads="1"/>
          </p:cNvSpPr>
          <p:nvPr/>
        </p:nvSpPr>
        <p:spPr bwMode="auto">
          <a:xfrm>
            <a:off x="20495" y="2612545"/>
            <a:ext cx="4328620" cy="758429"/>
          </a:xfrm>
          <a:prstGeom prst="rect">
            <a:avLst/>
          </a:prstGeom>
          <a:gradFill rotWithShape="1">
            <a:gsLst>
              <a:gs pos="0">
                <a:schemeClr val="tx2">
                  <a:lumMod val="60000"/>
                  <a:lumOff val="40000"/>
                </a:schemeClr>
              </a:gs>
              <a:gs pos="100000">
                <a:schemeClr val="accent1"/>
              </a:gs>
            </a:gsLst>
            <a:lin ang="0" scaled="1"/>
          </a:gra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hu-HU" sz="1400" b="0" i="0" u="none" strike="noStrike" kern="1200" cap="none" spc="0" normalizeH="0" baseline="0" noProof="0">
              <a:ln>
                <a:noFill/>
              </a:ln>
              <a:solidFill>
                <a:srgbClr val="3333CC"/>
              </a:solidFill>
              <a:effectLst/>
              <a:uLnTx/>
              <a:uFillTx/>
              <a:latin typeface="Verdana" pitchFamily="34" charset="0"/>
              <a:ea typeface="+mn-ea"/>
              <a:cs typeface="Arial" charset="0"/>
            </a:endParaRPr>
          </a:p>
        </p:txBody>
      </p:sp>
      <p:sp>
        <p:nvSpPr>
          <p:cNvPr id="224" name="AutoShape 17"/>
          <p:cNvSpPr>
            <a:spLocks noChangeArrowheads="1"/>
          </p:cNvSpPr>
          <p:nvPr/>
        </p:nvSpPr>
        <p:spPr bwMode="auto">
          <a:xfrm>
            <a:off x="96334" y="2603734"/>
            <a:ext cx="3923438" cy="758429"/>
          </a:xfrm>
          <a:prstGeom prst="roundRect">
            <a:avLst>
              <a:gd name="adj" fmla="val 16667"/>
            </a:avLst>
          </a:prstGeom>
          <a:solidFill>
            <a:srgbClr val="FFAD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hu-HU" altLang="en-US" sz="1400" b="0" i="0" u="none" strike="noStrike" kern="1200" cap="none" spc="0" normalizeH="0" baseline="0" noProof="0">
              <a:ln>
                <a:noFill/>
              </a:ln>
              <a:solidFill>
                <a:srgbClr val="3333CC"/>
              </a:solidFill>
              <a:effectLst/>
              <a:uLnTx/>
              <a:uFillTx/>
              <a:latin typeface="Verdana" pitchFamily="34" charset="0"/>
              <a:ea typeface="+mn-ea"/>
              <a:cs typeface="Arial" charset="0"/>
            </a:endParaRPr>
          </a:p>
        </p:txBody>
      </p:sp>
      <p:sp>
        <p:nvSpPr>
          <p:cNvPr id="225" name="Oval 18"/>
          <p:cNvSpPr>
            <a:spLocks noChangeArrowheads="1"/>
          </p:cNvSpPr>
          <p:nvPr/>
        </p:nvSpPr>
        <p:spPr bwMode="auto">
          <a:xfrm>
            <a:off x="3520429" y="2592897"/>
            <a:ext cx="813700" cy="758429"/>
          </a:xfrm>
          <a:prstGeom prst="ellipse">
            <a:avLst/>
          </a:prstGeom>
          <a:solidFill>
            <a:srgbClr val="FFAD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hu-HU" altLang="en-US" sz="12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Arial" charset="0"/>
            </a:endParaRPr>
          </a:p>
        </p:txBody>
      </p:sp>
      <p:sp>
        <p:nvSpPr>
          <p:cNvPr id="226" name="Text Box 19"/>
          <p:cNvSpPr txBox="1">
            <a:spLocks noChangeArrowheads="1"/>
          </p:cNvSpPr>
          <p:nvPr/>
        </p:nvSpPr>
        <p:spPr bwMode="auto">
          <a:xfrm>
            <a:off x="3730713" y="2842431"/>
            <a:ext cx="623614" cy="3045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0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32nm</a:t>
            </a:r>
          </a:p>
        </p:txBody>
      </p:sp>
      <p:sp>
        <p:nvSpPr>
          <p:cNvPr id="227" name="Rectangle 22"/>
          <p:cNvSpPr>
            <a:spLocks noChangeArrowheads="1"/>
          </p:cNvSpPr>
          <p:nvPr/>
        </p:nvSpPr>
        <p:spPr bwMode="auto">
          <a:xfrm>
            <a:off x="10511" y="1757838"/>
            <a:ext cx="4328620" cy="778078"/>
          </a:xfrm>
          <a:prstGeom prst="rect">
            <a:avLst/>
          </a:prstGeom>
          <a:gradFill rotWithShape="1">
            <a:gsLst>
              <a:gs pos="0">
                <a:schemeClr val="tx2">
                  <a:lumMod val="60000"/>
                  <a:lumOff val="40000"/>
                </a:schemeClr>
              </a:gs>
              <a:gs pos="100000">
                <a:schemeClr val="accent1"/>
              </a:gs>
            </a:gsLst>
            <a:lin ang="0" scaled="1"/>
          </a:gra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hu-HU" sz="1400" b="0" i="0" u="none" strike="noStrike" kern="1200" cap="none" spc="0" normalizeH="0" baseline="0" noProof="0">
              <a:ln>
                <a:noFill/>
              </a:ln>
              <a:solidFill>
                <a:srgbClr val="3333CC"/>
              </a:solidFill>
              <a:effectLst/>
              <a:uLnTx/>
              <a:uFillTx/>
              <a:latin typeface="Verdana" pitchFamily="34" charset="0"/>
              <a:ea typeface="+mn-ea"/>
              <a:cs typeface="Arial" charset="0"/>
            </a:endParaRPr>
          </a:p>
        </p:txBody>
      </p:sp>
      <p:sp>
        <p:nvSpPr>
          <p:cNvPr id="228" name="AutoShape 23"/>
          <p:cNvSpPr>
            <a:spLocks noChangeArrowheads="1"/>
          </p:cNvSpPr>
          <p:nvPr/>
        </p:nvSpPr>
        <p:spPr bwMode="auto">
          <a:xfrm>
            <a:off x="83877" y="1771593"/>
            <a:ext cx="3923438" cy="758429"/>
          </a:xfrm>
          <a:prstGeom prst="roundRect">
            <a:avLst>
              <a:gd name="adj" fmla="val 16667"/>
            </a:avLst>
          </a:prstGeom>
          <a:solidFill>
            <a:srgbClr val="FFAD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hu-HU" altLang="en-US" sz="1400" b="0" i="0" u="none" strike="noStrike" kern="1200" cap="none" spc="0" normalizeH="0" baseline="0" noProof="0">
              <a:ln>
                <a:noFill/>
              </a:ln>
              <a:solidFill>
                <a:srgbClr val="3333CC"/>
              </a:solidFill>
              <a:effectLst/>
              <a:uLnTx/>
              <a:uFillTx/>
              <a:latin typeface="Verdana" pitchFamily="34" charset="0"/>
              <a:ea typeface="+mn-ea"/>
              <a:cs typeface="Arial" charset="0"/>
            </a:endParaRPr>
          </a:p>
        </p:txBody>
      </p:sp>
      <p:sp>
        <p:nvSpPr>
          <p:cNvPr id="229" name="Oval 24"/>
          <p:cNvSpPr>
            <a:spLocks noChangeArrowheads="1"/>
          </p:cNvSpPr>
          <p:nvPr/>
        </p:nvSpPr>
        <p:spPr bwMode="auto">
          <a:xfrm>
            <a:off x="3520429" y="1777486"/>
            <a:ext cx="813700" cy="758429"/>
          </a:xfrm>
          <a:prstGeom prst="ellipse">
            <a:avLst/>
          </a:prstGeom>
          <a:solidFill>
            <a:srgbClr val="FFAD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hu-HU" altLang="en-US" sz="12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Arial" charset="0"/>
            </a:endParaRPr>
          </a:p>
        </p:txBody>
      </p:sp>
      <p:sp>
        <p:nvSpPr>
          <p:cNvPr id="230" name="Text Box 25"/>
          <p:cNvSpPr txBox="1">
            <a:spLocks noChangeArrowheads="1"/>
          </p:cNvSpPr>
          <p:nvPr/>
        </p:nvSpPr>
        <p:spPr bwMode="auto">
          <a:xfrm>
            <a:off x="3742195" y="1995584"/>
            <a:ext cx="623614" cy="304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0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45nm</a:t>
            </a:r>
          </a:p>
        </p:txBody>
      </p:sp>
      <p:sp>
        <p:nvSpPr>
          <p:cNvPr id="231" name="Text Box 30"/>
          <p:cNvSpPr txBox="1">
            <a:spLocks noChangeArrowheads="1"/>
          </p:cNvSpPr>
          <p:nvPr/>
        </p:nvSpPr>
        <p:spPr bwMode="auto">
          <a:xfrm rot="16200000">
            <a:off x="-185096" y="1929634"/>
            <a:ext cx="888110" cy="25678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rPr>
              <a:t>2 YEARS</a:t>
            </a:r>
          </a:p>
        </p:txBody>
      </p:sp>
      <p:sp>
        <p:nvSpPr>
          <p:cNvPr id="232" name="Rectangle 31"/>
          <p:cNvSpPr>
            <a:spLocks noChangeArrowheads="1"/>
          </p:cNvSpPr>
          <p:nvPr/>
        </p:nvSpPr>
        <p:spPr bwMode="auto">
          <a:xfrm>
            <a:off x="10511" y="3412694"/>
            <a:ext cx="4328620" cy="758429"/>
          </a:xfrm>
          <a:prstGeom prst="rect">
            <a:avLst/>
          </a:prstGeom>
          <a:gradFill rotWithShape="1">
            <a:gsLst>
              <a:gs pos="0">
                <a:schemeClr val="tx2">
                  <a:lumMod val="60000"/>
                  <a:lumOff val="40000"/>
                </a:schemeClr>
              </a:gs>
              <a:gs pos="100000">
                <a:schemeClr val="accent1"/>
              </a:gs>
            </a:gsLst>
            <a:lin ang="0" scaled="1"/>
          </a:gra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hu-HU" sz="1400" b="0" i="0" u="none" strike="noStrike" kern="1200" cap="none" spc="0" normalizeH="0" baseline="0" noProof="0">
              <a:ln>
                <a:noFill/>
              </a:ln>
              <a:solidFill>
                <a:srgbClr val="3333CC"/>
              </a:solidFill>
              <a:effectLst/>
              <a:uLnTx/>
              <a:uFillTx/>
              <a:latin typeface="Verdana" pitchFamily="34" charset="0"/>
              <a:ea typeface="+mn-ea"/>
              <a:cs typeface="Arial" charset="0"/>
            </a:endParaRPr>
          </a:p>
        </p:txBody>
      </p:sp>
      <p:sp>
        <p:nvSpPr>
          <p:cNvPr id="233" name="AutoShape 32"/>
          <p:cNvSpPr>
            <a:spLocks noChangeArrowheads="1"/>
          </p:cNvSpPr>
          <p:nvPr/>
        </p:nvSpPr>
        <p:spPr bwMode="auto">
          <a:xfrm>
            <a:off x="76380" y="3415833"/>
            <a:ext cx="3923438" cy="756464"/>
          </a:xfrm>
          <a:prstGeom prst="roundRect">
            <a:avLst>
              <a:gd name="adj" fmla="val 16667"/>
            </a:avLst>
          </a:prstGeom>
          <a:solidFill>
            <a:srgbClr val="FFAD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hu-HU" altLang="en-US" sz="1400" b="0" i="0" u="none" strike="noStrike" kern="1200" cap="none" spc="0" normalizeH="0" baseline="0" noProof="0">
              <a:ln>
                <a:noFill/>
              </a:ln>
              <a:solidFill>
                <a:srgbClr val="3333CC"/>
              </a:solidFill>
              <a:effectLst/>
              <a:uLnTx/>
              <a:uFillTx/>
              <a:latin typeface="Verdana" pitchFamily="34" charset="0"/>
              <a:ea typeface="+mn-ea"/>
              <a:cs typeface="Arial" charset="0"/>
            </a:endParaRPr>
          </a:p>
        </p:txBody>
      </p:sp>
      <p:sp>
        <p:nvSpPr>
          <p:cNvPr id="234" name="Oval 33"/>
          <p:cNvSpPr>
            <a:spLocks noChangeArrowheads="1"/>
          </p:cNvSpPr>
          <p:nvPr/>
        </p:nvSpPr>
        <p:spPr bwMode="auto">
          <a:xfrm>
            <a:off x="3520429" y="3431506"/>
            <a:ext cx="813700" cy="758429"/>
          </a:xfrm>
          <a:prstGeom prst="ellipse">
            <a:avLst/>
          </a:prstGeom>
          <a:solidFill>
            <a:srgbClr val="FFAD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hu-HU" altLang="en-US" sz="12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Arial" charset="0"/>
            </a:endParaRPr>
          </a:p>
        </p:txBody>
      </p:sp>
      <p:sp>
        <p:nvSpPr>
          <p:cNvPr id="235" name="Text Box 34"/>
          <p:cNvSpPr txBox="1">
            <a:spLocks noChangeArrowheads="1"/>
          </p:cNvSpPr>
          <p:nvPr/>
        </p:nvSpPr>
        <p:spPr bwMode="auto">
          <a:xfrm>
            <a:off x="3735526" y="3667333"/>
            <a:ext cx="625282" cy="304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0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22nm</a:t>
            </a:r>
          </a:p>
        </p:txBody>
      </p:sp>
      <p:sp>
        <p:nvSpPr>
          <p:cNvPr id="236" name="Text Box 38"/>
          <p:cNvSpPr txBox="1">
            <a:spLocks noChangeArrowheads="1"/>
          </p:cNvSpPr>
          <p:nvPr/>
        </p:nvSpPr>
        <p:spPr bwMode="auto">
          <a:xfrm rot="16200000">
            <a:off x="-170090" y="3604687"/>
            <a:ext cx="888110" cy="25678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rPr>
              <a:t>2 YEARS</a:t>
            </a:r>
          </a:p>
        </p:txBody>
      </p:sp>
      <p:sp>
        <p:nvSpPr>
          <p:cNvPr id="237" name="Rectangle 35"/>
          <p:cNvSpPr>
            <a:spLocks noChangeArrowheads="1"/>
          </p:cNvSpPr>
          <p:nvPr/>
        </p:nvSpPr>
        <p:spPr bwMode="auto">
          <a:xfrm>
            <a:off x="444040" y="1777486"/>
            <a:ext cx="3403202" cy="758429"/>
          </a:xfrm>
          <a:prstGeom prst="rect">
            <a:avLst/>
          </a:prstGeom>
          <a:gradFill rotWithShape="1">
            <a:gsLst>
              <a:gs pos="0">
                <a:srgbClr val="B2B2B2"/>
              </a:gs>
              <a:gs pos="100000">
                <a:srgbClr val="FFAD5B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hu-HU" altLang="en-US" sz="1400" b="0" i="0" u="none" strike="noStrike" kern="1200" cap="none" spc="0" normalizeH="0" baseline="0" noProof="0">
              <a:ln>
                <a:noFill/>
              </a:ln>
              <a:solidFill>
                <a:srgbClr val="3333CC"/>
              </a:solidFill>
              <a:effectLst/>
              <a:uLnTx/>
              <a:uFillTx/>
              <a:latin typeface="Verdana" pitchFamily="34" charset="0"/>
              <a:ea typeface="+mn-ea"/>
              <a:cs typeface="Arial" charset="0"/>
            </a:endParaRPr>
          </a:p>
        </p:txBody>
      </p:sp>
      <p:sp>
        <p:nvSpPr>
          <p:cNvPr id="238" name="Text Box 36"/>
          <p:cNvSpPr txBox="1">
            <a:spLocks noChangeArrowheads="1"/>
          </p:cNvSpPr>
          <p:nvPr/>
        </p:nvSpPr>
        <p:spPr bwMode="auto">
          <a:xfrm>
            <a:off x="454044" y="1805253"/>
            <a:ext cx="3278146" cy="284255"/>
          </a:xfrm>
          <a:prstGeom prst="rect">
            <a:avLst/>
          </a:prstGeom>
          <a:solidFill>
            <a:srgbClr val="FFFFC9">
              <a:alpha val="58038"/>
            </a:srgbClr>
          </a:solidFill>
          <a:ln w="19050" algn="ctr">
            <a:solidFill>
              <a:schemeClr val="accent2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1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TICK</a:t>
            </a:r>
            <a:r>
              <a:rPr kumimoji="0" lang="en-US" altLang="en-US" sz="11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 </a:t>
            </a:r>
            <a:r>
              <a: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Penryn</a:t>
            </a:r>
            <a:r>
              <a:rPr kumimoji="0" lang="hu-HU" altLang="en-US" sz="11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</a:t>
            </a:r>
            <a:r>
              <a:rPr kumimoji="0" lang="hu-HU" altLang="en-US" sz="11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Family</a:t>
            </a:r>
            <a:r>
              <a:rPr kumimoji="0" lang="en-US" altLang="en-US" sz="11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        </a:t>
            </a:r>
          </a:p>
        </p:txBody>
      </p:sp>
      <p:sp>
        <p:nvSpPr>
          <p:cNvPr id="239" name="Text Box 37"/>
          <p:cNvSpPr txBox="1">
            <a:spLocks noChangeArrowheads="1"/>
          </p:cNvSpPr>
          <p:nvPr/>
        </p:nvSpPr>
        <p:spPr bwMode="auto">
          <a:xfrm>
            <a:off x="454044" y="2182244"/>
            <a:ext cx="3278146" cy="284255"/>
          </a:xfrm>
          <a:prstGeom prst="rect">
            <a:avLst/>
          </a:prstGeom>
          <a:solidFill>
            <a:srgbClr val="3366FF">
              <a:alpha val="23137"/>
            </a:srgbClr>
          </a:solidFill>
          <a:ln w="19050" algn="ctr">
            <a:solidFill>
              <a:srgbClr val="996633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1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TOCK</a:t>
            </a:r>
            <a:r>
              <a: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 </a:t>
            </a:r>
            <a:r>
              <a:rPr kumimoji="0" lang="hu-HU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N</a:t>
            </a:r>
            <a:r>
              <a:rPr kumimoji="0" lang="en-US" altLang="en-US" sz="12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ehalem</a:t>
            </a:r>
            <a:r>
              <a: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        </a:t>
            </a:r>
          </a:p>
        </p:txBody>
      </p:sp>
      <p:sp>
        <p:nvSpPr>
          <p:cNvPr id="240" name="Rectangle 35"/>
          <p:cNvSpPr>
            <a:spLocks noChangeArrowheads="1"/>
          </p:cNvSpPr>
          <p:nvPr/>
        </p:nvSpPr>
        <p:spPr bwMode="auto">
          <a:xfrm>
            <a:off x="444040" y="2598790"/>
            <a:ext cx="3403202" cy="758429"/>
          </a:xfrm>
          <a:prstGeom prst="rect">
            <a:avLst/>
          </a:prstGeom>
          <a:gradFill rotWithShape="1">
            <a:gsLst>
              <a:gs pos="0">
                <a:srgbClr val="B2B2B2"/>
              </a:gs>
              <a:gs pos="100000">
                <a:srgbClr val="FFAD5B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hu-HU" altLang="en-US" sz="1400" b="0" i="0" u="none" strike="noStrike" kern="1200" cap="none" spc="0" normalizeH="0" baseline="0" noProof="0">
              <a:ln>
                <a:noFill/>
              </a:ln>
              <a:solidFill>
                <a:srgbClr val="3333CC"/>
              </a:solidFill>
              <a:effectLst/>
              <a:uLnTx/>
              <a:uFillTx/>
              <a:latin typeface="Verdana" pitchFamily="34" charset="0"/>
              <a:ea typeface="+mn-ea"/>
              <a:cs typeface="Arial" charset="0"/>
            </a:endParaRPr>
          </a:p>
        </p:txBody>
      </p:sp>
      <p:sp>
        <p:nvSpPr>
          <p:cNvPr id="241" name="Text Box 36"/>
          <p:cNvSpPr txBox="1">
            <a:spLocks noChangeArrowheads="1"/>
          </p:cNvSpPr>
          <p:nvPr/>
        </p:nvSpPr>
        <p:spPr bwMode="auto">
          <a:xfrm>
            <a:off x="454044" y="2611310"/>
            <a:ext cx="3278146" cy="284255"/>
          </a:xfrm>
          <a:prstGeom prst="rect">
            <a:avLst/>
          </a:prstGeom>
          <a:solidFill>
            <a:srgbClr val="FFFFC9">
              <a:alpha val="58038"/>
            </a:srgbClr>
          </a:solidFill>
          <a:ln w="19050" algn="ctr">
            <a:solidFill>
              <a:schemeClr val="accent2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1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TICK</a:t>
            </a:r>
            <a:r>
              <a: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 </a:t>
            </a:r>
            <a:r>
              <a:rPr kumimoji="0" lang="hu-HU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W</a:t>
            </a:r>
            <a:r>
              <a:rPr kumimoji="0" lang="en-US" altLang="en-US" sz="12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estmere</a:t>
            </a:r>
            <a:endParaRPr kumimoji="0" lang="en-US" altLang="en-US" sz="12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242" name="Text Box 37"/>
          <p:cNvSpPr txBox="1">
            <a:spLocks noChangeArrowheads="1"/>
          </p:cNvSpPr>
          <p:nvPr/>
        </p:nvSpPr>
        <p:spPr bwMode="auto">
          <a:xfrm>
            <a:off x="454044" y="3003549"/>
            <a:ext cx="3267414" cy="284255"/>
          </a:xfrm>
          <a:prstGeom prst="rect">
            <a:avLst/>
          </a:prstGeom>
          <a:solidFill>
            <a:srgbClr val="3366FF">
              <a:alpha val="23137"/>
            </a:srgbClr>
          </a:solidFill>
          <a:ln w="19050" algn="ctr">
            <a:solidFill>
              <a:srgbClr val="3366FF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1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TOCK</a:t>
            </a:r>
            <a:r>
              <a: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 </a:t>
            </a:r>
            <a:r>
              <a:rPr kumimoji="0" lang="hu-HU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S</a:t>
            </a:r>
            <a:r>
              <a:rPr kumimoji="0" lang="en-US" altLang="en-US" sz="12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andy</a:t>
            </a:r>
            <a:r>
              <a: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Bridge</a:t>
            </a:r>
          </a:p>
        </p:txBody>
      </p:sp>
      <p:sp>
        <p:nvSpPr>
          <p:cNvPr id="243" name="Rectangle 35"/>
          <p:cNvSpPr>
            <a:spLocks noChangeArrowheads="1"/>
          </p:cNvSpPr>
          <p:nvPr/>
        </p:nvSpPr>
        <p:spPr bwMode="auto">
          <a:xfrm>
            <a:off x="444040" y="3419764"/>
            <a:ext cx="3403202" cy="756464"/>
          </a:xfrm>
          <a:prstGeom prst="rect">
            <a:avLst/>
          </a:prstGeom>
          <a:gradFill rotWithShape="1">
            <a:gsLst>
              <a:gs pos="0">
                <a:srgbClr val="B2B2B2"/>
              </a:gs>
              <a:gs pos="100000">
                <a:srgbClr val="FFAD5B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hu-HU" altLang="en-US" sz="1400" b="0" i="0" u="none" strike="noStrike" kern="1200" cap="none" spc="0" normalizeH="0" baseline="0" noProof="0">
              <a:ln>
                <a:noFill/>
              </a:ln>
              <a:solidFill>
                <a:srgbClr val="3333CC"/>
              </a:solidFill>
              <a:effectLst/>
              <a:uLnTx/>
              <a:uFillTx/>
              <a:latin typeface="Verdana" pitchFamily="34" charset="0"/>
              <a:ea typeface="+mn-ea"/>
              <a:cs typeface="Arial" charset="0"/>
            </a:endParaRPr>
          </a:p>
        </p:txBody>
      </p:sp>
      <p:sp>
        <p:nvSpPr>
          <p:cNvPr id="244" name="Text Box 37"/>
          <p:cNvSpPr txBox="1">
            <a:spLocks noChangeArrowheads="1"/>
          </p:cNvSpPr>
          <p:nvPr/>
        </p:nvSpPr>
        <p:spPr bwMode="auto">
          <a:xfrm>
            <a:off x="472366" y="3840239"/>
            <a:ext cx="3265473" cy="279217"/>
          </a:xfrm>
          <a:prstGeom prst="rect">
            <a:avLst/>
          </a:prstGeom>
          <a:solidFill>
            <a:srgbClr val="3366FF">
              <a:alpha val="23137"/>
            </a:srgbClr>
          </a:solidFill>
          <a:ln w="19050" algn="ctr">
            <a:solidFill>
              <a:srgbClr val="996633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1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TOCK</a:t>
            </a:r>
            <a:r>
              <a:rPr kumimoji="0" lang="hu-HU" altLang="en-US" sz="1200" b="1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</a:t>
            </a:r>
            <a:r>
              <a:rPr kumimoji="0" lang="hu-HU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H</a:t>
            </a:r>
            <a:r>
              <a:rPr kumimoji="0" lang="en-US" altLang="en-US" sz="12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aswell</a:t>
            </a:r>
            <a:endParaRPr kumimoji="0" lang="en-US" altLang="en-US" sz="12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245" name="Text Box 58"/>
          <p:cNvSpPr txBox="1">
            <a:spLocks noChangeArrowheads="1"/>
          </p:cNvSpPr>
          <p:nvPr/>
        </p:nvSpPr>
        <p:spPr bwMode="auto">
          <a:xfrm>
            <a:off x="4547559" y="3462774"/>
            <a:ext cx="992113" cy="3418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0</a:t>
            </a:r>
            <a:r>
              <a:rPr kumimoji="0" lang="hu-HU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4/20</a:t>
            </a:r>
            <a:r>
              <a: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1</a:t>
            </a:r>
            <a:r>
              <a:rPr kumimoji="0" lang="hu-HU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2</a:t>
            </a:r>
            <a:endParaRPr kumimoji="0" lang="en-US" altLang="en-US" sz="12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246" name="Text Box 58"/>
          <p:cNvSpPr txBox="1">
            <a:spLocks noChangeArrowheads="1"/>
          </p:cNvSpPr>
          <p:nvPr/>
        </p:nvSpPr>
        <p:spPr bwMode="auto">
          <a:xfrm>
            <a:off x="4554229" y="3858783"/>
            <a:ext cx="992113" cy="3418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06</a:t>
            </a:r>
            <a:r>
              <a:rPr kumimoji="0" lang="hu-HU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/20</a:t>
            </a:r>
            <a:r>
              <a: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13</a:t>
            </a:r>
          </a:p>
        </p:txBody>
      </p:sp>
      <p:sp>
        <p:nvSpPr>
          <p:cNvPr id="247" name="Text Box 58"/>
          <p:cNvSpPr txBox="1">
            <a:spLocks noChangeArrowheads="1"/>
          </p:cNvSpPr>
          <p:nvPr/>
        </p:nvSpPr>
        <p:spPr bwMode="auto">
          <a:xfrm>
            <a:off x="4529217" y="4250245"/>
            <a:ext cx="992038" cy="3428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09</a:t>
            </a:r>
            <a:r>
              <a:rPr kumimoji="0" lang="hu-HU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/20</a:t>
            </a:r>
            <a:r>
              <a: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14</a:t>
            </a:r>
          </a:p>
        </p:txBody>
      </p:sp>
      <p:sp>
        <p:nvSpPr>
          <p:cNvPr id="248" name="Text Box 58"/>
          <p:cNvSpPr txBox="1">
            <a:spLocks noChangeArrowheads="1"/>
          </p:cNvSpPr>
          <p:nvPr/>
        </p:nvSpPr>
        <p:spPr bwMode="auto">
          <a:xfrm>
            <a:off x="4434175" y="4559784"/>
            <a:ext cx="1103162" cy="2963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 10/</a:t>
            </a:r>
            <a:r>
              <a:rPr kumimoji="0" lang="hu-HU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20</a:t>
            </a:r>
            <a:r>
              <a: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15</a:t>
            </a:r>
          </a:p>
        </p:txBody>
      </p:sp>
      <p:sp>
        <p:nvSpPr>
          <p:cNvPr id="249" name="Rectangle 31"/>
          <p:cNvSpPr>
            <a:spLocks noChangeArrowheads="1"/>
          </p:cNvSpPr>
          <p:nvPr/>
        </p:nvSpPr>
        <p:spPr bwMode="auto">
          <a:xfrm>
            <a:off x="30562" y="4225462"/>
            <a:ext cx="4268711" cy="2706543"/>
          </a:xfrm>
          <a:prstGeom prst="rect">
            <a:avLst/>
          </a:prstGeom>
          <a:gradFill rotWithShape="1">
            <a:gsLst>
              <a:gs pos="0">
                <a:schemeClr val="tx2">
                  <a:lumMod val="60000"/>
                  <a:lumOff val="40000"/>
                </a:schemeClr>
              </a:gs>
              <a:gs pos="100000">
                <a:schemeClr val="accent1"/>
              </a:gs>
            </a:gsLst>
            <a:lin ang="0" scaled="1"/>
          </a:gra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hu-HU" sz="1400" b="0" i="0" u="none" strike="noStrike" kern="1200" cap="none" spc="0" normalizeH="0" baseline="0" noProof="0">
              <a:ln>
                <a:noFill/>
              </a:ln>
              <a:solidFill>
                <a:srgbClr val="3333CC"/>
              </a:solidFill>
              <a:effectLst/>
              <a:uLnTx/>
              <a:uFillTx/>
              <a:latin typeface="Verdana" pitchFamily="34" charset="0"/>
              <a:ea typeface="+mn-ea"/>
              <a:cs typeface="Arial" charset="0"/>
            </a:endParaRPr>
          </a:p>
        </p:txBody>
      </p:sp>
      <p:sp>
        <p:nvSpPr>
          <p:cNvPr id="250" name="AutoShape 32"/>
          <p:cNvSpPr>
            <a:spLocks noChangeArrowheads="1"/>
          </p:cNvSpPr>
          <p:nvPr/>
        </p:nvSpPr>
        <p:spPr bwMode="auto">
          <a:xfrm>
            <a:off x="88178" y="4255551"/>
            <a:ext cx="3892937" cy="2666683"/>
          </a:xfrm>
          <a:prstGeom prst="roundRect">
            <a:avLst>
              <a:gd name="adj" fmla="val 16667"/>
            </a:avLst>
          </a:prstGeom>
          <a:solidFill>
            <a:srgbClr val="FFAD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hu-HU" altLang="en-US" sz="1400" b="0" i="0" u="none" strike="noStrike" kern="1200" cap="none" spc="0" normalizeH="0" baseline="0" noProof="0">
              <a:ln>
                <a:noFill/>
              </a:ln>
              <a:solidFill>
                <a:srgbClr val="3333CC"/>
              </a:solidFill>
              <a:effectLst/>
              <a:uLnTx/>
              <a:uFillTx/>
              <a:latin typeface="Verdana" pitchFamily="34" charset="0"/>
              <a:ea typeface="+mn-ea"/>
              <a:cs typeface="Arial" charset="0"/>
            </a:endParaRPr>
          </a:p>
        </p:txBody>
      </p:sp>
      <p:sp>
        <p:nvSpPr>
          <p:cNvPr id="251" name="Text Box 34"/>
          <p:cNvSpPr txBox="1">
            <a:spLocks noChangeArrowheads="1"/>
          </p:cNvSpPr>
          <p:nvPr/>
        </p:nvSpPr>
        <p:spPr bwMode="auto">
          <a:xfrm>
            <a:off x="3752992" y="4834579"/>
            <a:ext cx="624991" cy="3047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0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14</a:t>
            </a:r>
            <a:r>
              <a:rPr kumimoji="0" lang="hu-HU" altLang="en-US" sz="10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nm</a:t>
            </a:r>
          </a:p>
        </p:txBody>
      </p:sp>
      <p:sp>
        <p:nvSpPr>
          <p:cNvPr id="252" name="Text Box 38"/>
          <p:cNvSpPr txBox="1">
            <a:spLocks noChangeArrowheads="1"/>
          </p:cNvSpPr>
          <p:nvPr/>
        </p:nvSpPr>
        <p:spPr bwMode="auto">
          <a:xfrm rot="16200000">
            <a:off x="-182634" y="5268021"/>
            <a:ext cx="928897" cy="25678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rPr>
              <a:t>6</a:t>
            </a:r>
            <a:r>
              <a:rPr kumimoji="0" lang="hu-HU" alt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rPr>
              <a:t> YEARS</a:t>
            </a:r>
          </a:p>
        </p:txBody>
      </p:sp>
      <p:sp>
        <p:nvSpPr>
          <p:cNvPr id="253" name="Rectangle 35"/>
          <p:cNvSpPr>
            <a:spLocks noChangeArrowheads="1"/>
          </p:cNvSpPr>
          <p:nvPr/>
        </p:nvSpPr>
        <p:spPr bwMode="auto">
          <a:xfrm>
            <a:off x="470718" y="4266351"/>
            <a:ext cx="3403202" cy="2600714"/>
          </a:xfrm>
          <a:prstGeom prst="rect">
            <a:avLst/>
          </a:prstGeom>
          <a:gradFill rotWithShape="1">
            <a:gsLst>
              <a:gs pos="0">
                <a:srgbClr val="B2B2B2"/>
              </a:gs>
              <a:gs pos="100000">
                <a:srgbClr val="FFAD5B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hu-HU" altLang="en-US" sz="1400" b="0" i="0" u="none" strike="noStrike" kern="1200" cap="none" spc="0" normalizeH="0" baseline="0" noProof="0">
              <a:ln>
                <a:noFill/>
              </a:ln>
              <a:solidFill>
                <a:srgbClr val="3333CC"/>
              </a:solidFill>
              <a:effectLst/>
              <a:uLnTx/>
              <a:uFillTx/>
              <a:latin typeface="Verdana" pitchFamily="34" charset="0"/>
              <a:ea typeface="+mn-ea"/>
              <a:cs typeface="Arial" charset="0"/>
            </a:endParaRPr>
          </a:p>
        </p:txBody>
      </p:sp>
      <p:sp>
        <p:nvSpPr>
          <p:cNvPr id="254" name="Text Box 58"/>
          <p:cNvSpPr txBox="1">
            <a:spLocks noChangeArrowheads="1"/>
          </p:cNvSpPr>
          <p:nvPr/>
        </p:nvSpPr>
        <p:spPr bwMode="auto">
          <a:xfrm>
            <a:off x="4425254" y="4932943"/>
            <a:ext cx="1103162" cy="3428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 08/</a:t>
            </a:r>
            <a:r>
              <a:rPr kumimoji="0" lang="hu-HU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20</a:t>
            </a:r>
            <a:r>
              <a: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16</a:t>
            </a:r>
          </a:p>
        </p:txBody>
      </p:sp>
      <p:sp>
        <p:nvSpPr>
          <p:cNvPr id="255" name="Text Box 58"/>
          <p:cNvSpPr txBox="1">
            <a:spLocks noChangeArrowheads="1"/>
          </p:cNvSpPr>
          <p:nvPr/>
        </p:nvSpPr>
        <p:spPr bwMode="auto">
          <a:xfrm>
            <a:off x="4487593" y="5288350"/>
            <a:ext cx="1034566" cy="2864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08/</a:t>
            </a:r>
            <a:r>
              <a:rPr kumimoji="0" lang="hu-HU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20</a:t>
            </a:r>
            <a:r>
              <a: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17</a:t>
            </a:r>
          </a:p>
        </p:txBody>
      </p:sp>
      <p:sp>
        <p:nvSpPr>
          <p:cNvPr id="256" name="Text Box 38"/>
          <p:cNvSpPr txBox="1">
            <a:spLocks noChangeArrowheads="1"/>
          </p:cNvSpPr>
          <p:nvPr/>
        </p:nvSpPr>
        <p:spPr bwMode="auto">
          <a:xfrm rot="16200000">
            <a:off x="-170090" y="1124960"/>
            <a:ext cx="888110" cy="25678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rPr>
              <a:t>2 YEARS</a:t>
            </a:r>
          </a:p>
        </p:txBody>
      </p:sp>
      <p:sp>
        <p:nvSpPr>
          <p:cNvPr id="257" name="Text Box 58"/>
          <p:cNvSpPr txBox="1">
            <a:spLocks noChangeArrowheads="1"/>
          </p:cNvSpPr>
          <p:nvPr/>
        </p:nvSpPr>
        <p:spPr bwMode="auto">
          <a:xfrm>
            <a:off x="4547513" y="5624325"/>
            <a:ext cx="979694" cy="2864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10</a:t>
            </a:r>
            <a:r>
              <a:rPr kumimoji="0" lang="hu-HU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/20</a:t>
            </a:r>
            <a:r>
              <a: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17</a:t>
            </a:r>
          </a:p>
        </p:txBody>
      </p:sp>
      <p:sp>
        <p:nvSpPr>
          <p:cNvPr id="258" name="Text Box 58"/>
          <p:cNvSpPr txBox="1">
            <a:spLocks noChangeArrowheads="1"/>
          </p:cNvSpPr>
          <p:nvPr/>
        </p:nvSpPr>
        <p:spPr bwMode="auto">
          <a:xfrm>
            <a:off x="4537685" y="6283734"/>
            <a:ext cx="979694" cy="2864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10/</a:t>
            </a:r>
            <a:r>
              <a:rPr kumimoji="0" lang="hu-HU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20</a:t>
            </a:r>
            <a:r>
              <a: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18</a:t>
            </a:r>
          </a:p>
        </p:txBody>
      </p:sp>
      <p:sp>
        <p:nvSpPr>
          <p:cNvPr id="259" name="Oval 33"/>
          <p:cNvSpPr>
            <a:spLocks noChangeArrowheads="1"/>
          </p:cNvSpPr>
          <p:nvPr/>
        </p:nvSpPr>
        <p:spPr bwMode="auto">
          <a:xfrm>
            <a:off x="3275003" y="4215523"/>
            <a:ext cx="1091285" cy="2681573"/>
          </a:xfrm>
          <a:prstGeom prst="ellipse">
            <a:avLst/>
          </a:prstGeom>
          <a:solidFill>
            <a:srgbClr val="FFAD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hu-HU" altLang="en-US" sz="12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Arial" charset="0"/>
            </a:endParaRPr>
          </a:p>
        </p:txBody>
      </p:sp>
      <p:sp>
        <p:nvSpPr>
          <p:cNvPr id="260" name="Text Box 37"/>
          <p:cNvSpPr txBox="1">
            <a:spLocks noChangeArrowheads="1"/>
          </p:cNvSpPr>
          <p:nvPr/>
        </p:nvSpPr>
        <p:spPr bwMode="auto">
          <a:xfrm>
            <a:off x="472263" y="5261116"/>
            <a:ext cx="3267414" cy="286455"/>
          </a:xfrm>
          <a:prstGeom prst="rect">
            <a:avLst/>
          </a:prstGeom>
          <a:solidFill>
            <a:srgbClr val="B48AB1">
              <a:alpha val="22745"/>
            </a:srgbClr>
          </a:solidFill>
          <a:ln w="19050" algn="ctr">
            <a:solidFill>
              <a:srgbClr val="996633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1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TOCK</a:t>
            </a:r>
            <a:r>
              <a:rPr kumimoji="0" lang="hu-HU" altLang="en-US" sz="1200" b="1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</a:t>
            </a:r>
            <a:r>
              <a:rPr kumimoji="0" lang="en-US" altLang="en-US" sz="1200" b="1" i="1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Kaby</a:t>
            </a:r>
            <a:r>
              <a:rPr kumimoji="0" lang="en-US" altLang="en-US" sz="1200" b="1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Lake Refresh</a:t>
            </a:r>
            <a:endParaRPr kumimoji="0" lang="en-US" altLang="en-US" sz="12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261" name="Text Box 37"/>
          <p:cNvSpPr txBox="1">
            <a:spLocks noChangeArrowheads="1"/>
          </p:cNvSpPr>
          <p:nvPr/>
        </p:nvSpPr>
        <p:spPr bwMode="auto">
          <a:xfrm>
            <a:off x="472263" y="4919519"/>
            <a:ext cx="3267414" cy="286455"/>
          </a:xfrm>
          <a:prstGeom prst="rect">
            <a:avLst/>
          </a:prstGeom>
          <a:solidFill>
            <a:srgbClr val="B77DBD">
              <a:alpha val="23137"/>
            </a:srgbClr>
          </a:solidFill>
          <a:ln w="19050" algn="ctr">
            <a:solidFill>
              <a:srgbClr val="996633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1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TOCK</a:t>
            </a:r>
            <a:r>
              <a:rPr kumimoji="0" lang="hu-HU" altLang="en-US" sz="1200" b="1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</a:t>
            </a:r>
            <a:r>
              <a:rPr kumimoji="0" lang="en-US" altLang="en-US" sz="1200" b="1" i="1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Kaby</a:t>
            </a:r>
            <a:r>
              <a:rPr kumimoji="0" lang="en-US" altLang="en-US" sz="1200" b="1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Lake</a:t>
            </a:r>
            <a:endParaRPr kumimoji="0" lang="en-US" altLang="en-US" sz="12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262" name="Text Box 37"/>
          <p:cNvSpPr txBox="1">
            <a:spLocks noChangeArrowheads="1"/>
          </p:cNvSpPr>
          <p:nvPr/>
        </p:nvSpPr>
        <p:spPr bwMode="auto">
          <a:xfrm>
            <a:off x="472263" y="4578516"/>
            <a:ext cx="3267414" cy="279217"/>
          </a:xfrm>
          <a:prstGeom prst="rect">
            <a:avLst/>
          </a:prstGeom>
          <a:solidFill>
            <a:srgbClr val="B77DBD">
              <a:alpha val="22353"/>
            </a:srgbClr>
          </a:solidFill>
          <a:ln w="19050" algn="ctr">
            <a:solidFill>
              <a:srgbClr val="996633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1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TOCK</a:t>
            </a:r>
            <a:r>
              <a:rPr kumimoji="0" lang="hu-HU" altLang="en-US" sz="1200" b="1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</a:t>
            </a:r>
            <a:r>
              <a:rPr kumimoji="0" lang="en-US" altLang="en-US" sz="1200" b="1" i="1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Skylake</a:t>
            </a:r>
            <a:endParaRPr kumimoji="0" lang="en-US" altLang="en-US" sz="12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263" name="Text Box 34"/>
          <p:cNvSpPr txBox="1">
            <a:spLocks noChangeArrowheads="1"/>
          </p:cNvSpPr>
          <p:nvPr/>
        </p:nvSpPr>
        <p:spPr bwMode="auto">
          <a:xfrm>
            <a:off x="3752726" y="5377658"/>
            <a:ext cx="617214" cy="25462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0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14</a:t>
            </a:r>
            <a:r>
              <a:rPr kumimoji="0" lang="hu-HU" altLang="en-US" sz="10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nm</a:t>
            </a:r>
          </a:p>
        </p:txBody>
      </p:sp>
      <p:sp>
        <p:nvSpPr>
          <p:cNvPr id="264" name="Text Box 36"/>
          <p:cNvSpPr txBox="1">
            <a:spLocks noChangeArrowheads="1"/>
          </p:cNvSpPr>
          <p:nvPr/>
        </p:nvSpPr>
        <p:spPr bwMode="auto">
          <a:xfrm>
            <a:off x="470802" y="4234665"/>
            <a:ext cx="3267414" cy="280140"/>
          </a:xfrm>
          <a:prstGeom prst="rect">
            <a:avLst/>
          </a:prstGeom>
          <a:solidFill>
            <a:srgbClr val="FFFFC9">
              <a:alpha val="57647"/>
            </a:srgbClr>
          </a:solidFill>
          <a:ln w="19050" algn="ctr">
            <a:solidFill>
              <a:schemeClr val="accent2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1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TICK</a:t>
            </a:r>
            <a:r>
              <a:rPr kumimoji="0" lang="en-US" altLang="en-US" sz="11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 </a:t>
            </a:r>
            <a:r>
              <a:rPr kumimoji="0" lang="en-US" altLang="en-US" sz="12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Broadwell</a:t>
            </a:r>
            <a:endParaRPr kumimoji="0" lang="en-US" altLang="en-US" sz="11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265" name="Text Box 36"/>
          <p:cNvSpPr txBox="1">
            <a:spLocks noChangeArrowheads="1"/>
          </p:cNvSpPr>
          <p:nvPr/>
        </p:nvSpPr>
        <p:spPr bwMode="auto">
          <a:xfrm>
            <a:off x="466030" y="3459059"/>
            <a:ext cx="3267414" cy="284255"/>
          </a:xfrm>
          <a:prstGeom prst="rect">
            <a:avLst/>
          </a:prstGeom>
          <a:solidFill>
            <a:srgbClr val="FFFFC9">
              <a:alpha val="58038"/>
            </a:srgbClr>
          </a:solidFill>
          <a:ln w="19050" algn="ctr">
            <a:solidFill>
              <a:schemeClr val="accent2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1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TICK</a:t>
            </a:r>
            <a:r>
              <a: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 </a:t>
            </a:r>
            <a:r>
              <a:rPr kumimoji="0" lang="hu-HU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I</a:t>
            </a:r>
            <a:r>
              <a:rPr kumimoji="0" lang="en-US" altLang="en-US" sz="12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vy</a:t>
            </a:r>
            <a:r>
              <a: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Bridge</a:t>
            </a:r>
          </a:p>
        </p:txBody>
      </p:sp>
      <p:sp>
        <p:nvSpPr>
          <p:cNvPr id="266" name="Text Box 29"/>
          <p:cNvSpPr txBox="1">
            <a:spLocks noChangeArrowheads="1"/>
          </p:cNvSpPr>
          <p:nvPr/>
        </p:nvSpPr>
        <p:spPr bwMode="auto">
          <a:xfrm rot="16200000">
            <a:off x="-175091" y="2782065"/>
            <a:ext cx="888110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rPr>
              <a:t>2 YEARS</a:t>
            </a:r>
          </a:p>
        </p:txBody>
      </p:sp>
      <p:sp>
        <p:nvSpPr>
          <p:cNvPr id="267" name="Text Box 37"/>
          <p:cNvSpPr txBox="1">
            <a:spLocks noChangeArrowheads="1"/>
          </p:cNvSpPr>
          <p:nvPr/>
        </p:nvSpPr>
        <p:spPr bwMode="auto">
          <a:xfrm>
            <a:off x="472263" y="6285145"/>
            <a:ext cx="3267414" cy="286455"/>
          </a:xfrm>
          <a:prstGeom prst="rect">
            <a:avLst/>
          </a:prstGeom>
          <a:solidFill>
            <a:srgbClr val="B48AB1">
              <a:alpha val="22745"/>
            </a:srgbClr>
          </a:solidFill>
          <a:ln w="19050" algn="ctr">
            <a:solidFill>
              <a:srgbClr val="996633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1" i="1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TOCK</a:t>
            </a:r>
            <a:r>
              <a:rPr kumimoji="0" lang="hu-HU" altLang="en-US" sz="1200" b="1" i="1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</a:t>
            </a:r>
            <a:r>
              <a:rPr kumimoji="0" lang="en-US" altLang="en-US" sz="1200" b="1" i="1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Coffee Lake Refresh</a:t>
            </a:r>
            <a:endParaRPr kumimoji="0" lang="en-US" altLang="en-US" sz="1200" b="1" i="0" u="none" strike="noStrike" kern="1200" cap="none" spc="0" normalizeH="0" baseline="0" noProof="0" dirty="0">
              <a:ln>
                <a:noFill/>
              </a:ln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268" name="Text Box 37"/>
          <p:cNvSpPr txBox="1">
            <a:spLocks noChangeArrowheads="1"/>
          </p:cNvSpPr>
          <p:nvPr/>
        </p:nvSpPr>
        <p:spPr bwMode="auto">
          <a:xfrm>
            <a:off x="472263" y="5604638"/>
            <a:ext cx="3267414" cy="286455"/>
          </a:xfrm>
          <a:prstGeom prst="rect">
            <a:avLst/>
          </a:prstGeom>
          <a:solidFill>
            <a:srgbClr val="B48AB1">
              <a:alpha val="22353"/>
            </a:srgbClr>
          </a:solidFill>
          <a:ln w="19050" algn="ctr">
            <a:solidFill>
              <a:srgbClr val="996633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1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TOCK</a:t>
            </a:r>
            <a:r>
              <a:rPr kumimoji="0" lang="hu-HU" altLang="en-US" sz="1200" b="1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</a:t>
            </a:r>
            <a:r>
              <a:rPr kumimoji="0" lang="en-US" altLang="en-US" sz="1200" b="1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Coffee Lake </a:t>
            </a:r>
            <a:endParaRPr kumimoji="0" lang="en-US" altLang="en-US" sz="12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269" name="TextBox 268"/>
          <p:cNvSpPr txBox="1"/>
          <p:nvPr/>
        </p:nvSpPr>
        <p:spPr>
          <a:xfrm>
            <a:off x="3319534" y="2986808"/>
            <a:ext cx="454264" cy="31828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2G</a:t>
            </a:r>
          </a:p>
        </p:txBody>
      </p:sp>
      <p:sp>
        <p:nvSpPr>
          <p:cNvPr id="270" name="TextBox 269"/>
          <p:cNvSpPr txBox="1"/>
          <p:nvPr/>
        </p:nvSpPr>
        <p:spPr>
          <a:xfrm>
            <a:off x="3332096" y="3452221"/>
            <a:ext cx="454264" cy="31828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3G</a:t>
            </a:r>
          </a:p>
        </p:txBody>
      </p:sp>
      <p:sp>
        <p:nvSpPr>
          <p:cNvPr id="271" name="TextBox 270"/>
          <p:cNvSpPr txBox="1"/>
          <p:nvPr/>
        </p:nvSpPr>
        <p:spPr>
          <a:xfrm>
            <a:off x="3332096" y="3824551"/>
            <a:ext cx="454264" cy="31828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4G</a:t>
            </a:r>
          </a:p>
        </p:txBody>
      </p:sp>
      <p:sp>
        <p:nvSpPr>
          <p:cNvPr id="272" name="TextBox 271"/>
          <p:cNvSpPr txBox="1"/>
          <p:nvPr/>
        </p:nvSpPr>
        <p:spPr>
          <a:xfrm>
            <a:off x="3332096" y="4196882"/>
            <a:ext cx="454264" cy="31828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5G</a:t>
            </a:r>
          </a:p>
        </p:txBody>
      </p:sp>
      <p:sp>
        <p:nvSpPr>
          <p:cNvPr id="273" name="TextBox 272"/>
          <p:cNvSpPr txBox="1"/>
          <p:nvPr/>
        </p:nvSpPr>
        <p:spPr>
          <a:xfrm>
            <a:off x="3319534" y="4569212"/>
            <a:ext cx="454264" cy="31828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6G</a:t>
            </a:r>
          </a:p>
        </p:txBody>
      </p:sp>
      <p:sp>
        <p:nvSpPr>
          <p:cNvPr id="274" name="TextBox 273"/>
          <p:cNvSpPr txBox="1"/>
          <p:nvPr/>
        </p:nvSpPr>
        <p:spPr>
          <a:xfrm>
            <a:off x="3319534" y="4941542"/>
            <a:ext cx="454264" cy="31828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7G</a:t>
            </a:r>
          </a:p>
        </p:txBody>
      </p:sp>
      <p:sp>
        <p:nvSpPr>
          <p:cNvPr id="275" name="TextBox 274"/>
          <p:cNvSpPr txBox="1"/>
          <p:nvPr/>
        </p:nvSpPr>
        <p:spPr>
          <a:xfrm>
            <a:off x="3312128" y="5267331"/>
            <a:ext cx="454264" cy="31828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8G</a:t>
            </a:r>
          </a:p>
        </p:txBody>
      </p:sp>
      <p:sp>
        <p:nvSpPr>
          <p:cNvPr id="276" name="TextBox 275"/>
          <p:cNvSpPr txBox="1"/>
          <p:nvPr/>
        </p:nvSpPr>
        <p:spPr>
          <a:xfrm>
            <a:off x="3312128" y="5599847"/>
            <a:ext cx="454264" cy="31828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8G</a:t>
            </a:r>
          </a:p>
        </p:txBody>
      </p:sp>
      <p:sp>
        <p:nvSpPr>
          <p:cNvPr id="277" name="TextBox 276"/>
          <p:cNvSpPr txBox="1"/>
          <p:nvPr/>
        </p:nvSpPr>
        <p:spPr>
          <a:xfrm>
            <a:off x="3299567" y="6263827"/>
            <a:ext cx="454264" cy="31828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/>
                <a:ea typeface="+mn-ea"/>
                <a:cs typeface="+mn-cs"/>
              </a:rPr>
              <a:t>9G</a:t>
            </a:r>
          </a:p>
        </p:txBody>
      </p:sp>
      <p:sp>
        <p:nvSpPr>
          <p:cNvPr id="278" name="TextBox 277"/>
          <p:cNvSpPr txBox="1"/>
          <p:nvPr/>
        </p:nvSpPr>
        <p:spPr>
          <a:xfrm>
            <a:off x="3319534" y="1443440"/>
            <a:ext cx="454264" cy="31828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1G</a:t>
            </a:r>
          </a:p>
        </p:txBody>
      </p:sp>
      <p:sp>
        <p:nvSpPr>
          <p:cNvPr id="279" name="Text Box 37"/>
          <p:cNvSpPr txBox="1">
            <a:spLocks noChangeArrowheads="1"/>
          </p:cNvSpPr>
          <p:nvPr/>
        </p:nvSpPr>
        <p:spPr bwMode="auto">
          <a:xfrm>
            <a:off x="471900" y="6606534"/>
            <a:ext cx="3267414" cy="286455"/>
          </a:xfrm>
          <a:prstGeom prst="rect">
            <a:avLst/>
          </a:prstGeom>
          <a:solidFill>
            <a:srgbClr val="B48AB1">
              <a:alpha val="22353"/>
            </a:srgbClr>
          </a:solidFill>
          <a:ln w="19050" algn="ctr">
            <a:solidFill>
              <a:srgbClr val="996633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1" i="1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TOCK</a:t>
            </a:r>
            <a:r>
              <a:rPr kumimoji="0" lang="hu-HU" altLang="en-US" sz="1200" b="1" i="1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</a:t>
            </a:r>
            <a:r>
              <a:rPr kumimoji="0" lang="en-US" altLang="en-US" sz="1200" b="1" i="1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Comet Lake</a:t>
            </a:r>
            <a:endParaRPr kumimoji="0" lang="en-US" altLang="en-US" sz="1200" b="1" i="0" u="none" strike="noStrike" kern="1200" cap="none" spc="0" normalizeH="0" baseline="0" noProof="0" dirty="0">
              <a:ln>
                <a:noFill/>
              </a:ln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280" name="TextBox 279"/>
          <p:cNvSpPr txBox="1"/>
          <p:nvPr/>
        </p:nvSpPr>
        <p:spPr>
          <a:xfrm>
            <a:off x="3196218" y="6578642"/>
            <a:ext cx="572320" cy="31828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/>
                <a:ea typeface="+mn-ea"/>
                <a:cs typeface="+mn-cs"/>
              </a:rPr>
              <a:t>10G</a:t>
            </a:r>
          </a:p>
        </p:txBody>
      </p:sp>
      <p:sp>
        <p:nvSpPr>
          <p:cNvPr id="281" name="Text Box 58"/>
          <p:cNvSpPr txBox="1">
            <a:spLocks noChangeArrowheads="1"/>
          </p:cNvSpPr>
          <p:nvPr/>
        </p:nvSpPr>
        <p:spPr bwMode="auto">
          <a:xfrm>
            <a:off x="4553247" y="6580610"/>
            <a:ext cx="979694" cy="2864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08/</a:t>
            </a:r>
            <a:r>
              <a:rPr kumimoji="0" lang="hu-HU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20</a:t>
            </a:r>
            <a:r>
              <a: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19</a:t>
            </a:r>
          </a:p>
        </p:txBody>
      </p:sp>
      <p:sp>
        <p:nvSpPr>
          <p:cNvPr id="282" name="Text Box 37"/>
          <p:cNvSpPr txBox="1">
            <a:spLocks noChangeArrowheads="1"/>
          </p:cNvSpPr>
          <p:nvPr/>
        </p:nvSpPr>
        <p:spPr bwMode="auto">
          <a:xfrm>
            <a:off x="472263" y="5948153"/>
            <a:ext cx="3267414" cy="286455"/>
          </a:xfrm>
          <a:prstGeom prst="rect">
            <a:avLst/>
          </a:prstGeom>
          <a:solidFill>
            <a:srgbClr val="B48AB1">
              <a:alpha val="22353"/>
            </a:srgbClr>
          </a:solidFill>
          <a:ln w="19050" algn="ctr">
            <a:solidFill>
              <a:srgbClr val="996633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1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TOCK</a:t>
            </a:r>
            <a:r>
              <a:rPr kumimoji="0" lang="hu-HU" altLang="en-US" sz="1200" b="1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</a:t>
            </a:r>
            <a:r>
              <a:rPr kumimoji="0" lang="en-US" altLang="en-US" sz="1200" b="1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Amber/Whiskey Lake   </a:t>
            </a:r>
            <a:endParaRPr kumimoji="0" lang="en-US" altLang="en-US" sz="12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283" name="Text Box 58"/>
          <p:cNvSpPr txBox="1">
            <a:spLocks noChangeArrowheads="1"/>
          </p:cNvSpPr>
          <p:nvPr/>
        </p:nvSpPr>
        <p:spPr bwMode="auto">
          <a:xfrm>
            <a:off x="4553247" y="5958892"/>
            <a:ext cx="979694" cy="2864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08</a:t>
            </a:r>
            <a:r>
              <a:rPr kumimoji="0" lang="hu-HU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/20</a:t>
            </a:r>
            <a:r>
              <a: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18</a:t>
            </a:r>
          </a:p>
        </p:txBody>
      </p:sp>
      <p:sp>
        <p:nvSpPr>
          <p:cNvPr id="284" name="TextBox 283"/>
          <p:cNvSpPr txBox="1"/>
          <p:nvPr/>
        </p:nvSpPr>
        <p:spPr>
          <a:xfrm>
            <a:off x="3392245" y="5885388"/>
            <a:ext cx="43794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8G</a:t>
            </a:r>
          </a:p>
        </p:txBody>
      </p:sp>
      <p:sp>
        <p:nvSpPr>
          <p:cNvPr id="102" name="TextBox 101"/>
          <p:cNvSpPr txBox="1"/>
          <p:nvPr/>
        </p:nvSpPr>
        <p:spPr>
          <a:xfrm>
            <a:off x="7069910" y="6482371"/>
            <a:ext cx="51328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10C</a:t>
            </a:r>
          </a:p>
        </p:txBody>
      </p:sp>
    </p:spTree>
    <p:extLst>
      <p:ext uri="{BB962C8B-B14F-4D97-AF65-F5344CB8AC3E}">
        <p14:creationId xmlns:p14="http://schemas.microsoft.com/office/powerpoint/2010/main" val="2547375120"/>
      </p:ext>
    </p:extLst>
  </p:cSld>
  <p:clrMapOvr>
    <a:masterClrMapping/>
  </p:clrMapOvr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1700" dirty="0"/>
              <a:t>2.2.3 What are the key enhancements of the Core 2 family? (7)</a:t>
            </a:r>
          </a:p>
        </p:txBody>
      </p:sp>
      <p:sp>
        <p:nvSpPr>
          <p:cNvPr id="5" name="Text Box 53"/>
          <p:cNvSpPr txBox="1">
            <a:spLocks noChangeArrowheads="1"/>
          </p:cNvSpPr>
          <p:nvPr/>
        </p:nvSpPr>
        <p:spPr bwMode="auto">
          <a:xfrm>
            <a:off x="5794233" y="1066350"/>
            <a:ext cx="2672526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Key new features of the ISA 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and the microarchitecture</a:t>
            </a:r>
          </a:p>
        </p:txBody>
      </p:sp>
      <p:sp>
        <p:nvSpPr>
          <p:cNvPr id="7" name="Text Box 5"/>
          <p:cNvSpPr txBox="1">
            <a:spLocks noChangeArrowheads="1"/>
          </p:cNvSpPr>
          <p:nvPr/>
        </p:nvSpPr>
        <p:spPr bwMode="auto">
          <a:xfrm>
            <a:off x="5424868" y="2422886"/>
            <a:ext cx="3740264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lvl="0" algn="ctr" eaLnBrk="1" fontAlgn="base" hangingPunct="1">
              <a:spcBef>
                <a:spcPct val="0"/>
              </a:spcBef>
              <a:spcAft>
                <a:spcPct val="0"/>
              </a:spcAft>
              <a:buNone/>
              <a:defRPr/>
            </a:pPr>
            <a:r>
              <a: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  </a:t>
            </a:r>
            <a:r>
              <a:rPr lang="en-US" altLang="en-US" sz="1200" b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New microarchitecture</a:t>
            </a:r>
          </a:p>
          <a:p>
            <a:pPr lvl="0" algn="ctr" eaLnBrk="1" fontAlgn="base" hangingPunct="1">
              <a:spcBef>
                <a:spcPct val="0"/>
              </a:spcBef>
              <a:spcAft>
                <a:spcPct val="0"/>
              </a:spcAft>
              <a:buNone/>
              <a:defRPr/>
            </a:pPr>
            <a:r>
              <a:rPr lang="en-US" altLang="en-US" sz="1200" b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Thunderbolt 3, </a:t>
            </a:r>
            <a:r>
              <a:rPr lang="en-US" altLang="en-US" sz="1200" b="1" dirty="0" err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WiFi</a:t>
            </a:r>
            <a:r>
              <a:rPr lang="en-US" altLang="en-US" sz="1200" b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6</a:t>
            </a:r>
          </a:p>
        </p:txBody>
      </p:sp>
      <p:sp>
        <p:nvSpPr>
          <p:cNvPr id="25" name="TextBox 24"/>
          <p:cNvSpPr txBox="1"/>
          <p:nvPr/>
        </p:nvSpPr>
        <p:spPr>
          <a:xfrm>
            <a:off x="6732474" y="2089360"/>
            <a:ext cx="918841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AVX 512</a:t>
            </a:r>
          </a:p>
        </p:txBody>
      </p:sp>
      <p:sp>
        <p:nvSpPr>
          <p:cNvPr id="27" name="Text Box 58"/>
          <p:cNvSpPr txBox="1">
            <a:spLocks noChangeArrowheads="1"/>
          </p:cNvSpPr>
          <p:nvPr/>
        </p:nvSpPr>
        <p:spPr bwMode="auto">
          <a:xfrm>
            <a:off x="4493772" y="2106882"/>
            <a:ext cx="944489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05</a:t>
            </a:r>
            <a:r>
              <a:rPr lang="hu-HU" altLang="en-US" sz="1200" b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/20</a:t>
            </a:r>
            <a:r>
              <a:rPr lang="en-US" altLang="en-US" sz="1200" b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18</a:t>
            </a:r>
          </a:p>
        </p:txBody>
      </p:sp>
      <p:sp>
        <p:nvSpPr>
          <p:cNvPr id="28" name="Text Box 58"/>
          <p:cNvSpPr txBox="1">
            <a:spLocks noChangeArrowheads="1"/>
          </p:cNvSpPr>
          <p:nvPr/>
        </p:nvSpPr>
        <p:spPr bwMode="auto">
          <a:xfrm>
            <a:off x="4403285" y="2431921"/>
            <a:ext cx="1050288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 07/</a:t>
            </a:r>
            <a:r>
              <a:rPr lang="hu-HU" altLang="en-US" sz="1200" b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20</a:t>
            </a:r>
            <a:r>
              <a:rPr lang="en-US" altLang="en-US" sz="1200" b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19</a:t>
            </a:r>
          </a:p>
        </p:txBody>
      </p:sp>
      <p:sp>
        <p:nvSpPr>
          <p:cNvPr id="29" name="Rectangle 31"/>
          <p:cNvSpPr>
            <a:spLocks noChangeArrowheads="1"/>
          </p:cNvSpPr>
          <p:nvPr/>
        </p:nvSpPr>
        <p:spPr bwMode="auto">
          <a:xfrm>
            <a:off x="238045" y="2056460"/>
            <a:ext cx="4087345" cy="1642570"/>
          </a:xfrm>
          <a:prstGeom prst="rect">
            <a:avLst/>
          </a:prstGeom>
          <a:gradFill rotWithShape="1">
            <a:gsLst>
              <a:gs pos="0">
                <a:schemeClr val="tx2">
                  <a:lumMod val="60000"/>
                  <a:lumOff val="40000"/>
                </a:schemeClr>
              </a:gs>
              <a:gs pos="100000">
                <a:schemeClr val="accent1"/>
              </a:gs>
            </a:gsLst>
            <a:lin ang="0" scaled="1"/>
          </a:gra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hu-HU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30" name="AutoShape 32"/>
          <p:cNvSpPr>
            <a:spLocks noChangeArrowheads="1"/>
          </p:cNvSpPr>
          <p:nvPr/>
        </p:nvSpPr>
        <p:spPr bwMode="auto">
          <a:xfrm>
            <a:off x="238045" y="2065331"/>
            <a:ext cx="3685147" cy="1633699"/>
          </a:xfrm>
          <a:prstGeom prst="roundRect">
            <a:avLst>
              <a:gd name="adj" fmla="val 16667"/>
            </a:avLst>
          </a:prstGeom>
          <a:solidFill>
            <a:srgbClr val="FFAD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31" name="Oval 33"/>
          <p:cNvSpPr>
            <a:spLocks noChangeArrowheads="1"/>
          </p:cNvSpPr>
          <p:nvPr/>
        </p:nvSpPr>
        <p:spPr bwMode="auto">
          <a:xfrm>
            <a:off x="3558735" y="2061173"/>
            <a:ext cx="774700" cy="1645115"/>
          </a:xfrm>
          <a:prstGeom prst="ellipse">
            <a:avLst/>
          </a:prstGeom>
          <a:solidFill>
            <a:srgbClr val="FFAD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r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200" b="1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32" name="Text Box 34"/>
          <p:cNvSpPr txBox="1">
            <a:spLocks noChangeArrowheads="1"/>
          </p:cNvSpPr>
          <p:nvPr/>
        </p:nvSpPr>
        <p:spPr bwMode="auto">
          <a:xfrm>
            <a:off x="3754752" y="2732729"/>
            <a:ext cx="595035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000" b="1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10</a:t>
            </a:r>
            <a:r>
              <a:rPr lang="hu-HU" altLang="en-US" sz="1000" b="1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nm</a:t>
            </a:r>
          </a:p>
        </p:txBody>
      </p:sp>
      <p:sp>
        <p:nvSpPr>
          <p:cNvPr id="33" name="Text Box 38"/>
          <p:cNvSpPr txBox="1">
            <a:spLocks noChangeArrowheads="1"/>
          </p:cNvSpPr>
          <p:nvPr/>
        </p:nvSpPr>
        <p:spPr bwMode="auto">
          <a:xfrm rot="16200000">
            <a:off x="15897" y="2615689"/>
            <a:ext cx="86810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000" dirty="0">
                <a:solidFill>
                  <a:srgbClr val="FFFFFF"/>
                </a:solidFill>
                <a:cs typeface="Arial" charset="0"/>
              </a:rPr>
              <a:t>4</a:t>
            </a:r>
            <a:r>
              <a:rPr lang="hu-HU" altLang="en-US" sz="1000" dirty="0">
                <a:solidFill>
                  <a:srgbClr val="FFFFFF"/>
                </a:solidFill>
                <a:cs typeface="Arial" charset="0"/>
              </a:rPr>
              <a:t> YEARS</a:t>
            </a:r>
          </a:p>
        </p:txBody>
      </p:sp>
      <p:sp>
        <p:nvSpPr>
          <p:cNvPr id="34" name="Rectangle 35"/>
          <p:cNvSpPr>
            <a:spLocks noChangeArrowheads="1"/>
          </p:cNvSpPr>
          <p:nvPr/>
        </p:nvSpPr>
        <p:spPr bwMode="auto">
          <a:xfrm>
            <a:off x="629797" y="2075423"/>
            <a:ext cx="3240088" cy="1630866"/>
          </a:xfrm>
          <a:prstGeom prst="rect">
            <a:avLst/>
          </a:prstGeom>
          <a:gradFill rotWithShape="1">
            <a:gsLst>
              <a:gs pos="0">
                <a:srgbClr val="B2B2B2"/>
              </a:gs>
              <a:gs pos="100000">
                <a:srgbClr val="FFAD5B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35" name="Text Box 36"/>
          <p:cNvSpPr txBox="1">
            <a:spLocks noChangeArrowheads="1"/>
          </p:cNvSpPr>
          <p:nvPr/>
        </p:nvSpPr>
        <p:spPr bwMode="auto">
          <a:xfrm>
            <a:off x="627370" y="2098545"/>
            <a:ext cx="3121025" cy="261610"/>
          </a:xfrm>
          <a:prstGeom prst="rect">
            <a:avLst/>
          </a:prstGeom>
          <a:solidFill>
            <a:srgbClr val="FFFFC9">
              <a:alpha val="58038"/>
            </a:srgbClr>
          </a:solidFill>
          <a:ln w="19050" algn="ctr">
            <a:solidFill>
              <a:schemeClr val="accent2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100" b="1" i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TICK</a:t>
            </a:r>
            <a:r>
              <a:rPr lang="en-US" altLang="en-US" sz="1100" b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 Cannon Lake</a:t>
            </a:r>
          </a:p>
        </p:txBody>
      </p:sp>
      <p:sp>
        <p:nvSpPr>
          <p:cNvPr id="36" name="Text Box 37"/>
          <p:cNvSpPr txBox="1">
            <a:spLocks noChangeArrowheads="1"/>
          </p:cNvSpPr>
          <p:nvPr/>
        </p:nvSpPr>
        <p:spPr bwMode="auto">
          <a:xfrm>
            <a:off x="635308" y="2410472"/>
            <a:ext cx="3108960" cy="276999"/>
          </a:xfrm>
          <a:prstGeom prst="rect">
            <a:avLst/>
          </a:prstGeom>
          <a:solidFill>
            <a:srgbClr val="6148F6">
              <a:alpha val="22745"/>
            </a:srgbClr>
          </a:solidFill>
          <a:ln w="19050" algn="ctr">
            <a:solidFill>
              <a:srgbClr val="996633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 i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TOCK</a:t>
            </a:r>
            <a:r>
              <a:rPr lang="hu-HU" altLang="en-US" sz="1200" b="1" i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</a:t>
            </a:r>
            <a:r>
              <a:rPr lang="en-US" altLang="en-US" sz="1200" b="1" i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Ice Lake</a:t>
            </a:r>
            <a:endParaRPr lang="en-US" altLang="en-US" sz="1200" b="1" dirty="0">
              <a:solidFill>
                <a:srgbClr val="000000"/>
              </a:solidFill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37" name="Text Box 37"/>
          <p:cNvSpPr txBox="1">
            <a:spLocks noChangeArrowheads="1"/>
          </p:cNvSpPr>
          <p:nvPr/>
        </p:nvSpPr>
        <p:spPr bwMode="auto">
          <a:xfrm>
            <a:off x="632485" y="3089249"/>
            <a:ext cx="3108960" cy="276999"/>
          </a:xfrm>
          <a:prstGeom prst="rect">
            <a:avLst/>
          </a:prstGeom>
          <a:solidFill>
            <a:srgbClr val="6148F6">
              <a:alpha val="22353"/>
            </a:srgbClr>
          </a:solidFill>
          <a:ln w="19050" algn="ctr">
            <a:solidFill>
              <a:srgbClr val="996633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 i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TOCK</a:t>
            </a:r>
            <a:r>
              <a:rPr lang="hu-HU" altLang="en-US" sz="1200" b="1" i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</a:t>
            </a:r>
            <a:r>
              <a:rPr lang="en-US" altLang="en-US" sz="1200" b="1" i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Alder Lake</a:t>
            </a:r>
            <a:endParaRPr lang="en-US" altLang="en-US" sz="1200" b="1" dirty="0">
              <a:solidFill>
                <a:srgbClr val="000000"/>
              </a:solidFill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38" name="Text Box 37"/>
          <p:cNvSpPr txBox="1">
            <a:spLocks noChangeArrowheads="1"/>
          </p:cNvSpPr>
          <p:nvPr/>
        </p:nvSpPr>
        <p:spPr bwMode="auto">
          <a:xfrm>
            <a:off x="633978" y="2754688"/>
            <a:ext cx="3108960" cy="276999"/>
          </a:xfrm>
          <a:prstGeom prst="rect">
            <a:avLst/>
          </a:prstGeom>
          <a:solidFill>
            <a:srgbClr val="6148F6">
              <a:alpha val="23137"/>
            </a:srgbClr>
          </a:solidFill>
          <a:ln w="19050" algn="ctr">
            <a:solidFill>
              <a:srgbClr val="996633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 i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TOCK</a:t>
            </a:r>
            <a:r>
              <a:rPr lang="hu-HU" altLang="en-US" sz="1200" b="1" i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</a:t>
            </a:r>
            <a:r>
              <a:rPr lang="en-US" altLang="en-US" sz="1200" b="1" i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Tiger Lake</a:t>
            </a:r>
            <a:endParaRPr lang="en-US" altLang="en-US" sz="1200" b="1" dirty="0">
              <a:solidFill>
                <a:srgbClr val="000000"/>
              </a:solidFill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39" name="Text Box 58"/>
          <p:cNvSpPr txBox="1">
            <a:spLocks noChangeArrowheads="1"/>
          </p:cNvSpPr>
          <p:nvPr/>
        </p:nvSpPr>
        <p:spPr bwMode="auto">
          <a:xfrm>
            <a:off x="4394792" y="2778260"/>
            <a:ext cx="1050288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 09/</a:t>
            </a:r>
            <a:r>
              <a:rPr lang="hu-HU" altLang="en-US" sz="1200" b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20</a:t>
            </a:r>
            <a:r>
              <a:rPr lang="en-US" altLang="en-US" sz="1200" b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20</a:t>
            </a:r>
          </a:p>
        </p:txBody>
      </p:sp>
      <p:sp>
        <p:nvSpPr>
          <p:cNvPr id="40" name="Text Box 58"/>
          <p:cNvSpPr txBox="1">
            <a:spLocks noChangeArrowheads="1"/>
          </p:cNvSpPr>
          <p:nvPr/>
        </p:nvSpPr>
        <p:spPr bwMode="auto">
          <a:xfrm>
            <a:off x="4468685" y="3109415"/>
            <a:ext cx="997389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11/</a:t>
            </a:r>
            <a:r>
              <a:rPr lang="hu-HU" altLang="en-US" sz="1200" b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20</a:t>
            </a:r>
            <a:r>
              <a:rPr lang="en-US" altLang="en-US" sz="1200" b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21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3216170" y="2729168"/>
            <a:ext cx="55175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dirty="0">
                <a:solidFill>
                  <a:schemeClr val="accent6"/>
                </a:solidFill>
              </a:rPr>
              <a:t>11G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3219781" y="3083697"/>
            <a:ext cx="55175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dirty="0">
                <a:solidFill>
                  <a:schemeClr val="accent6"/>
                </a:solidFill>
              </a:rPr>
              <a:t>12G</a:t>
            </a:r>
          </a:p>
        </p:txBody>
      </p:sp>
      <p:sp>
        <p:nvSpPr>
          <p:cNvPr id="42" name="TextBox 41"/>
          <p:cNvSpPr txBox="1"/>
          <p:nvPr/>
        </p:nvSpPr>
        <p:spPr>
          <a:xfrm>
            <a:off x="3221850" y="2387625"/>
            <a:ext cx="55175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dirty="0">
                <a:solidFill>
                  <a:schemeClr val="accent6"/>
                </a:solidFill>
              </a:rPr>
              <a:t>10G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3322603" y="2072590"/>
            <a:ext cx="43794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dirty="0">
                <a:solidFill>
                  <a:schemeClr val="accent6"/>
                </a:solidFill>
              </a:rPr>
              <a:t>8G</a:t>
            </a:r>
          </a:p>
        </p:txBody>
      </p:sp>
      <p:sp>
        <p:nvSpPr>
          <p:cNvPr id="3" name="TextBox 2"/>
          <p:cNvSpPr txBox="1"/>
          <p:nvPr/>
        </p:nvSpPr>
        <p:spPr>
          <a:xfrm>
            <a:off x="5787135" y="3034955"/>
            <a:ext cx="3015569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lvl="0"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en-US" sz="1200" b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New </a:t>
            </a:r>
            <a:r>
              <a:rPr lang="en-US" altLang="en-US" sz="1200" b="1" dirty="0">
                <a:solidFill>
                  <a:srgbClr val="0070C0"/>
                </a:solidFill>
                <a:latin typeface="Verdana" pitchFamily="34" charset="0"/>
                <a:cs typeface="Times New Roman" pitchFamily="18" charset="0"/>
              </a:rPr>
              <a:t>big-little microarchitecture,</a:t>
            </a:r>
          </a:p>
          <a:p>
            <a:pPr lvl="0"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en-US" sz="1200" b="1" dirty="0">
                <a:solidFill>
                  <a:srgbClr val="0070C0"/>
                </a:solidFill>
                <a:latin typeface="Verdana" pitchFamily="34" charset="0"/>
                <a:cs typeface="Times New Roman" pitchFamily="18" charset="0"/>
              </a:rPr>
              <a:t>8+8 cores, 6-wide P cores</a:t>
            </a:r>
          </a:p>
          <a:p>
            <a:pPr lvl="0"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en-US" sz="1200" b="1" dirty="0">
                <a:solidFill>
                  <a:srgbClr val="0070C0"/>
                </a:solidFill>
                <a:latin typeface="Verdana" pitchFamily="34" charset="0"/>
                <a:cs typeface="Times New Roman" pitchFamily="18" charset="0"/>
              </a:rPr>
              <a:t>8+16 cores</a:t>
            </a:r>
          </a:p>
        </p:txBody>
      </p:sp>
      <p:sp>
        <p:nvSpPr>
          <p:cNvPr id="44" name="Text Box 28"/>
          <p:cNvSpPr txBox="1">
            <a:spLocks noChangeArrowheads="1"/>
          </p:cNvSpPr>
          <p:nvPr/>
        </p:nvSpPr>
        <p:spPr bwMode="auto">
          <a:xfrm rot="16200000">
            <a:off x="-84833" y="1012387"/>
            <a:ext cx="717596" cy="42025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rPr>
              <a:t>2 YEARS</a:t>
            </a:r>
          </a:p>
        </p:txBody>
      </p:sp>
      <p:pic>
        <p:nvPicPr>
          <p:cNvPr id="4" name="Picture 3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437876" y="2244531"/>
            <a:ext cx="268247" cy="883997"/>
          </a:xfrm>
          <a:prstGeom prst="rect">
            <a:avLst/>
          </a:prstGeom>
        </p:spPr>
      </p:pic>
      <p:pic>
        <p:nvPicPr>
          <p:cNvPr id="9" name="Picture 8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587228" y="2396931"/>
            <a:ext cx="274344" cy="883997"/>
          </a:xfrm>
          <a:prstGeom prst="rect">
            <a:avLst/>
          </a:prstGeom>
        </p:spPr>
      </p:pic>
      <p:grpSp>
        <p:nvGrpSpPr>
          <p:cNvPr id="11" name="Group 10"/>
          <p:cNvGrpSpPr/>
          <p:nvPr/>
        </p:nvGrpSpPr>
        <p:grpSpPr>
          <a:xfrm>
            <a:off x="206935" y="1480440"/>
            <a:ext cx="4127194" cy="396000"/>
            <a:chOff x="206935" y="1852316"/>
            <a:chExt cx="4127194" cy="594026"/>
          </a:xfrm>
        </p:grpSpPr>
        <p:sp>
          <p:nvSpPr>
            <p:cNvPr id="47" name="Text Box 36"/>
            <p:cNvSpPr txBox="1">
              <a:spLocks noChangeArrowheads="1"/>
            </p:cNvSpPr>
            <p:nvPr/>
          </p:nvSpPr>
          <p:spPr bwMode="auto">
            <a:xfrm>
              <a:off x="464028" y="1968499"/>
              <a:ext cx="3278146" cy="425386"/>
            </a:xfrm>
            <a:prstGeom prst="rect">
              <a:avLst/>
            </a:prstGeom>
            <a:solidFill>
              <a:srgbClr val="FFFFC9">
                <a:alpha val="58038"/>
              </a:srgbClr>
            </a:solidFill>
            <a:ln w="19050" algn="ctr">
              <a:solidFill>
                <a:schemeClr val="accent2"/>
              </a:solidFill>
              <a:miter lim="800000"/>
              <a:headEnd/>
              <a:tailEnd/>
            </a:ln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ts val="1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150" b="1" i="1" u="none" strike="noStrike" kern="1200" cap="none" spc="0" normalizeH="0" baseline="0" noProof="0" dirty="0">
                  <a:ln>
                    <a:noFill/>
                  </a:ln>
                  <a:solidFill>
                    <a:srgbClr val="808080">
                      <a:lumMod val="75000"/>
                    </a:srgbClr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TICK</a:t>
              </a:r>
              <a:r>
                <a:rPr kumimoji="0" lang="en-US" altLang="en-US" sz="1150" b="1" i="0" u="none" strike="noStrike" kern="1200" cap="none" spc="0" normalizeH="0" baseline="0" noProof="0" dirty="0">
                  <a:ln>
                    <a:noFill/>
                  </a:ln>
                  <a:solidFill>
                    <a:srgbClr val="808080">
                      <a:lumMod val="75000"/>
                    </a:srgbClr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  Pentium 4 ( </a:t>
              </a:r>
              <a:r>
                <a:rPr kumimoji="0" lang="hu-HU" altLang="en-US" sz="1150" b="1" i="0" u="none" strike="noStrike" kern="1200" cap="none" spc="0" normalizeH="0" baseline="0" noProof="0" dirty="0">
                  <a:ln>
                    <a:noFill/>
                  </a:ln>
                  <a:solidFill>
                    <a:srgbClr val="808080">
                      <a:lumMod val="75000"/>
                    </a:srgbClr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Cedar Mill</a:t>
              </a:r>
              <a:r>
                <a:rPr kumimoji="0" lang="en-US" altLang="en-US" sz="1150" b="1" i="0" u="none" strike="noStrike" kern="1200" cap="none" spc="0" normalizeH="0" baseline="0" noProof="0" dirty="0">
                  <a:ln>
                    <a:noFill/>
                  </a:ln>
                  <a:solidFill>
                    <a:srgbClr val="808080">
                      <a:lumMod val="75000"/>
                    </a:srgbClr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)</a:t>
              </a:r>
            </a:p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150" b="1" i="0" u="none" strike="noStrike" kern="1200" cap="none" spc="0" normalizeH="0" baseline="0" noProof="0" dirty="0">
                  <a:ln>
                    <a:noFill/>
                  </a:ln>
                  <a:solidFill>
                    <a:srgbClr val="808080">
                      <a:lumMod val="75000"/>
                    </a:srgbClr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Pentium D (</a:t>
              </a:r>
              <a:r>
                <a:rPr kumimoji="0" lang="en-US" altLang="en-US" sz="115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808080">
                      <a:lumMod val="75000"/>
                    </a:srgbClr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Presler</a:t>
              </a:r>
              <a:r>
                <a:rPr kumimoji="0" lang="en-US" altLang="en-US" sz="1150" b="1" i="0" u="none" strike="noStrike" kern="1200" cap="none" spc="0" normalizeH="0" baseline="0" noProof="0" dirty="0">
                  <a:ln>
                    <a:noFill/>
                  </a:ln>
                  <a:solidFill>
                    <a:srgbClr val="808080">
                      <a:lumMod val="75000"/>
                    </a:srgbClr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)           </a:t>
              </a:r>
            </a:p>
          </p:txBody>
        </p:sp>
        <p:sp>
          <p:nvSpPr>
            <p:cNvPr id="50" name="Text Box 37"/>
            <p:cNvSpPr txBox="1">
              <a:spLocks noChangeArrowheads="1"/>
            </p:cNvSpPr>
            <p:nvPr/>
          </p:nvSpPr>
          <p:spPr bwMode="auto">
            <a:xfrm>
              <a:off x="462382" y="2112379"/>
              <a:ext cx="3278146" cy="281506"/>
            </a:xfrm>
            <a:prstGeom prst="rect">
              <a:avLst/>
            </a:prstGeom>
            <a:solidFill>
              <a:srgbClr val="6148F6">
                <a:alpha val="22745"/>
              </a:srgbClr>
            </a:solidFill>
            <a:ln w="19050" algn="ctr">
              <a:solidFill>
                <a:srgbClr val="996633"/>
              </a:solidFill>
              <a:miter lim="800000"/>
              <a:headEnd/>
              <a:tailEnd/>
            </a:ln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100" b="1" i="1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TOCK</a:t>
              </a:r>
              <a:r>
                <a:rPr kumimoji="0" lang="en-US" altLang="en-US" sz="14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   </a:t>
              </a:r>
              <a:r>
                <a:rPr kumimoji="0" lang="hu-HU" altLang="en-US" sz="12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Core</a:t>
              </a:r>
              <a:r>
                <a:rPr kumimoji="0" lang="hu-HU" alt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 2</a:t>
              </a:r>
              <a:r>
                <a:rPr kumimoji="0" lang="en-US" alt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         </a:t>
              </a:r>
            </a:p>
          </p:txBody>
        </p:sp>
        <p:sp>
          <p:nvSpPr>
            <p:cNvPr id="51" name="AutoShape 23"/>
            <p:cNvSpPr>
              <a:spLocks noChangeArrowheads="1"/>
            </p:cNvSpPr>
            <p:nvPr/>
          </p:nvSpPr>
          <p:spPr bwMode="auto">
            <a:xfrm>
              <a:off x="206935" y="1852316"/>
              <a:ext cx="3780000" cy="594026"/>
            </a:xfrm>
            <a:prstGeom prst="roundRect">
              <a:avLst>
                <a:gd name="adj" fmla="val 16667"/>
              </a:avLst>
            </a:prstGeom>
            <a:solidFill>
              <a:srgbClr val="FFAD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en-US" sz="1400" b="0" i="0" u="none" strike="noStrike" kern="1200" cap="none" spc="0" normalizeH="0" baseline="0" noProof="0">
                <a:ln>
                  <a:noFill/>
                </a:ln>
                <a:solidFill>
                  <a:srgbClr val="3333CC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endParaRPr>
            </a:p>
          </p:txBody>
        </p:sp>
        <p:sp>
          <p:nvSpPr>
            <p:cNvPr id="53" name="Text Box 30"/>
            <p:cNvSpPr txBox="1">
              <a:spLocks noChangeArrowheads="1"/>
            </p:cNvSpPr>
            <p:nvPr/>
          </p:nvSpPr>
          <p:spPr bwMode="auto">
            <a:xfrm rot="16200000">
              <a:off x="214880" y="1982140"/>
              <a:ext cx="277109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endParaRPr>
            </a:p>
          </p:txBody>
        </p:sp>
        <p:sp>
          <p:nvSpPr>
            <p:cNvPr id="54" name="Oval 33"/>
            <p:cNvSpPr>
              <a:spLocks noChangeArrowheads="1"/>
            </p:cNvSpPr>
            <p:nvPr/>
          </p:nvSpPr>
          <p:spPr bwMode="auto">
            <a:xfrm>
              <a:off x="3520429" y="1861277"/>
              <a:ext cx="813700" cy="585065"/>
            </a:xfrm>
            <a:prstGeom prst="ellipse">
              <a:avLst/>
            </a:prstGeom>
            <a:solidFill>
              <a:srgbClr val="FFAD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en-US" sz="1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endParaRPr>
            </a:p>
          </p:txBody>
        </p:sp>
        <p:sp>
          <p:nvSpPr>
            <p:cNvPr id="57" name="Text Box 36"/>
            <p:cNvSpPr txBox="1">
              <a:spLocks noChangeArrowheads="1"/>
            </p:cNvSpPr>
            <p:nvPr/>
          </p:nvSpPr>
          <p:spPr bwMode="auto">
            <a:xfrm>
              <a:off x="629910" y="1886800"/>
              <a:ext cx="3132000" cy="540024"/>
            </a:xfrm>
            <a:prstGeom prst="rect">
              <a:avLst/>
            </a:prstGeom>
            <a:solidFill>
              <a:srgbClr val="A4FAF4">
                <a:alpha val="58038"/>
              </a:srgbClr>
            </a:solidFill>
            <a:ln w="19050" algn="ctr">
              <a:solidFill>
                <a:schemeClr val="accent2"/>
              </a:solidFill>
              <a:miter lim="800000"/>
              <a:headEnd/>
              <a:tailEnd/>
            </a:ln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ts val="1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150" b="1" i="1" u="none" strike="noStrike" kern="1200" cap="none" spc="0" normalizeH="0" baseline="0" noProof="0" dirty="0">
                  <a:ln>
                    <a:noFill/>
                  </a:ln>
                  <a:solidFill>
                    <a:srgbClr val="808080">
                      <a:lumMod val="75000"/>
                    </a:srgbClr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Backporting to 14 nm</a:t>
              </a:r>
              <a:endParaRPr kumimoji="0" lang="en-US" altLang="en-US" sz="1150" b="1" i="0" u="none" strike="noStrike" kern="1200" cap="none" spc="0" normalizeH="0" baseline="0" noProof="0" dirty="0">
                <a:ln>
                  <a:noFill/>
                </a:ln>
                <a:solidFill>
                  <a:srgbClr val="808080">
                    <a:lumMod val="75000"/>
                  </a:srgbClr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endParaRPr>
            </a:p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rgbClr val="808080">
                      <a:lumMod val="75000"/>
                    </a:srgbClr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Rocket Lake       </a:t>
              </a:r>
            </a:p>
          </p:txBody>
        </p:sp>
      </p:grpSp>
      <p:sp>
        <p:nvSpPr>
          <p:cNvPr id="58" name="TextBox 57"/>
          <p:cNvSpPr txBox="1"/>
          <p:nvPr/>
        </p:nvSpPr>
        <p:spPr>
          <a:xfrm>
            <a:off x="3221850" y="1561402"/>
            <a:ext cx="50956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dirty="0">
                <a:solidFill>
                  <a:schemeClr val="accent6"/>
                </a:solidFill>
              </a:rPr>
              <a:t>11G</a:t>
            </a:r>
          </a:p>
        </p:txBody>
      </p:sp>
      <p:sp>
        <p:nvSpPr>
          <p:cNvPr id="59" name="Text Box 34"/>
          <p:cNvSpPr txBox="1">
            <a:spLocks noChangeArrowheads="1"/>
          </p:cNvSpPr>
          <p:nvPr/>
        </p:nvSpPr>
        <p:spPr bwMode="auto">
          <a:xfrm>
            <a:off x="3706935" y="1561402"/>
            <a:ext cx="595035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000" b="1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14</a:t>
            </a:r>
            <a:r>
              <a:rPr lang="hu-HU" altLang="en-US" sz="1000" b="1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nm</a:t>
            </a:r>
          </a:p>
        </p:txBody>
      </p:sp>
      <p:sp>
        <p:nvSpPr>
          <p:cNvPr id="60" name="Text Box 58"/>
          <p:cNvSpPr txBox="1">
            <a:spLocks noChangeArrowheads="1"/>
          </p:cNvSpPr>
          <p:nvPr/>
        </p:nvSpPr>
        <p:spPr bwMode="auto">
          <a:xfrm>
            <a:off x="4481990" y="1516397"/>
            <a:ext cx="944489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03</a:t>
            </a:r>
            <a:r>
              <a:rPr lang="hu-HU" altLang="en-US" sz="1200" b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/20</a:t>
            </a:r>
            <a:r>
              <a:rPr lang="en-US" altLang="en-US" sz="1200" b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21</a:t>
            </a:r>
          </a:p>
        </p:txBody>
      </p:sp>
      <p:sp>
        <p:nvSpPr>
          <p:cNvPr id="46" name="TextBox 45"/>
          <p:cNvSpPr txBox="1"/>
          <p:nvPr/>
        </p:nvSpPr>
        <p:spPr>
          <a:xfrm>
            <a:off x="3221850" y="3391253"/>
            <a:ext cx="55175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dirty="0">
                <a:solidFill>
                  <a:schemeClr val="accent6"/>
                </a:solidFill>
              </a:rPr>
              <a:t>13G</a:t>
            </a:r>
          </a:p>
        </p:txBody>
      </p:sp>
      <p:sp>
        <p:nvSpPr>
          <p:cNvPr id="48" name="Text Box 58"/>
          <p:cNvSpPr txBox="1">
            <a:spLocks noChangeArrowheads="1"/>
          </p:cNvSpPr>
          <p:nvPr/>
        </p:nvSpPr>
        <p:spPr bwMode="auto">
          <a:xfrm>
            <a:off x="4468515" y="3422031"/>
            <a:ext cx="1091966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10/</a:t>
            </a:r>
            <a:r>
              <a:rPr lang="hu-HU" altLang="en-US" sz="1200" b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20</a:t>
            </a:r>
            <a:r>
              <a:rPr lang="en-US" altLang="en-US" sz="1200" b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22?</a:t>
            </a:r>
          </a:p>
        </p:txBody>
      </p:sp>
      <p:sp>
        <p:nvSpPr>
          <p:cNvPr id="49" name="Text Box 37"/>
          <p:cNvSpPr txBox="1">
            <a:spLocks noChangeArrowheads="1"/>
          </p:cNvSpPr>
          <p:nvPr/>
        </p:nvSpPr>
        <p:spPr bwMode="auto">
          <a:xfrm>
            <a:off x="630646" y="3400723"/>
            <a:ext cx="3108960" cy="276999"/>
          </a:xfrm>
          <a:prstGeom prst="rect">
            <a:avLst/>
          </a:prstGeom>
          <a:solidFill>
            <a:srgbClr val="6148F6">
              <a:alpha val="23137"/>
            </a:srgbClr>
          </a:solidFill>
          <a:ln w="19050" algn="ctr">
            <a:solidFill>
              <a:srgbClr val="996633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 i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TOCK</a:t>
            </a:r>
            <a:r>
              <a:rPr lang="hu-HU" altLang="en-US" sz="1200" b="1" i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</a:t>
            </a:r>
            <a:r>
              <a:rPr lang="en-US" altLang="en-US" sz="1200" b="1" i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Raptor Lake</a:t>
            </a:r>
            <a:endParaRPr lang="en-US" altLang="en-US" sz="1200" b="1" dirty="0">
              <a:solidFill>
                <a:srgbClr val="000000"/>
              </a:solidFill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45" name="Left Brace 44"/>
          <p:cNvSpPr/>
          <p:nvPr/>
        </p:nvSpPr>
        <p:spPr bwMode="auto">
          <a:xfrm>
            <a:off x="5562120" y="3068960"/>
            <a:ext cx="90000" cy="330393"/>
          </a:xfrm>
          <a:prstGeom prst="leftBrac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sp>
        <p:nvSpPr>
          <p:cNvPr id="52" name="Text Box 56"/>
          <p:cNvSpPr txBox="1">
            <a:spLocks noChangeArrowheads="1"/>
          </p:cNvSpPr>
          <p:nvPr/>
        </p:nvSpPr>
        <p:spPr bwMode="auto">
          <a:xfrm>
            <a:off x="26495" y="451941"/>
            <a:ext cx="8658909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i="0" u="none" strike="noStrike" kern="1200" cap="none" spc="-50" normalizeH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Verdana" pitchFamily="34" charset="0"/>
                <a:cs typeface="Arial" charset="0"/>
              </a:rPr>
              <a:t>Main enhancements of the</a:t>
            </a:r>
            <a:r>
              <a:rPr lang="en-US" altLang="en-US" sz="1800" spc="-50" dirty="0">
                <a:solidFill>
                  <a:srgbClr val="333399"/>
                </a:solidFill>
                <a:latin typeface="Verdana" pitchFamily="34" charset="0"/>
                <a:cs typeface="Arial" charset="0"/>
              </a:rPr>
              <a:t> Core 2 microarchitecture to raise performance</a:t>
            </a:r>
            <a:r>
              <a:rPr kumimoji="0" lang="en-US" altLang="en-US" sz="1800" i="0" u="none" strike="noStrike" kern="1200" cap="none" spc="-50" normalizeH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Verdana" pitchFamily="34" charset="0"/>
                <a:cs typeface="Arial" charset="0"/>
              </a:rPr>
              <a:t> </a:t>
            </a:r>
            <a:r>
              <a:rPr kumimoji="0" lang="en-US" altLang="en-US" sz="1800" i="0" u="none" strike="noStrike" kern="1200" cap="none" spc="-5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cs typeface="Times New Roman" pitchFamily="18" charset="0"/>
              </a:rPr>
              <a:t>-2 </a:t>
            </a:r>
            <a:endParaRPr kumimoji="0" lang="en-US" altLang="en-US" sz="1800" i="0" u="none" strike="noStrike" kern="1200" cap="none" spc="-50" normalizeH="0" noProof="0" dirty="0">
              <a:ln>
                <a:noFill/>
              </a:ln>
              <a:solidFill>
                <a:srgbClr val="333399"/>
              </a:solidFill>
              <a:effectLst/>
              <a:uLnTx/>
              <a:uFillTx/>
              <a:latin typeface="Verdana" pitchFamily="34" charset="0"/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388835614"/>
      </p:ext>
    </p:extLst>
  </p:cSld>
  <p:clrMapOvr>
    <a:masterClrMapping/>
  </p:clrMapOvr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2.2.3 What are the key enhancements of the Core 2 family? (8)</a:t>
            </a:r>
          </a:p>
        </p:txBody>
      </p:sp>
      <p:sp>
        <p:nvSpPr>
          <p:cNvPr id="14" name="Rounded Rectangle 13"/>
          <p:cNvSpPr/>
          <p:nvPr/>
        </p:nvSpPr>
        <p:spPr bwMode="auto">
          <a:xfrm>
            <a:off x="341530" y="1197060"/>
            <a:ext cx="8415935" cy="2772000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15875" cap="flat" cmpd="sng" algn="ctr">
            <a:solidFill>
              <a:srgbClr val="89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3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+mj-lt"/>
              <a:cs typeface="Times New Roman" pitchFamily="18" charset="0"/>
            </a:endParaRPr>
          </a:p>
        </p:txBody>
      </p:sp>
      <p:sp>
        <p:nvSpPr>
          <p:cNvPr id="15" name="Line 8"/>
          <p:cNvSpPr>
            <a:spLocks noChangeShapeType="1"/>
          </p:cNvSpPr>
          <p:nvPr/>
        </p:nvSpPr>
        <p:spPr bwMode="auto">
          <a:xfrm>
            <a:off x="4218853" y="1636793"/>
            <a:ext cx="0" cy="21748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300">
              <a:latin typeface="+mj-lt"/>
            </a:endParaRPr>
          </a:p>
        </p:txBody>
      </p:sp>
      <p:sp>
        <p:nvSpPr>
          <p:cNvPr id="16" name="Line 10"/>
          <p:cNvSpPr>
            <a:spLocks noChangeShapeType="1"/>
          </p:cNvSpPr>
          <p:nvPr/>
        </p:nvSpPr>
        <p:spPr bwMode="auto">
          <a:xfrm flipV="1">
            <a:off x="1961428" y="1852693"/>
            <a:ext cx="43561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300">
              <a:latin typeface="+mj-lt"/>
            </a:endParaRPr>
          </a:p>
        </p:txBody>
      </p:sp>
      <p:sp>
        <p:nvSpPr>
          <p:cNvPr id="17" name="Oval 12"/>
          <p:cNvSpPr>
            <a:spLocks noChangeArrowheads="1"/>
          </p:cNvSpPr>
          <p:nvPr/>
        </p:nvSpPr>
        <p:spPr bwMode="auto">
          <a:xfrm>
            <a:off x="1920153" y="2052718"/>
            <a:ext cx="60325" cy="60325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hu-HU" altLang="en-US" sz="1300">
              <a:latin typeface="+mj-lt"/>
            </a:endParaRPr>
          </a:p>
        </p:txBody>
      </p:sp>
      <p:sp>
        <p:nvSpPr>
          <p:cNvPr id="18" name="Line 13"/>
          <p:cNvSpPr>
            <a:spLocks noChangeShapeType="1"/>
          </p:cNvSpPr>
          <p:nvPr/>
        </p:nvSpPr>
        <p:spPr bwMode="auto">
          <a:xfrm>
            <a:off x="1953491" y="1852693"/>
            <a:ext cx="0" cy="215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300">
              <a:latin typeface="+mj-lt"/>
            </a:endParaRPr>
          </a:p>
        </p:txBody>
      </p:sp>
      <p:sp>
        <p:nvSpPr>
          <p:cNvPr id="19" name="Text Box 4"/>
          <p:cNvSpPr txBox="1">
            <a:spLocks noChangeArrowheads="1"/>
          </p:cNvSpPr>
          <p:nvPr/>
        </p:nvSpPr>
        <p:spPr bwMode="auto">
          <a:xfrm rot="10800000" flipH="1" flipV="1">
            <a:off x="516803" y="2112253"/>
            <a:ext cx="3027363" cy="4524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342900" indent="-342900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800100" indent="-34290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257300" indent="-3429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714500" indent="-3429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171700" indent="-3429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6289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30861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5433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40005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lnSpc>
                <a:spcPct val="90000"/>
              </a:lnSpc>
              <a:spcBef>
                <a:spcPct val="0"/>
              </a:spcBef>
              <a:buFontTx/>
              <a:buNone/>
            </a:pPr>
            <a:r>
              <a:rPr lang="en-US" altLang="en-US" sz="1300" b="1" dirty="0">
                <a:latin typeface="+mj-lt"/>
              </a:rPr>
              <a:t>Key enhancements</a:t>
            </a:r>
          </a:p>
          <a:p>
            <a:pPr algn="ctr" eaLnBrk="1" hangingPunct="1">
              <a:lnSpc>
                <a:spcPct val="90000"/>
              </a:lnSpc>
              <a:spcBef>
                <a:spcPct val="0"/>
              </a:spcBef>
              <a:buFontTx/>
              <a:buNone/>
            </a:pPr>
            <a:r>
              <a:rPr lang="en-US" altLang="en-US" sz="1300" b="1" dirty="0">
                <a:latin typeface="+mj-lt"/>
              </a:rPr>
              <a:t>to reduce power consumption</a:t>
            </a:r>
            <a:endParaRPr lang="hu-HU" altLang="en-US" sz="1300" b="1" dirty="0">
              <a:latin typeface="+mj-lt"/>
            </a:endParaRPr>
          </a:p>
        </p:txBody>
      </p:sp>
      <p:sp>
        <p:nvSpPr>
          <p:cNvPr id="20" name="Text Box 20"/>
          <p:cNvSpPr txBox="1">
            <a:spLocks noChangeArrowheads="1"/>
          </p:cNvSpPr>
          <p:nvPr/>
        </p:nvSpPr>
        <p:spPr bwMode="auto">
          <a:xfrm>
            <a:off x="-187957" y="2623505"/>
            <a:ext cx="4217821" cy="124649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spcAft>
                <a:spcPts val="300"/>
              </a:spcAft>
              <a:buFontTx/>
              <a:buNone/>
            </a:pPr>
            <a:r>
              <a:rPr lang="en-US" altLang="en-US" sz="1300" i="1" dirty="0">
                <a:latin typeface="+mj-lt"/>
              </a:rPr>
              <a:t> Power gating</a:t>
            </a:r>
          </a:p>
          <a:p>
            <a:pPr algn="ctr" eaLnBrk="1" hangingPunct="1">
              <a:spcBef>
                <a:spcPct val="0"/>
              </a:spcBef>
              <a:spcAft>
                <a:spcPts val="300"/>
              </a:spcAft>
              <a:buFontTx/>
              <a:buNone/>
            </a:pPr>
            <a:r>
              <a:rPr lang="en-US" altLang="en-US" sz="1300" i="1" dirty="0">
                <a:latin typeface="+mj-lt"/>
              </a:rPr>
              <a:t>PCU (Power Control Unit)</a:t>
            </a:r>
          </a:p>
          <a:p>
            <a:pPr algn="ctr" eaLnBrk="1" hangingPunct="1">
              <a:spcBef>
                <a:spcPct val="0"/>
              </a:spcBef>
              <a:spcAft>
                <a:spcPts val="300"/>
              </a:spcAft>
              <a:buFontTx/>
              <a:buNone/>
            </a:pPr>
            <a:r>
              <a:rPr lang="en-US" altLang="en-US" sz="1300" i="1" dirty="0">
                <a:latin typeface="+mj-lt"/>
              </a:rPr>
              <a:t>       FIVR (Fully Integrated Voltage Regulator)</a:t>
            </a:r>
          </a:p>
          <a:p>
            <a:pPr algn="ctr" eaLnBrk="1" hangingPunct="1">
              <a:spcBef>
                <a:spcPct val="0"/>
              </a:spcBef>
              <a:spcAft>
                <a:spcPts val="300"/>
              </a:spcAft>
              <a:buFontTx/>
              <a:buNone/>
            </a:pPr>
            <a:r>
              <a:rPr lang="en-US" altLang="en-US" sz="1300" i="1" dirty="0">
                <a:latin typeface="+mj-lt"/>
              </a:rPr>
              <a:t>Speed Shift Technology (CPPC)</a:t>
            </a:r>
          </a:p>
          <a:p>
            <a:pPr algn="ctr" eaLnBrk="1" hangingPunct="1">
              <a:spcBef>
                <a:spcPct val="0"/>
              </a:spcBef>
              <a:spcAft>
                <a:spcPts val="300"/>
              </a:spcAft>
              <a:buFontTx/>
              <a:buNone/>
            </a:pPr>
            <a:r>
              <a:rPr lang="en-US" altLang="en-US" sz="1300" i="1" dirty="0">
                <a:latin typeface="+mj-lt"/>
              </a:rPr>
              <a:t>Hybrid (</a:t>
            </a:r>
            <a:r>
              <a:rPr lang="en-US" altLang="en-US" sz="1300" i="1" dirty="0" err="1">
                <a:latin typeface="+mj-lt"/>
              </a:rPr>
              <a:t>big.little</a:t>
            </a:r>
            <a:r>
              <a:rPr lang="en-US" altLang="en-US" sz="1300" i="1" dirty="0">
                <a:latin typeface="+mj-lt"/>
              </a:rPr>
              <a:t> architecture)</a:t>
            </a:r>
          </a:p>
        </p:txBody>
      </p:sp>
      <p:sp>
        <p:nvSpPr>
          <p:cNvPr id="21" name="Oval 12"/>
          <p:cNvSpPr>
            <a:spLocks noChangeArrowheads="1"/>
          </p:cNvSpPr>
          <p:nvPr/>
        </p:nvSpPr>
        <p:spPr bwMode="auto">
          <a:xfrm>
            <a:off x="6277841" y="2047956"/>
            <a:ext cx="60325" cy="60325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hu-HU" altLang="en-US" sz="1300">
              <a:latin typeface="+mj-lt"/>
            </a:endParaRPr>
          </a:p>
        </p:txBody>
      </p:sp>
      <p:sp>
        <p:nvSpPr>
          <p:cNvPr id="22" name="Line 13"/>
          <p:cNvSpPr>
            <a:spLocks noChangeShapeType="1"/>
          </p:cNvSpPr>
          <p:nvPr/>
        </p:nvSpPr>
        <p:spPr bwMode="auto">
          <a:xfrm>
            <a:off x="6311178" y="1847931"/>
            <a:ext cx="0" cy="215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300">
              <a:latin typeface="+mj-lt"/>
            </a:endParaRPr>
          </a:p>
        </p:txBody>
      </p:sp>
      <p:sp>
        <p:nvSpPr>
          <p:cNvPr id="23" name="Text Box 4"/>
          <p:cNvSpPr txBox="1">
            <a:spLocks noChangeArrowheads="1"/>
          </p:cNvSpPr>
          <p:nvPr/>
        </p:nvSpPr>
        <p:spPr bwMode="auto">
          <a:xfrm rot="10800000" flipH="1" flipV="1">
            <a:off x="4125758" y="2123856"/>
            <a:ext cx="4406682" cy="4524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marL="342900" indent="-342900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800100" indent="-34290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257300" indent="-3429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714500" indent="-3429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171700" indent="-3429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6289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30861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5433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40005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lnSpc>
                <a:spcPct val="90000"/>
              </a:lnSpc>
              <a:spcBef>
                <a:spcPct val="0"/>
              </a:spcBef>
              <a:buFontTx/>
              <a:buNone/>
            </a:pPr>
            <a:r>
              <a:rPr lang="en-US" altLang="en-US" sz="1300" b="1" dirty="0">
                <a:latin typeface="+mj-lt"/>
              </a:rPr>
              <a:t>Key enhancements to raise performance if there is a power/temperature headroom</a:t>
            </a:r>
            <a:endParaRPr lang="hu-HU" altLang="en-US" sz="1300" b="1" dirty="0">
              <a:latin typeface="+mj-lt"/>
            </a:endParaRPr>
          </a:p>
        </p:txBody>
      </p:sp>
      <p:sp>
        <p:nvSpPr>
          <p:cNvPr id="24" name="Text Box 28"/>
          <p:cNvSpPr txBox="1">
            <a:spLocks noChangeArrowheads="1"/>
          </p:cNvSpPr>
          <p:nvPr/>
        </p:nvSpPr>
        <p:spPr bwMode="auto">
          <a:xfrm>
            <a:off x="4995320" y="2621480"/>
            <a:ext cx="2228495" cy="76944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spcAft>
                <a:spcPts val="300"/>
              </a:spcAft>
              <a:buFontTx/>
              <a:buNone/>
            </a:pPr>
            <a:r>
              <a:rPr lang="en-US" altLang="en-US" sz="1300" i="1" dirty="0">
                <a:latin typeface="+mj-lt"/>
              </a:rPr>
              <a:t> Turbo Boost technology</a:t>
            </a:r>
          </a:p>
          <a:p>
            <a:pPr algn="ctr" eaLnBrk="1" hangingPunct="1">
              <a:spcBef>
                <a:spcPct val="0"/>
              </a:spcBef>
              <a:spcAft>
                <a:spcPts val="300"/>
              </a:spcAft>
              <a:buFontTx/>
              <a:buNone/>
            </a:pPr>
            <a:r>
              <a:rPr lang="en-US" altLang="en-US" sz="1300" i="1" dirty="0">
                <a:latin typeface="+mj-lt"/>
              </a:rPr>
              <a:t>Turbo Boost 2.0</a:t>
            </a:r>
          </a:p>
          <a:p>
            <a:pPr algn="ctr" eaLnBrk="1" hangingPunct="1">
              <a:spcBef>
                <a:spcPct val="0"/>
              </a:spcBef>
              <a:spcAft>
                <a:spcPts val="300"/>
              </a:spcAft>
              <a:buFontTx/>
              <a:buNone/>
            </a:pPr>
            <a:r>
              <a:rPr lang="en-US" altLang="en-US" sz="1300" i="1" dirty="0">
                <a:latin typeface="+mj-lt"/>
              </a:rPr>
              <a:t>Turbo Boost 3.0</a:t>
            </a:r>
          </a:p>
        </p:txBody>
      </p:sp>
      <p:sp>
        <p:nvSpPr>
          <p:cNvPr id="25" name="Text Box 4"/>
          <p:cNvSpPr txBox="1">
            <a:spLocks noChangeArrowheads="1"/>
          </p:cNvSpPr>
          <p:nvPr/>
        </p:nvSpPr>
        <p:spPr bwMode="auto">
          <a:xfrm>
            <a:off x="1515468" y="1351018"/>
            <a:ext cx="5400600" cy="27238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marL="342900" indent="-342900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800100" indent="-34290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257300" indent="-3429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714500" indent="-3429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171700" indent="-3429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6289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30861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5433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40005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lnSpc>
                <a:spcPct val="90000"/>
              </a:lnSpc>
              <a:spcBef>
                <a:spcPct val="0"/>
              </a:spcBef>
              <a:buFontTx/>
              <a:buNone/>
            </a:pPr>
            <a:r>
              <a:rPr lang="en-US" altLang="en-US" sz="1300" b="1" dirty="0">
                <a:latin typeface="+mj-lt"/>
              </a:rPr>
              <a:t>     Key enhancements in power management</a:t>
            </a:r>
            <a:endParaRPr lang="hu-HU" altLang="en-US" sz="1300" b="1" dirty="0">
              <a:latin typeface="+mj-lt"/>
            </a:endParaRPr>
          </a:p>
        </p:txBody>
      </p:sp>
      <p:sp>
        <p:nvSpPr>
          <p:cNvPr id="26" name="TextBox 25"/>
          <p:cNvSpPr txBox="1"/>
          <p:nvPr/>
        </p:nvSpPr>
        <p:spPr>
          <a:xfrm>
            <a:off x="26495" y="458670"/>
            <a:ext cx="931603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fontAlgn="base"/>
            <a:r>
              <a:rPr lang="en-US" dirty="0">
                <a:solidFill>
                  <a:schemeClr val="accent6"/>
                </a:solidFill>
                <a:latin typeface="+mj-lt"/>
              </a:rPr>
              <a:t>Key enhancements of the microarchitecture concerning power management</a:t>
            </a:r>
          </a:p>
        </p:txBody>
      </p:sp>
    </p:spTree>
    <p:extLst>
      <p:ext uri="{BB962C8B-B14F-4D97-AF65-F5344CB8AC3E}">
        <p14:creationId xmlns:p14="http://schemas.microsoft.com/office/powerpoint/2010/main" val="415589824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 animBg="1"/>
      <p:bldP spid="15" grpId="0" animBg="1"/>
      <p:bldP spid="16" grpId="0" animBg="1"/>
      <p:bldP spid="17" grpId="0" animBg="1"/>
      <p:bldP spid="18" grpId="0" animBg="1"/>
      <p:bldP spid="19" grpId="0"/>
      <p:bldP spid="20" grpId="0"/>
      <p:bldP spid="21" grpId="0" animBg="1"/>
      <p:bldP spid="22" grpId="0" animBg="1"/>
      <p:bldP spid="23" grpId="0"/>
      <p:bldP spid="24" grpId="0"/>
      <p:bldP spid="25" grpId="0"/>
    </p:bldLst>
  </p:timing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1700" dirty="0"/>
              <a:t>2.2.3 What are the key enhancements of the Core 2 family? (9)</a:t>
            </a:r>
          </a:p>
        </p:txBody>
      </p:sp>
      <p:sp>
        <p:nvSpPr>
          <p:cNvPr id="113" name="Text Box 56"/>
          <p:cNvSpPr txBox="1">
            <a:spLocks noChangeArrowheads="1"/>
          </p:cNvSpPr>
          <p:nvPr/>
        </p:nvSpPr>
        <p:spPr bwMode="auto">
          <a:xfrm>
            <a:off x="26495" y="458670"/>
            <a:ext cx="9268243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None/>
              <a:defRPr/>
            </a:pPr>
            <a:r>
              <a:rPr lang="en-US" altLang="en-US" sz="1800" spc="-20" dirty="0">
                <a:solidFill>
                  <a:srgbClr val="333399"/>
                </a:solidFill>
                <a:latin typeface="Verdana" pitchFamily="34" charset="0"/>
                <a:cs typeface="Arial" charset="0"/>
              </a:rPr>
              <a:t>Main enhancements in power management of the Core 2 microarchitecture </a:t>
            </a:r>
            <a:r>
              <a:rPr lang="en-US" altLang="en-US" sz="1800" spc="-20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-1</a:t>
            </a:r>
            <a:endParaRPr lang="en-US" altLang="en-US" sz="1800" spc="-20" dirty="0">
              <a:solidFill>
                <a:srgbClr val="333399"/>
              </a:solidFill>
              <a:latin typeface="Verdana" pitchFamily="34" charset="0"/>
              <a:cs typeface="Arial" charset="0"/>
            </a:endParaRPr>
          </a:p>
        </p:txBody>
      </p:sp>
      <p:grpSp>
        <p:nvGrpSpPr>
          <p:cNvPr id="92" name="Group 91"/>
          <p:cNvGrpSpPr/>
          <p:nvPr/>
        </p:nvGrpSpPr>
        <p:grpSpPr>
          <a:xfrm>
            <a:off x="211756" y="927320"/>
            <a:ext cx="5399060" cy="5920602"/>
            <a:chOff x="211756" y="927320"/>
            <a:chExt cx="5399060" cy="5920602"/>
          </a:xfrm>
        </p:grpSpPr>
        <p:sp>
          <p:nvSpPr>
            <p:cNvPr id="95" name="Text Box 28"/>
            <p:cNvSpPr txBox="1">
              <a:spLocks noChangeArrowheads="1"/>
            </p:cNvSpPr>
            <p:nvPr/>
          </p:nvSpPr>
          <p:spPr bwMode="auto">
            <a:xfrm rot="16200000">
              <a:off x="118788" y="1145972"/>
              <a:ext cx="693909" cy="405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+mn-ea"/>
                  <a:cs typeface="Arial" charset="0"/>
                </a:rPr>
                <a:t>2 YEARS</a:t>
              </a:r>
            </a:p>
          </p:txBody>
        </p:sp>
        <p:sp>
          <p:nvSpPr>
            <p:cNvPr id="96" name="Rectangle 46"/>
            <p:cNvSpPr>
              <a:spLocks noChangeArrowheads="1"/>
            </p:cNvSpPr>
            <p:nvPr/>
          </p:nvSpPr>
          <p:spPr bwMode="auto">
            <a:xfrm>
              <a:off x="2462687" y="1029183"/>
              <a:ext cx="3148129" cy="5818739"/>
            </a:xfrm>
            <a:prstGeom prst="rect">
              <a:avLst/>
            </a:prstGeom>
            <a:solidFill>
              <a:srgbClr val="0000FF">
                <a:alpha val="14117"/>
              </a:srgbClr>
            </a:solidFill>
            <a:ln w="19050">
              <a:solidFill>
                <a:schemeClr val="bg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3333CC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endParaRPr>
            </a:p>
          </p:txBody>
        </p:sp>
        <p:sp>
          <p:nvSpPr>
            <p:cNvPr id="111" name="Text Box 6"/>
            <p:cNvSpPr txBox="1">
              <a:spLocks noChangeArrowheads="1"/>
            </p:cNvSpPr>
            <p:nvPr/>
          </p:nvSpPr>
          <p:spPr bwMode="auto">
            <a:xfrm>
              <a:off x="4585766" y="1892050"/>
              <a:ext cx="948425" cy="3286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2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11/2007</a:t>
              </a:r>
              <a:endParaRPr kumimoji="0" lang="en-US" altLang="en-US" sz="1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endParaRPr>
            </a:p>
          </p:txBody>
        </p:sp>
        <p:sp>
          <p:nvSpPr>
            <p:cNvPr id="115" name="Text Box 8"/>
            <p:cNvSpPr txBox="1">
              <a:spLocks noChangeArrowheads="1"/>
            </p:cNvSpPr>
            <p:nvPr/>
          </p:nvSpPr>
          <p:spPr bwMode="auto">
            <a:xfrm>
              <a:off x="4550401" y="1193548"/>
              <a:ext cx="1035230" cy="3286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 0</a:t>
              </a:r>
              <a:r>
                <a:rPr kumimoji="0" lang="hu-HU" alt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1/200</a:t>
              </a:r>
              <a:r>
                <a:rPr kumimoji="0" lang="en-US" alt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6</a:t>
              </a:r>
            </a:p>
          </p:txBody>
        </p:sp>
        <p:sp>
          <p:nvSpPr>
            <p:cNvPr id="116" name="Rectangle 31"/>
            <p:cNvSpPr>
              <a:spLocks noChangeArrowheads="1"/>
            </p:cNvSpPr>
            <p:nvPr/>
          </p:nvSpPr>
          <p:spPr bwMode="auto">
            <a:xfrm>
              <a:off x="211756" y="1088356"/>
              <a:ext cx="4173072" cy="731495"/>
            </a:xfrm>
            <a:prstGeom prst="rect">
              <a:avLst/>
            </a:prstGeom>
            <a:gradFill rotWithShape="1">
              <a:gsLst>
                <a:gs pos="0">
                  <a:schemeClr val="tx2">
                    <a:lumMod val="60000"/>
                    <a:lumOff val="40000"/>
                  </a:schemeClr>
                </a:gs>
                <a:gs pos="100000">
                  <a:schemeClr val="accent1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sz="1400" b="0" i="0" u="none" strike="noStrike" kern="1200" cap="none" spc="0" normalizeH="0" baseline="0" noProof="0">
                <a:ln>
                  <a:noFill/>
                </a:ln>
                <a:solidFill>
                  <a:srgbClr val="3333CC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endParaRPr>
            </a:p>
          </p:txBody>
        </p:sp>
        <p:sp>
          <p:nvSpPr>
            <p:cNvPr id="117" name="AutoShape 32"/>
            <p:cNvSpPr>
              <a:spLocks noChangeArrowheads="1"/>
            </p:cNvSpPr>
            <p:nvPr/>
          </p:nvSpPr>
          <p:spPr bwMode="auto">
            <a:xfrm>
              <a:off x="282486" y="1059769"/>
              <a:ext cx="3782450" cy="762199"/>
            </a:xfrm>
            <a:prstGeom prst="roundRect">
              <a:avLst>
                <a:gd name="adj" fmla="val 16667"/>
              </a:avLst>
            </a:prstGeom>
            <a:solidFill>
              <a:srgbClr val="FFAD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en-US" sz="1400" b="0" i="0" u="none" strike="noStrike" kern="1200" cap="none" spc="0" normalizeH="0" baseline="0" noProof="0">
                <a:ln>
                  <a:noFill/>
                </a:ln>
                <a:solidFill>
                  <a:srgbClr val="3333CC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endParaRPr>
            </a:p>
          </p:txBody>
        </p:sp>
        <p:sp>
          <p:nvSpPr>
            <p:cNvPr id="118" name="Oval 33"/>
            <p:cNvSpPr>
              <a:spLocks noChangeArrowheads="1"/>
            </p:cNvSpPr>
            <p:nvPr/>
          </p:nvSpPr>
          <p:spPr bwMode="auto">
            <a:xfrm>
              <a:off x="3595546" y="1069313"/>
              <a:ext cx="784460" cy="733394"/>
            </a:xfrm>
            <a:prstGeom prst="ellipse">
              <a:avLst/>
            </a:prstGeom>
            <a:solidFill>
              <a:srgbClr val="FFAD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en-US" sz="1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endParaRPr>
            </a:p>
          </p:txBody>
        </p:sp>
        <p:sp>
          <p:nvSpPr>
            <p:cNvPr id="119" name="Text Box 34"/>
            <p:cNvSpPr txBox="1">
              <a:spLocks noChangeArrowheads="1"/>
            </p:cNvSpPr>
            <p:nvPr/>
          </p:nvSpPr>
          <p:spPr bwMode="auto">
            <a:xfrm>
              <a:off x="3810951" y="1293555"/>
              <a:ext cx="597990" cy="2925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0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Arial" charset="0"/>
                </a:rPr>
                <a:t>65nm</a:t>
              </a:r>
            </a:p>
          </p:txBody>
        </p:sp>
        <p:sp>
          <p:nvSpPr>
            <p:cNvPr id="120" name="Rectangle 35"/>
            <p:cNvSpPr>
              <a:spLocks noChangeArrowheads="1"/>
            </p:cNvSpPr>
            <p:nvPr/>
          </p:nvSpPr>
          <p:spPr bwMode="auto">
            <a:xfrm>
              <a:off x="629706" y="1067399"/>
              <a:ext cx="3280909" cy="733394"/>
            </a:xfrm>
            <a:prstGeom prst="rect">
              <a:avLst/>
            </a:prstGeom>
            <a:gradFill rotWithShape="1">
              <a:gsLst>
                <a:gs pos="0">
                  <a:srgbClr val="B2B2B2"/>
                </a:gs>
                <a:gs pos="100000">
                  <a:srgbClr val="FFAD5B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en-US" sz="1400" b="0" i="0" u="none" strike="noStrike" kern="1200" cap="none" spc="0" normalizeH="0" baseline="0" noProof="0">
                <a:ln>
                  <a:noFill/>
                </a:ln>
                <a:solidFill>
                  <a:srgbClr val="3333CC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endParaRPr>
            </a:p>
          </p:txBody>
        </p:sp>
        <p:sp>
          <p:nvSpPr>
            <p:cNvPr id="121" name="Text Box 36"/>
            <p:cNvSpPr txBox="1">
              <a:spLocks noChangeArrowheads="1"/>
            </p:cNvSpPr>
            <p:nvPr/>
          </p:nvSpPr>
          <p:spPr bwMode="auto">
            <a:xfrm>
              <a:off x="648976" y="1160481"/>
              <a:ext cx="3160346" cy="411344"/>
            </a:xfrm>
            <a:prstGeom prst="rect">
              <a:avLst/>
            </a:prstGeom>
            <a:solidFill>
              <a:srgbClr val="FFFFC9">
                <a:alpha val="58038"/>
              </a:srgbClr>
            </a:solidFill>
            <a:ln w="19050" algn="ctr">
              <a:solidFill>
                <a:schemeClr val="accent2"/>
              </a:solidFill>
              <a:miter lim="800000"/>
              <a:headEnd/>
              <a:tailEnd/>
            </a:ln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ts val="1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150" b="1" i="1" u="none" strike="noStrike" kern="1200" cap="none" spc="0" normalizeH="0" baseline="0" noProof="0" dirty="0">
                  <a:ln>
                    <a:noFill/>
                  </a:ln>
                  <a:solidFill>
                    <a:srgbClr val="808080">
                      <a:lumMod val="75000"/>
                    </a:srgbClr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TICK</a:t>
              </a:r>
              <a:r>
                <a:rPr kumimoji="0" lang="en-US" altLang="en-US" sz="1150" b="1" i="0" u="none" strike="noStrike" kern="1200" cap="none" spc="0" normalizeH="0" baseline="0" noProof="0" dirty="0">
                  <a:ln>
                    <a:noFill/>
                  </a:ln>
                  <a:solidFill>
                    <a:srgbClr val="808080">
                      <a:lumMod val="75000"/>
                    </a:srgbClr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  Pentium 4 ( </a:t>
              </a:r>
              <a:r>
                <a:rPr kumimoji="0" lang="hu-HU" altLang="en-US" sz="1150" b="1" i="0" u="none" strike="noStrike" kern="1200" cap="none" spc="0" normalizeH="0" baseline="0" noProof="0" dirty="0">
                  <a:ln>
                    <a:noFill/>
                  </a:ln>
                  <a:solidFill>
                    <a:srgbClr val="808080">
                      <a:lumMod val="75000"/>
                    </a:srgbClr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Cedar Mill</a:t>
              </a:r>
              <a:r>
                <a:rPr kumimoji="0" lang="en-US" altLang="en-US" sz="1150" b="1" i="0" u="none" strike="noStrike" kern="1200" cap="none" spc="0" normalizeH="0" baseline="0" noProof="0" dirty="0">
                  <a:ln>
                    <a:noFill/>
                  </a:ln>
                  <a:solidFill>
                    <a:srgbClr val="808080">
                      <a:lumMod val="75000"/>
                    </a:srgbClr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)</a:t>
              </a:r>
            </a:p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150" b="1" i="0" u="none" strike="noStrike" kern="1200" cap="none" spc="0" normalizeH="0" baseline="0" noProof="0" dirty="0">
                  <a:ln>
                    <a:noFill/>
                  </a:ln>
                  <a:solidFill>
                    <a:srgbClr val="808080">
                      <a:lumMod val="75000"/>
                    </a:srgbClr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Pentium D (</a:t>
              </a:r>
              <a:r>
                <a:rPr kumimoji="0" lang="en-US" altLang="en-US" sz="115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808080">
                      <a:lumMod val="75000"/>
                    </a:srgbClr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Presler</a:t>
              </a:r>
              <a:r>
                <a:rPr kumimoji="0" lang="en-US" altLang="en-US" sz="1150" b="1" i="0" u="none" strike="noStrike" kern="1200" cap="none" spc="0" normalizeH="0" baseline="0" noProof="0" dirty="0">
                  <a:ln>
                    <a:noFill/>
                  </a:ln>
                  <a:solidFill>
                    <a:srgbClr val="808080">
                      <a:lumMod val="75000"/>
                    </a:srgbClr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)           </a:t>
              </a:r>
            </a:p>
          </p:txBody>
        </p:sp>
        <p:sp>
          <p:nvSpPr>
            <p:cNvPr id="122" name="Text Box 37"/>
            <p:cNvSpPr txBox="1">
              <a:spLocks noChangeArrowheads="1"/>
            </p:cNvSpPr>
            <p:nvPr/>
          </p:nvSpPr>
          <p:spPr bwMode="auto">
            <a:xfrm>
              <a:off x="647389" y="1521772"/>
              <a:ext cx="3160346" cy="272214"/>
            </a:xfrm>
            <a:prstGeom prst="rect">
              <a:avLst/>
            </a:prstGeom>
            <a:solidFill>
              <a:srgbClr val="6148F6">
                <a:alpha val="22745"/>
              </a:srgbClr>
            </a:solidFill>
            <a:ln w="19050" algn="ctr">
              <a:solidFill>
                <a:srgbClr val="996633"/>
              </a:solidFill>
              <a:miter lim="800000"/>
              <a:headEnd/>
              <a:tailEnd/>
            </a:ln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100" b="1" i="1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TOCK</a:t>
              </a:r>
              <a:r>
                <a:rPr kumimoji="0" lang="en-US" altLang="en-US" sz="14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   </a:t>
              </a:r>
              <a:r>
                <a:rPr kumimoji="0" lang="hu-HU" altLang="en-US" sz="12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Core</a:t>
              </a:r>
              <a:r>
                <a:rPr kumimoji="0" lang="hu-HU" alt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 2</a:t>
              </a:r>
              <a:r>
                <a:rPr kumimoji="0" lang="en-US" alt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         </a:t>
              </a:r>
            </a:p>
          </p:txBody>
        </p:sp>
        <p:sp>
          <p:nvSpPr>
            <p:cNvPr id="123" name="Text Box 44"/>
            <p:cNvSpPr txBox="1">
              <a:spLocks noChangeArrowheads="1"/>
            </p:cNvSpPr>
            <p:nvPr/>
          </p:nvSpPr>
          <p:spPr bwMode="auto">
            <a:xfrm>
              <a:off x="4564868" y="1556127"/>
              <a:ext cx="1001473" cy="3286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Arial" charset="0"/>
                </a:rPr>
                <a:t> 0</a:t>
              </a:r>
              <a:r>
                <a:rPr kumimoji="0" lang="hu-HU" alt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Arial" charset="0"/>
                </a:rPr>
                <a:t>7/2006</a:t>
              </a:r>
              <a:endPara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endParaRPr>
            </a:p>
          </p:txBody>
        </p:sp>
        <p:sp>
          <p:nvSpPr>
            <p:cNvPr id="124" name="Text Box 45"/>
            <p:cNvSpPr txBox="1">
              <a:spLocks noChangeArrowheads="1"/>
            </p:cNvSpPr>
            <p:nvPr/>
          </p:nvSpPr>
          <p:spPr bwMode="auto">
            <a:xfrm>
              <a:off x="4585766" y="2256848"/>
              <a:ext cx="948425" cy="3286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2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11/2008</a:t>
              </a:r>
              <a:endParaRPr kumimoji="0" lang="en-US" altLang="en-US" sz="1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endParaRPr>
            </a:p>
          </p:txBody>
        </p:sp>
        <p:sp>
          <p:nvSpPr>
            <p:cNvPr id="125" name="Line 57"/>
            <p:cNvSpPr>
              <a:spLocks noChangeShapeType="1"/>
            </p:cNvSpPr>
            <p:nvPr/>
          </p:nvSpPr>
          <p:spPr bwMode="auto">
            <a:xfrm>
              <a:off x="250336" y="1560809"/>
              <a:ext cx="5358673" cy="0"/>
            </a:xfrm>
            <a:prstGeom prst="line">
              <a:avLst/>
            </a:prstGeom>
            <a:noFill/>
            <a:ln w="22225">
              <a:solidFill>
                <a:srgbClr val="FF0000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endParaRPr>
            </a:p>
          </p:txBody>
        </p:sp>
        <p:sp>
          <p:nvSpPr>
            <p:cNvPr id="126" name="Text Box 58"/>
            <p:cNvSpPr txBox="1">
              <a:spLocks noChangeArrowheads="1"/>
            </p:cNvSpPr>
            <p:nvPr/>
          </p:nvSpPr>
          <p:spPr bwMode="auto">
            <a:xfrm>
              <a:off x="4585766" y="3070041"/>
              <a:ext cx="948425" cy="3286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2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0</a:t>
              </a:r>
              <a:r>
                <a:rPr kumimoji="0" lang="hu-HU" altLang="en-US" sz="12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1/20</a:t>
              </a:r>
              <a:r>
                <a:rPr kumimoji="0" lang="en-US" altLang="en-US" sz="12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11</a:t>
              </a:r>
            </a:p>
          </p:txBody>
        </p:sp>
        <p:sp>
          <p:nvSpPr>
            <p:cNvPr id="127" name="Text Box 61"/>
            <p:cNvSpPr txBox="1">
              <a:spLocks noChangeArrowheads="1"/>
            </p:cNvSpPr>
            <p:nvPr/>
          </p:nvSpPr>
          <p:spPr bwMode="auto">
            <a:xfrm>
              <a:off x="4585766" y="2674844"/>
              <a:ext cx="948425" cy="3286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2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0</a:t>
              </a:r>
              <a:r>
                <a:rPr kumimoji="0" lang="hu-HU" altLang="en-US" sz="12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1/20</a:t>
              </a:r>
              <a:r>
                <a:rPr kumimoji="0" lang="en-US" altLang="en-US" sz="12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10</a:t>
              </a:r>
            </a:p>
          </p:txBody>
        </p:sp>
        <p:sp>
          <p:nvSpPr>
            <p:cNvPr id="128" name="Rectangle 16"/>
            <p:cNvSpPr>
              <a:spLocks noChangeArrowheads="1"/>
            </p:cNvSpPr>
            <p:nvPr/>
          </p:nvSpPr>
          <p:spPr bwMode="auto">
            <a:xfrm>
              <a:off x="221381" y="2671044"/>
              <a:ext cx="4173072" cy="733394"/>
            </a:xfrm>
            <a:prstGeom prst="rect">
              <a:avLst/>
            </a:prstGeom>
            <a:gradFill rotWithShape="1">
              <a:gsLst>
                <a:gs pos="0">
                  <a:schemeClr val="tx2">
                    <a:lumMod val="60000"/>
                    <a:lumOff val="40000"/>
                  </a:schemeClr>
                </a:gs>
                <a:gs pos="100000">
                  <a:schemeClr val="accent1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sz="1400" b="0" i="0" u="none" strike="noStrike" kern="1200" cap="none" spc="0" normalizeH="0" baseline="0" noProof="0">
                <a:ln>
                  <a:noFill/>
                </a:ln>
                <a:solidFill>
                  <a:srgbClr val="3333CC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endParaRPr>
            </a:p>
          </p:txBody>
        </p:sp>
        <p:sp>
          <p:nvSpPr>
            <p:cNvPr id="129" name="AutoShape 17"/>
            <p:cNvSpPr>
              <a:spLocks noChangeArrowheads="1"/>
            </p:cNvSpPr>
            <p:nvPr/>
          </p:nvSpPr>
          <p:spPr bwMode="auto">
            <a:xfrm>
              <a:off x="294495" y="2662524"/>
              <a:ext cx="3782450" cy="733394"/>
            </a:xfrm>
            <a:prstGeom prst="roundRect">
              <a:avLst>
                <a:gd name="adj" fmla="val 16667"/>
              </a:avLst>
            </a:prstGeom>
            <a:solidFill>
              <a:srgbClr val="FFAD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en-US" sz="1400" b="0" i="0" u="none" strike="noStrike" kern="1200" cap="none" spc="0" normalizeH="0" baseline="0" noProof="0">
                <a:ln>
                  <a:noFill/>
                </a:ln>
                <a:solidFill>
                  <a:srgbClr val="3333CC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endParaRPr>
            </a:p>
          </p:txBody>
        </p:sp>
        <p:sp>
          <p:nvSpPr>
            <p:cNvPr id="130" name="Oval 18"/>
            <p:cNvSpPr>
              <a:spLocks noChangeArrowheads="1"/>
            </p:cNvSpPr>
            <p:nvPr/>
          </p:nvSpPr>
          <p:spPr bwMode="auto">
            <a:xfrm>
              <a:off x="3595546" y="2652045"/>
              <a:ext cx="784460" cy="733394"/>
            </a:xfrm>
            <a:prstGeom prst="ellipse">
              <a:avLst/>
            </a:prstGeom>
            <a:solidFill>
              <a:srgbClr val="FFAD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en-US" sz="1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endParaRPr>
            </a:p>
          </p:txBody>
        </p:sp>
        <p:sp>
          <p:nvSpPr>
            <p:cNvPr id="131" name="Text Box 19"/>
            <p:cNvSpPr txBox="1">
              <a:spLocks noChangeArrowheads="1"/>
            </p:cNvSpPr>
            <p:nvPr/>
          </p:nvSpPr>
          <p:spPr bwMode="auto">
            <a:xfrm>
              <a:off x="3798273" y="2893342"/>
              <a:ext cx="601205" cy="2944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0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Arial" charset="0"/>
                </a:rPr>
                <a:t>32nm</a:t>
              </a:r>
            </a:p>
          </p:txBody>
        </p:sp>
        <p:sp>
          <p:nvSpPr>
            <p:cNvPr id="132" name="Rectangle 22"/>
            <p:cNvSpPr>
              <a:spLocks noChangeArrowheads="1"/>
            </p:cNvSpPr>
            <p:nvPr/>
          </p:nvSpPr>
          <p:spPr bwMode="auto">
            <a:xfrm>
              <a:off x="211756" y="1844550"/>
              <a:ext cx="4173072" cy="752394"/>
            </a:xfrm>
            <a:prstGeom prst="rect">
              <a:avLst/>
            </a:prstGeom>
            <a:gradFill rotWithShape="1">
              <a:gsLst>
                <a:gs pos="0">
                  <a:schemeClr val="tx2">
                    <a:lumMod val="60000"/>
                    <a:lumOff val="40000"/>
                  </a:schemeClr>
                </a:gs>
                <a:gs pos="100000">
                  <a:schemeClr val="accent1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sz="1400" b="0" i="0" u="none" strike="noStrike" kern="1200" cap="none" spc="0" normalizeH="0" baseline="0" noProof="0">
                <a:ln>
                  <a:noFill/>
                </a:ln>
                <a:solidFill>
                  <a:srgbClr val="3333CC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endParaRPr>
            </a:p>
          </p:txBody>
        </p:sp>
        <p:sp>
          <p:nvSpPr>
            <p:cNvPr id="143" name="AutoShape 23"/>
            <p:cNvSpPr>
              <a:spLocks noChangeArrowheads="1"/>
            </p:cNvSpPr>
            <p:nvPr/>
          </p:nvSpPr>
          <p:spPr bwMode="auto">
            <a:xfrm>
              <a:off x="282486" y="1857851"/>
              <a:ext cx="3782450" cy="733394"/>
            </a:xfrm>
            <a:prstGeom prst="roundRect">
              <a:avLst>
                <a:gd name="adj" fmla="val 16667"/>
              </a:avLst>
            </a:prstGeom>
            <a:solidFill>
              <a:srgbClr val="FFAD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en-US" sz="1400" b="0" i="0" u="none" strike="noStrike" kern="1200" cap="none" spc="0" normalizeH="0" baseline="0" noProof="0">
                <a:ln>
                  <a:noFill/>
                </a:ln>
                <a:solidFill>
                  <a:srgbClr val="3333CC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endParaRPr>
            </a:p>
          </p:txBody>
        </p:sp>
        <p:sp>
          <p:nvSpPr>
            <p:cNvPr id="144" name="Oval 24"/>
            <p:cNvSpPr>
              <a:spLocks noChangeArrowheads="1"/>
            </p:cNvSpPr>
            <p:nvPr/>
          </p:nvSpPr>
          <p:spPr bwMode="auto">
            <a:xfrm>
              <a:off x="3595546" y="1863550"/>
              <a:ext cx="784460" cy="733394"/>
            </a:xfrm>
            <a:prstGeom prst="ellipse">
              <a:avLst/>
            </a:prstGeom>
            <a:solidFill>
              <a:srgbClr val="FFAD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en-US" sz="1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endParaRPr>
            </a:p>
          </p:txBody>
        </p:sp>
        <p:sp>
          <p:nvSpPr>
            <p:cNvPr id="145" name="Text Box 25"/>
            <p:cNvSpPr txBox="1">
              <a:spLocks noChangeArrowheads="1"/>
            </p:cNvSpPr>
            <p:nvPr/>
          </p:nvSpPr>
          <p:spPr bwMode="auto">
            <a:xfrm>
              <a:off x="3809343" y="2074449"/>
              <a:ext cx="601205" cy="29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0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Arial" charset="0"/>
                </a:rPr>
                <a:t>45nm</a:t>
              </a:r>
            </a:p>
          </p:txBody>
        </p:sp>
        <p:sp>
          <p:nvSpPr>
            <p:cNvPr id="146" name="Text Box 30"/>
            <p:cNvSpPr txBox="1">
              <a:spLocks noChangeArrowheads="1"/>
            </p:cNvSpPr>
            <p:nvPr/>
          </p:nvSpPr>
          <p:spPr bwMode="auto">
            <a:xfrm rot="16200000">
              <a:off x="21879" y="2011051"/>
              <a:ext cx="858794" cy="2475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+mn-ea"/>
                  <a:cs typeface="Arial" charset="0"/>
                </a:rPr>
                <a:t>2 YEARS</a:t>
              </a:r>
            </a:p>
          </p:txBody>
        </p:sp>
        <p:sp>
          <p:nvSpPr>
            <p:cNvPr id="147" name="Rectangle 31"/>
            <p:cNvSpPr>
              <a:spLocks noChangeArrowheads="1"/>
            </p:cNvSpPr>
            <p:nvPr/>
          </p:nvSpPr>
          <p:spPr bwMode="auto">
            <a:xfrm>
              <a:off x="211756" y="3444781"/>
              <a:ext cx="4173072" cy="733394"/>
            </a:xfrm>
            <a:prstGeom prst="rect">
              <a:avLst/>
            </a:prstGeom>
            <a:gradFill rotWithShape="1">
              <a:gsLst>
                <a:gs pos="0">
                  <a:schemeClr val="tx2">
                    <a:lumMod val="60000"/>
                    <a:lumOff val="40000"/>
                  </a:schemeClr>
                </a:gs>
                <a:gs pos="100000">
                  <a:schemeClr val="accent1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sz="1400" b="0" i="0" u="none" strike="noStrike" kern="1200" cap="none" spc="0" normalizeH="0" baseline="0" noProof="0">
                <a:ln>
                  <a:noFill/>
                </a:ln>
                <a:solidFill>
                  <a:srgbClr val="3333CC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endParaRPr>
            </a:p>
          </p:txBody>
        </p:sp>
        <p:sp>
          <p:nvSpPr>
            <p:cNvPr id="148" name="AutoShape 32"/>
            <p:cNvSpPr>
              <a:spLocks noChangeArrowheads="1"/>
            </p:cNvSpPr>
            <p:nvPr/>
          </p:nvSpPr>
          <p:spPr bwMode="auto">
            <a:xfrm>
              <a:off x="275258" y="3447816"/>
              <a:ext cx="3782450" cy="731494"/>
            </a:xfrm>
            <a:prstGeom prst="roundRect">
              <a:avLst>
                <a:gd name="adj" fmla="val 16667"/>
              </a:avLst>
            </a:prstGeom>
            <a:solidFill>
              <a:srgbClr val="FFAD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en-US" sz="1400" b="0" i="0" u="none" strike="noStrike" kern="1200" cap="none" spc="0" normalizeH="0" baseline="0" noProof="0">
                <a:ln>
                  <a:noFill/>
                </a:ln>
                <a:solidFill>
                  <a:srgbClr val="3333CC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endParaRPr>
            </a:p>
          </p:txBody>
        </p:sp>
        <p:sp>
          <p:nvSpPr>
            <p:cNvPr id="149" name="Oval 33"/>
            <p:cNvSpPr>
              <a:spLocks noChangeArrowheads="1"/>
            </p:cNvSpPr>
            <p:nvPr/>
          </p:nvSpPr>
          <p:spPr bwMode="auto">
            <a:xfrm>
              <a:off x="3595546" y="3462972"/>
              <a:ext cx="784460" cy="733394"/>
            </a:xfrm>
            <a:prstGeom prst="ellipse">
              <a:avLst/>
            </a:prstGeom>
            <a:solidFill>
              <a:srgbClr val="FFAD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en-US" sz="1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endParaRPr>
            </a:p>
          </p:txBody>
        </p:sp>
        <p:sp>
          <p:nvSpPr>
            <p:cNvPr id="150" name="Text Box 34"/>
            <p:cNvSpPr txBox="1">
              <a:spLocks noChangeArrowheads="1"/>
            </p:cNvSpPr>
            <p:nvPr/>
          </p:nvSpPr>
          <p:spPr bwMode="auto">
            <a:xfrm>
              <a:off x="3802913" y="3691014"/>
              <a:ext cx="602813" cy="29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0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Arial" charset="0"/>
                </a:rPr>
                <a:t>22nm</a:t>
              </a:r>
            </a:p>
          </p:txBody>
        </p:sp>
        <p:sp>
          <p:nvSpPr>
            <p:cNvPr id="151" name="Text Box 38"/>
            <p:cNvSpPr txBox="1">
              <a:spLocks noChangeArrowheads="1"/>
            </p:cNvSpPr>
            <p:nvPr/>
          </p:nvSpPr>
          <p:spPr bwMode="auto">
            <a:xfrm rot="16200000">
              <a:off x="36346" y="3611562"/>
              <a:ext cx="858794" cy="2475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+mn-ea"/>
                  <a:cs typeface="Arial" charset="0"/>
                </a:rPr>
                <a:t>2 YEARS</a:t>
              </a:r>
            </a:p>
          </p:txBody>
        </p:sp>
        <p:sp>
          <p:nvSpPr>
            <p:cNvPr id="152" name="Rectangle 35"/>
            <p:cNvSpPr>
              <a:spLocks noChangeArrowheads="1"/>
            </p:cNvSpPr>
            <p:nvPr/>
          </p:nvSpPr>
          <p:spPr bwMode="auto">
            <a:xfrm>
              <a:off x="629706" y="1863550"/>
              <a:ext cx="3280909" cy="733394"/>
            </a:xfrm>
            <a:prstGeom prst="rect">
              <a:avLst/>
            </a:prstGeom>
            <a:gradFill rotWithShape="1">
              <a:gsLst>
                <a:gs pos="0">
                  <a:srgbClr val="B2B2B2"/>
                </a:gs>
                <a:gs pos="100000">
                  <a:srgbClr val="FFAD5B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en-US" sz="1400" b="0" i="0" u="none" strike="noStrike" kern="1200" cap="none" spc="0" normalizeH="0" baseline="0" noProof="0">
                <a:ln>
                  <a:noFill/>
                </a:ln>
                <a:solidFill>
                  <a:srgbClr val="3333CC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endParaRPr>
            </a:p>
          </p:txBody>
        </p:sp>
        <p:sp>
          <p:nvSpPr>
            <p:cNvPr id="153" name="Text Box 36"/>
            <p:cNvSpPr txBox="1">
              <a:spLocks noChangeArrowheads="1"/>
            </p:cNvSpPr>
            <p:nvPr/>
          </p:nvSpPr>
          <p:spPr bwMode="auto">
            <a:xfrm>
              <a:off x="639351" y="1890400"/>
              <a:ext cx="3160346" cy="274872"/>
            </a:xfrm>
            <a:prstGeom prst="rect">
              <a:avLst/>
            </a:prstGeom>
            <a:solidFill>
              <a:srgbClr val="FFFFC9">
                <a:alpha val="58038"/>
              </a:srgbClr>
            </a:solidFill>
            <a:ln w="19050" algn="ctr">
              <a:solidFill>
                <a:schemeClr val="accent2"/>
              </a:solidFill>
              <a:miter lim="800000"/>
              <a:headEnd/>
              <a:tailEnd/>
            </a:ln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100" b="1" i="1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TICK</a:t>
              </a:r>
              <a:r>
                <a:rPr kumimoji="0" lang="en-US" altLang="en-US" sz="11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  </a:t>
              </a:r>
              <a:r>
                <a:rPr kumimoji="0" lang="en-US" alt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Penryn</a:t>
              </a:r>
              <a:r>
                <a:rPr kumimoji="0" lang="hu-HU" altLang="en-US" sz="11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 </a:t>
              </a:r>
              <a:r>
                <a:rPr kumimoji="0" lang="hu-HU" altLang="en-US" sz="11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Family</a:t>
              </a:r>
              <a:r>
                <a:rPr kumimoji="0" lang="en-US" altLang="en-US" sz="11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         </a:t>
              </a:r>
            </a:p>
          </p:txBody>
        </p:sp>
        <p:sp>
          <p:nvSpPr>
            <p:cNvPr id="154" name="Text Box 37"/>
            <p:cNvSpPr txBox="1">
              <a:spLocks noChangeArrowheads="1"/>
            </p:cNvSpPr>
            <p:nvPr/>
          </p:nvSpPr>
          <p:spPr bwMode="auto">
            <a:xfrm>
              <a:off x="639351" y="2254947"/>
              <a:ext cx="3160346" cy="274872"/>
            </a:xfrm>
            <a:prstGeom prst="rect">
              <a:avLst/>
            </a:prstGeom>
            <a:solidFill>
              <a:srgbClr val="3366FF">
                <a:alpha val="23137"/>
              </a:srgbClr>
            </a:solidFill>
            <a:ln w="19050" algn="ctr">
              <a:solidFill>
                <a:srgbClr val="996633"/>
              </a:solidFill>
              <a:miter lim="800000"/>
              <a:headEnd/>
              <a:tailEnd/>
            </a:ln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200" b="1" i="1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TOCK</a:t>
              </a:r>
              <a:r>
                <a:rPr kumimoji="0" lang="en-US" alt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  </a:t>
              </a:r>
              <a:r>
                <a:rPr kumimoji="0" lang="hu-HU" alt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N</a:t>
              </a:r>
              <a:r>
                <a:rPr kumimoji="0" lang="en-US" altLang="en-US" sz="12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ehalem</a:t>
              </a:r>
              <a:r>
                <a:rPr kumimoji="0" lang="en-US" alt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         </a:t>
              </a:r>
            </a:p>
          </p:txBody>
        </p:sp>
        <p:sp>
          <p:nvSpPr>
            <p:cNvPr id="155" name="Rectangle 35"/>
            <p:cNvSpPr>
              <a:spLocks noChangeArrowheads="1"/>
            </p:cNvSpPr>
            <p:nvPr/>
          </p:nvSpPr>
          <p:spPr bwMode="auto">
            <a:xfrm>
              <a:off x="629706" y="2657743"/>
              <a:ext cx="3280909" cy="733394"/>
            </a:xfrm>
            <a:prstGeom prst="rect">
              <a:avLst/>
            </a:prstGeom>
            <a:gradFill rotWithShape="1">
              <a:gsLst>
                <a:gs pos="0">
                  <a:srgbClr val="B2B2B2"/>
                </a:gs>
                <a:gs pos="100000">
                  <a:srgbClr val="FFAD5B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en-US" sz="1400" b="0" i="0" u="none" strike="noStrike" kern="1200" cap="none" spc="0" normalizeH="0" baseline="0" noProof="0">
                <a:ln>
                  <a:noFill/>
                </a:ln>
                <a:solidFill>
                  <a:srgbClr val="3333CC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endParaRPr>
            </a:p>
          </p:txBody>
        </p:sp>
        <p:sp>
          <p:nvSpPr>
            <p:cNvPr id="156" name="Text Box 36"/>
            <p:cNvSpPr txBox="1">
              <a:spLocks noChangeArrowheads="1"/>
            </p:cNvSpPr>
            <p:nvPr/>
          </p:nvSpPr>
          <p:spPr bwMode="auto">
            <a:xfrm>
              <a:off x="639351" y="2669850"/>
              <a:ext cx="3160346" cy="274872"/>
            </a:xfrm>
            <a:prstGeom prst="rect">
              <a:avLst/>
            </a:prstGeom>
            <a:solidFill>
              <a:srgbClr val="FFFFC9">
                <a:alpha val="58038"/>
              </a:srgbClr>
            </a:solidFill>
            <a:ln w="19050" algn="ctr">
              <a:solidFill>
                <a:schemeClr val="accent2"/>
              </a:solidFill>
              <a:miter lim="800000"/>
              <a:headEnd/>
              <a:tailEnd/>
            </a:ln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200" b="1" i="1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TICK</a:t>
              </a:r>
              <a:r>
                <a:rPr kumimoji="0" lang="en-US" alt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  </a:t>
              </a:r>
              <a:r>
                <a:rPr kumimoji="0" lang="hu-HU" alt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W</a:t>
              </a:r>
              <a:r>
                <a:rPr kumimoji="0" lang="en-US" altLang="en-US" sz="12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estmere</a:t>
              </a:r>
              <a:endPara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endParaRPr>
            </a:p>
          </p:txBody>
        </p:sp>
        <p:sp>
          <p:nvSpPr>
            <p:cNvPr id="157" name="Text Box 37"/>
            <p:cNvSpPr txBox="1">
              <a:spLocks noChangeArrowheads="1"/>
            </p:cNvSpPr>
            <p:nvPr/>
          </p:nvSpPr>
          <p:spPr bwMode="auto">
            <a:xfrm>
              <a:off x="639351" y="3049141"/>
              <a:ext cx="3150000" cy="274872"/>
            </a:xfrm>
            <a:prstGeom prst="rect">
              <a:avLst/>
            </a:prstGeom>
            <a:solidFill>
              <a:srgbClr val="3366FF">
                <a:alpha val="23137"/>
              </a:srgbClr>
            </a:solidFill>
            <a:ln w="19050" algn="ctr">
              <a:solidFill>
                <a:srgbClr val="3366FF"/>
              </a:solidFill>
              <a:miter lim="800000"/>
              <a:headEnd/>
              <a:tailEnd/>
            </a:ln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200" b="1" i="1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TOCK</a:t>
              </a:r>
              <a:r>
                <a:rPr kumimoji="0" lang="en-US" altLang="en-US" sz="1200" b="1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  </a:t>
              </a:r>
              <a:r>
                <a:rPr kumimoji="0" lang="hu-HU" altLang="en-US" sz="1200" b="1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S</a:t>
              </a:r>
              <a:r>
                <a:rPr kumimoji="0" lang="en-US" altLang="en-US" sz="1200" b="1" i="0" u="none" strike="noStrike" kern="1200" cap="none" spc="0" normalizeH="0" baseline="0" noProof="0" dirty="0" err="1">
                  <a:ln>
                    <a:noFill/>
                  </a:ln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andy</a:t>
              </a:r>
              <a:r>
                <a:rPr kumimoji="0" lang="en-US" altLang="en-US" sz="1200" b="1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 Bridge</a:t>
              </a:r>
            </a:p>
          </p:txBody>
        </p:sp>
        <p:sp>
          <p:nvSpPr>
            <p:cNvPr id="158" name="Rectangle 35"/>
            <p:cNvSpPr>
              <a:spLocks noChangeArrowheads="1"/>
            </p:cNvSpPr>
            <p:nvPr/>
          </p:nvSpPr>
          <p:spPr bwMode="auto">
            <a:xfrm>
              <a:off x="629706" y="3451617"/>
              <a:ext cx="3280909" cy="731494"/>
            </a:xfrm>
            <a:prstGeom prst="rect">
              <a:avLst/>
            </a:prstGeom>
            <a:gradFill rotWithShape="1">
              <a:gsLst>
                <a:gs pos="0">
                  <a:srgbClr val="B2B2B2"/>
                </a:gs>
                <a:gs pos="100000">
                  <a:srgbClr val="FFAD5B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en-US" sz="1400" b="0" i="0" u="none" strike="noStrike" kern="1200" cap="none" spc="0" normalizeH="0" baseline="0" noProof="0">
                <a:ln>
                  <a:noFill/>
                </a:ln>
                <a:solidFill>
                  <a:srgbClr val="3333CC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endParaRPr>
            </a:p>
          </p:txBody>
        </p:sp>
        <p:sp>
          <p:nvSpPr>
            <p:cNvPr id="159" name="Text Box 37"/>
            <p:cNvSpPr txBox="1">
              <a:spLocks noChangeArrowheads="1"/>
            </p:cNvSpPr>
            <p:nvPr/>
          </p:nvSpPr>
          <p:spPr bwMode="auto">
            <a:xfrm>
              <a:off x="657014" y="3858213"/>
              <a:ext cx="3148129" cy="270000"/>
            </a:xfrm>
            <a:prstGeom prst="rect">
              <a:avLst/>
            </a:prstGeom>
            <a:solidFill>
              <a:srgbClr val="3366FF">
                <a:alpha val="23137"/>
              </a:srgbClr>
            </a:solidFill>
            <a:ln w="19050" algn="ctr">
              <a:solidFill>
                <a:srgbClr val="996633"/>
              </a:solidFill>
              <a:miter lim="800000"/>
              <a:headEnd/>
              <a:tailEnd/>
            </a:ln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200" b="1" i="1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TOCK</a:t>
              </a:r>
              <a:r>
                <a:rPr kumimoji="0" lang="hu-HU" altLang="en-US" sz="1200" b="1" i="1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 </a:t>
              </a:r>
              <a:r>
                <a:rPr kumimoji="0" lang="hu-HU" alt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H</a:t>
              </a:r>
              <a:r>
                <a:rPr kumimoji="0" lang="en-US" altLang="en-US" sz="12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aswell</a:t>
              </a:r>
              <a:endPara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endParaRPr>
            </a:p>
          </p:txBody>
        </p:sp>
        <p:sp>
          <p:nvSpPr>
            <p:cNvPr id="160" name="Text Box 58"/>
            <p:cNvSpPr txBox="1">
              <a:spLocks noChangeArrowheads="1"/>
            </p:cNvSpPr>
            <p:nvPr/>
          </p:nvSpPr>
          <p:spPr bwMode="auto">
            <a:xfrm>
              <a:off x="4585766" y="3493208"/>
              <a:ext cx="956462" cy="3305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0</a:t>
              </a:r>
              <a:r>
                <a:rPr kumimoji="0" lang="hu-HU" alt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4/20</a:t>
              </a:r>
              <a:r>
                <a:rPr kumimoji="0" lang="en-US" alt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1</a:t>
              </a:r>
              <a:r>
                <a:rPr kumimoji="0" lang="hu-HU" alt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2</a:t>
              </a:r>
              <a:endPara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endParaRPr>
            </a:p>
          </p:txBody>
        </p:sp>
        <p:sp>
          <p:nvSpPr>
            <p:cNvPr id="161" name="Text Box 58"/>
            <p:cNvSpPr txBox="1">
              <a:spLocks noChangeArrowheads="1"/>
            </p:cNvSpPr>
            <p:nvPr/>
          </p:nvSpPr>
          <p:spPr bwMode="auto">
            <a:xfrm>
              <a:off x="4592196" y="3856895"/>
              <a:ext cx="956462" cy="3305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06</a:t>
              </a:r>
              <a:r>
                <a:rPr kumimoji="0" lang="hu-HU" alt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/20</a:t>
              </a:r>
              <a:r>
                <a:rPr kumimoji="0" lang="en-US" alt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13</a:t>
              </a:r>
            </a:p>
          </p:txBody>
        </p:sp>
        <p:sp>
          <p:nvSpPr>
            <p:cNvPr id="162" name="Text Box 58"/>
            <p:cNvSpPr txBox="1">
              <a:spLocks noChangeArrowheads="1"/>
            </p:cNvSpPr>
            <p:nvPr/>
          </p:nvSpPr>
          <p:spPr bwMode="auto">
            <a:xfrm>
              <a:off x="4568083" y="4254685"/>
              <a:ext cx="956389" cy="33152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09</a:t>
              </a:r>
              <a:r>
                <a:rPr kumimoji="0" lang="hu-HU" alt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/20</a:t>
              </a:r>
              <a:r>
                <a:rPr kumimoji="0" lang="en-US" alt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14</a:t>
              </a:r>
            </a:p>
          </p:txBody>
        </p:sp>
        <p:sp>
          <p:nvSpPr>
            <p:cNvPr id="163" name="Text Box 58"/>
            <p:cNvSpPr txBox="1">
              <a:spLocks noChangeArrowheads="1"/>
            </p:cNvSpPr>
            <p:nvPr/>
          </p:nvSpPr>
          <p:spPr bwMode="auto">
            <a:xfrm>
              <a:off x="4476456" y="4544381"/>
              <a:ext cx="1063520" cy="28661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  10/</a:t>
              </a:r>
              <a:r>
                <a:rPr kumimoji="0" lang="hu-HU" alt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20</a:t>
              </a:r>
              <a:r>
                <a:rPr kumimoji="0" lang="en-US" alt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15</a:t>
              </a:r>
            </a:p>
          </p:txBody>
        </p:sp>
        <p:sp>
          <p:nvSpPr>
            <p:cNvPr id="164" name="Rectangle 31"/>
            <p:cNvSpPr>
              <a:spLocks noChangeArrowheads="1"/>
            </p:cNvSpPr>
            <p:nvPr/>
          </p:nvSpPr>
          <p:spPr bwMode="auto">
            <a:xfrm>
              <a:off x="231086" y="4230720"/>
              <a:ext cx="4115316" cy="2617202"/>
            </a:xfrm>
            <a:prstGeom prst="rect">
              <a:avLst/>
            </a:prstGeom>
            <a:gradFill rotWithShape="1">
              <a:gsLst>
                <a:gs pos="0">
                  <a:schemeClr val="tx2">
                    <a:lumMod val="60000"/>
                    <a:lumOff val="40000"/>
                  </a:schemeClr>
                </a:gs>
                <a:gs pos="100000">
                  <a:schemeClr val="accent1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sz="1400" b="0" i="0" u="none" strike="noStrike" kern="1200" cap="none" spc="0" normalizeH="0" baseline="0" noProof="0">
                <a:ln>
                  <a:noFill/>
                </a:ln>
                <a:solidFill>
                  <a:srgbClr val="3333CC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endParaRPr>
            </a:p>
          </p:txBody>
        </p:sp>
        <p:sp>
          <p:nvSpPr>
            <p:cNvPr id="165" name="AutoShape 32"/>
            <p:cNvSpPr>
              <a:spLocks noChangeArrowheads="1"/>
            </p:cNvSpPr>
            <p:nvPr/>
          </p:nvSpPr>
          <p:spPr bwMode="auto">
            <a:xfrm>
              <a:off x="286632" y="4259816"/>
              <a:ext cx="3753045" cy="2578658"/>
            </a:xfrm>
            <a:prstGeom prst="roundRect">
              <a:avLst>
                <a:gd name="adj" fmla="val 16667"/>
              </a:avLst>
            </a:prstGeom>
            <a:solidFill>
              <a:srgbClr val="FFAD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en-US" sz="1400" b="0" i="0" u="none" strike="noStrike" kern="1200" cap="none" spc="0" normalizeH="0" baseline="0" noProof="0">
                <a:ln>
                  <a:noFill/>
                </a:ln>
                <a:solidFill>
                  <a:srgbClr val="3333CC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endParaRPr>
            </a:p>
          </p:txBody>
        </p:sp>
        <p:sp>
          <p:nvSpPr>
            <p:cNvPr id="166" name="Text Box 34"/>
            <p:cNvSpPr txBox="1">
              <a:spLocks noChangeArrowheads="1"/>
            </p:cNvSpPr>
            <p:nvPr/>
          </p:nvSpPr>
          <p:spPr bwMode="auto">
            <a:xfrm>
              <a:off x="3819752" y="4819730"/>
              <a:ext cx="602532" cy="2946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Arial" charset="0"/>
                </a:rPr>
                <a:t>14</a:t>
              </a:r>
              <a:r>
                <a:rPr kumimoji="0" lang="hu-HU" altLang="en-US" sz="10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Arial" charset="0"/>
                </a:rPr>
                <a:t>nm</a:t>
              </a:r>
            </a:p>
          </p:txBody>
        </p:sp>
        <p:sp>
          <p:nvSpPr>
            <p:cNvPr id="167" name="Text Box 38"/>
            <p:cNvSpPr txBox="1">
              <a:spLocks noChangeArrowheads="1"/>
            </p:cNvSpPr>
            <p:nvPr/>
          </p:nvSpPr>
          <p:spPr bwMode="auto">
            <a:xfrm rot="16200000">
              <a:off x="24193" y="5239240"/>
              <a:ext cx="898235" cy="2475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+mn-ea"/>
                  <a:cs typeface="Arial" charset="0"/>
                </a:rPr>
                <a:t>6</a:t>
              </a:r>
              <a:r>
                <a:rPr kumimoji="0" lang="hu-HU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+mn-ea"/>
                  <a:cs typeface="Arial" charset="0"/>
                </a:rPr>
                <a:t> YEARS</a:t>
              </a:r>
            </a:p>
          </p:txBody>
        </p:sp>
        <p:sp>
          <p:nvSpPr>
            <p:cNvPr id="168" name="Rectangle 35"/>
            <p:cNvSpPr>
              <a:spLocks noChangeArrowheads="1"/>
            </p:cNvSpPr>
            <p:nvPr/>
          </p:nvSpPr>
          <p:spPr bwMode="auto">
            <a:xfrm>
              <a:off x="655426" y="4270259"/>
              <a:ext cx="3280909" cy="2514866"/>
            </a:xfrm>
            <a:prstGeom prst="rect">
              <a:avLst/>
            </a:prstGeom>
            <a:gradFill rotWithShape="1">
              <a:gsLst>
                <a:gs pos="0">
                  <a:srgbClr val="B2B2B2"/>
                </a:gs>
                <a:gs pos="100000">
                  <a:srgbClr val="FFAD5B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en-US" sz="1400" b="0" i="0" u="none" strike="noStrike" kern="1200" cap="none" spc="0" normalizeH="0" baseline="0" noProof="0">
                <a:ln>
                  <a:noFill/>
                </a:ln>
                <a:solidFill>
                  <a:srgbClr val="3333CC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endParaRPr>
            </a:p>
          </p:txBody>
        </p:sp>
        <p:sp>
          <p:nvSpPr>
            <p:cNvPr id="169" name="Text Box 58"/>
            <p:cNvSpPr txBox="1">
              <a:spLocks noChangeArrowheads="1"/>
            </p:cNvSpPr>
            <p:nvPr/>
          </p:nvSpPr>
          <p:spPr bwMode="auto">
            <a:xfrm>
              <a:off x="4467856" y="4914848"/>
              <a:ext cx="1063520" cy="33152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  08/</a:t>
              </a:r>
              <a:r>
                <a:rPr kumimoji="0" lang="hu-HU" alt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20</a:t>
              </a:r>
              <a:r>
                <a:rPr kumimoji="0" lang="en-US" alt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16</a:t>
              </a:r>
            </a:p>
          </p:txBody>
        </p:sp>
        <p:sp>
          <p:nvSpPr>
            <p:cNvPr id="170" name="Text Box 58"/>
            <p:cNvSpPr txBox="1">
              <a:spLocks noChangeArrowheads="1"/>
            </p:cNvSpPr>
            <p:nvPr/>
          </p:nvSpPr>
          <p:spPr bwMode="auto">
            <a:xfrm>
              <a:off x="4527955" y="5258523"/>
              <a:ext cx="997389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 08/</a:t>
              </a:r>
              <a:r>
                <a:rPr kumimoji="0" lang="hu-HU" alt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20</a:t>
              </a:r>
              <a:r>
                <a:rPr kumimoji="0" lang="en-US" alt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17</a:t>
              </a:r>
            </a:p>
          </p:txBody>
        </p:sp>
        <p:sp>
          <p:nvSpPr>
            <p:cNvPr id="171" name="Text Box 38"/>
            <p:cNvSpPr txBox="1">
              <a:spLocks noChangeArrowheads="1"/>
            </p:cNvSpPr>
            <p:nvPr/>
          </p:nvSpPr>
          <p:spPr bwMode="auto">
            <a:xfrm rot="16200000">
              <a:off x="36346" y="1232939"/>
              <a:ext cx="858794" cy="2475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+mn-ea"/>
                  <a:cs typeface="Arial" charset="0"/>
                </a:rPr>
                <a:t>2 YEARS</a:t>
              </a:r>
            </a:p>
          </p:txBody>
        </p:sp>
        <p:sp>
          <p:nvSpPr>
            <p:cNvPr id="172" name="Text Box 58"/>
            <p:cNvSpPr txBox="1">
              <a:spLocks noChangeArrowheads="1"/>
            </p:cNvSpPr>
            <p:nvPr/>
          </p:nvSpPr>
          <p:spPr bwMode="auto">
            <a:xfrm>
              <a:off x="4585722" y="5583408"/>
              <a:ext cx="944489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10</a:t>
              </a:r>
              <a:r>
                <a:rPr kumimoji="0" lang="hu-HU" alt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/20</a:t>
              </a:r>
              <a:r>
                <a:rPr kumimoji="0" lang="en-US" alt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17</a:t>
              </a:r>
            </a:p>
          </p:txBody>
        </p:sp>
        <p:sp>
          <p:nvSpPr>
            <p:cNvPr id="173" name="Text Box 58"/>
            <p:cNvSpPr txBox="1">
              <a:spLocks noChangeArrowheads="1"/>
            </p:cNvSpPr>
            <p:nvPr/>
          </p:nvSpPr>
          <p:spPr bwMode="auto">
            <a:xfrm>
              <a:off x="4576247" y="6221050"/>
              <a:ext cx="944489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10/</a:t>
              </a:r>
              <a:r>
                <a:rPr kumimoji="0" lang="hu-HU" alt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20</a:t>
              </a:r>
              <a:r>
                <a:rPr kumimoji="0" lang="en-US" alt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18</a:t>
              </a:r>
            </a:p>
          </p:txBody>
        </p:sp>
        <p:sp>
          <p:nvSpPr>
            <p:cNvPr id="174" name="Oval 33"/>
            <p:cNvSpPr>
              <a:spLocks noChangeArrowheads="1"/>
            </p:cNvSpPr>
            <p:nvPr/>
          </p:nvSpPr>
          <p:spPr bwMode="auto">
            <a:xfrm>
              <a:off x="3358939" y="4221109"/>
              <a:ext cx="1052070" cy="2593056"/>
            </a:xfrm>
            <a:prstGeom prst="ellipse">
              <a:avLst/>
            </a:prstGeom>
            <a:solidFill>
              <a:srgbClr val="FFAD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en-US" sz="1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endParaRPr>
            </a:p>
          </p:txBody>
        </p:sp>
        <p:sp>
          <p:nvSpPr>
            <p:cNvPr id="175" name="Text Box 37"/>
            <p:cNvSpPr txBox="1">
              <a:spLocks noChangeArrowheads="1"/>
            </p:cNvSpPr>
            <p:nvPr/>
          </p:nvSpPr>
          <p:spPr bwMode="auto">
            <a:xfrm>
              <a:off x="656915" y="5232188"/>
              <a:ext cx="3150000" cy="276999"/>
            </a:xfrm>
            <a:prstGeom prst="rect">
              <a:avLst/>
            </a:prstGeom>
            <a:solidFill>
              <a:srgbClr val="B48AB1">
                <a:alpha val="22745"/>
              </a:srgbClr>
            </a:solidFill>
            <a:ln w="19050" algn="ctr">
              <a:solidFill>
                <a:srgbClr val="996633"/>
              </a:solidFill>
              <a:miter lim="800000"/>
              <a:headEnd/>
              <a:tailEnd/>
            </a:ln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200" b="1" i="1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TOCK</a:t>
              </a:r>
              <a:r>
                <a:rPr kumimoji="0" lang="hu-HU" altLang="en-US" sz="1200" b="1" i="1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 </a:t>
              </a:r>
              <a:r>
                <a:rPr kumimoji="0" lang="en-US" altLang="en-US" sz="1200" b="1" i="1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Kaby</a:t>
              </a:r>
              <a:r>
                <a:rPr kumimoji="0" lang="en-US" altLang="en-US" sz="1200" b="1" i="1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 Lake Refresh</a:t>
              </a:r>
              <a:endPara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endParaRPr>
            </a:p>
          </p:txBody>
        </p:sp>
        <p:sp>
          <p:nvSpPr>
            <p:cNvPr id="176" name="Text Box 37"/>
            <p:cNvSpPr txBox="1">
              <a:spLocks noChangeArrowheads="1"/>
            </p:cNvSpPr>
            <p:nvPr/>
          </p:nvSpPr>
          <p:spPr bwMode="auto">
            <a:xfrm>
              <a:off x="656915" y="4901867"/>
              <a:ext cx="3150000" cy="276999"/>
            </a:xfrm>
            <a:prstGeom prst="rect">
              <a:avLst/>
            </a:prstGeom>
            <a:solidFill>
              <a:srgbClr val="B77DBD">
                <a:alpha val="23137"/>
              </a:srgbClr>
            </a:solidFill>
            <a:ln w="19050" algn="ctr">
              <a:solidFill>
                <a:srgbClr val="996633"/>
              </a:solidFill>
              <a:miter lim="800000"/>
              <a:headEnd/>
              <a:tailEnd/>
            </a:ln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200" b="1" i="1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TOCK</a:t>
              </a:r>
              <a:r>
                <a:rPr kumimoji="0" lang="hu-HU" altLang="en-US" sz="1200" b="1" i="1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 </a:t>
              </a:r>
              <a:r>
                <a:rPr kumimoji="0" lang="en-US" altLang="en-US" sz="1200" b="1" i="1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Kaby</a:t>
              </a:r>
              <a:r>
                <a:rPr kumimoji="0" lang="en-US" altLang="en-US" sz="1200" b="1" i="1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 Lake</a:t>
              </a:r>
              <a:endPara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endParaRPr>
            </a:p>
          </p:txBody>
        </p:sp>
        <p:sp>
          <p:nvSpPr>
            <p:cNvPr id="177" name="Text Box 37"/>
            <p:cNvSpPr txBox="1">
              <a:spLocks noChangeArrowheads="1"/>
            </p:cNvSpPr>
            <p:nvPr/>
          </p:nvSpPr>
          <p:spPr bwMode="auto">
            <a:xfrm>
              <a:off x="656915" y="4572120"/>
              <a:ext cx="3150000" cy="270000"/>
            </a:xfrm>
            <a:prstGeom prst="rect">
              <a:avLst/>
            </a:prstGeom>
            <a:solidFill>
              <a:srgbClr val="B77DBD">
                <a:alpha val="22353"/>
              </a:srgbClr>
            </a:solidFill>
            <a:ln w="19050" algn="ctr">
              <a:solidFill>
                <a:srgbClr val="996633"/>
              </a:solidFill>
              <a:miter lim="800000"/>
              <a:headEnd/>
              <a:tailEnd/>
            </a:ln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200" b="1" i="1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TOCK</a:t>
              </a:r>
              <a:r>
                <a:rPr kumimoji="0" lang="hu-HU" altLang="en-US" sz="1200" b="1" i="1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 </a:t>
              </a:r>
              <a:r>
                <a:rPr kumimoji="0" lang="en-US" altLang="en-US" sz="1200" b="1" i="1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Skylake</a:t>
              </a:r>
              <a:endPara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endParaRPr>
            </a:p>
          </p:txBody>
        </p:sp>
        <p:sp>
          <p:nvSpPr>
            <p:cNvPr id="178" name="Text Box 34"/>
            <p:cNvSpPr txBox="1">
              <a:spLocks noChangeArrowheads="1"/>
            </p:cNvSpPr>
            <p:nvPr/>
          </p:nvSpPr>
          <p:spPr bwMode="auto">
            <a:xfrm>
              <a:off x="3819495" y="5344883"/>
              <a:ext cx="595035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Arial" charset="0"/>
                </a:rPr>
                <a:t>14</a:t>
              </a:r>
              <a:r>
                <a:rPr kumimoji="0" lang="hu-HU" altLang="en-US" sz="10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Arial" charset="0"/>
                </a:rPr>
                <a:t>nm</a:t>
              </a:r>
            </a:p>
          </p:txBody>
        </p:sp>
        <p:sp>
          <p:nvSpPr>
            <p:cNvPr id="179" name="Text Box 36"/>
            <p:cNvSpPr txBox="1">
              <a:spLocks noChangeArrowheads="1"/>
            </p:cNvSpPr>
            <p:nvPr/>
          </p:nvSpPr>
          <p:spPr bwMode="auto">
            <a:xfrm>
              <a:off x="655507" y="4239619"/>
              <a:ext cx="3150000" cy="270893"/>
            </a:xfrm>
            <a:prstGeom prst="rect">
              <a:avLst/>
            </a:prstGeom>
            <a:solidFill>
              <a:srgbClr val="FFFFC9">
                <a:alpha val="57647"/>
              </a:srgbClr>
            </a:solidFill>
            <a:ln w="19050" algn="ctr">
              <a:solidFill>
                <a:schemeClr val="accent2"/>
              </a:solidFill>
              <a:miter lim="800000"/>
              <a:headEnd/>
              <a:tailEnd/>
            </a:ln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100" b="1" i="1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TICK</a:t>
              </a:r>
              <a:r>
                <a:rPr kumimoji="0" lang="en-US" altLang="en-US" sz="11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  </a:t>
              </a:r>
              <a:r>
                <a:rPr kumimoji="0" lang="en-US" altLang="en-US" sz="12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Broadwell</a:t>
              </a:r>
              <a:endParaRPr kumimoji="0" lang="en-US" altLang="en-US" sz="11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endParaRPr>
            </a:p>
          </p:txBody>
        </p:sp>
        <p:sp>
          <p:nvSpPr>
            <p:cNvPr id="180" name="Text Box 36"/>
            <p:cNvSpPr txBox="1">
              <a:spLocks noChangeArrowheads="1"/>
            </p:cNvSpPr>
            <p:nvPr/>
          </p:nvSpPr>
          <p:spPr bwMode="auto">
            <a:xfrm>
              <a:off x="650906" y="3489615"/>
              <a:ext cx="3150000" cy="274872"/>
            </a:xfrm>
            <a:prstGeom prst="rect">
              <a:avLst/>
            </a:prstGeom>
            <a:solidFill>
              <a:srgbClr val="FFFFC9">
                <a:alpha val="58038"/>
              </a:srgbClr>
            </a:solidFill>
            <a:ln w="19050" algn="ctr">
              <a:solidFill>
                <a:schemeClr val="accent2"/>
              </a:solidFill>
              <a:miter lim="800000"/>
              <a:headEnd/>
              <a:tailEnd/>
            </a:ln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200" b="1" i="1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TICK</a:t>
              </a:r>
              <a:r>
                <a:rPr kumimoji="0" lang="en-US" alt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  </a:t>
              </a:r>
              <a:r>
                <a:rPr kumimoji="0" lang="hu-HU" alt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I</a:t>
              </a:r>
              <a:r>
                <a:rPr kumimoji="0" lang="en-US" altLang="en-US" sz="12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vy</a:t>
              </a:r>
              <a:r>
                <a:rPr kumimoji="0" lang="en-US" alt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 Bridge</a:t>
              </a:r>
            </a:p>
          </p:txBody>
        </p:sp>
        <p:sp>
          <p:nvSpPr>
            <p:cNvPr id="181" name="Text Box 29"/>
            <p:cNvSpPr txBox="1">
              <a:spLocks noChangeArrowheads="1"/>
            </p:cNvSpPr>
            <p:nvPr/>
          </p:nvSpPr>
          <p:spPr bwMode="auto">
            <a:xfrm rot="16200000">
              <a:off x="31525" y="2810988"/>
              <a:ext cx="858794" cy="2475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+mn-ea"/>
                  <a:cs typeface="Arial" charset="0"/>
                </a:rPr>
                <a:t>2 YEARS</a:t>
              </a:r>
            </a:p>
          </p:txBody>
        </p:sp>
        <p:sp>
          <p:nvSpPr>
            <p:cNvPr id="182" name="Text Box 37"/>
            <p:cNvSpPr txBox="1">
              <a:spLocks noChangeArrowheads="1"/>
            </p:cNvSpPr>
            <p:nvPr/>
          </p:nvSpPr>
          <p:spPr bwMode="auto">
            <a:xfrm>
              <a:off x="656915" y="6222414"/>
              <a:ext cx="3150000" cy="276999"/>
            </a:xfrm>
            <a:prstGeom prst="rect">
              <a:avLst/>
            </a:prstGeom>
            <a:solidFill>
              <a:srgbClr val="B48AB1">
                <a:alpha val="22745"/>
              </a:srgbClr>
            </a:solidFill>
            <a:ln w="19050" algn="ctr">
              <a:solidFill>
                <a:srgbClr val="996633"/>
              </a:solidFill>
              <a:miter lim="800000"/>
              <a:headEnd/>
              <a:tailEnd/>
            </a:ln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200" b="1" i="1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TOCK</a:t>
              </a:r>
              <a:r>
                <a:rPr kumimoji="0" lang="hu-HU" altLang="en-US" sz="1200" b="1" i="1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 </a:t>
              </a:r>
              <a:r>
                <a:rPr kumimoji="0" lang="en-US" altLang="en-US" sz="1200" b="1" i="1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Coffee Lake Refresh</a:t>
              </a:r>
              <a:endParaRPr kumimoji="0" lang="en-US" altLang="en-US" sz="1200" b="1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endParaRPr>
            </a:p>
          </p:txBody>
        </p:sp>
        <p:sp>
          <p:nvSpPr>
            <p:cNvPr id="183" name="Text Box 37"/>
            <p:cNvSpPr txBox="1">
              <a:spLocks noChangeArrowheads="1"/>
            </p:cNvSpPr>
            <p:nvPr/>
          </p:nvSpPr>
          <p:spPr bwMode="auto">
            <a:xfrm>
              <a:off x="656915" y="5564370"/>
              <a:ext cx="3150000" cy="276999"/>
            </a:xfrm>
            <a:prstGeom prst="rect">
              <a:avLst/>
            </a:prstGeom>
            <a:solidFill>
              <a:srgbClr val="B48AB1">
                <a:alpha val="22353"/>
              </a:srgbClr>
            </a:solidFill>
            <a:ln w="19050" algn="ctr">
              <a:solidFill>
                <a:srgbClr val="996633"/>
              </a:solidFill>
              <a:miter lim="800000"/>
              <a:headEnd/>
              <a:tailEnd/>
            </a:ln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200" b="1" i="1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TOCK</a:t>
              </a:r>
              <a:r>
                <a:rPr kumimoji="0" lang="hu-HU" altLang="en-US" sz="1200" b="1" i="1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 </a:t>
              </a:r>
              <a:r>
                <a:rPr kumimoji="0" lang="en-US" altLang="en-US" sz="1200" b="1" i="1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Coffee Lake </a:t>
              </a:r>
              <a:endPara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endParaRPr>
            </a:p>
          </p:txBody>
        </p:sp>
        <p:sp>
          <p:nvSpPr>
            <p:cNvPr id="184" name="TextBox 183"/>
            <p:cNvSpPr txBox="1"/>
            <p:nvPr/>
          </p:nvSpPr>
          <p:spPr>
            <a:xfrm>
              <a:off x="3401870" y="3032953"/>
              <a:ext cx="437940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2D2D8A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2G</a:t>
              </a:r>
            </a:p>
          </p:txBody>
        </p:sp>
        <p:sp>
          <p:nvSpPr>
            <p:cNvPr id="185" name="TextBox 184"/>
            <p:cNvSpPr txBox="1"/>
            <p:nvPr/>
          </p:nvSpPr>
          <p:spPr>
            <a:xfrm>
              <a:off x="3413980" y="3483003"/>
              <a:ext cx="437940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2D2D8A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3G</a:t>
              </a:r>
            </a:p>
          </p:txBody>
        </p:sp>
        <p:sp>
          <p:nvSpPr>
            <p:cNvPr id="186" name="TextBox 185"/>
            <p:cNvSpPr txBox="1"/>
            <p:nvPr/>
          </p:nvSpPr>
          <p:spPr>
            <a:xfrm>
              <a:off x="3413980" y="3843043"/>
              <a:ext cx="437940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2D2D8A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4G</a:t>
              </a:r>
            </a:p>
          </p:txBody>
        </p:sp>
        <p:sp>
          <p:nvSpPr>
            <p:cNvPr id="187" name="TextBox 186"/>
            <p:cNvSpPr txBox="1"/>
            <p:nvPr/>
          </p:nvSpPr>
          <p:spPr>
            <a:xfrm>
              <a:off x="3413980" y="4203083"/>
              <a:ext cx="437940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2D2D8A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5G</a:t>
              </a:r>
            </a:p>
          </p:txBody>
        </p:sp>
        <p:sp>
          <p:nvSpPr>
            <p:cNvPr id="188" name="TextBox 187"/>
            <p:cNvSpPr txBox="1"/>
            <p:nvPr/>
          </p:nvSpPr>
          <p:spPr>
            <a:xfrm>
              <a:off x="3401870" y="4542339"/>
              <a:ext cx="437940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2D2D8A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6G</a:t>
              </a:r>
            </a:p>
          </p:txBody>
        </p:sp>
        <p:sp>
          <p:nvSpPr>
            <p:cNvPr id="189" name="TextBox 188"/>
            <p:cNvSpPr txBox="1"/>
            <p:nvPr/>
          </p:nvSpPr>
          <p:spPr>
            <a:xfrm>
              <a:off x="3401870" y="4885063"/>
              <a:ext cx="437940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7G</a:t>
              </a:r>
            </a:p>
          </p:txBody>
        </p:sp>
        <p:sp>
          <p:nvSpPr>
            <p:cNvPr id="190" name="TextBox 189"/>
            <p:cNvSpPr txBox="1"/>
            <p:nvPr/>
          </p:nvSpPr>
          <p:spPr>
            <a:xfrm>
              <a:off x="3398194" y="5217414"/>
              <a:ext cx="437940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2D2D8A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8G</a:t>
              </a:r>
            </a:p>
          </p:txBody>
        </p:sp>
        <p:sp>
          <p:nvSpPr>
            <p:cNvPr id="191" name="TextBox 190"/>
            <p:cNvSpPr txBox="1"/>
            <p:nvPr/>
          </p:nvSpPr>
          <p:spPr>
            <a:xfrm>
              <a:off x="3394730" y="5538187"/>
              <a:ext cx="437940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2D2D8A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8G</a:t>
              </a:r>
            </a:p>
          </p:txBody>
        </p:sp>
        <p:sp>
          <p:nvSpPr>
            <p:cNvPr id="192" name="TextBox 191"/>
            <p:cNvSpPr txBox="1"/>
            <p:nvPr/>
          </p:nvSpPr>
          <p:spPr>
            <a:xfrm>
              <a:off x="3382620" y="6201800"/>
              <a:ext cx="437940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2D2D8A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9G</a:t>
              </a:r>
            </a:p>
          </p:txBody>
        </p:sp>
        <p:sp>
          <p:nvSpPr>
            <p:cNvPr id="193" name="TextBox 192"/>
            <p:cNvSpPr txBox="1"/>
            <p:nvPr/>
          </p:nvSpPr>
          <p:spPr>
            <a:xfrm>
              <a:off x="3401870" y="1540530"/>
              <a:ext cx="437940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2D2D8A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1G</a:t>
              </a:r>
            </a:p>
          </p:txBody>
        </p:sp>
        <p:sp>
          <p:nvSpPr>
            <p:cNvPr id="194" name="Text Box 37"/>
            <p:cNvSpPr txBox="1">
              <a:spLocks noChangeArrowheads="1"/>
            </p:cNvSpPr>
            <p:nvPr/>
          </p:nvSpPr>
          <p:spPr bwMode="auto">
            <a:xfrm>
              <a:off x="666190" y="6533195"/>
              <a:ext cx="3150000" cy="276999"/>
            </a:xfrm>
            <a:prstGeom prst="rect">
              <a:avLst/>
            </a:prstGeom>
            <a:solidFill>
              <a:srgbClr val="B48AB1">
                <a:alpha val="22353"/>
              </a:srgbClr>
            </a:solidFill>
            <a:ln w="19050" algn="ctr">
              <a:solidFill>
                <a:srgbClr val="996633"/>
              </a:solidFill>
              <a:miter lim="800000"/>
              <a:headEnd/>
              <a:tailEnd/>
            </a:ln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200" b="1" i="1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TOCK</a:t>
              </a:r>
              <a:r>
                <a:rPr kumimoji="0" lang="hu-HU" altLang="en-US" sz="1200" b="1" i="1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 </a:t>
              </a:r>
              <a:r>
                <a:rPr kumimoji="0" lang="en-US" altLang="en-US" sz="1200" b="1" i="1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Comet Lake</a:t>
              </a:r>
              <a:endParaRPr kumimoji="0" lang="en-US" altLang="en-US" sz="1200" b="1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endParaRPr>
            </a:p>
          </p:txBody>
        </p:sp>
        <p:sp>
          <p:nvSpPr>
            <p:cNvPr id="195" name="TextBox 194"/>
            <p:cNvSpPr txBox="1"/>
            <p:nvPr/>
          </p:nvSpPr>
          <p:spPr>
            <a:xfrm>
              <a:off x="3273360" y="6515848"/>
              <a:ext cx="522900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2D2D8A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10G</a:t>
              </a:r>
            </a:p>
          </p:txBody>
        </p:sp>
        <p:sp>
          <p:nvSpPr>
            <p:cNvPr id="196" name="Text Box 58"/>
            <p:cNvSpPr txBox="1">
              <a:spLocks noChangeArrowheads="1"/>
            </p:cNvSpPr>
            <p:nvPr/>
          </p:nvSpPr>
          <p:spPr bwMode="auto">
            <a:xfrm>
              <a:off x="4591250" y="6527376"/>
              <a:ext cx="944489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08/</a:t>
              </a:r>
              <a:r>
                <a:rPr kumimoji="0" lang="hu-HU" alt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20</a:t>
              </a:r>
              <a:r>
                <a:rPr kumimoji="0" lang="en-US" alt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19</a:t>
              </a:r>
            </a:p>
          </p:txBody>
        </p:sp>
        <p:sp>
          <p:nvSpPr>
            <p:cNvPr id="197" name="Text Box 37"/>
            <p:cNvSpPr txBox="1">
              <a:spLocks noChangeArrowheads="1"/>
            </p:cNvSpPr>
            <p:nvPr/>
          </p:nvSpPr>
          <p:spPr bwMode="auto">
            <a:xfrm>
              <a:off x="656915" y="5896546"/>
              <a:ext cx="3150000" cy="276999"/>
            </a:xfrm>
            <a:prstGeom prst="rect">
              <a:avLst/>
            </a:prstGeom>
            <a:solidFill>
              <a:srgbClr val="B48AB1">
                <a:alpha val="22353"/>
              </a:srgbClr>
            </a:solidFill>
            <a:ln w="19050" algn="ctr">
              <a:solidFill>
                <a:srgbClr val="996633"/>
              </a:solidFill>
              <a:miter lim="800000"/>
              <a:headEnd/>
              <a:tailEnd/>
            </a:ln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200" b="1" i="1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TOCK</a:t>
              </a:r>
              <a:r>
                <a:rPr kumimoji="0" lang="hu-HU" altLang="en-US" sz="1200" b="1" i="1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 </a:t>
              </a:r>
              <a:r>
                <a:rPr kumimoji="0" lang="en-US" altLang="en-US" sz="1200" b="1" i="1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Amber/Whiskey Lake</a:t>
              </a:r>
              <a:endPara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endParaRPr>
            </a:p>
          </p:txBody>
        </p:sp>
        <p:sp>
          <p:nvSpPr>
            <p:cNvPr id="198" name="Text Box 58"/>
            <p:cNvSpPr txBox="1">
              <a:spLocks noChangeArrowheads="1"/>
            </p:cNvSpPr>
            <p:nvPr/>
          </p:nvSpPr>
          <p:spPr bwMode="auto">
            <a:xfrm>
              <a:off x="4591250" y="5906931"/>
              <a:ext cx="944489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08</a:t>
              </a:r>
              <a:r>
                <a:rPr kumimoji="0" lang="hu-HU" alt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/20</a:t>
              </a:r>
              <a:r>
                <a:rPr kumimoji="0" lang="en-US" alt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18</a:t>
              </a:r>
            </a:p>
          </p:txBody>
        </p:sp>
      </p:grpSp>
      <p:sp>
        <p:nvSpPr>
          <p:cNvPr id="199" name="Text Box 53"/>
          <p:cNvSpPr txBox="1">
            <a:spLocks noChangeArrowheads="1"/>
          </p:cNvSpPr>
          <p:nvPr/>
        </p:nvSpPr>
        <p:spPr bwMode="auto">
          <a:xfrm>
            <a:off x="5997198" y="897105"/>
            <a:ext cx="2247731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Main enhancements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 in power management</a:t>
            </a:r>
          </a:p>
        </p:txBody>
      </p:sp>
      <p:sp>
        <p:nvSpPr>
          <p:cNvPr id="201" name="TextBox 200"/>
          <p:cNvSpPr txBox="1"/>
          <p:nvPr/>
        </p:nvSpPr>
        <p:spPr>
          <a:xfrm>
            <a:off x="6820664" y="1918345"/>
            <a:ext cx="643125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FFFFFF">
                    <a:lumMod val="50000"/>
                  </a:srgbClr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EDAT</a:t>
            </a:r>
          </a:p>
        </p:txBody>
      </p:sp>
      <p:sp>
        <p:nvSpPr>
          <p:cNvPr id="202" name="Rectangle 201"/>
          <p:cNvSpPr/>
          <p:nvPr/>
        </p:nvSpPr>
        <p:spPr>
          <a:xfrm>
            <a:off x="5817114" y="2182727"/>
            <a:ext cx="2816805" cy="45140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ts val="14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Integrated Power Gates</a:t>
            </a:r>
            <a:r>
              <a: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, </a:t>
            </a:r>
            <a:r>
              <a:rPr kumimoji="0" lang="en-US" altLang="en-US" sz="12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PCU</a:t>
            </a:r>
            <a:r>
              <a: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,</a:t>
            </a:r>
          </a:p>
          <a:p>
            <a:pPr marL="0" marR="0" lvl="0" indent="0" algn="ctr" defTabSz="914400" rtl="0" eaLnBrk="1" fontAlgn="base" latinLnBrk="0" hangingPunct="1">
              <a:lnSpc>
                <a:spcPts val="14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Turbo Boost</a:t>
            </a:r>
          </a:p>
        </p:txBody>
      </p:sp>
      <p:sp>
        <p:nvSpPr>
          <p:cNvPr id="203" name="Rectangle 48"/>
          <p:cNvSpPr>
            <a:spLocks noChangeArrowheads="1"/>
          </p:cNvSpPr>
          <p:nvPr/>
        </p:nvSpPr>
        <p:spPr bwMode="auto">
          <a:xfrm>
            <a:off x="6204596" y="3045451"/>
            <a:ext cx="1664238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 Turbo Boost 2.0</a:t>
            </a:r>
          </a:p>
        </p:txBody>
      </p:sp>
      <p:sp>
        <p:nvSpPr>
          <p:cNvPr id="204" name="Rectangle 48"/>
          <p:cNvSpPr>
            <a:spLocks noChangeArrowheads="1"/>
          </p:cNvSpPr>
          <p:nvPr/>
        </p:nvSpPr>
        <p:spPr bwMode="auto">
          <a:xfrm>
            <a:off x="6775454" y="3848789"/>
            <a:ext cx="604653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FIVR</a:t>
            </a:r>
          </a:p>
        </p:txBody>
      </p:sp>
      <p:sp>
        <p:nvSpPr>
          <p:cNvPr id="205" name="Rectangle 48"/>
          <p:cNvSpPr>
            <a:spLocks noChangeArrowheads="1"/>
          </p:cNvSpPr>
          <p:nvPr/>
        </p:nvSpPr>
        <p:spPr bwMode="auto">
          <a:xfrm>
            <a:off x="6477363" y="4174015"/>
            <a:ext cx="1250663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FFFFFF">
                    <a:lumMod val="50000"/>
                  </a:srgbClr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2. gen. </a:t>
            </a:r>
            <a:r>
              <a:rPr kumimoji="0" lang="en-US" altLang="en-US" sz="1200" b="1" i="0" u="none" strike="noStrike" kern="1200" cap="none" spc="0" normalizeH="0" baseline="0" noProof="0" dirty="0" err="1">
                <a:ln>
                  <a:noFill/>
                </a:ln>
                <a:solidFill>
                  <a:srgbClr val="FFFFFF">
                    <a:lumMod val="50000"/>
                  </a:srgbClr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FIVR</a:t>
            </a:r>
            <a:endParaRPr kumimoji="0" lang="en-US" altLang="en-US" sz="1200" b="1" i="0" u="none" strike="noStrike" kern="1200" cap="none" spc="0" normalizeH="0" baseline="0" noProof="0" dirty="0">
              <a:ln>
                <a:noFill/>
              </a:ln>
              <a:solidFill>
                <a:srgbClr val="FFFFFF">
                  <a:lumMod val="50000"/>
                </a:srgbClr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206" name="Rectangle 48"/>
          <p:cNvSpPr>
            <a:spLocks noChangeArrowheads="1"/>
          </p:cNvSpPr>
          <p:nvPr/>
        </p:nvSpPr>
        <p:spPr bwMode="auto">
          <a:xfrm>
            <a:off x="5802018" y="4371842"/>
            <a:ext cx="2634054" cy="63094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ts val="135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</a:t>
            </a:r>
            <a:r>
              <a: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Speed Shift Technology,</a:t>
            </a:r>
          </a:p>
          <a:p>
            <a:pPr marL="0" marR="0" lvl="0" indent="0" algn="ctr" defTabSz="914400" rtl="0" eaLnBrk="1" fontAlgn="base" latinLnBrk="0" hangingPunct="1">
              <a:lnSpc>
                <a:spcPts val="135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Duty Cycle control, No FIVR</a:t>
            </a:r>
          </a:p>
          <a:p>
            <a:pPr marL="0" marR="0" lvl="0" indent="0" algn="ctr" defTabSz="914400" rtl="0" eaLnBrk="1" fontAlgn="base" latinLnBrk="0" hangingPunct="1">
              <a:lnSpc>
                <a:spcPts val="135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except </a:t>
            </a:r>
            <a:r>
              <a:rPr kumimoji="0" lang="en-US" altLang="en-US" sz="12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Skylake</a:t>
            </a:r>
            <a:r>
              <a: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X</a:t>
            </a:r>
            <a:endParaRPr kumimoji="0" lang="en-US" altLang="en-US" sz="1200" b="1" i="0" u="none" strike="noStrike" kern="1200" cap="none" spc="0" normalizeH="0" baseline="3000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207" name="TextBox 206"/>
          <p:cNvSpPr txBox="1"/>
          <p:nvPr/>
        </p:nvSpPr>
        <p:spPr>
          <a:xfrm>
            <a:off x="5920874" y="4916513"/>
            <a:ext cx="247375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Speed Shift Technology </a:t>
            </a:r>
            <a:r>
              <a:rPr kumimoji="0" lang="en-US" altLang="en-US" sz="12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v2</a:t>
            </a:r>
            <a:endParaRPr kumimoji="0" lang="en-US" sz="1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208" name="Rectangle 48"/>
          <p:cNvSpPr>
            <a:spLocks noChangeArrowheads="1"/>
          </p:cNvSpPr>
          <p:nvPr/>
        </p:nvSpPr>
        <p:spPr bwMode="auto">
          <a:xfrm>
            <a:off x="5888614" y="5475135"/>
            <a:ext cx="2350322" cy="45140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ts val="14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 In H-series: TVB</a:t>
            </a:r>
          </a:p>
          <a:p>
            <a:pPr marL="0" marR="0" lvl="0" indent="0" algn="ctr" defTabSz="914400" rtl="0" eaLnBrk="1" fontAlgn="base" latinLnBrk="0" hangingPunct="1">
              <a:lnSpc>
                <a:spcPts val="14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(Thermal Velocity Boost)</a:t>
            </a:r>
          </a:p>
        </p:txBody>
      </p:sp>
      <p:sp>
        <p:nvSpPr>
          <p:cNvPr id="209" name="Left Brace 208"/>
          <p:cNvSpPr/>
          <p:nvPr/>
        </p:nvSpPr>
        <p:spPr bwMode="auto">
          <a:xfrm>
            <a:off x="5744222" y="5556180"/>
            <a:ext cx="92882" cy="324000"/>
          </a:xfrm>
          <a:prstGeom prst="leftBrac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3333CC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sp>
        <p:nvSpPr>
          <p:cNvPr id="210" name="Left Brace 209"/>
          <p:cNvSpPr/>
          <p:nvPr/>
        </p:nvSpPr>
        <p:spPr bwMode="auto">
          <a:xfrm>
            <a:off x="5753599" y="4423168"/>
            <a:ext cx="92882" cy="504000"/>
          </a:xfrm>
          <a:prstGeom prst="leftBrac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3333CC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sp>
        <p:nvSpPr>
          <p:cNvPr id="211" name="Left Brace 210"/>
          <p:cNvSpPr/>
          <p:nvPr/>
        </p:nvSpPr>
        <p:spPr bwMode="auto">
          <a:xfrm>
            <a:off x="5753599" y="2240767"/>
            <a:ext cx="92882" cy="324000"/>
          </a:xfrm>
          <a:prstGeom prst="leftBrac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3333CC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sp>
        <p:nvSpPr>
          <p:cNvPr id="212" name="Left Brace 211"/>
          <p:cNvSpPr/>
          <p:nvPr/>
        </p:nvSpPr>
        <p:spPr bwMode="auto">
          <a:xfrm>
            <a:off x="5753599" y="1440103"/>
            <a:ext cx="92882" cy="504000"/>
          </a:xfrm>
          <a:prstGeom prst="leftBrac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3333CC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sp>
        <p:nvSpPr>
          <p:cNvPr id="213" name="TextBox 212"/>
          <p:cNvSpPr txBox="1"/>
          <p:nvPr/>
        </p:nvSpPr>
        <p:spPr>
          <a:xfrm>
            <a:off x="6788900" y="6226720"/>
            <a:ext cx="627095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1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/>
                <a:ea typeface="+mn-ea"/>
                <a:cs typeface="+mn-cs"/>
              </a:rPr>
              <a:t>STIM</a:t>
            </a:r>
            <a:endParaRPr kumimoji="0" lang="en-US" sz="1400" b="1" i="0" u="none" strike="noStrike" kern="1200" cap="none" spc="0" normalizeH="0" baseline="0" noProof="0" dirty="0">
              <a:ln>
                <a:noFill/>
              </a:ln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214" name="Rectangle 213"/>
          <p:cNvSpPr/>
          <p:nvPr/>
        </p:nvSpPr>
        <p:spPr>
          <a:xfrm>
            <a:off x="5715635" y="1361512"/>
            <a:ext cx="3131840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ts val="14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</a:t>
            </a:r>
            <a:r>
              <a: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Clock gating, </a:t>
            </a:r>
            <a:r>
              <a:rPr kumimoji="0" lang="en-US" altLang="en-US" sz="12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PECI</a:t>
            </a:r>
            <a:r>
              <a: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, </a:t>
            </a:r>
          </a:p>
          <a:p>
            <a:pPr marL="0" marR="0" lvl="0" indent="0" algn="ctr" defTabSz="914400" rtl="0" eaLnBrk="1" fontAlgn="base" latinLnBrk="0" hangingPunct="1">
              <a:lnSpc>
                <a:spcPts val="14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Platform Thermal Control by</a:t>
            </a:r>
            <a:endParaRPr kumimoji="0" lang="hu-HU" altLang="en-US" sz="12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Arial" charset="0"/>
            </a:endParaRPr>
          </a:p>
          <a:p>
            <a:pPr marL="0" marR="0" lvl="0" indent="0" algn="ctr" defTabSz="914400" rtl="0" eaLnBrk="1" fontAlgn="base" latinLnBrk="0" hangingPunct="1">
              <a:lnSpc>
                <a:spcPts val="14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 3. party controller</a:t>
            </a:r>
            <a:endParaRPr kumimoji="0" lang="en-US" altLang="en-US" sz="12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  <p:sp>
        <p:nvSpPr>
          <p:cNvPr id="215" name="TextBox 214"/>
          <p:cNvSpPr txBox="1"/>
          <p:nvPr/>
        </p:nvSpPr>
        <p:spPr>
          <a:xfrm>
            <a:off x="3385105" y="5875769"/>
            <a:ext cx="43794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8G</a:t>
            </a:r>
          </a:p>
        </p:txBody>
      </p:sp>
    </p:spTree>
    <p:extLst>
      <p:ext uri="{BB962C8B-B14F-4D97-AF65-F5344CB8AC3E}">
        <p14:creationId xmlns:p14="http://schemas.microsoft.com/office/powerpoint/2010/main" val="1160467122"/>
      </p:ext>
    </p:extLst>
  </p:cSld>
  <p:clrMapOvr>
    <a:masterClrMapping/>
  </p:clrMapOvr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1700" dirty="0"/>
              <a:t>2.2.3 What are the key enhancements of the Core 2 family? (10)</a:t>
            </a:r>
          </a:p>
        </p:txBody>
      </p:sp>
      <p:sp>
        <p:nvSpPr>
          <p:cNvPr id="5" name="Text Box 53"/>
          <p:cNvSpPr txBox="1">
            <a:spLocks noChangeArrowheads="1"/>
          </p:cNvSpPr>
          <p:nvPr/>
        </p:nvSpPr>
        <p:spPr bwMode="auto">
          <a:xfrm>
            <a:off x="6167860" y="1143362"/>
            <a:ext cx="2194832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Main enhancements  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in power management</a:t>
            </a:r>
          </a:p>
        </p:txBody>
      </p:sp>
      <p:sp>
        <p:nvSpPr>
          <p:cNvPr id="7" name="Text Box 5"/>
          <p:cNvSpPr txBox="1">
            <a:spLocks noChangeArrowheads="1"/>
          </p:cNvSpPr>
          <p:nvPr/>
        </p:nvSpPr>
        <p:spPr bwMode="auto">
          <a:xfrm>
            <a:off x="5157065" y="1932220"/>
            <a:ext cx="3740264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  FIVR, Dynamic Tuning 2.0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(not discussed)</a:t>
            </a:r>
          </a:p>
        </p:txBody>
      </p:sp>
      <p:sp>
        <p:nvSpPr>
          <p:cNvPr id="18" name="Left Brace 17"/>
          <p:cNvSpPr/>
          <p:nvPr/>
        </p:nvSpPr>
        <p:spPr bwMode="auto">
          <a:xfrm>
            <a:off x="5698300" y="1943835"/>
            <a:ext cx="94779" cy="324000"/>
          </a:xfrm>
          <a:prstGeom prst="leftBrac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 dirty="0">
              <a:ln>
                <a:noFill/>
              </a:ln>
              <a:solidFill>
                <a:srgbClr val="3333CC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sp>
        <p:nvSpPr>
          <p:cNvPr id="22" name="Text Box 56"/>
          <p:cNvSpPr txBox="1">
            <a:spLocks noChangeArrowheads="1"/>
          </p:cNvSpPr>
          <p:nvPr/>
        </p:nvSpPr>
        <p:spPr bwMode="auto">
          <a:xfrm>
            <a:off x="75092" y="510933"/>
            <a:ext cx="184731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400" b="1" i="0" u="none" strike="noStrike" kern="1200" cap="none" spc="0" normalizeH="0" baseline="0" noProof="0" dirty="0">
              <a:ln>
                <a:noFill/>
              </a:ln>
              <a:solidFill>
                <a:srgbClr val="333399"/>
              </a:solidFill>
              <a:effectLst/>
              <a:uLnTx/>
              <a:uFillTx/>
              <a:latin typeface="Verdana" pitchFamily="34" charset="0"/>
              <a:ea typeface="+mn-ea"/>
              <a:cs typeface="Arial" charset="0"/>
            </a:endParaRPr>
          </a:p>
        </p:txBody>
      </p:sp>
      <p:sp>
        <p:nvSpPr>
          <p:cNvPr id="42" name="Text Box 58"/>
          <p:cNvSpPr txBox="1">
            <a:spLocks noChangeArrowheads="1"/>
          </p:cNvSpPr>
          <p:nvPr/>
        </p:nvSpPr>
        <p:spPr bwMode="auto">
          <a:xfrm>
            <a:off x="4687267" y="1289533"/>
            <a:ext cx="944489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05</a:t>
            </a:r>
            <a:r>
              <a:rPr lang="hu-HU" altLang="en-US" sz="1200" b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/20</a:t>
            </a:r>
            <a:r>
              <a:rPr lang="en-US" altLang="en-US" sz="1200" b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18</a:t>
            </a:r>
          </a:p>
        </p:txBody>
      </p:sp>
      <p:sp>
        <p:nvSpPr>
          <p:cNvPr id="43" name="Text Box 58"/>
          <p:cNvSpPr txBox="1">
            <a:spLocks noChangeArrowheads="1"/>
          </p:cNvSpPr>
          <p:nvPr/>
        </p:nvSpPr>
        <p:spPr bwMode="auto">
          <a:xfrm>
            <a:off x="4596780" y="1643928"/>
            <a:ext cx="1050288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 07/</a:t>
            </a:r>
            <a:r>
              <a:rPr lang="hu-HU" altLang="en-US" sz="1200" b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20</a:t>
            </a:r>
            <a:r>
              <a:rPr lang="en-US" altLang="en-US" sz="1200" b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19</a:t>
            </a:r>
          </a:p>
        </p:txBody>
      </p:sp>
      <p:sp>
        <p:nvSpPr>
          <p:cNvPr id="44" name="Rectangle 31"/>
          <p:cNvSpPr>
            <a:spLocks noChangeArrowheads="1"/>
          </p:cNvSpPr>
          <p:nvPr/>
        </p:nvSpPr>
        <p:spPr bwMode="auto">
          <a:xfrm>
            <a:off x="431540" y="1239111"/>
            <a:ext cx="4087345" cy="1642570"/>
          </a:xfrm>
          <a:prstGeom prst="rect">
            <a:avLst/>
          </a:prstGeom>
          <a:gradFill rotWithShape="1">
            <a:gsLst>
              <a:gs pos="0">
                <a:schemeClr val="tx2">
                  <a:lumMod val="60000"/>
                  <a:lumOff val="40000"/>
                </a:schemeClr>
              </a:gs>
              <a:gs pos="100000">
                <a:schemeClr val="accent1"/>
              </a:gs>
            </a:gsLst>
            <a:lin ang="0" scaled="1"/>
          </a:gra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hu-HU" sz="1400" dirty="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45" name="AutoShape 32"/>
          <p:cNvSpPr>
            <a:spLocks noChangeArrowheads="1"/>
          </p:cNvSpPr>
          <p:nvPr/>
        </p:nvSpPr>
        <p:spPr bwMode="auto">
          <a:xfrm>
            <a:off x="431540" y="1247982"/>
            <a:ext cx="3685147" cy="1633699"/>
          </a:xfrm>
          <a:prstGeom prst="roundRect">
            <a:avLst>
              <a:gd name="adj" fmla="val 16667"/>
            </a:avLst>
          </a:prstGeom>
          <a:solidFill>
            <a:srgbClr val="FFAD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 dirty="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46" name="Oval 33"/>
          <p:cNvSpPr>
            <a:spLocks noChangeArrowheads="1"/>
          </p:cNvSpPr>
          <p:nvPr/>
        </p:nvSpPr>
        <p:spPr bwMode="auto">
          <a:xfrm>
            <a:off x="3752230" y="1243824"/>
            <a:ext cx="774700" cy="1645115"/>
          </a:xfrm>
          <a:prstGeom prst="ellipse">
            <a:avLst/>
          </a:prstGeom>
          <a:solidFill>
            <a:srgbClr val="FFAD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r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200" b="1" dirty="0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47" name="Text Box 34"/>
          <p:cNvSpPr txBox="1">
            <a:spLocks noChangeArrowheads="1"/>
          </p:cNvSpPr>
          <p:nvPr/>
        </p:nvSpPr>
        <p:spPr bwMode="auto">
          <a:xfrm>
            <a:off x="3948247" y="1915380"/>
            <a:ext cx="595035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000" b="1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10</a:t>
            </a:r>
            <a:r>
              <a:rPr lang="hu-HU" altLang="en-US" sz="1000" b="1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nm</a:t>
            </a:r>
          </a:p>
        </p:txBody>
      </p:sp>
      <p:sp>
        <p:nvSpPr>
          <p:cNvPr id="48" name="Text Box 38"/>
          <p:cNvSpPr txBox="1">
            <a:spLocks noChangeArrowheads="1"/>
          </p:cNvSpPr>
          <p:nvPr/>
        </p:nvSpPr>
        <p:spPr bwMode="auto">
          <a:xfrm rot="16200000">
            <a:off x="209392" y="1798340"/>
            <a:ext cx="86810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000" dirty="0">
                <a:solidFill>
                  <a:srgbClr val="FFFFFF"/>
                </a:solidFill>
                <a:cs typeface="Arial" charset="0"/>
              </a:rPr>
              <a:t>4</a:t>
            </a:r>
            <a:r>
              <a:rPr lang="hu-HU" altLang="en-US" sz="1000" dirty="0">
                <a:solidFill>
                  <a:srgbClr val="FFFFFF"/>
                </a:solidFill>
                <a:cs typeface="Arial" charset="0"/>
              </a:rPr>
              <a:t> YEARS</a:t>
            </a:r>
          </a:p>
        </p:txBody>
      </p:sp>
      <p:sp>
        <p:nvSpPr>
          <p:cNvPr id="49" name="Rectangle 35"/>
          <p:cNvSpPr>
            <a:spLocks noChangeArrowheads="1"/>
          </p:cNvSpPr>
          <p:nvPr/>
        </p:nvSpPr>
        <p:spPr bwMode="auto">
          <a:xfrm>
            <a:off x="823292" y="1258074"/>
            <a:ext cx="3240088" cy="1630866"/>
          </a:xfrm>
          <a:prstGeom prst="rect">
            <a:avLst/>
          </a:prstGeom>
          <a:gradFill rotWithShape="1">
            <a:gsLst>
              <a:gs pos="0">
                <a:srgbClr val="B2B2B2"/>
              </a:gs>
              <a:gs pos="100000">
                <a:srgbClr val="FFAD5B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 dirty="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50" name="Text Box 36"/>
          <p:cNvSpPr txBox="1">
            <a:spLocks noChangeArrowheads="1"/>
          </p:cNvSpPr>
          <p:nvPr/>
        </p:nvSpPr>
        <p:spPr bwMode="auto">
          <a:xfrm>
            <a:off x="820865" y="1281196"/>
            <a:ext cx="3121025" cy="261610"/>
          </a:xfrm>
          <a:prstGeom prst="rect">
            <a:avLst/>
          </a:prstGeom>
          <a:solidFill>
            <a:srgbClr val="FFFFC9">
              <a:alpha val="58038"/>
            </a:srgbClr>
          </a:solidFill>
          <a:ln w="19050" algn="ctr">
            <a:solidFill>
              <a:schemeClr val="accent2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100" b="1" i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TICK</a:t>
            </a:r>
            <a:r>
              <a:rPr lang="en-US" altLang="en-US" sz="1100" b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 Cannon Lake</a:t>
            </a:r>
          </a:p>
        </p:txBody>
      </p:sp>
      <p:sp>
        <p:nvSpPr>
          <p:cNvPr id="51" name="Text Box 37"/>
          <p:cNvSpPr txBox="1">
            <a:spLocks noChangeArrowheads="1"/>
          </p:cNvSpPr>
          <p:nvPr/>
        </p:nvSpPr>
        <p:spPr bwMode="auto">
          <a:xfrm>
            <a:off x="828803" y="1593123"/>
            <a:ext cx="3108960" cy="276999"/>
          </a:xfrm>
          <a:prstGeom prst="rect">
            <a:avLst/>
          </a:prstGeom>
          <a:solidFill>
            <a:srgbClr val="6148F6">
              <a:alpha val="22745"/>
            </a:srgbClr>
          </a:solidFill>
          <a:ln w="19050" algn="ctr">
            <a:solidFill>
              <a:srgbClr val="996633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 i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TOCK</a:t>
            </a:r>
            <a:r>
              <a:rPr lang="hu-HU" altLang="en-US" sz="1200" b="1" i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</a:t>
            </a:r>
            <a:r>
              <a:rPr lang="en-US" altLang="en-US" sz="1200" b="1" i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Ice Lake</a:t>
            </a:r>
            <a:endParaRPr lang="en-US" altLang="en-US" sz="1200" b="1" dirty="0">
              <a:solidFill>
                <a:srgbClr val="000000"/>
              </a:solidFill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52" name="Text Box 37"/>
          <p:cNvSpPr txBox="1">
            <a:spLocks noChangeArrowheads="1"/>
          </p:cNvSpPr>
          <p:nvPr/>
        </p:nvSpPr>
        <p:spPr bwMode="auto">
          <a:xfrm>
            <a:off x="825980" y="2271900"/>
            <a:ext cx="3108960" cy="276999"/>
          </a:xfrm>
          <a:prstGeom prst="rect">
            <a:avLst/>
          </a:prstGeom>
          <a:solidFill>
            <a:srgbClr val="6148F6">
              <a:alpha val="22353"/>
            </a:srgbClr>
          </a:solidFill>
          <a:ln w="19050" algn="ctr">
            <a:solidFill>
              <a:srgbClr val="996633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 i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TOCK</a:t>
            </a:r>
            <a:r>
              <a:rPr lang="hu-HU" altLang="en-US" sz="1200" b="1" i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</a:t>
            </a:r>
            <a:r>
              <a:rPr lang="en-US" altLang="en-US" sz="1200" b="1" i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Alder Lake</a:t>
            </a:r>
            <a:endParaRPr lang="en-US" altLang="en-US" sz="1200" b="1" dirty="0">
              <a:solidFill>
                <a:srgbClr val="000000"/>
              </a:solidFill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53" name="Text Box 37"/>
          <p:cNvSpPr txBox="1">
            <a:spLocks noChangeArrowheads="1"/>
          </p:cNvSpPr>
          <p:nvPr/>
        </p:nvSpPr>
        <p:spPr bwMode="auto">
          <a:xfrm>
            <a:off x="827473" y="1937339"/>
            <a:ext cx="3108960" cy="276999"/>
          </a:xfrm>
          <a:prstGeom prst="rect">
            <a:avLst/>
          </a:prstGeom>
          <a:solidFill>
            <a:srgbClr val="6148F6">
              <a:alpha val="23137"/>
            </a:srgbClr>
          </a:solidFill>
          <a:ln w="19050" algn="ctr">
            <a:solidFill>
              <a:srgbClr val="996633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 i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TOCK</a:t>
            </a:r>
            <a:r>
              <a:rPr lang="hu-HU" altLang="en-US" sz="1200" b="1" i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</a:t>
            </a:r>
            <a:r>
              <a:rPr lang="en-US" altLang="en-US" sz="1200" b="1" i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Tiger Lake</a:t>
            </a:r>
            <a:endParaRPr lang="en-US" altLang="en-US" sz="1200" b="1" dirty="0">
              <a:solidFill>
                <a:srgbClr val="000000"/>
              </a:solidFill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54" name="Text Box 58"/>
          <p:cNvSpPr txBox="1">
            <a:spLocks noChangeArrowheads="1"/>
          </p:cNvSpPr>
          <p:nvPr/>
        </p:nvSpPr>
        <p:spPr bwMode="auto">
          <a:xfrm>
            <a:off x="4588287" y="1960911"/>
            <a:ext cx="1050288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 09/</a:t>
            </a:r>
            <a:r>
              <a:rPr lang="hu-HU" altLang="en-US" sz="1200" b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20</a:t>
            </a:r>
            <a:r>
              <a:rPr lang="en-US" altLang="en-US" sz="1200" b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20</a:t>
            </a:r>
          </a:p>
        </p:txBody>
      </p:sp>
      <p:sp>
        <p:nvSpPr>
          <p:cNvPr id="55" name="Text Box 58"/>
          <p:cNvSpPr txBox="1">
            <a:spLocks noChangeArrowheads="1"/>
          </p:cNvSpPr>
          <p:nvPr/>
        </p:nvSpPr>
        <p:spPr bwMode="auto">
          <a:xfrm>
            <a:off x="4662180" y="2292066"/>
            <a:ext cx="997389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11/</a:t>
            </a:r>
            <a:r>
              <a:rPr lang="hu-HU" altLang="en-US" sz="1200" b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20</a:t>
            </a:r>
            <a:r>
              <a:rPr lang="en-US" altLang="en-US" sz="1200" b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21</a:t>
            </a:r>
          </a:p>
        </p:txBody>
      </p:sp>
      <p:sp>
        <p:nvSpPr>
          <p:cNvPr id="56" name="TextBox 55"/>
          <p:cNvSpPr txBox="1"/>
          <p:nvPr/>
        </p:nvSpPr>
        <p:spPr>
          <a:xfrm>
            <a:off x="3409665" y="1911819"/>
            <a:ext cx="55175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dirty="0">
                <a:solidFill>
                  <a:schemeClr val="accent6"/>
                </a:solidFill>
              </a:rPr>
              <a:t>11G</a:t>
            </a:r>
          </a:p>
        </p:txBody>
      </p:sp>
      <p:sp>
        <p:nvSpPr>
          <p:cNvPr id="57" name="TextBox 56"/>
          <p:cNvSpPr txBox="1"/>
          <p:nvPr/>
        </p:nvSpPr>
        <p:spPr>
          <a:xfrm>
            <a:off x="3413276" y="2266348"/>
            <a:ext cx="55175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dirty="0">
                <a:solidFill>
                  <a:schemeClr val="accent6"/>
                </a:solidFill>
              </a:rPr>
              <a:t>12G</a:t>
            </a:r>
          </a:p>
        </p:txBody>
      </p:sp>
      <p:sp>
        <p:nvSpPr>
          <p:cNvPr id="58" name="TextBox 57"/>
          <p:cNvSpPr txBox="1"/>
          <p:nvPr/>
        </p:nvSpPr>
        <p:spPr>
          <a:xfrm>
            <a:off x="3415345" y="1570276"/>
            <a:ext cx="55175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dirty="0">
                <a:solidFill>
                  <a:schemeClr val="accent6"/>
                </a:solidFill>
              </a:rPr>
              <a:t>10G</a:t>
            </a:r>
          </a:p>
        </p:txBody>
      </p:sp>
      <p:sp>
        <p:nvSpPr>
          <p:cNvPr id="59" name="TextBox 58"/>
          <p:cNvSpPr txBox="1"/>
          <p:nvPr/>
        </p:nvSpPr>
        <p:spPr>
          <a:xfrm>
            <a:off x="3516098" y="1255241"/>
            <a:ext cx="43794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dirty="0">
                <a:solidFill>
                  <a:schemeClr val="accent6"/>
                </a:solidFill>
              </a:rPr>
              <a:t>8G</a:t>
            </a:r>
          </a:p>
        </p:txBody>
      </p:sp>
      <p:pic>
        <p:nvPicPr>
          <p:cNvPr id="60" name="Picture 59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631371" y="1427182"/>
            <a:ext cx="268247" cy="883997"/>
          </a:xfrm>
          <a:prstGeom prst="rect">
            <a:avLst/>
          </a:prstGeom>
        </p:spPr>
      </p:pic>
      <p:pic>
        <p:nvPicPr>
          <p:cNvPr id="61" name="Picture 60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780723" y="1579582"/>
            <a:ext cx="274344" cy="883997"/>
          </a:xfrm>
          <a:prstGeom prst="rect">
            <a:avLst/>
          </a:prstGeom>
        </p:spPr>
      </p:pic>
      <p:sp>
        <p:nvSpPr>
          <p:cNvPr id="62" name="TextBox 61"/>
          <p:cNvSpPr txBox="1"/>
          <p:nvPr/>
        </p:nvSpPr>
        <p:spPr>
          <a:xfrm>
            <a:off x="3415345" y="2573904"/>
            <a:ext cx="55175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dirty="0">
                <a:solidFill>
                  <a:schemeClr val="accent6"/>
                </a:solidFill>
              </a:rPr>
              <a:t>13G</a:t>
            </a:r>
          </a:p>
        </p:txBody>
      </p:sp>
      <p:sp>
        <p:nvSpPr>
          <p:cNvPr id="63" name="Text Box 58"/>
          <p:cNvSpPr txBox="1">
            <a:spLocks noChangeArrowheads="1"/>
          </p:cNvSpPr>
          <p:nvPr/>
        </p:nvSpPr>
        <p:spPr bwMode="auto">
          <a:xfrm>
            <a:off x="4662010" y="2604682"/>
            <a:ext cx="1091966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10/</a:t>
            </a:r>
            <a:r>
              <a:rPr lang="hu-HU" altLang="en-US" sz="1200" b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20</a:t>
            </a:r>
            <a:r>
              <a:rPr lang="en-US" altLang="en-US" sz="1200" b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22?</a:t>
            </a:r>
          </a:p>
        </p:txBody>
      </p:sp>
      <p:sp>
        <p:nvSpPr>
          <p:cNvPr id="64" name="Text Box 37"/>
          <p:cNvSpPr txBox="1">
            <a:spLocks noChangeArrowheads="1"/>
          </p:cNvSpPr>
          <p:nvPr/>
        </p:nvSpPr>
        <p:spPr bwMode="auto">
          <a:xfrm>
            <a:off x="824141" y="2583374"/>
            <a:ext cx="3108960" cy="276999"/>
          </a:xfrm>
          <a:prstGeom prst="rect">
            <a:avLst/>
          </a:prstGeom>
          <a:solidFill>
            <a:srgbClr val="6148F6">
              <a:alpha val="23137"/>
            </a:srgbClr>
          </a:solidFill>
          <a:ln w="19050" algn="ctr">
            <a:solidFill>
              <a:srgbClr val="996633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 i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TOCK</a:t>
            </a:r>
            <a:r>
              <a:rPr lang="hu-HU" altLang="en-US" sz="1200" b="1" i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</a:t>
            </a:r>
            <a:r>
              <a:rPr lang="en-US" altLang="en-US" sz="1200" b="1" i="1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Raptor Lake</a:t>
            </a:r>
            <a:endParaRPr lang="en-US" altLang="en-US" sz="1200" b="1" dirty="0">
              <a:solidFill>
                <a:srgbClr val="000000"/>
              </a:solidFill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32" name="Text Box 56"/>
          <p:cNvSpPr txBox="1">
            <a:spLocks noChangeArrowheads="1"/>
          </p:cNvSpPr>
          <p:nvPr/>
        </p:nvSpPr>
        <p:spPr bwMode="auto">
          <a:xfrm>
            <a:off x="26495" y="458670"/>
            <a:ext cx="9208290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None/>
              <a:defRPr/>
            </a:pPr>
            <a:r>
              <a:rPr lang="en-US" altLang="en-US" sz="1800" spc="-20" dirty="0">
                <a:solidFill>
                  <a:srgbClr val="333399"/>
                </a:solidFill>
                <a:latin typeface="Verdana" pitchFamily="34" charset="0"/>
                <a:cs typeface="Arial" charset="0"/>
              </a:rPr>
              <a:t>Main enhancements in power management of the Core 2 microarchitecture </a:t>
            </a:r>
            <a:r>
              <a:rPr lang="en-US" altLang="en-US" sz="1800" spc="-20" dirty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-2</a:t>
            </a:r>
            <a:endParaRPr lang="en-US" altLang="en-US" sz="1800" spc="-20" dirty="0">
              <a:solidFill>
                <a:srgbClr val="333399"/>
              </a:solidFill>
              <a:latin typeface="Verdana" pitchFamily="34" charset="0"/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246437408"/>
      </p:ext>
    </p:extLst>
  </p:cSld>
  <p:clrMapOvr>
    <a:masterClrMapping/>
  </p:clrMapOvr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182F76"/>
            </a:gs>
            <a:gs pos="100000">
              <a:srgbClr val="3366FF"/>
            </a:gs>
          </a:gsLst>
          <a:lin ang="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226" name="AutoShape 3"/>
          <p:cNvSpPr>
            <a:spLocks noChangeArrowheads="1"/>
          </p:cNvSpPr>
          <p:nvPr/>
        </p:nvSpPr>
        <p:spPr bwMode="auto">
          <a:xfrm>
            <a:off x="871538" y="1358770"/>
            <a:ext cx="7750176" cy="457200"/>
          </a:xfrm>
          <a:prstGeom prst="roundRect">
            <a:avLst>
              <a:gd name="adj" fmla="val 0"/>
            </a:avLst>
          </a:prstGeom>
          <a:solidFill>
            <a:srgbClr val="000080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9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3. Evolution of client (laptop and desktop) processors</a:t>
            </a:r>
          </a:p>
        </p:txBody>
      </p:sp>
      <p:grpSp>
        <p:nvGrpSpPr>
          <p:cNvPr id="3" name="Group 13"/>
          <p:cNvGrpSpPr>
            <a:grpSpLocks/>
          </p:cNvGrpSpPr>
          <p:nvPr/>
        </p:nvGrpSpPr>
        <p:grpSpPr bwMode="auto">
          <a:xfrm>
            <a:off x="524724" y="2207738"/>
            <a:ext cx="8098175" cy="504000"/>
            <a:chOff x="472" y="2160"/>
            <a:chExt cx="4630" cy="386"/>
          </a:xfrm>
        </p:grpSpPr>
        <p:sp>
          <p:nvSpPr>
            <p:cNvPr id="4" name="AutoShape 11"/>
            <p:cNvSpPr>
              <a:spLocks noChangeArrowheads="1"/>
            </p:cNvSpPr>
            <p:nvPr/>
          </p:nvSpPr>
          <p:spPr bwMode="auto">
            <a:xfrm>
              <a:off x="658" y="2160"/>
              <a:ext cx="4444" cy="386"/>
            </a:xfrm>
            <a:prstGeom prst="roundRect">
              <a:avLst>
                <a:gd name="adj" fmla="val 0"/>
              </a:avLst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None/>
                <a:defRPr/>
              </a:pPr>
              <a:r>
                <a:rPr lang="en-US" altLang="en-US" sz="1900" dirty="0">
                  <a:solidFill>
                    <a:srgbClr val="FFFFFF"/>
                  </a:solidFill>
                  <a:latin typeface="Verdana" pitchFamily="34" charset="0"/>
                  <a:cs typeface="Arial" charset="0"/>
                </a:rPr>
                <a:t>   3.1 Overview of Intel’s Core 2-based client processors </a:t>
              </a:r>
            </a:p>
          </p:txBody>
        </p:sp>
        <p:sp>
          <p:nvSpPr>
            <p:cNvPr id="5" name="Text Box 12"/>
            <p:cNvSpPr txBox="1">
              <a:spLocks noChangeArrowheads="1"/>
            </p:cNvSpPr>
            <p:nvPr/>
          </p:nvSpPr>
          <p:spPr bwMode="auto">
            <a:xfrm>
              <a:off x="472" y="2169"/>
              <a:ext cx="254" cy="24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 eaLnBrk="1" fontAlgn="base" hangingPunct="1">
                <a:spcBef>
                  <a:spcPct val="0"/>
                </a:spcBef>
                <a:spcAft>
                  <a:spcPct val="0"/>
                </a:spcAft>
              </a:pPr>
              <a:r>
                <a:rPr lang="hu-HU" altLang="en-US" sz="1900" dirty="0">
                  <a:solidFill>
                    <a:srgbClr val="FFFFFF"/>
                  </a:solidFill>
                  <a:latin typeface="Verdana" pitchFamily="34" charset="0"/>
                  <a:cs typeface="Arial" charset="0"/>
                </a:rPr>
                <a:t> </a:t>
              </a:r>
              <a:endParaRPr lang="en-US" altLang="en-US" sz="1900" dirty="0">
                <a:solidFill>
                  <a:srgbClr val="FFFFFF"/>
                </a:solidFill>
                <a:latin typeface="Verdana" pitchFamily="34" charset="0"/>
                <a:cs typeface="Arial" charset="0"/>
              </a:endParaRPr>
            </a:p>
          </p:txBody>
        </p:sp>
      </p:grpSp>
      <p:grpSp>
        <p:nvGrpSpPr>
          <p:cNvPr id="6" name="Group 14"/>
          <p:cNvGrpSpPr>
            <a:grpSpLocks/>
          </p:cNvGrpSpPr>
          <p:nvPr/>
        </p:nvGrpSpPr>
        <p:grpSpPr bwMode="auto">
          <a:xfrm>
            <a:off x="524724" y="2761075"/>
            <a:ext cx="8098175" cy="720000"/>
            <a:chOff x="472" y="2160"/>
            <a:chExt cx="4630" cy="288"/>
          </a:xfrm>
        </p:grpSpPr>
        <p:sp>
          <p:nvSpPr>
            <p:cNvPr id="7" name="AutoShape 15"/>
            <p:cNvSpPr>
              <a:spLocks noChangeArrowheads="1"/>
            </p:cNvSpPr>
            <p:nvPr/>
          </p:nvSpPr>
          <p:spPr bwMode="auto">
            <a:xfrm>
              <a:off x="658" y="2160"/>
              <a:ext cx="4444" cy="288"/>
            </a:xfrm>
            <a:prstGeom prst="roundRect">
              <a:avLst>
                <a:gd name="adj" fmla="val 0"/>
              </a:avLst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lvl="0" eaLnBrk="1" fontAlgn="base" hangingPunct="1">
                <a:spcBef>
                  <a:spcPct val="0"/>
                </a:spcBef>
                <a:spcAft>
                  <a:spcPct val="0"/>
                </a:spcAft>
                <a:buNone/>
                <a:defRPr/>
              </a:pPr>
              <a:r>
                <a:rPr lang="en-US" altLang="en-US" sz="1900" dirty="0">
                  <a:solidFill>
                    <a:srgbClr val="FFFFFF"/>
                  </a:solidFill>
                  <a:latin typeface="Verdana" pitchFamily="34" charset="0"/>
                  <a:cs typeface="Arial" charset="0"/>
                </a:rPr>
                <a:t>   3.2 How have Intel’s Core 2-based client lines evolved </a:t>
              </a:r>
            </a:p>
            <a:p>
              <a:pPr lvl="0" eaLnBrk="1" fontAlgn="base" hangingPunct="1">
                <a:spcBef>
                  <a:spcPct val="0"/>
                </a:spcBef>
                <a:spcAft>
                  <a:spcPct val="0"/>
                </a:spcAft>
                <a:buNone/>
                <a:defRPr/>
              </a:pPr>
              <a:r>
                <a:rPr lang="en-US" altLang="en-US" sz="1900" dirty="0">
                  <a:solidFill>
                    <a:srgbClr val="FFFFFF"/>
                  </a:solidFill>
                  <a:latin typeface="Verdana" pitchFamily="34" charset="0"/>
                  <a:cs typeface="Arial" charset="0"/>
                </a:rPr>
                <a:t>           from their introduction in 2006 until now?</a:t>
              </a:r>
            </a:p>
          </p:txBody>
        </p:sp>
        <p:sp>
          <p:nvSpPr>
            <p:cNvPr id="8" name="Text Box 16"/>
            <p:cNvSpPr txBox="1">
              <a:spLocks noChangeArrowheads="1"/>
            </p:cNvSpPr>
            <p:nvPr/>
          </p:nvSpPr>
          <p:spPr bwMode="auto">
            <a:xfrm>
              <a:off x="472" y="2177"/>
              <a:ext cx="254" cy="24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 eaLnBrk="1" fontAlgn="base" hangingPunct="1">
                <a:spcBef>
                  <a:spcPct val="0"/>
                </a:spcBef>
                <a:spcAft>
                  <a:spcPct val="0"/>
                </a:spcAft>
              </a:pPr>
              <a:r>
                <a:rPr lang="hu-HU" altLang="en-US" sz="1900" dirty="0">
                  <a:solidFill>
                    <a:srgbClr val="FFFFFF"/>
                  </a:solidFill>
                  <a:latin typeface="Verdana" pitchFamily="34" charset="0"/>
                  <a:cs typeface="Arial" charset="0"/>
                </a:rPr>
                <a:t> </a:t>
              </a:r>
              <a:endParaRPr lang="en-US" altLang="en-US" sz="1900" dirty="0">
                <a:solidFill>
                  <a:srgbClr val="FFFFFF"/>
                </a:solidFill>
                <a:latin typeface="Verdana" pitchFamily="34" charset="0"/>
                <a:cs typeface="Arial" charset="0"/>
              </a:endParaRPr>
            </a:p>
          </p:txBody>
        </p:sp>
      </p:grpSp>
      <p:grpSp>
        <p:nvGrpSpPr>
          <p:cNvPr id="9" name="Group 20"/>
          <p:cNvGrpSpPr>
            <a:grpSpLocks/>
          </p:cNvGrpSpPr>
          <p:nvPr/>
        </p:nvGrpSpPr>
        <p:grpSpPr bwMode="auto">
          <a:xfrm>
            <a:off x="524725" y="3554869"/>
            <a:ext cx="8097852" cy="720728"/>
            <a:chOff x="472" y="2160"/>
            <a:chExt cx="4990" cy="454"/>
          </a:xfrm>
        </p:grpSpPr>
        <p:sp>
          <p:nvSpPr>
            <p:cNvPr id="10" name="AutoShape 21"/>
            <p:cNvSpPr>
              <a:spLocks noChangeArrowheads="1"/>
            </p:cNvSpPr>
            <p:nvPr/>
          </p:nvSpPr>
          <p:spPr bwMode="auto">
            <a:xfrm>
              <a:off x="658" y="2160"/>
              <a:ext cx="4804" cy="454"/>
            </a:xfrm>
            <a:prstGeom prst="roundRect">
              <a:avLst>
                <a:gd name="adj" fmla="val 0"/>
              </a:avLst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lvl="0" eaLnBrk="1" fontAlgn="base" hangingPunct="1">
                <a:spcBef>
                  <a:spcPct val="0"/>
                </a:spcBef>
                <a:spcAft>
                  <a:spcPct val="0"/>
                </a:spcAft>
                <a:buNone/>
                <a:defRPr/>
              </a:pPr>
              <a:r>
                <a:rPr lang="en-US" altLang="en-US" sz="1900" dirty="0">
                  <a:solidFill>
                    <a:srgbClr val="FFFFFF"/>
                  </a:solidFill>
                  <a:latin typeface="Verdana" pitchFamily="34" charset="0"/>
                  <a:cs typeface="Arial" charset="0"/>
                </a:rPr>
                <a:t>   </a:t>
              </a:r>
              <a:r>
                <a:rPr lang="en-US" altLang="en-US" sz="2000" dirty="0">
                  <a:solidFill>
                    <a:srgbClr val="FFFFFF"/>
                  </a:solidFill>
                  <a:latin typeface="Verdana" pitchFamily="34" charset="0"/>
                  <a:cs typeface="Arial" charset="0"/>
                </a:rPr>
                <a:t>3.3 How was integrated graphics introduced and</a:t>
              </a:r>
            </a:p>
            <a:p>
              <a:pPr lvl="0" eaLnBrk="1" fontAlgn="base" hangingPunct="1">
                <a:spcBef>
                  <a:spcPct val="0"/>
                </a:spcBef>
                <a:spcAft>
                  <a:spcPct val="0"/>
                </a:spcAft>
                <a:buNone/>
                <a:defRPr/>
              </a:pPr>
              <a:r>
                <a:rPr lang="en-US" altLang="en-US" sz="2000" dirty="0">
                  <a:solidFill>
                    <a:srgbClr val="FFFFFF"/>
                  </a:solidFill>
                  <a:latin typeface="Verdana" pitchFamily="34" charset="0"/>
                  <a:cs typeface="Arial" charset="0"/>
                </a:rPr>
                <a:t>           has evolved in Intel’s Core 2 line?</a:t>
              </a:r>
            </a:p>
          </p:txBody>
        </p:sp>
        <p:sp>
          <p:nvSpPr>
            <p:cNvPr id="11" name="Text Box 22"/>
            <p:cNvSpPr txBox="1">
              <a:spLocks noChangeArrowheads="1"/>
            </p:cNvSpPr>
            <p:nvPr/>
          </p:nvSpPr>
          <p:spPr bwMode="auto">
            <a:xfrm>
              <a:off x="472" y="2177"/>
              <a:ext cx="254" cy="24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 eaLnBrk="1" fontAlgn="base" hangingPunct="1">
                <a:spcBef>
                  <a:spcPct val="0"/>
                </a:spcBef>
                <a:spcAft>
                  <a:spcPct val="0"/>
                </a:spcAft>
              </a:pPr>
              <a:r>
                <a:rPr lang="hu-HU" altLang="en-US" sz="1900" dirty="0">
                  <a:solidFill>
                    <a:srgbClr val="FFFFFF"/>
                  </a:solidFill>
                  <a:latin typeface="Verdana" pitchFamily="34" charset="0"/>
                  <a:cs typeface="Arial" charset="0"/>
                </a:rPr>
                <a:t> </a:t>
              </a:r>
              <a:endParaRPr lang="en-US" altLang="en-US" sz="1900" dirty="0">
                <a:solidFill>
                  <a:srgbClr val="FFFFFF"/>
                </a:solidFill>
                <a:latin typeface="Verdana" pitchFamily="34" charset="0"/>
                <a:cs typeface="Arial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244448862"/>
      </p:ext>
    </p:extLst>
  </p:cSld>
  <p:clrMapOvr>
    <a:masterClrMapping/>
  </p:clrMapOvr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0" y="-3382"/>
            <a:ext cx="9144000" cy="393700"/>
          </a:xfrm>
        </p:spPr>
        <p:txBody>
          <a:bodyPr/>
          <a:lstStyle/>
          <a:p>
            <a:r>
              <a:rPr lang="en-US" altLang="en-US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3. Evolution of client processors (1)</a:t>
            </a:r>
            <a:endParaRPr lang="en-US" dirty="0"/>
          </a:p>
        </p:txBody>
      </p:sp>
      <p:grpSp>
        <p:nvGrpSpPr>
          <p:cNvPr id="4" name="Group 3"/>
          <p:cNvGrpSpPr/>
          <p:nvPr/>
        </p:nvGrpSpPr>
        <p:grpSpPr>
          <a:xfrm>
            <a:off x="-105914" y="3438653"/>
            <a:ext cx="9144000" cy="2096932"/>
            <a:chOff x="161510" y="2888940"/>
            <a:chExt cx="8960696" cy="2096932"/>
          </a:xfrm>
        </p:grpSpPr>
        <p:pic>
          <p:nvPicPr>
            <p:cNvPr id="5" name="Picture 4"/>
            <p:cNvPicPr>
              <a:picLocks noChangeAspect="1"/>
            </p:cNvPicPr>
            <p:nvPr/>
          </p:nvPicPr>
          <p:blipFill rotWithShape="1">
            <a:blip r:embed="rId2"/>
            <a:srcRect l="59862" t="12793" r="-132"/>
            <a:stretch/>
          </p:blipFill>
          <p:spPr>
            <a:xfrm>
              <a:off x="6732240" y="2971916"/>
              <a:ext cx="2335754" cy="1840812"/>
            </a:xfrm>
            <a:prstGeom prst="rect">
              <a:avLst/>
            </a:prstGeom>
          </p:spPr>
        </p:pic>
        <p:pic>
          <p:nvPicPr>
            <p:cNvPr id="6" name="Picture 5"/>
            <p:cNvPicPr>
              <a:picLocks noChangeAspect="1"/>
            </p:cNvPicPr>
            <p:nvPr/>
          </p:nvPicPr>
          <p:blipFill rotWithShape="1">
            <a:blip r:embed="rId2"/>
            <a:srcRect l="73834" r="-132" b="55432"/>
            <a:stretch/>
          </p:blipFill>
          <p:spPr>
            <a:xfrm>
              <a:off x="6955832" y="2967168"/>
              <a:ext cx="1859564" cy="780107"/>
            </a:xfrm>
            <a:prstGeom prst="rect">
              <a:avLst/>
            </a:prstGeom>
          </p:spPr>
        </p:pic>
        <p:pic>
          <p:nvPicPr>
            <p:cNvPr id="7" name="Picture 6"/>
            <p:cNvPicPr>
              <a:picLocks noChangeAspect="1"/>
            </p:cNvPicPr>
            <p:nvPr/>
          </p:nvPicPr>
          <p:blipFill rotWithShape="1">
            <a:blip r:embed="rId2"/>
            <a:srcRect l="73834" r="-132" b="55432"/>
            <a:stretch/>
          </p:blipFill>
          <p:spPr>
            <a:xfrm>
              <a:off x="5974305" y="2965503"/>
              <a:ext cx="1170130" cy="539849"/>
            </a:xfrm>
            <a:prstGeom prst="rect">
              <a:avLst/>
            </a:prstGeom>
          </p:spPr>
        </p:pic>
        <p:pic>
          <p:nvPicPr>
            <p:cNvPr id="8" name="Picture 7"/>
            <p:cNvPicPr>
              <a:picLocks noChangeAspect="1"/>
            </p:cNvPicPr>
            <p:nvPr/>
          </p:nvPicPr>
          <p:blipFill rotWithShape="1">
            <a:blip r:embed="rId2"/>
            <a:srcRect l="-131" t="-4317" r="97982" b="1118"/>
            <a:stretch/>
          </p:blipFill>
          <p:spPr>
            <a:xfrm>
              <a:off x="161510" y="2888940"/>
              <a:ext cx="4739884" cy="1998000"/>
            </a:xfrm>
            <a:prstGeom prst="rect">
              <a:avLst/>
            </a:prstGeom>
          </p:spPr>
        </p:pic>
        <p:pic>
          <p:nvPicPr>
            <p:cNvPr id="9" name="Picture 8"/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096725" y="3184633"/>
              <a:ext cx="1310346" cy="1083960"/>
            </a:xfrm>
            <a:prstGeom prst="rect">
              <a:avLst/>
            </a:prstGeom>
          </p:spPr>
        </p:pic>
        <p:sp>
          <p:nvSpPr>
            <p:cNvPr id="10" name="TextBox 9"/>
            <p:cNvSpPr txBox="1"/>
            <p:nvPr/>
          </p:nvSpPr>
          <p:spPr>
            <a:xfrm>
              <a:off x="618225" y="4636005"/>
              <a:ext cx="803425" cy="3231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5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anose="02020603050405020304" pitchFamily="18" charset="0"/>
                  <a:ea typeface="+mn-ea"/>
                  <a:cs typeface="Times New Roman" panose="02020603050405020304" pitchFamily="18" charset="0"/>
                </a:rPr>
                <a:t>Servers</a:t>
              </a:r>
              <a:endParaRPr kumimoji="0" lang="en-US" sz="15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endParaRPr>
            </a:p>
          </p:txBody>
        </p:sp>
        <p:sp>
          <p:nvSpPr>
            <p:cNvPr id="11" name="TextBox 10"/>
            <p:cNvSpPr txBox="1"/>
            <p:nvPr/>
          </p:nvSpPr>
          <p:spPr>
            <a:xfrm>
              <a:off x="1876216" y="4636005"/>
              <a:ext cx="1795684" cy="3231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5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anose="02020603050405020304" pitchFamily="18" charset="0"/>
                  <a:ea typeface="+mn-ea"/>
                  <a:cs typeface="Times New Roman" panose="02020603050405020304" pitchFamily="18" charset="0"/>
                </a:rPr>
                <a:t>High-End Desktops</a:t>
              </a:r>
              <a:endParaRPr kumimoji="0" lang="en-US" sz="15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endParaRPr>
            </a:p>
          </p:txBody>
        </p:sp>
        <p:sp>
          <p:nvSpPr>
            <p:cNvPr id="12" name="TextBox 11"/>
            <p:cNvSpPr txBox="1"/>
            <p:nvPr/>
          </p:nvSpPr>
          <p:spPr>
            <a:xfrm>
              <a:off x="4897269" y="4599130"/>
              <a:ext cx="934871" cy="3231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5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anose="02020603050405020304" pitchFamily="18" charset="0"/>
                  <a:ea typeface="+mn-ea"/>
                  <a:cs typeface="Times New Roman" panose="02020603050405020304" pitchFamily="18" charset="0"/>
                </a:rPr>
                <a:t>Desktops</a:t>
              </a:r>
              <a:endParaRPr kumimoji="0" lang="en-US" sz="15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endParaRPr>
            </a:p>
          </p:txBody>
        </p:sp>
        <p:sp>
          <p:nvSpPr>
            <p:cNvPr id="13" name="TextBox 12"/>
            <p:cNvSpPr txBox="1"/>
            <p:nvPr/>
          </p:nvSpPr>
          <p:spPr>
            <a:xfrm>
              <a:off x="6097734" y="4554125"/>
              <a:ext cx="859531" cy="3231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5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anose="02020603050405020304" pitchFamily="18" charset="0"/>
                  <a:ea typeface="+mn-ea"/>
                  <a:cs typeface="Times New Roman" panose="02020603050405020304" pitchFamily="18" charset="0"/>
                </a:rPr>
                <a:t>Laptops</a:t>
              </a:r>
              <a:endParaRPr kumimoji="0" lang="en-US" sz="15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endParaRPr>
            </a:p>
          </p:txBody>
        </p:sp>
        <p:sp>
          <p:nvSpPr>
            <p:cNvPr id="14" name="TextBox 13"/>
            <p:cNvSpPr txBox="1"/>
            <p:nvPr/>
          </p:nvSpPr>
          <p:spPr>
            <a:xfrm>
              <a:off x="7216205" y="4464115"/>
              <a:ext cx="776175" cy="3231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5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anose="02020603050405020304" pitchFamily="18" charset="0"/>
                  <a:ea typeface="+mn-ea"/>
                  <a:cs typeface="Times New Roman" panose="02020603050405020304" pitchFamily="18" charset="0"/>
                </a:rPr>
                <a:t>Tablets</a:t>
              </a:r>
              <a:endParaRPr kumimoji="0" lang="en-US" sz="15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endParaRPr>
            </a:p>
          </p:txBody>
        </p:sp>
        <p:sp>
          <p:nvSpPr>
            <p:cNvPr id="15" name="TextBox 14"/>
            <p:cNvSpPr txBox="1"/>
            <p:nvPr/>
          </p:nvSpPr>
          <p:spPr>
            <a:xfrm>
              <a:off x="6635263" y="4403498"/>
              <a:ext cx="1212191" cy="3231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5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anose="02020603050405020304" pitchFamily="18" charset="0"/>
                  <a:ea typeface="+mn-ea"/>
                  <a:cs typeface="Times New Roman" panose="02020603050405020304" pitchFamily="18" charset="0"/>
                </a:rPr>
                <a:t>Smarphones</a:t>
              </a:r>
              <a:endParaRPr kumimoji="0" lang="en-US" sz="15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endParaRPr>
            </a:p>
          </p:txBody>
        </p:sp>
        <p:pic>
          <p:nvPicPr>
            <p:cNvPr id="16" name="Picture 15"/>
            <p:cNvPicPr>
              <a:picLocks noChangeAspect="1"/>
            </p:cNvPicPr>
            <p:nvPr/>
          </p:nvPicPr>
          <p:blipFill rotWithShape="1">
            <a:blip r:embed="rId2"/>
            <a:srcRect r="59040"/>
            <a:stretch/>
          </p:blipFill>
          <p:spPr>
            <a:xfrm>
              <a:off x="3982816" y="2960647"/>
              <a:ext cx="2243040" cy="1909388"/>
            </a:xfrm>
            <a:prstGeom prst="rect">
              <a:avLst/>
            </a:prstGeom>
          </p:spPr>
        </p:pic>
        <p:pic>
          <p:nvPicPr>
            <p:cNvPr id="17" name="Picture 16"/>
            <p:cNvPicPr>
              <a:picLocks noChangeAspect="1"/>
            </p:cNvPicPr>
            <p:nvPr/>
          </p:nvPicPr>
          <p:blipFill rotWithShape="1">
            <a:blip r:embed="rId2"/>
            <a:srcRect l="2" t="66962" r="97982" b="14418"/>
            <a:stretch/>
          </p:blipFill>
          <p:spPr>
            <a:xfrm>
              <a:off x="443230" y="4441581"/>
              <a:ext cx="8614420" cy="544291"/>
            </a:xfrm>
            <a:prstGeom prst="rect">
              <a:avLst/>
            </a:prstGeom>
          </p:spPr>
        </p:pic>
        <p:sp>
          <p:nvSpPr>
            <p:cNvPr id="18" name="TextBox 17"/>
            <p:cNvSpPr txBox="1"/>
            <p:nvPr/>
          </p:nvSpPr>
          <p:spPr>
            <a:xfrm>
              <a:off x="618225" y="4582337"/>
              <a:ext cx="803425" cy="3231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5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anose="02020603050405020304" pitchFamily="18" charset="0"/>
                  <a:ea typeface="+mn-ea"/>
                  <a:cs typeface="Times New Roman" panose="02020603050405020304" pitchFamily="18" charset="0"/>
                </a:rPr>
                <a:t>Servers</a:t>
              </a:r>
              <a:endParaRPr kumimoji="0" lang="en-US" sz="15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endParaRPr>
            </a:p>
          </p:txBody>
        </p:sp>
        <p:sp>
          <p:nvSpPr>
            <p:cNvPr id="19" name="TextBox 18"/>
            <p:cNvSpPr txBox="1"/>
            <p:nvPr/>
          </p:nvSpPr>
          <p:spPr>
            <a:xfrm>
              <a:off x="1888569" y="4583010"/>
              <a:ext cx="1795684" cy="3231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5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anose="02020603050405020304" pitchFamily="18" charset="0"/>
                  <a:ea typeface="+mn-ea"/>
                  <a:cs typeface="Times New Roman" panose="02020603050405020304" pitchFamily="18" charset="0"/>
                </a:rPr>
                <a:t>High-End Desktops</a:t>
              </a:r>
              <a:endParaRPr kumimoji="0" lang="en-US" sz="15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endParaRPr>
            </a:p>
          </p:txBody>
        </p:sp>
        <p:sp>
          <p:nvSpPr>
            <p:cNvPr id="20" name="TextBox 19"/>
            <p:cNvSpPr txBox="1"/>
            <p:nvPr/>
          </p:nvSpPr>
          <p:spPr>
            <a:xfrm>
              <a:off x="4105835" y="4583010"/>
              <a:ext cx="934871" cy="3231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5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anose="02020603050405020304" pitchFamily="18" charset="0"/>
                  <a:ea typeface="+mn-ea"/>
                  <a:cs typeface="Times New Roman" panose="02020603050405020304" pitchFamily="18" charset="0"/>
                </a:rPr>
                <a:t>D</a:t>
              </a:r>
              <a:r>
                <a:rPr kumimoji="0" lang="hu-HU" sz="15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anose="02020603050405020304" pitchFamily="18" charset="0"/>
                  <a:ea typeface="+mn-ea"/>
                  <a:cs typeface="Times New Roman" panose="02020603050405020304" pitchFamily="18" charset="0"/>
                </a:rPr>
                <a:t>esktops</a:t>
              </a:r>
              <a:endParaRPr kumimoji="0" lang="en-US" sz="15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endParaRPr>
            </a:p>
          </p:txBody>
        </p:sp>
        <p:sp>
          <p:nvSpPr>
            <p:cNvPr id="21" name="TextBox 20"/>
            <p:cNvSpPr txBox="1"/>
            <p:nvPr/>
          </p:nvSpPr>
          <p:spPr>
            <a:xfrm>
              <a:off x="5241700" y="4584715"/>
              <a:ext cx="859531" cy="3231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5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anose="02020603050405020304" pitchFamily="18" charset="0"/>
                  <a:ea typeface="+mn-ea"/>
                  <a:cs typeface="Times New Roman" panose="02020603050405020304" pitchFamily="18" charset="0"/>
                </a:rPr>
                <a:t>Laptops</a:t>
              </a:r>
              <a:endParaRPr kumimoji="0" lang="en-US" sz="15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endParaRPr>
            </a:p>
          </p:txBody>
        </p:sp>
        <p:sp>
          <p:nvSpPr>
            <p:cNvPr id="22" name="TextBox 21"/>
            <p:cNvSpPr txBox="1"/>
            <p:nvPr/>
          </p:nvSpPr>
          <p:spPr>
            <a:xfrm>
              <a:off x="6912260" y="4582001"/>
              <a:ext cx="776175" cy="3231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5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anose="02020603050405020304" pitchFamily="18" charset="0"/>
                  <a:ea typeface="+mn-ea"/>
                  <a:cs typeface="Times New Roman" panose="02020603050405020304" pitchFamily="18" charset="0"/>
                </a:rPr>
                <a:t>Tablets</a:t>
              </a:r>
            </a:p>
          </p:txBody>
        </p:sp>
        <p:sp>
          <p:nvSpPr>
            <p:cNvPr id="23" name="TextBox 22"/>
            <p:cNvSpPr txBox="1"/>
            <p:nvPr/>
          </p:nvSpPr>
          <p:spPr>
            <a:xfrm>
              <a:off x="7845895" y="4583010"/>
              <a:ext cx="1276311" cy="3231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5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anose="02020603050405020304" pitchFamily="18" charset="0"/>
                  <a:ea typeface="+mn-ea"/>
                  <a:cs typeface="Times New Roman" panose="02020603050405020304" pitchFamily="18" charset="0"/>
                </a:rPr>
                <a:t>Smartphones</a:t>
              </a:r>
            </a:p>
          </p:txBody>
        </p:sp>
        <p:pic>
          <p:nvPicPr>
            <p:cNvPr id="24" name="Picture 23"/>
            <p:cNvPicPr>
              <a:picLocks noChangeAspect="1"/>
            </p:cNvPicPr>
            <p:nvPr/>
          </p:nvPicPr>
          <p:blipFill rotWithShape="1"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62888" t="7794" r="3735" b="15934"/>
            <a:stretch/>
          </p:blipFill>
          <p:spPr>
            <a:xfrm>
              <a:off x="521550" y="3113965"/>
              <a:ext cx="987406" cy="1327353"/>
            </a:xfrm>
            <a:prstGeom prst="rect">
              <a:avLst/>
            </a:prstGeom>
          </p:spPr>
        </p:pic>
        <p:pic>
          <p:nvPicPr>
            <p:cNvPr id="25" name="Picture 24"/>
            <p:cNvPicPr>
              <a:picLocks noChangeAspect="1"/>
            </p:cNvPicPr>
            <p:nvPr/>
          </p:nvPicPr>
          <p:blipFill rotWithShape="1">
            <a:blip r:embed="rId2"/>
            <a:srcRect l="73834" r="-132" b="55432"/>
            <a:stretch/>
          </p:blipFill>
          <p:spPr>
            <a:xfrm>
              <a:off x="5598877" y="2965825"/>
              <a:ext cx="1170130" cy="539849"/>
            </a:xfrm>
            <a:prstGeom prst="rect">
              <a:avLst/>
            </a:prstGeom>
          </p:spPr>
        </p:pic>
        <p:pic>
          <p:nvPicPr>
            <p:cNvPr id="26" name="Picture 25"/>
            <p:cNvPicPr>
              <a:picLocks noChangeAspect="1"/>
            </p:cNvPicPr>
            <p:nvPr/>
          </p:nvPicPr>
          <p:blipFill rotWithShape="1">
            <a:blip r:embed="rId2"/>
            <a:srcRect l="38904" t="11098" r="59040"/>
            <a:stretch/>
          </p:blipFill>
          <p:spPr>
            <a:xfrm>
              <a:off x="6222323" y="3203975"/>
              <a:ext cx="575152" cy="1697481"/>
            </a:xfrm>
            <a:prstGeom prst="rect">
              <a:avLst/>
            </a:prstGeom>
          </p:spPr>
        </p:pic>
      </p:grpSp>
      <p:sp>
        <p:nvSpPr>
          <p:cNvPr id="30" name="TextBox 29"/>
          <p:cNvSpPr txBox="1"/>
          <p:nvPr/>
        </p:nvSpPr>
        <p:spPr>
          <a:xfrm>
            <a:off x="5034965" y="2232089"/>
            <a:ext cx="808235" cy="28469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25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Desktops</a:t>
            </a:r>
            <a:endParaRPr kumimoji="0" lang="en-US" sz="125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</a:endParaRPr>
          </a:p>
        </p:txBody>
      </p:sp>
      <p:sp>
        <p:nvSpPr>
          <p:cNvPr id="35" name="Text Box 4"/>
          <p:cNvSpPr txBox="1">
            <a:spLocks noChangeArrowheads="1"/>
          </p:cNvSpPr>
          <p:nvPr/>
        </p:nvSpPr>
        <p:spPr bwMode="auto">
          <a:xfrm>
            <a:off x="139272" y="1945059"/>
            <a:ext cx="1378568" cy="26545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marL="342900" indent="-342900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800100" indent="-34290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257300" indent="-3429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714500" indent="-3429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171700" indent="-3429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6289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30861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5433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40005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342900" marR="0" lvl="0" indent="-342900" algn="ctr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5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Servers</a:t>
            </a:r>
            <a:endParaRPr kumimoji="0" lang="hu-HU" altLang="en-US" sz="125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sp>
        <p:nvSpPr>
          <p:cNvPr id="37" name="Line 8"/>
          <p:cNvSpPr>
            <a:spLocks noChangeShapeType="1"/>
          </p:cNvSpPr>
          <p:nvPr/>
        </p:nvSpPr>
        <p:spPr bwMode="auto">
          <a:xfrm>
            <a:off x="4923150" y="1374490"/>
            <a:ext cx="0" cy="21748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5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38" name="Line 10"/>
          <p:cNvSpPr>
            <a:spLocks noChangeShapeType="1"/>
          </p:cNvSpPr>
          <p:nvPr/>
        </p:nvSpPr>
        <p:spPr bwMode="auto">
          <a:xfrm flipV="1">
            <a:off x="834612" y="1603090"/>
            <a:ext cx="68400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5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40" name="Oval 12"/>
          <p:cNvSpPr>
            <a:spLocks noChangeArrowheads="1"/>
          </p:cNvSpPr>
          <p:nvPr/>
        </p:nvSpPr>
        <p:spPr bwMode="auto">
          <a:xfrm>
            <a:off x="2568103" y="1803115"/>
            <a:ext cx="60325" cy="60325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altLang="en-US" sz="125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sp>
        <p:nvSpPr>
          <p:cNvPr id="41" name="Line 13"/>
          <p:cNvSpPr>
            <a:spLocks noChangeShapeType="1"/>
          </p:cNvSpPr>
          <p:nvPr/>
        </p:nvSpPr>
        <p:spPr bwMode="auto">
          <a:xfrm>
            <a:off x="2601441" y="1603090"/>
            <a:ext cx="0" cy="215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5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42" name="Text Box 4"/>
          <p:cNvSpPr txBox="1">
            <a:spLocks noChangeArrowheads="1"/>
          </p:cNvSpPr>
          <p:nvPr/>
        </p:nvSpPr>
        <p:spPr bwMode="auto">
          <a:xfrm>
            <a:off x="2947806" y="1088740"/>
            <a:ext cx="3934736" cy="43858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5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Recent major processor categories of Intel</a:t>
            </a:r>
            <a:endParaRPr kumimoji="0" lang="hu-HU" altLang="en-US" sz="125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sp>
        <p:nvSpPr>
          <p:cNvPr id="47" name="Text Box 17"/>
          <p:cNvSpPr txBox="1">
            <a:spLocks noChangeArrowheads="1"/>
          </p:cNvSpPr>
          <p:nvPr/>
        </p:nvSpPr>
        <p:spPr bwMode="auto">
          <a:xfrm>
            <a:off x="-15790" y="2436734"/>
            <a:ext cx="1677062" cy="47705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5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 Xeon E7/E5/E3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5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Platinum/Gold etc.</a:t>
            </a:r>
          </a:p>
        </p:txBody>
      </p:sp>
      <p:sp>
        <p:nvSpPr>
          <p:cNvPr id="48" name="Text Box 4"/>
          <p:cNvSpPr txBox="1">
            <a:spLocks noChangeArrowheads="1"/>
          </p:cNvSpPr>
          <p:nvPr/>
        </p:nvSpPr>
        <p:spPr bwMode="auto">
          <a:xfrm>
            <a:off x="3845053" y="1947021"/>
            <a:ext cx="2173287" cy="43858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342900" indent="-342900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800100" indent="-34290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257300" indent="-3429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714500" indent="-3429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171700" indent="-3429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6289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30861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5433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40005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342900" marR="0" lvl="0" indent="-342900" algn="ctr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5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Clients</a:t>
            </a:r>
          </a:p>
          <a:p>
            <a:pPr marL="342900" marR="0" lvl="0" indent="-342900" algn="ctr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5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(Desktops/Laptops)</a:t>
            </a:r>
            <a:endParaRPr kumimoji="0" lang="hu-HU" altLang="en-US" sz="125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sp>
        <p:nvSpPr>
          <p:cNvPr id="49" name="Oval 12"/>
          <p:cNvSpPr>
            <a:spLocks noChangeArrowheads="1"/>
          </p:cNvSpPr>
          <p:nvPr/>
        </p:nvSpPr>
        <p:spPr bwMode="auto">
          <a:xfrm>
            <a:off x="4892803" y="1804703"/>
            <a:ext cx="60325" cy="60325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altLang="en-US" sz="125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sp>
        <p:nvSpPr>
          <p:cNvPr id="50" name="Line 13"/>
          <p:cNvSpPr>
            <a:spLocks noChangeShapeType="1"/>
          </p:cNvSpPr>
          <p:nvPr/>
        </p:nvSpPr>
        <p:spPr bwMode="auto">
          <a:xfrm>
            <a:off x="4926140" y="1604678"/>
            <a:ext cx="0" cy="215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5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51" name="Text Box 21"/>
          <p:cNvSpPr txBox="1">
            <a:spLocks noChangeArrowheads="1"/>
          </p:cNvSpPr>
          <p:nvPr/>
        </p:nvSpPr>
        <p:spPr bwMode="auto">
          <a:xfrm>
            <a:off x="4019919" y="2437999"/>
            <a:ext cx="1848583" cy="47705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5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Core </a:t>
            </a:r>
            <a:r>
              <a:rPr kumimoji="0" lang="en-US" altLang="en-US" sz="1250" b="0" i="1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i</a:t>
            </a:r>
            <a:r>
              <a:rPr lang="en-US" altLang="en-US" sz="1250" i="1" dirty="0">
                <a:solidFill>
                  <a:srgbClr val="000000"/>
                </a:solidFill>
                <a:latin typeface="Verdana" pitchFamily="34" charset="0"/>
              </a:rPr>
              <a:t>9/</a:t>
            </a:r>
            <a:r>
              <a:rPr kumimoji="0" lang="en-US" altLang="en-US" sz="125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i7/i5/i3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5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(Basic architectures)</a:t>
            </a:r>
          </a:p>
        </p:txBody>
      </p:sp>
      <p:sp>
        <p:nvSpPr>
          <p:cNvPr id="54" name="Text Box 4"/>
          <p:cNvSpPr txBox="1">
            <a:spLocks noChangeArrowheads="1"/>
          </p:cNvSpPr>
          <p:nvPr/>
        </p:nvSpPr>
        <p:spPr bwMode="auto">
          <a:xfrm>
            <a:off x="1470247" y="1947958"/>
            <a:ext cx="2342848" cy="43858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marL="342900" indent="-342900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800100" indent="-34290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257300" indent="-3429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714500" indent="-3429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171700" indent="-3429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6289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30861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5433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40005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342900" marR="0" lvl="0" indent="-342900" algn="ctr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5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HEDTs</a:t>
            </a:r>
          </a:p>
          <a:p>
            <a:pPr marL="342900" marR="0" lvl="0" indent="-342900" algn="ctr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5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(High-End Desktops)</a:t>
            </a:r>
            <a:endParaRPr kumimoji="0" lang="hu-HU" altLang="en-US" sz="125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sp>
        <p:nvSpPr>
          <p:cNvPr id="55" name="Text Box 21"/>
          <p:cNvSpPr txBox="1">
            <a:spLocks noChangeArrowheads="1"/>
          </p:cNvSpPr>
          <p:nvPr/>
        </p:nvSpPr>
        <p:spPr bwMode="auto">
          <a:xfrm>
            <a:off x="1830212" y="2438118"/>
            <a:ext cx="1535998" cy="66941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5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Core </a:t>
            </a:r>
            <a:r>
              <a:rPr kumimoji="0" lang="en-US" altLang="en-US" sz="1250" b="0" i="1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i7</a:t>
            </a:r>
            <a:r>
              <a:rPr kumimoji="0" lang="en-US" altLang="en-US" sz="125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/</a:t>
            </a:r>
            <a:r>
              <a:rPr kumimoji="0" lang="en-US" altLang="en-US" sz="1250" b="0" i="1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i9</a:t>
            </a:r>
            <a:endParaRPr kumimoji="0" lang="en-US" altLang="en-US" sz="1250" b="0" i="1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5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(Extreme Edition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5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 or X models)</a:t>
            </a:r>
          </a:p>
        </p:txBody>
      </p:sp>
      <p:sp>
        <p:nvSpPr>
          <p:cNvPr id="56" name="Oval 12"/>
          <p:cNvSpPr>
            <a:spLocks noChangeArrowheads="1"/>
          </p:cNvSpPr>
          <p:nvPr/>
        </p:nvSpPr>
        <p:spPr bwMode="auto">
          <a:xfrm>
            <a:off x="797760" y="1797267"/>
            <a:ext cx="60325" cy="60325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altLang="en-US" sz="125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sp>
        <p:nvSpPr>
          <p:cNvPr id="57" name="Line 13"/>
          <p:cNvSpPr>
            <a:spLocks noChangeShapeType="1"/>
          </p:cNvSpPr>
          <p:nvPr/>
        </p:nvSpPr>
        <p:spPr bwMode="auto">
          <a:xfrm>
            <a:off x="831098" y="1597242"/>
            <a:ext cx="0" cy="215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5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27" name="Rounded Rectangle 26"/>
          <p:cNvSpPr/>
          <p:nvPr/>
        </p:nvSpPr>
        <p:spPr bwMode="auto">
          <a:xfrm>
            <a:off x="3698258" y="1620150"/>
            <a:ext cx="2350770" cy="3915435"/>
          </a:xfrm>
          <a:prstGeom prst="roundRect">
            <a:avLst/>
          </a:prstGeom>
          <a:noFill/>
          <a:ln w="28575" cap="flat" cmpd="sng" algn="ctr">
            <a:solidFill>
              <a:srgbClr val="FF000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sp>
        <p:nvSpPr>
          <p:cNvPr id="61" name="TextBox 60"/>
          <p:cNvSpPr txBox="1"/>
          <p:nvPr/>
        </p:nvSpPr>
        <p:spPr>
          <a:xfrm>
            <a:off x="26495" y="458670"/>
            <a:ext cx="422859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ClrTx/>
              <a:buSzTx/>
              <a:buFontTx/>
              <a:buNone/>
              <a:tabLst/>
              <a:defRPr/>
            </a:pPr>
            <a:r>
              <a:rPr kumimoji="0" lang="en-US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3. Evolution of client processors -1</a:t>
            </a:r>
          </a:p>
        </p:txBody>
      </p:sp>
      <p:grpSp>
        <p:nvGrpSpPr>
          <p:cNvPr id="67" name="Group 66"/>
          <p:cNvGrpSpPr/>
          <p:nvPr/>
        </p:nvGrpSpPr>
        <p:grpSpPr>
          <a:xfrm>
            <a:off x="6507215" y="1642869"/>
            <a:ext cx="2368550" cy="737403"/>
            <a:chOff x="6516840" y="1246938"/>
            <a:chExt cx="2368550" cy="737403"/>
          </a:xfrm>
        </p:grpSpPr>
        <p:sp>
          <p:nvSpPr>
            <p:cNvPr id="68" name="Oval 7"/>
            <p:cNvSpPr>
              <a:spLocks noChangeArrowheads="1"/>
            </p:cNvSpPr>
            <p:nvPr/>
          </p:nvSpPr>
          <p:spPr bwMode="auto">
            <a:xfrm>
              <a:off x="7632958" y="1439024"/>
              <a:ext cx="72000" cy="72000"/>
            </a:xfrm>
            <a:prstGeom prst="ellipse">
              <a:avLst/>
            </a:prstGeom>
            <a:solidFill>
              <a:srgbClr val="FFFFFF"/>
            </a:solidFill>
            <a:ln w="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en-US" sz="12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endParaRPr>
            </a:p>
          </p:txBody>
        </p:sp>
        <p:sp>
          <p:nvSpPr>
            <p:cNvPr id="69" name="Line 11"/>
            <p:cNvSpPr>
              <a:spLocks noChangeShapeType="1"/>
            </p:cNvSpPr>
            <p:nvPr/>
          </p:nvSpPr>
          <p:spPr bwMode="auto">
            <a:xfrm flipH="1">
              <a:off x="7677345" y="1246938"/>
              <a:ext cx="1588" cy="18891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2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70" name="Text Box 4"/>
            <p:cNvSpPr txBox="1">
              <a:spLocks noChangeArrowheads="1"/>
            </p:cNvSpPr>
            <p:nvPr/>
          </p:nvSpPr>
          <p:spPr bwMode="auto">
            <a:xfrm>
              <a:off x="6516840" y="1545759"/>
              <a:ext cx="2368550" cy="43858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marL="342900" indent="-342900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1690688" indent="-34290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2212975" indent="-3429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2735263" indent="-3429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3257550" indent="-3429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3714750" indent="-3429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4171950" indent="-3429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4629150" indent="-3429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5086350" indent="-3429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marL="342900" marR="0" lvl="0" indent="-342900" algn="ctr" defTabSz="914400" rtl="0" eaLnBrk="1" fontAlgn="auto" latinLnBrk="0" hangingPunct="1">
                <a:lnSpc>
                  <a:spcPct val="9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25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+mn-cs"/>
                </a:rPr>
                <a:t>Mobiles</a:t>
              </a:r>
            </a:p>
            <a:p>
              <a:pPr marL="342900" marR="0" lvl="0" indent="-342900" algn="ctr" defTabSz="914400" rtl="0" eaLnBrk="1" fontAlgn="auto" latinLnBrk="0" hangingPunct="1">
                <a:lnSpc>
                  <a:spcPct val="9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25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+mn-cs"/>
                </a:rPr>
                <a:t>(Tablets/Smartphones)</a:t>
              </a:r>
              <a:endParaRPr kumimoji="0" lang="hu-HU" altLang="en-US" sz="125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endParaRPr>
            </a:p>
          </p:txBody>
        </p:sp>
      </p:grpSp>
      <p:sp>
        <p:nvSpPr>
          <p:cNvPr id="52" name="Text Box 16"/>
          <p:cNvSpPr txBox="1">
            <a:spLocks noChangeArrowheads="1"/>
          </p:cNvSpPr>
          <p:nvPr/>
        </p:nvSpPr>
        <p:spPr bwMode="auto">
          <a:xfrm>
            <a:off x="7860770" y="2475382"/>
            <a:ext cx="1032655" cy="28469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250" i="1" dirty="0">
                <a:solidFill>
                  <a:srgbClr val="000000"/>
                </a:solidFill>
                <a:latin typeface="Verdana" pitchFamily="34" charset="0"/>
              </a:rPr>
              <a:t>Atom lines</a:t>
            </a:r>
          </a:p>
        </p:txBody>
      </p:sp>
      <p:sp>
        <p:nvSpPr>
          <p:cNvPr id="58" name="Text Box 23"/>
          <p:cNvSpPr txBox="1">
            <a:spLocks noChangeArrowheads="1"/>
          </p:cNvSpPr>
          <p:nvPr/>
        </p:nvSpPr>
        <p:spPr bwMode="auto">
          <a:xfrm>
            <a:off x="6188574" y="2463630"/>
            <a:ext cx="1765227" cy="47705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250" i="1" dirty="0">
                <a:solidFill>
                  <a:srgbClr val="000000"/>
                </a:solidFill>
                <a:latin typeface="Verdana" pitchFamily="34" charset="0"/>
              </a:rPr>
              <a:t>Atom lines</a:t>
            </a:r>
          </a:p>
          <a:p>
            <a:pPr algn="ctr" eaLnBrk="1" hangingPunct="1">
              <a:spcBef>
                <a:spcPct val="0"/>
              </a:spcBef>
              <a:spcAft>
                <a:spcPct val="20000"/>
              </a:spcAft>
              <a:buFontTx/>
              <a:buNone/>
            </a:pPr>
            <a:r>
              <a:rPr lang="en-US" altLang="en-US" sz="1250" i="1" dirty="0">
                <a:solidFill>
                  <a:srgbClr val="000000"/>
                </a:solidFill>
                <a:latin typeface="Verdana" pitchFamily="34" charset="0"/>
              </a:rPr>
              <a:t>(+ LP Core models)</a:t>
            </a:r>
          </a:p>
        </p:txBody>
      </p:sp>
    </p:spTree>
    <p:extLst>
      <p:ext uri="{BB962C8B-B14F-4D97-AF65-F5344CB8AC3E}">
        <p14:creationId xmlns:p14="http://schemas.microsoft.com/office/powerpoint/2010/main" val="404030563"/>
      </p:ext>
    </p:extLst>
  </p:cSld>
  <p:clrMapOvr>
    <a:masterClrMapping/>
  </p:clrMapOvr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3. Evolution of client processors (2)</a:t>
            </a:r>
            <a:endParaRPr lang="en-US" dirty="0"/>
          </a:p>
        </p:txBody>
      </p:sp>
      <p:sp>
        <p:nvSpPr>
          <p:cNvPr id="3" name="TextBox 2"/>
          <p:cNvSpPr txBox="1"/>
          <p:nvPr/>
        </p:nvSpPr>
        <p:spPr>
          <a:xfrm>
            <a:off x="251520" y="823642"/>
            <a:ext cx="9120638" cy="278537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spc="-20" dirty="0"/>
              <a:t>This Section is devoted to client processors, i.e., to processors that power desktops</a:t>
            </a:r>
          </a:p>
          <a:p>
            <a:pPr>
              <a:spcAft>
                <a:spcPts val="600"/>
              </a:spcAft>
            </a:pPr>
            <a:r>
              <a:rPr lang="en-US" sz="1600" dirty="0"/>
              <a:t>      and laptops.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dirty="0"/>
              <a:t>First, we give an </a:t>
            </a:r>
            <a:r>
              <a:rPr lang="en-US" sz="1600" dirty="0">
                <a:solidFill>
                  <a:srgbClr val="0070C0"/>
                </a:solidFill>
              </a:rPr>
              <a:t>overview</a:t>
            </a:r>
            <a:r>
              <a:rPr lang="en-US" sz="1600" dirty="0"/>
              <a:t> of the introduced generations of Core 2-based </a:t>
            </a:r>
          </a:p>
          <a:p>
            <a:pPr>
              <a:spcAft>
                <a:spcPts val="600"/>
              </a:spcAft>
            </a:pPr>
            <a:r>
              <a:rPr lang="en-US" sz="1600" dirty="0"/>
              <a:t>      client processors,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spc="-20" dirty="0"/>
              <a:t>then we show how their </a:t>
            </a:r>
            <a:r>
              <a:rPr lang="en-US" sz="1600" spc="-20" dirty="0">
                <a:solidFill>
                  <a:srgbClr val="0070C0"/>
                </a:solidFill>
              </a:rPr>
              <a:t>key features</a:t>
            </a:r>
            <a:r>
              <a:rPr lang="en-US" sz="1600" spc="-20" dirty="0"/>
              <a:t>, such as their core configurations, core count,</a:t>
            </a:r>
          </a:p>
          <a:p>
            <a:r>
              <a:rPr lang="en-US" sz="1600" dirty="0"/>
              <a:t>      core width, memory speeds, and the way memory is attached to them</a:t>
            </a:r>
          </a:p>
          <a:p>
            <a:pPr>
              <a:spcAft>
                <a:spcPts val="600"/>
              </a:spcAft>
            </a:pPr>
            <a:r>
              <a:rPr lang="en-US" sz="1600" dirty="0"/>
              <a:t>      have evolved and finally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dirty="0"/>
              <a:t>we briefly summarize the </a:t>
            </a:r>
            <a:r>
              <a:rPr lang="en-US" sz="1600" dirty="0">
                <a:solidFill>
                  <a:srgbClr val="0070C0"/>
                </a:solidFill>
              </a:rPr>
              <a:t>basics of graphics processing</a:t>
            </a:r>
            <a:r>
              <a:rPr lang="en-US" sz="1600" dirty="0"/>
              <a:t>, as well as we discuss</a:t>
            </a:r>
          </a:p>
          <a:p>
            <a:r>
              <a:rPr lang="en-US" sz="1600" dirty="0"/>
              <a:t>      how graphics processing has been integrated into the Core 2 line and how it </a:t>
            </a:r>
          </a:p>
          <a:p>
            <a:r>
              <a:rPr lang="en-US" sz="1600" dirty="0"/>
              <a:t>      has evolved.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26495" y="458670"/>
            <a:ext cx="437607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ClrTx/>
              <a:buSzTx/>
              <a:buFontTx/>
              <a:buNone/>
              <a:tabLst/>
              <a:defRPr/>
            </a:pPr>
            <a:r>
              <a:rPr kumimoji="0" lang="en-US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3. Evolution of client processors -2</a:t>
            </a:r>
          </a:p>
        </p:txBody>
      </p:sp>
    </p:spTree>
    <p:extLst>
      <p:ext uri="{BB962C8B-B14F-4D97-AF65-F5344CB8AC3E}">
        <p14:creationId xmlns:p14="http://schemas.microsoft.com/office/powerpoint/2010/main" val="460605667"/>
      </p:ext>
    </p:extLst>
  </p:cSld>
  <p:clrMapOvr>
    <a:masterClrMapping/>
  </p:clrMapOvr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182F76"/>
            </a:gs>
            <a:gs pos="100000">
              <a:srgbClr val="3366FF"/>
            </a:gs>
          </a:gsLst>
          <a:lin ang="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226" name="AutoShape 3"/>
          <p:cNvSpPr>
            <a:spLocks noChangeArrowheads="1"/>
          </p:cNvSpPr>
          <p:nvPr/>
        </p:nvSpPr>
        <p:spPr bwMode="auto">
          <a:xfrm>
            <a:off x="871538" y="1889885"/>
            <a:ext cx="7404100" cy="504000"/>
          </a:xfrm>
          <a:prstGeom prst="roundRect">
            <a:avLst>
              <a:gd name="adj" fmla="val 0"/>
            </a:avLst>
          </a:prstGeom>
          <a:solidFill>
            <a:srgbClr val="000080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lvl="0" algn="ctr" eaLnBrk="1" fontAlgn="base" hangingPunct="1">
              <a:spcBef>
                <a:spcPct val="0"/>
              </a:spcBef>
              <a:spcAft>
                <a:spcPct val="0"/>
              </a:spcAft>
              <a:buNone/>
              <a:defRPr/>
            </a:pPr>
            <a:r>
              <a:rPr lang="en-US" altLang="en-US" sz="19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3.1 Overview of Intel’s Core 2-based client processors </a:t>
            </a:r>
            <a:endParaRPr kumimoji="0" lang="en-US" altLang="en-US" sz="19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994953902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0" y="10065"/>
            <a:ext cx="9144000" cy="393700"/>
          </a:xfrm>
        </p:spPr>
        <p:txBody>
          <a:bodyPr/>
          <a:lstStyle/>
          <a:p>
            <a:pPr lvl="0" eaLnBrk="1" hangingPunct="1">
              <a:defRPr/>
            </a:pPr>
            <a:r>
              <a:rPr lang="en-US" altLang="en-US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1. Introduction - Main battlefields of the processor war (1)</a:t>
            </a:r>
            <a:endParaRPr lang="en-US" altLang="en-US" kern="1200" dirty="0">
              <a:solidFill>
                <a:srgbClr val="FFFFFF"/>
              </a:solidFill>
              <a:latin typeface="Verdana" pitchFamily="34" charset="0"/>
              <a:cs typeface="Arial" charset="0"/>
            </a:endParaRPr>
          </a:p>
        </p:txBody>
      </p:sp>
      <p:grpSp>
        <p:nvGrpSpPr>
          <p:cNvPr id="4" name="Group 3"/>
          <p:cNvGrpSpPr/>
          <p:nvPr/>
        </p:nvGrpSpPr>
        <p:grpSpPr>
          <a:xfrm>
            <a:off x="-105914" y="2753925"/>
            <a:ext cx="9144000" cy="2096932"/>
            <a:chOff x="161510" y="2888940"/>
            <a:chExt cx="8960696" cy="2096932"/>
          </a:xfrm>
        </p:grpSpPr>
        <p:pic>
          <p:nvPicPr>
            <p:cNvPr id="5" name="Picture 4"/>
            <p:cNvPicPr>
              <a:picLocks noChangeAspect="1"/>
            </p:cNvPicPr>
            <p:nvPr/>
          </p:nvPicPr>
          <p:blipFill rotWithShape="1">
            <a:blip r:embed="rId2"/>
            <a:srcRect l="59862" t="12793" r="-132"/>
            <a:stretch/>
          </p:blipFill>
          <p:spPr>
            <a:xfrm>
              <a:off x="6732240" y="2971916"/>
              <a:ext cx="2335754" cy="1840812"/>
            </a:xfrm>
            <a:prstGeom prst="rect">
              <a:avLst/>
            </a:prstGeom>
          </p:spPr>
        </p:pic>
        <p:pic>
          <p:nvPicPr>
            <p:cNvPr id="6" name="Picture 5"/>
            <p:cNvPicPr>
              <a:picLocks noChangeAspect="1"/>
            </p:cNvPicPr>
            <p:nvPr/>
          </p:nvPicPr>
          <p:blipFill rotWithShape="1">
            <a:blip r:embed="rId2"/>
            <a:srcRect l="73834" r="-132" b="55432"/>
            <a:stretch/>
          </p:blipFill>
          <p:spPr>
            <a:xfrm>
              <a:off x="6955832" y="2967168"/>
              <a:ext cx="1859564" cy="780107"/>
            </a:xfrm>
            <a:prstGeom prst="rect">
              <a:avLst/>
            </a:prstGeom>
          </p:spPr>
        </p:pic>
        <p:pic>
          <p:nvPicPr>
            <p:cNvPr id="7" name="Picture 6"/>
            <p:cNvPicPr>
              <a:picLocks noChangeAspect="1"/>
            </p:cNvPicPr>
            <p:nvPr/>
          </p:nvPicPr>
          <p:blipFill rotWithShape="1">
            <a:blip r:embed="rId2"/>
            <a:srcRect l="73834" r="-132" b="55432"/>
            <a:stretch/>
          </p:blipFill>
          <p:spPr>
            <a:xfrm>
              <a:off x="5974305" y="2965503"/>
              <a:ext cx="1170130" cy="539849"/>
            </a:xfrm>
            <a:prstGeom prst="rect">
              <a:avLst/>
            </a:prstGeom>
          </p:spPr>
        </p:pic>
        <p:pic>
          <p:nvPicPr>
            <p:cNvPr id="8" name="Picture 7"/>
            <p:cNvPicPr>
              <a:picLocks noChangeAspect="1"/>
            </p:cNvPicPr>
            <p:nvPr/>
          </p:nvPicPr>
          <p:blipFill rotWithShape="1">
            <a:blip r:embed="rId2"/>
            <a:srcRect l="-131" t="-4317" r="97982" b="1118"/>
            <a:stretch/>
          </p:blipFill>
          <p:spPr>
            <a:xfrm>
              <a:off x="161510" y="2888940"/>
              <a:ext cx="4739884" cy="1998000"/>
            </a:xfrm>
            <a:prstGeom prst="rect">
              <a:avLst/>
            </a:prstGeom>
          </p:spPr>
        </p:pic>
        <p:pic>
          <p:nvPicPr>
            <p:cNvPr id="9" name="Picture 8"/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096725" y="3184633"/>
              <a:ext cx="1310346" cy="1083960"/>
            </a:xfrm>
            <a:prstGeom prst="rect">
              <a:avLst/>
            </a:prstGeom>
          </p:spPr>
        </p:pic>
        <p:sp>
          <p:nvSpPr>
            <p:cNvPr id="10" name="TextBox 9"/>
            <p:cNvSpPr txBox="1"/>
            <p:nvPr/>
          </p:nvSpPr>
          <p:spPr>
            <a:xfrm>
              <a:off x="618225" y="4636005"/>
              <a:ext cx="803425" cy="3231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hu-HU" sz="1500" b="1" dirty="0">
                  <a:solidFill>
                    <a:srgbClr val="FFFFFF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Servers</a:t>
              </a:r>
              <a:endParaRPr lang="en-US" sz="1500" b="1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1" name="TextBox 10"/>
            <p:cNvSpPr txBox="1"/>
            <p:nvPr/>
          </p:nvSpPr>
          <p:spPr>
            <a:xfrm>
              <a:off x="1876216" y="4636005"/>
              <a:ext cx="1795684" cy="3231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hu-HU" sz="1500" b="1" dirty="0">
                  <a:solidFill>
                    <a:srgbClr val="FFFFFF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High-End Desktops</a:t>
              </a:r>
              <a:endParaRPr lang="en-US" sz="1500" b="1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2" name="TextBox 11"/>
            <p:cNvSpPr txBox="1"/>
            <p:nvPr/>
          </p:nvSpPr>
          <p:spPr>
            <a:xfrm>
              <a:off x="4897269" y="4599130"/>
              <a:ext cx="934871" cy="3231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hu-HU" sz="1500" b="1" dirty="0">
                  <a:solidFill>
                    <a:srgbClr val="FFFFFF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Desktops</a:t>
              </a:r>
              <a:endParaRPr lang="en-US" sz="1500" b="1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3" name="TextBox 12"/>
            <p:cNvSpPr txBox="1"/>
            <p:nvPr/>
          </p:nvSpPr>
          <p:spPr>
            <a:xfrm>
              <a:off x="6097734" y="4554125"/>
              <a:ext cx="859531" cy="3231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hu-HU" sz="1500" b="1" dirty="0">
                  <a:solidFill>
                    <a:srgbClr val="FFFFFF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Laptops</a:t>
              </a:r>
              <a:endParaRPr lang="en-US" sz="1500" b="1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4" name="TextBox 13"/>
            <p:cNvSpPr txBox="1"/>
            <p:nvPr/>
          </p:nvSpPr>
          <p:spPr>
            <a:xfrm>
              <a:off x="7216205" y="4464115"/>
              <a:ext cx="776175" cy="3231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hu-HU" sz="1500" b="1" dirty="0">
                  <a:solidFill>
                    <a:srgbClr val="FFFFFF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Tablets</a:t>
              </a:r>
              <a:endParaRPr lang="en-US" sz="1500" b="1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5" name="TextBox 14"/>
            <p:cNvSpPr txBox="1"/>
            <p:nvPr/>
          </p:nvSpPr>
          <p:spPr>
            <a:xfrm>
              <a:off x="6635263" y="4403498"/>
              <a:ext cx="1212191" cy="3231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hu-HU" sz="1500" b="1" dirty="0">
                  <a:solidFill>
                    <a:srgbClr val="FFFFFF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Smarphones</a:t>
              </a:r>
              <a:endParaRPr lang="en-US" sz="1500" b="1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pic>
          <p:nvPicPr>
            <p:cNvPr id="16" name="Picture 15"/>
            <p:cNvPicPr>
              <a:picLocks noChangeAspect="1"/>
            </p:cNvPicPr>
            <p:nvPr/>
          </p:nvPicPr>
          <p:blipFill rotWithShape="1">
            <a:blip r:embed="rId2"/>
            <a:srcRect r="59040"/>
            <a:stretch/>
          </p:blipFill>
          <p:spPr>
            <a:xfrm>
              <a:off x="3982816" y="2960647"/>
              <a:ext cx="2243040" cy="1909388"/>
            </a:xfrm>
            <a:prstGeom prst="rect">
              <a:avLst/>
            </a:prstGeom>
          </p:spPr>
        </p:pic>
        <p:pic>
          <p:nvPicPr>
            <p:cNvPr id="17" name="Picture 16"/>
            <p:cNvPicPr>
              <a:picLocks noChangeAspect="1"/>
            </p:cNvPicPr>
            <p:nvPr/>
          </p:nvPicPr>
          <p:blipFill rotWithShape="1">
            <a:blip r:embed="rId2"/>
            <a:srcRect l="2" t="66962" r="97982" b="14418"/>
            <a:stretch/>
          </p:blipFill>
          <p:spPr>
            <a:xfrm>
              <a:off x="443230" y="4441581"/>
              <a:ext cx="8614420" cy="544291"/>
            </a:xfrm>
            <a:prstGeom prst="rect">
              <a:avLst/>
            </a:prstGeom>
          </p:spPr>
        </p:pic>
        <p:sp>
          <p:nvSpPr>
            <p:cNvPr id="18" name="TextBox 17"/>
            <p:cNvSpPr txBox="1"/>
            <p:nvPr/>
          </p:nvSpPr>
          <p:spPr>
            <a:xfrm>
              <a:off x="618225" y="4582337"/>
              <a:ext cx="803425" cy="3231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hu-HU" sz="1500" b="1" dirty="0">
                  <a:solidFill>
                    <a:srgbClr val="FFFFFF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Servers</a:t>
              </a:r>
              <a:endParaRPr lang="en-US" sz="1500" b="1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9" name="TextBox 18"/>
            <p:cNvSpPr txBox="1"/>
            <p:nvPr/>
          </p:nvSpPr>
          <p:spPr>
            <a:xfrm>
              <a:off x="1888569" y="4583010"/>
              <a:ext cx="1795684" cy="3231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hu-HU" sz="1500" b="1" dirty="0">
                  <a:solidFill>
                    <a:srgbClr val="FFFFFF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High-End Desktops</a:t>
              </a:r>
              <a:endParaRPr lang="en-US" sz="1500" b="1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0" name="TextBox 19"/>
            <p:cNvSpPr txBox="1"/>
            <p:nvPr/>
          </p:nvSpPr>
          <p:spPr>
            <a:xfrm>
              <a:off x="4105835" y="4583010"/>
              <a:ext cx="934871" cy="3231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500" b="1" dirty="0">
                  <a:solidFill>
                    <a:srgbClr val="FFFFFF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D</a:t>
              </a:r>
              <a:r>
                <a:rPr lang="hu-HU" sz="1500" b="1" dirty="0">
                  <a:solidFill>
                    <a:srgbClr val="FFFFFF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esktops</a:t>
              </a:r>
              <a:endParaRPr lang="en-US" sz="1500" b="1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1" name="TextBox 20"/>
            <p:cNvSpPr txBox="1"/>
            <p:nvPr/>
          </p:nvSpPr>
          <p:spPr>
            <a:xfrm>
              <a:off x="5241700" y="4584715"/>
              <a:ext cx="859531" cy="3231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hu-HU" sz="1500" b="1" dirty="0">
                  <a:solidFill>
                    <a:srgbClr val="FFFFFF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Laptops</a:t>
              </a:r>
              <a:endParaRPr lang="en-US" sz="1500" b="1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2" name="TextBox 21"/>
            <p:cNvSpPr txBox="1"/>
            <p:nvPr/>
          </p:nvSpPr>
          <p:spPr>
            <a:xfrm>
              <a:off x="6912260" y="4582001"/>
              <a:ext cx="776175" cy="3231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500" b="1" dirty="0">
                  <a:solidFill>
                    <a:srgbClr val="FFFFFF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Tablets</a:t>
              </a:r>
            </a:p>
          </p:txBody>
        </p:sp>
        <p:sp>
          <p:nvSpPr>
            <p:cNvPr id="23" name="TextBox 22"/>
            <p:cNvSpPr txBox="1"/>
            <p:nvPr/>
          </p:nvSpPr>
          <p:spPr>
            <a:xfrm>
              <a:off x="7845895" y="4583010"/>
              <a:ext cx="1276311" cy="3231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500" b="1" dirty="0">
                  <a:solidFill>
                    <a:srgbClr val="FFFFFF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Smartphones</a:t>
              </a:r>
            </a:p>
          </p:txBody>
        </p:sp>
        <p:pic>
          <p:nvPicPr>
            <p:cNvPr id="24" name="Picture 23"/>
            <p:cNvPicPr>
              <a:picLocks noChangeAspect="1"/>
            </p:cNvPicPr>
            <p:nvPr/>
          </p:nvPicPr>
          <p:blipFill rotWithShape="1"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62888" t="7794" r="3735" b="15934"/>
            <a:stretch/>
          </p:blipFill>
          <p:spPr>
            <a:xfrm>
              <a:off x="521550" y="3113965"/>
              <a:ext cx="987406" cy="1327353"/>
            </a:xfrm>
            <a:prstGeom prst="rect">
              <a:avLst/>
            </a:prstGeom>
          </p:spPr>
        </p:pic>
        <p:pic>
          <p:nvPicPr>
            <p:cNvPr id="25" name="Picture 24"/>
            <p:cNvPicPr>
              <a:picLocks noChangeAspect="1"/>
            </p:cNvPicPr>
            <p:nvPr/>
          </p:nvPicPr>
          <p:blipFill rotWithShape="1">
            <a:blip r:embed="rId2"/>
            <a:srcRect l="73834" r="-132" b="55432"/>
            <a:stretch/>
          </p:blipFill>
          <p:spPr>
            <a:xfrm>
              <a:off x="5598877" y="2965825"/>
              <a:ext cx="1170130" cy="539849"/>
            </a:xfrm>
            <a:prstGeom prst="rect">
              <a:avLst/>
            </a:prstGeom>
          </p:spPr>
        </p:pic>
        <p:pic>
          <p:nvPicPr>
            <p:cNvPr id="26" name="Picture 25"/>
            <p:cNvPicPr>
              <a:picLocks noChangeAspect="1"/>
            </p:cNvPicPr>
            <p:nvPr/>
          </p:nvPicPr>
          <p:blipFill rotWithShape="1">
            <a:blip r:embed="rId2"/>
            <a:srcRect l="38904" t="11098" r="59040"/>
            <a:stretch/>
          </p:blipFill>
          <p:spPr>
            <a:xfrm>
              <a:off x="6222323" y="3203975"/>
              <a:ext cx="575152" cy="1697481"/>
            </a:xfrm>
            <a:prstGeom prst="rect">
              <a:avLst/>
            </a:prstGeom>
          </p:spPr>
        </p:pic>
      </p:grpSp>
      <p:sp>
        <p:nvSpPr>
          <p:cNvPr id="3" name="TextBox 2"/>
          <p:cNvSpPr txBox="1"/>
          <p:nvPr/>
        </p:nvSpPr>
        <p:spPr>
          <a:xfrm>
            <a:off x="161510" y="5116832"/>
            <a:ext cx="1083951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300" dirty="0"/>
              <a:t>Up to 64 C</a:t>
            </a:r>
          </a:p>
        </p:txBody>
      </p:sp>
      <p:sp>
        <p:nvSpPr>
          <p:cNvPr id="61" name="TextBox 60"/>
          <p:cNvSpPr txBox="1"/>
          <p:nvPr/>
        </p:nvSpPr>
        <p:spPr>
          <a:xfrm>
            <a:off x="2053938" y="5116832"/>
            <a:ext cx="1083951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300" dirty="0"/>
              <a:t>Up to 32 C</a:t>
            </a:r>
          </a:p>
        </p:txBody>
      </p:sp>
      <p:sp>
        <p:nvSpPr>
          <p:cNvPr id="62" name="TextBox 61"/>
          <p:cNvSpPr txBox="1"/>
          <p:nvPr/>
        </p:nvSpPr>
        <p:spPr>
          <a:xfrm>
            <a:off x="7031320" y="5107632"/>
            <a:ext cx="1468672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300" dirty="0"/>
              <a:t>Up to 10  C+ G</a:t>
            </a:r>
          </a:p>
        </p:txBody>
      </p:sp>
      <p:sp>
        <p:nvSpPr>
          <p:cNvPr id="63" name="TextBox 62"/>
          <p:cNvSpPr txBox="1"/>
          <p:nvPr/>
        </p:nvSpPr>
        <p:spPr>
          <a:xfrm>
            <a:off x="3401870" y="5107632"/>
            <a:ext cx="3015569" cy="51809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spcAft>
                <a:spcPts val="200"/>
              </a:spcAft>
            </a:pPr>
            <a:r>
              <a:rPr lang="en-US" sz="1300" dirty="0"/>
              <a:t>GPU less:   Up to (8 + 16) C + G</a:t>
            </a:r>
          </a:p>
          <a:p>
            <a:r>
              <a:rPr lang="en-US" sz="1300" dirty="0"/>
              <a:t>With </a:t>
            </a:r>
            <a:r>
              <a:rPr lang="en-US" sz="1300" dirty="0" err="1"/>
              <a:t>iGPU</a:t>
            </a:r>
            <a:r>
              <a:rPr lang="en-US" sz="1300" dirty="0"/>
              <a:t>: Up to (8 + 16) C + G</a:t>
            </a:r>
          </a:p>
        </p:txBody>
      </p:sp>
      <p:sp>
        <p:nvSpPr>
          <p:cNvPr id="28" name="TextBox 27"/>
          <p:cNvSpPr txBox="1"/>
          <p:nvPr/>
        </p:nvSpPr>
        <p:spPr>
          <a:xfrm>
            <a:off x="68426" y="4875665"/>
            <a:ext cx="1426994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300" i="1" dirty="0">
                <a:solidFill>
                  <a:srgbClr val="0070C0"/>
                </a:solidFill>
              </a:rPr>
              <a:t>Recent </a:t>
            </a:r>
            <a:r>
              <a:rPr lang="en-US" sz="1300" i="1" dirty="0" err="1">
                <a:solidFill>
                  <a:srgbClr val="0070C0"/>
                </a:solidFill>
              </a:rPr>
              <a:t>config</a:t>
            </a:r>
            <a:r>
              <a:rPr lang="en-US" sz="1300" i="1" dirty="0">
                <a:solidFill>
                  <a:srgbClr val="0070C0"/>
                </a:solidFill>
              </a:rPr>
              <a:t>.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26495" y="458670"/>
            <a:ext cx="6756337" cy="68480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spcAft>
                <a:spcPts val="300"/>
              </a:spcAft>
            </a:pPr>
            <a:r>
              <a:rPr lang="en-US" dirty="0">
                <a:solidFill>
                  <a:schemeClr val="accent6"/>
                </a:solidFill>
              </a:rPr>
              <a:t>1. Introduction - Main battlefields of the processor war </a:t>
            </a:r>
          </a:p>
          <a:p>
            <a:r>
              <a:rPr lang="en-US" dirty="0">
                <a:solidFill>
                  <a:schemeClr val="accent6"/>
                </a:solidFill>
              </a:rPr>
              <a:t>    Major processor categories recently </a:t>
            </a:r>
          </a:p>
        </p:txBody>
      </p:sp>
      <p:sp>
        <p:nvSpPr>
          <p:cNvPr id="45" name="Rounded Rectangle 44"/>
          <p:cNvSpPr/>
          <p:nvPr/>
        </p:nvSpPr>
        <p:spPr bwMode="auto">
          <a:xfrm>
            <a:off x="26494" y="1253936"/>
            <a:ext cx="9106995" cy="1512000"/>
          </a:xfrm>
          <a:prstGeom prst="roundRect">
            <a:avLst/>
          </a:prstGeom>
          <a:solidFill>
            <a:srgbClr val="DDEEFF"/>
          </a:solidFill>
          <a:ln w="19050" cap="flat" cmpd="sng" algn="ctr">
            <a:solidFill>
              <a:srgbClr val="89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25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66" name="Text Box 4"/>
          <p:cNvSpPr txBox="1">
            <a:spLocks noChangeArrowheads="1"/>
          </p:cNvSpPr>
          <p:nvPr/>
        </p:nvSpPr>
        <p:spPr bwMode="auto">
          <a:xfrm>
            <a:off x="153264" y="2203837"/>
            <a:ext cx="1378568" cy="27238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marL="342900" indent="-342900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800100" indent="-34290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257300" indent="-3429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714500" indent="-3429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171700" indent="-3429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6289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30861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5433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40005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lnSpc>
                <a:spcPct val="90000"/>
              </a:lnSpc>
              <a:spcBef>
                <a:spcPct val="0"/>
              </a:spcBef>
              <a:buFontTx/>
              <a:buNone/>
            </a:pPr>
            <a:r>
              <a:rPr lang="en-US" altLang="en-US" sz="1250" b="1" dirty="0">
                <a:latin typeface="Verdana" pitchFamily="34" charset="0"/>
              </a:rPr>
              <a:t>Servers</a:t>
            </a:r>
            <a:endParaRPr lang="hu-HU" altLang="en-US" sz="1250" b="1" dirty="0">
              <a:latin typeface="Verdana" pitchFamily="34" charset="0"/>
            </a:endParaRPr>
          </a:p>
        </p:txBody>
      </p:sp>
      <p:sp>
        <p:nvSpPr>
          <p:cNvPr id="67" name="Line 8"/>
          <p:cNvSpPr>
            <a:spLocks noChangeShapeType="1"/>
          </p:cNvSpPr>
          <p:nvPr/>
        </p:nvSpPr>
        <p:spPr bwMode="auto">
          <a:xfrm>
            <a:off x="4937142" y="1633268"/>
            <a:ext cx="0" cy="21748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250">
              <a:solidFill>
                <a:srgbClr val="000000"/>
              </a:solidFill>
            </a:endParaRPr>
          </a:p>
        </p:txBody>
      </p:sp>
      <p:sp>
        <p:nvSpPr>
          <p:cNvPr id="68" name="Line 10"/>
          <p:cNvSpPr>
            <a:spLocks noChangeShapeType="1"/>
          </p:cNvSpPr>
          <p:nvPr/>
        </p:nvSpPr>
        <p:spPr bwMode="auto">
          <a:xfrm flipV="1">
            <a:off x="848604" y="1861868"/>
            <a:ext cx="68400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250">
              <a:solidFill>
                <a:srgbClr val="000000"/>
              </a:solidFill>
            </a:endParaRPr>
          </a:p>
        </p:txBody>
      </p:sp>
      <p:sp>
        <p:nvSpPr>
          <p:cNvPr id="69" name="Oval 12"/>
          <p:cNvSpPr>
            <a:spLocks noChangeArrowheads="1"/>
          </p:cNvSpPr>
          <p:nvPr/>
        </p:nvSpPr>
        <p:spPr bwMode="auto">
          <a:xfrm>
            <a:off x="2582095" y="2061893"/>
            <a:ext cx="60325" cy="60325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hu-HU" altLang="en-US" sz="125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70" name="Line 13"/>
          <p:cNvSpPr>
            <a:spLocks noChangeShapeType="1"/>
          </p:cNvSpPr>
          <p:nvPr/>
        </p:nvSpPr>
        <p:spPr bwMode="auto">
          <a:xfrm>
            <a:off x="2615433" y="1861868"/>
            <a:ext cx="0" cy="215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250">
              <a:solidFill>
                <a:srgbClr val="000000"/>
              </a:solidFill>
            </a:endParaRPr>
          </a:p>
        </p:txBody>
      </p:sp>
      <p:sp>
        <p:nvSpPr>
          <p:cNvPr id="71" name="Text Box 4"/>
          <p:cNvSpPr txBox="1">
            <a:spLocks noChangeArrowheads="1"/>
          </p:cNvSpPr>
          <p:nvPr/>
        </p:nvSpPr>
        <p:spPr bwMode="auto">
          <a:xfrm>
            <a:off x="2051720" y="1347518"/>
            <a:ext cx="5763202" cy="27238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lnSpc>
                <a:spcPct val="90000"/>
              </a:lnSpc>
              <a:spcBef>
                <a:spcPct val="0"/>
              </a:spcBef>
              <a:buFontTx/>
              <a:buNone/>
            </a:pPr>
            <a:r>
              <a:rPr lang="en-US" altLang="en-US" sz="1250" b="1" dirty="0">
                <a:solidFill>
                  <a:srgbClr val="000000"/>
                </a:solidFill>
                <a:latin typeface="Verdana" pitchFamily="34" charset="0"/>
              </a:rPr>
              <a:t>Major processor categories recently </a:t>
            </a:r>
            <a:endParaRPr lang="hu-HU" altLang="en-US" sz="1250" b="1" dirty="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74" name="Text Box 4"/>
          <p:cNvSpPr txBox="1">
            <a:spLocks noChangeArrowheads="1"/>
          </p:cNvSpPr>
          <p:nvPr/>
        </p:nvSpPr>
        <p:spPr bwMode="auto">
          <a:xfrm>
            <a:off x="3846101" y="2205799"/>
            <a:ext cx="2173287" cy="4652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marL="342900" indent="-342900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800100" indent="-34290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257300" indent="-3429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714500" indent="-3429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171700" indent="-3429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6289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30861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5433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40005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lnSpc>
                <a:spcPct val="90000"/>
              </a:lnSpc>
              <a:spcBef>
                <a:spcPct val="0"/>
              </a:spcBef>
              <a:spcAft>
                <a:spcPts val="100"/>
              </a:spcAft>
              <a:buFontTx/>
              <a:buNone/>
            </a:pPr>
            <a:r>
              <a:rPr lang="en-US" altLang="en-US" sz="1250" b="1" dirty="0">
                <a:solidFill>
                  <a:srgbClr val="000000"/>
                </a:solidFill>
                <a:latin typeface="Verdana" pitchFamily="34" charset="0"/>
              </a:rPr>
              <a:t>Clients</a:t>
            </a:r>
          </a:p>
          <a:p>
            <a:pPr algn="ctr" eaLnBrk="1" hangingPunct="1">
              <a:lnSpc>
                <a:spcPct val="90000"/>
              </a:lnSpc>
              <a:spcBef>
                <a:spcPct val="0"/>
              </a:spcBef>
              <a:spcAft>
                <a:spcPts val="100"/>
              </a:spcAft>
              <a:buFontTx/>
              <a:buNone/>
            </a:pPr>
            <a:r>
              <a:rPr lang="en-US" altLang="en-US" sz="1250" b="1" dirty="0">
                <a:solidFill>
                  <a:srgbClr val="000000"/>
                </a:solidFill>
                <a:latin typeface="Verdana" pitchFamily="34" charset="0"/>
              </a:rPr>
              <a:t>(Desktops/Laptops</a:t>
            </a:r>
            <a:endParaRPr lang="hu-HU" altLang="en-US" sz="1250" b="1" dirty="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75" name="Oval 12"/>
          <p:cNvSpPr>
            <a:spLocks noChangeArrowheads="1"/>
          </p:cNvSpPr>
          <p:nvPr/>
        </p:nvSpPr>
        <p:spPr bwMode="auto">
          <a:xfrm>
            <a:off x="4906795" y="2063481"/>
            <a:ext cx="60325" cy="60325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hu-HU" altLang="en-US" sz="125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76" name="Line 13"/>
          <p:cNvSpPr>
            <a:spLocks noChangeShapeType="1"/>
          </p:cNvSpPr>
          <p:nvPr/>
        </p:nvSpPr>
        <p:spPr bwMode="auto">
          <a:xfrm>
            <a:off x="4940132" y="1863456"/>
            <a:ext cx="0" cy="215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250">
              <a:solidFill>
                <a:srgbClr val="000000"/>
              </a:solidFill>
            </a:endParaRPr>
          </a:p>
        </p:txBody>
      </p:sp>
      <p:sp>
        <p:nvSpPr>
          <p:cNvPr id="79" name="Text Box 4"/>
          <p:cNvSpPr txBox="1">
            <a:spLocks noChangeArrowheads="1"/>
          </p:cNvSpPr>
          <p:nvPr/>
        </p:nvSpPr>
        <p:spPr bwMode="auto">
          <a:xfrm>
            <a:off x="1484239" y="2206736"/>
            <a:ext cx="2342848" cy="4652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marL="342900" indent="-342900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800100" indent="-34290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257300" indent="-3429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714500" indent="-3429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171700" indent="-3429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6289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30861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5433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40005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lnSpc>
                <a:spcPct val="90000"/>
              </a:lnSpc>
              <a:spcBef>
                <a:spcPct val="0"/>
              </a:spcBef>
              <a:spcAft>
                <a:spcPts val="100"/>
              </a:spcAft>
              <a:buFontTx/>
              <a:buNone/>
            </a:pPr>
            <a:r>
              <a:rPr lang="en-US" altLang="en-US" sz="1250" b="1" dirty="0">
                <a:solidFill>
                  <a:srgbClr val="000000"/>
                </a:solidFill>
                <a:latin typeface="Verdana" pitchFamily="34" charset="0"/>
              </a:rPr>
              <a:t>HEDTs</a:t>
            </a:r>
          </a:p>
          <a:p>
            <a:pPr algn="ctr" eaLnBrk="1" hangingPunct="1">
              <a:lnSpc>
                <a:spcPct val="90000"/>
              </a:lnSpc>
              <a:spcBef>
                <a:spcPct val="0"/>
              </a:spcBef>
              <a:buFontTx/>
              <a:buNone/>
            </a:pPr>
            <a:r>
              <a:rPr lang="en-US" altLang="en-US" sz="1250" b="1" dirty="0">
                <a:solidFill>
                  <a:srgbClr val="000000"/>
                </a:solidFill>
                <a:latin typeface="Verdana" pitchFamily="34" charset="0"/>
              </a:rPr>
              <a:t>(High-End Desktops)</a:t>
            </a:r>
            <a:endParaRPr lang="hu-HU" altLang="en-US" sz="1250" b="1" dirty="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81" name="Oval 12"/>
          <p:cNvSpPr>
            <a:spLocks noChangeArrowheads="1"/>
          </p:cNvSpPr>
          <p:nvPr/>
        </p:nvSpPr>
        <p:spPr bwMode="auto">
          <a:xfrm>
            <a:off x="811752" y="2056045"/>
            <a:ext cx="60325" cy="60325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hu-HU" altLang="en-US" sz="125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82" name="Line 13"/>
          <p:cNvSpPr>
            <a:spLocks noChangeShapeType="1"/>
          </p:cNvSpPr>
          <p:nvPr/>
        </p:nvSpPr>
        <p:spPr bwMode="auto">
          <a:xfrm>
            <a:off x="845090" y="1856020"/>
            <a:ext cx="0" cy="215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250">
              <a:solidFill>
                <a:srgbClr val="000000"/>
              </a:solidFill>
            </a:endParaRPr>
          </a:p>
        </p:txBody>
      </p:sp>
      <p:grpSp>
        <p:nvGrpSpPr>
          <p:cNvPr id="84" name="Group 83"/>
          <p:cNvGrpSpPr/>
          <p:nvPr/>
        </p:nvGrpSpPr>
        <p:grpSpPr>
          <a:xfrm>
            <a:off x="6378955" y="1857106"/>
            <a:ext cx="2603535" cy="811064"/>
            <a:chOff x="6378955" y="1246938"/>
            <a:chExt cx="2603535" cy="811064"/>
          </a:xfrm>
        </p:grpSpPr>
        <p:sp>
          <p:nvSpPr>
            <p:cNvPr id="85" name="Oval 7"/>
            <p:cNvSpPr>
              <a:spLocks noChangeArrowheads="1"/>
            </p:cNvSpPr>
            <p:nvPr/>
          </p:nvSpPr>
          <p:spPr bwMode="auto">
            <a:xfrm>
              <a:off x="7632958" y="1439024"/>
              <a:ext cx="72000" cy="72000"/>
            </a:xfrm>
            <a:prstGeom prst="ellipse">
              <a:avLst/>
            </a:prstGeom>
            <a:solidFill>
              <a:srgbClr val="FFFFFF"/>
            </a:solidFill>
            <a:ln w="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hu-HU" altLang="en-US" sz="1250">
                <a:solidFill>
                  <a:srgbClr val="000000"/>
                </a:solidFill>
                <a:latin typeface="Verdana" pitchFamily="34" charset="0"/>
              </a:endParaRPr>
            </a:p>
          </p:txBody>
        </p:sp>
        <p:sp>
          <p:nvSpPr>
            <p:cNvPr id="86" name="Line 11"/>
            <p:cNvSpPr>
              <a:spLocks noChangeShapeType="1"/>
            </p:cNvSpPr>
            <p:nvPr/>
          </p:nvSpPr>
          <p:spPr bwMode="auto">
            <a:xfrm flipH="1">
              <a:off x="7677345" y="1246938"/>
              <a:ext cx="1588" cy="18891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z="1250">
                <a:solidFill>
                  <a:srgbClr val="000000"/>
                </a:solidFill>
              </a:endParaRPr>
            </a:p>
          </p:txBody>
        </p:sp>
        <p:sp>
          <p:nvSpPr>
            <p:cNvPr id="87" name="Text Box 4"/>
            <p:cNvSpPr txBox="1">
              <a:spLocks noChangeArrowheads="1"/>
            </p:cNvSpPr>
            <p:nvPr/>
          </p:nvSpPr>
          <p:spPr bwMode="auto">
            <a:xfrm>
              <a:off x="6378955" y="1605570"/>
              <a:ext cx="2603535" cy="4524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marL="342900" indent="-342900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800100" indent="-34290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257300" indent="-3429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714500" indent="-3429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171700" indent="-3429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628900" indent="-3429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3086100" indent="-3429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543300" indent="-3429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4000500" indent="-3429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lnSpc>
                  <a:spcPct val="90000"/>
                </a:lnSpc>
                <a:spcBef>
                  <a:spcPct val="0"/>
                </a:spcBef>
                <a:buFontTx/>
                <a:buNone/>
              </a:pPr>
              <a:r>
                <a:rPr lang="en-US" altLang="en-US" sz="1250" b="1" dirty="0">
                  <a:solidFill>
                    <a:srgbClr val="000000"/>
                  </a:solidFill>
                  <a:latin typeface="Verdana" pitchFamily="34" charset="0"/>
                </a:rPr>
                <a:t>Mobiles</a:t>
              </a:r>
            </a:p>
            <a:p>
              <a:pPr algn="ctr" eaLnBrk="1" hangingPunct="1">
                <a:lnSpc>
                  <a:spcPct val="90000"/>
                </a:lnSpc>
                <a:spcBef>
                  <a:spcPct val="0"/>
                </a:spcBef>
                <a:buFontTx/>
                <a:buNone/>
              </a:pPr>
              <a:r>
                <a:rPr lang="en-US" altLang="en-US" sz="1250" b="1" dirty="0">
                  <a:solidFill>
                    <a:srgbClr val="000000"/>
                  </a:solidFill>
                  <a:latin typeface="Verdana" pitchFamily="34" charset="0"/>
                </a:rPr>
                <a:t>(Tablets/Smartphones)</a:t>
              </a:r>
              <a:endParaRPr lang="hu-HU" altLang="en-US" sz="1250" b="1" dirty="0">
                <a:solidFill>
                  <a:srgbClr val="000000"/>
                </a:solidFill>
                <a:latin typeface="Verdana" pitchFamily="34" charset="0"/>
              </a:endParaRPr>
            </a:p>
          </p:txBody>
        </p:sp>
        <p:sp>
          <p:nvSpPr>
            <p:cNvPr id="88" name="TextBox 87"/>
            <p:cNvSpPr txBox="1"/>
            <p:nvPr/>
          </p:nvSpPr>
          <p:spPr>
            <a:xfrm>
              <a:off x="7092280" y="1763815"/>
              <a:ext cx="184731" cy="29238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endParaRPr lang="en-US" sz="1250" b="1" dirty="0">
                <a:solidFill>
                  <a:schemeClr val="accent6"/>
                </a:solidFill>
              </a:endParaRPr>
            </a:p>
          </p:txBody>
        </p:sp>
      </p:grpSp>
      <p:sp>
        <p:nvSpPr>
          <p:cNvPr id="27" name="Rounded Rectangle 26"/>
          <p:cNvSpPr/>
          <p:nvPr/>
        </p:nvSpPr>
        <p:spPr bwMode="auto">
          <a:xfrm>
            <a:off x="21630" y="5634245"/>
            <a:ext cx="9095875" cy="1188000"/>
          </a:xfrm>
          <a:prstGeom prst="roundRect">
            <a:avLst/>
          </a:prstGeom>
          <a:solidFill>
            <a:srgbClr val="E5F2FF"/>
          </a:solidFill>
          <a:ln w="19050" cap="flat" cmpd="sng" algn="ctr">
            <a:solidFill>
              <a:srgbClr val="89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52" name="TextBox 51"/>
          <p:cNvSpPr txBox="1"/>
          <p:nvPr/>
        </p:nvSpPr>
        <p:spPr>
          <a:xfrm>
            <a:off x="71500" y="5655265"/>
            <a:ext cx="9721080" cy="111569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spc="-20" dirty="0">
                <a:solidFill>
                  <a:srgbClr val="FF0000"/>
                </a:solidFill>
              </a:rPr>
              <a:t>Remark</a:t>
            </a:r>
            <a:r>
              <a:rPr lang="en-US" sz="1600" spc="-20" dirty="0">
                <a:solidFill>
                  <a:schemeClr val="accent6"/>
                </a:solidFill>
              </a:rPr>
              <a:t>: Usually, </a:t>
            </a:r>
            <a:r>
              <a:rPr lang="en-US" sz="1600" spc="-20" dirty="0">
                <a:solidFill>
                  <a:srgbClr val="0070C0"/>
                </a:solidFill>
              </a:rPr>
              <a:t>Intel and AMD </a:t>
            </a:r>
            <a:r>
              <a:rPr lang="en-US" sz="1600" spc="-20" dirty="0"/>
              <a:t>designate their </a:t>
            </a:r>
            <a:r>
              <a:rPr lang="en-US" sz="1600" spc="-20" dirty="0">
                <a:solidFill>
                  <a:srgbClr val="0070C0"/>
                </a:solidFill>
              </a:rPr>
              <a:t>laptop processors as mobile </a:t>
            </a:r>
            <a:r>
              <a:rPr lang="en-US" sz="1600" spc="-20" dirty="0"/>
              <a:t>processors,</a:t>
            </a:r>
          </a:p>
          <a:p>
            <a:pPr>
              <a:spcAft>
                <a:spcPts val="300"/>
              </a:spcAft>
            </a:pPr>
            <a:r>
              <a:rPr lang="en-US" sz="1600" spc="-20" dirty="0"/>
              <a:t>   by contrast, our Lecture classifies them as </a:t>
            </a:r>
            <a:r>
              <a:rPr lang="en-US" sz="1600" spc="-20" dirty="0">
                <a:solidFill>
                  <a:srgbClr val="0070C0"/>
                </a:solidFill>
              </a:rPr>
              <a:t>client processors</a:t>
            </a:r>
            <a:r>
              <a:rPr lang="en-US" sz="1600" spc="-20" dirty="0"/>
              <a:t>.</a:t>
            </a:r>
          </a:p>
          <a:p>
            <a:r>
              <a:rPr lang="en-US" sz="1600" spc="-70" dirty="0"/>
              <a:t>This is because </a:t>
            </a:r>
            <a:r>
              <a:rPr lang="en-US" sz="1600" spc="-70" dirty="0">
                <a:solidFill>
                  <a:srgbClr val="0070C0"/>
                </a:solidFill>
              </a:rPr>
              <a:t>client processors </a:t>
            </a:r>
            <a:r>
              <a:rPr lang="en-US" sz="1600" spc="-70" dirty="0"/>
              <a:t>(for laptops and DTs) are typically based on the </a:t>
            </a:r>
            <a:r>
              <a:rPr lang="en-US" sz="1600" spc="-70" dirty="0">
                <a:solidFill>
                  <a:srgbClr val="0070C0"/>
                </a:solidFill>
              </a:rPr>
              <a:t>x86 ISA</a:t>
            </a:r>
            <a:r>
              <a:rPr lang="en-US" sz="1600" spc="-70" dirty="0"/>
              <a:t>,  </a:t>
            </a:r>
          </a:p>
          <a:p>
            <a:r>
              <a:rPr lang="en-US" sz="1600" spc="-40" dirty="0"/>
              <a:t>   whereas most </a:t>
            </a:r>
            <a:r>
              <a:rPr lang="en-US" sz="1600" spc="-40" dirty="0">
                <a:solidFill>
                  <a:srgbClr val="0070C0"/>
                </a:solidFill>
              </a:rPr>
              <a:t>mobile</a:t>
            </a:r>
            <a:r>
              <a:rPr lang="en-US" sz="1600" spc="-40" dirty="0"/>
              <a:t> processors (for tablets and smartphones) are on the </a:t>
            </a:r>
            <a:r>
              <a:rPr lang="en-US" sz="1600" spc="-40" dirty="0">
                <a:solidFill>
                  <a:srgbClr val="0070C0"/>
                </a:solidFill>
              </a:rPr>
              <a:t>Arm ISA</a:t>
            </a:r>
            <a:r>
              <a:rPr lang="en-US" sz="1600" spc="-40" dirty="0"/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10789514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61" grpId="0"/>
      <p:bldP spid="62" grpId="0"/>
      <p:bldP spid="63" grpId="0"/>
      <p:bldP spid="28" grpId="0"/>
      <p:bldP spid="27" grpId="0" animBg="1"/>
      <p:bldP spid="52" grpId="0"/>
    </p:bldLst>
  </p:timing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26495" y="462306"/>
            <a:ext cx="668933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lvl="0">
              <a:defRPr/>
            </a:pPr>
            <a:r>
              <a:rPr lang="en-US" dirty="0">
                <a:solidFill>
                  <a:srgbClr val="2D2D8A"/>
                </a:solidFill>
              </a:rPr>
              <a:t>3.1 Overview of Intel’s Core 2-based client processors</a:t>
            </a:r>
          </a:p>
        </p:txBody>
      </p:sp>
      <p:sp>
        <p:nvSpPr>
          <p:cNvPr id="3" name="Title 2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3.1 Overview of Intel’s Core 2-based client processors (1)</a:t>
            </a:r>
          </a:p>
        </p:txBody>
      </p:sp>
      <p:sp>
        <p:nvSpPr>
          <p:cNvPr id="5" name="Rounded Rectangle 4"/>
          <p:cNvSpPr/>
          <p:nvPr/>
        </p:nvSpPr>
        <p:spPr bwMode="auto">
          <a:xfrm>
            <a:off x="26495" y="3061246"/>
            <a:ext cx="9117505" cy="855095"/>
          </a:xfrm>
          <a:prstGeom prst="roundRect">
            <a:avLst/>
          </a:prstGeom>
          <a:solidFill>
            <a:srgbClr val="E5F2FF"/>
          </a:solidFill>
          <a:ln w="19050" cap="flat" cmpd="sng" algn="ctr">
            <a:solidFill>
              <a:srgbClr val="89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172277" y="810281"/>
            <a:ext cx="9047861" cy="375487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dirty="0"/>
              <a:t>Intel’s 64-bit </a:t>
            </a:r>
            <a:r>
              <a:rPr lang="en-US" sz="1600" dirty="0">
                <a:solidFill>
                  <a:srgbClr val="FF0000"/>
                </a:solidFill>
              </a:rPr>
              <a:t>Core 2 family </a:t>
            </a:r>
            <a:r>
              <a:rPr lang="en-US" sz="1600" dirty="0"/>
              <a:t>is a </a:t>
            </a:r>
            <a:r>
              <a:rPr lang="en-US" sz="1600" dirty="0">
                <a:solidFill>
                  <a:srgbClr val="0070C0"/>
                </a:solidFill>
              </a:rPr>
              <a:t>continuation of the vendor’s former widely spread </a:t>
            </a:r>
          </a:p>
          <a:p>
            <a:r>
              <a:rPr lang="en-US" sz="1600" dirty="0">
                <a:solidFill>
                  <a:srgbClr val="0070C0"/>
                </a:solidFill>
              </a:rPr>
              <a:t>      processors</a:t>
            </a:r>
            <a:r>
              <a:rPr lang="en-US" sz="1600" dirty="0"/>
              <a:t>, such as the 16-bit 8086, 8186, 80286, the 32-bit 80386, 80486,</a:t>
            </a:r>
          </a:p>
          <a:p>
            <a:pPr>
              <a:spcAft>
                <a:spcPts val="600"/>
              </a:spcAft>
            </a:pPr>
            <a:r>
              <a:rPr lang="en-US" sz="1600" dirty="0"/>
              <a:t>      Pentium, Pentium II, Pentium III and Pentium 4 lines.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dirty="0"/>
              <a:t>We point out that </a:t>
            </a:r>
            <a:r>
              <a:rPr lang="en-US" sz="1600" dirty="0">
                <a:solidFill>
                  <a:srgbClr val="0070C0"/>
                </a:solidFill>
              </a:rPr>
              <a:t>the 80386 (1985) was Intel’s first 32-bit processor an</a:t>
            </a:r>
            <a:r>
              <a:rPr lang="en-US" sz="1600" dirty="0"/>
              <a:t>d </a:t>
            </a:r>
            <a:r>
              <a:rPr lang="en-US" sz="1600" dirty="0">
                <a:solidFill>
                  <a:srgbClr val="0070C0"/>
                </a:solidFill>
              </a:rPr>
              <a:t>the </a:t>
            </a:r>
          </a:p>
          <a:p>
            <a:r>
              <a:rPr lang="en-US" sz="1600" dirty="0">
                <a:solidFill>
                  <a:srgbClr val="0070C0"/>
                </a:solidFill>
              </a:rPr>
              <a:t>      Pentium 4</a:t>
            </a:r>
            <a:r>
              <a:rPr lang="en-US" sz="1600" dirty="0"/>
              <a:t> (</a:t>
            </a:r>
            <a:r>
              <a:rPr lang="en-US" sz="1600" dirty="0">
                <a:solidFill>
                  <a:srgbClr val="0070C0"/>
                </a:solidFill>
              </a:rPr>
              <a:t>2004</a:t>
            </a:r>
            <a:r>
              <a:rPr lang="en-US" sz="1600" dirty="0"/>
              <a:t>) family </a:t>
            </a:r>
            <a:r>
              <a:rPr lang="en-US" sz="1600" dirty="0">
                <a:solidFill>
                  <a:srgbClr val="0070C0"/>
                </a:solidFill>
              </a:rPr>
              <a:t>was the last</a:t>
            </a:r>
            <a:r>
              <a:rPr lang="en-US" sz="1600" dirty="0"/>
              <a:t>, as Intel performed the </a:t>
            </a:r>
            <a:r>
              <a:rPr lang="en-US" sz="1600" dirty="0">
                <a:solidFill>
                  <a:srgbClr val="0070C0"/>
                </a:solidFill>
              </a:rPr>
              <a:t>switch to 64-bit  </a:t>
            </a:r>
          </a:p>
          <a:p>
            <a:pPr>
              <a:spcAft>
                <a:spcPts val="600"/>
              </a:spcAft>
            </a:pPr>
            <a:r>
              <a:rPr lang="en-US" sz="1600" dirty="0"/>
              <a:t>      </a:t>
            </a:r>
            <a:r>
              <a:rPr lang="en-US" sz="1600" dirty="0">
                <a:solidFill>
                  <a:srgbClr val="0070C0"/>
                </a:solidFill>
              </a:rPr>
              <a:t>along with the third core </a:t>
            </a:r>
            <a:r>
              <a:rPr lang="en-US" sz="1600" dirty="0"/>
              <a:t>of this family.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spc="-70" dirty="0"/>
              <a:t>By contrast, the </a:t>
            </a:r>
            <a:r>
              <a:rPr lang="en-US" sz="1600" spc="-70" dirty="0">
                <a:solidFill>
                  <a:srgbClr val="0070C0"/>
                </a:solidFill>
              </a:rPr>
              <a:t>Core 2 family, </a:t>
            </a:r>
            <a:r>
              <a:rPr lang="en-US" sz="1600" spc="-70" dirty="0"/>
              <a:t>introduced in </a:t>
            </a:r>
            <a:r>
              <a:rPr lang="en-US" sz="1600" spc="-70" dirty="0">
                <a:solidFill>
                  <a:srgbClr val="FF0000"/>
                </a:solidFill>
              </a:rPr>
              <a:t>2006</a:t>
            </a:r>
            <a:r>
              <a:rPr lang="en-US" sz="1600" spc="-70" dirty="0">
                <a:solidFill>
                  <a:srgbClr val="0070C0"/>
                </a:solidFill>
              </a:rPr>
              <a:t>, </a:t>
            </a:r>
            <a:r>
              <a:rPr lang="en-US" sz="1600" spc="-70" dirty="0"/>
              <a:t>was from the beginning on a </a:t>
            </a:r>
            <a:r>
              <a:rPr lang="en-US" sz="1600" spc="-70" dirty="0">
                <a:solidFill>
                  <a:srgbClr val="0070C0"/>
                </a:solidFill>
              </a:rPr>
              <a:t>64-bit</a:t>
            </a:r>
          </a:p>
          <a:p>
            <a:pPr>
              <a:spcAft>
                <a:spcPts val="1200"/>
              </a:spcAft>
            </a:pPr>
            <a:r>
              <a:rPr lang="en-US" sz="1600" dirty="0"/>
              <a:t>      </a:t>
            </a:r>
            <a:r>
              <a:rPr lang="en-US" sz="1600" dirty="0">
                <a:solidFill>
                  <a:srgbClr val="0070C0"/>
                </a:solidFill>
              </a:rPr>
              <a:t>design.</a:t>
            </a:r>
            <a:endParaRPr lang="en-US" sz="1600" dirty="0"/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dirty="0"/>
              <a:t>The designation “</a:t>
            </a:r>
            <a:r>
              <a:rPr lang="en-US" sz="1600" dirty="0">
                <a:solidFill>
                  <a:srgbClr val="FF0000"/>
                </a:solidFill>
              </a:rPr>
              <a:t>client</a:t>
            </a:r>
            <a:r>
              <a:rPr lang="en-US" sz="1600" dirty="0"/>
              <a:t>” </a:t>
            </a:r>
            <a:r>
              <a:rPr lang="en-US" sz="1600" dirty="0">
                <a:solidFill>
                  <a:srgbClr val="FF0000"/>
                </a:solidFill>
              </a:rPr>
              <a:t>processor</a:t>
            </a:r>
            <a:r>
              <a:rPr lang="en-US" sz="1600" dirty="0"/>
              <a:t> came into use as the </a:t>
            </a:r>
            <a:r>
              <a:rPr lang="en-US" sz="1600" dirty="0">
                <a:solidFill>
                  <a:srgbClr val="0070C0"/>
                </a:solidFill>
              </a:rPr>
              <a:t>counterpart of the term </a:t>
            </a:r>
          </a:p>
          <a:p>
            <a:r>
              <a:rPr lang="en-US" sz="1600" dirty="0">
                <a:solidFill>
                  <a:srgbClr val="0070C0"/>
                </a:solidFill>
              </a:rPr>
              <a:t>       server processor, while </a:t>
            </a:r>
            <a:r>
              <a:rPr lang="en-US" sz="1600" dirty="0"/>
              <a:t>client processors typically power </a:t>
            </a:r>
            <a:r>
              <a:rPr lang="en-US" sz="1600" dirty="0">
                <a:solidFill>
                  <a:srgbClr val="0070C0"/>
                </a:solidFill>
              </a:rPr>
              <a:t>laptops (notebooks)  </a:t>
            </a:r>
          </a:p>
          <a:p>
            <a:pPr>
              <a:spcAft>
                <a:spcPts val="1200"/>
              </a:spcAft>
            </a:pPr>
            <a:r>
              <a:rPr lang="en-US" sz="1600" dirty="0">
                <a:solidFill>
                  <a:srgbClr val="0070C0"/>
                </a:solidFill>
              </a:rPr>
              <a:t>       and desktops (DTs).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dirty="0"/>
              <a:t>Intel is introducing </a:t>
            </a:r>
            <a:r>
              <a:rPr lang="en-US" sz="1600" dirty="0">
                <a:solidFill>
                  <a:srgbClr val="0070C0"/>
                </a:solidFill>
              </a:rPr>
              <a:t>new Core 2-based client processor generations, usually yearly,</a:t>
            </a:r>
          </a:p>
          <a:p>
            <a:r>
              <a:rPr lang="en-US" sz="1600" dirty="0">
                <a:solidFill>
                  <a:srgbClr val="0070C0"/>
                </a:solidFill>
              </a:rPr>
              <a:t>     </a:t>
            </a:r>
            <a:r>
              <a:rPr lang="en-US" sz="1600" dirty="0"/>
              <a:t> as shown in the following two Tables.</a:t>
            </a:r>
          </a:p>
        </p:txBody>
      </p:sp>
    </p:spTree>
    <p:extLst>
      <p:ext uri="{BB962C8B-B14F-4D97-AF65-F5344CB8AC3E}">
        <p14:creationId xmlns:p14="http://schemas.microsoft.com/office/powerpoint/2010/main" val="151000619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7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7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7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7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7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7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7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7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7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7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12" end="1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7">
                                            <p:txEl>
                                              <p:pRg st="12" end="1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7">
                                            <p:txEl>
                                              <p:pRg st="12" end="1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</p:bldLst>
  </p:timing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3.1 Overview of Intel’s Core 2-based client processors (2)</a:t>
            </a:r>
          </a:p>
        </p:txBody>
      </p:sp>
      <p:graphicFrame>
        <p:nvGraphicFramePr>
          <p:cNvPr id="3" name="Table 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86753674"/>
              </p:ext>
            </p:extLst>
          </p:nvPr>
        </p:nvGraphicFramePr>
        <p:xfrm>
          <a:off x="84359" y="1043736"/>
          <a:ext cx="8975854" cy="5662342"/>
        </p:xfrm>
        <a:graphic>
          <a:graphicData uri="http://schemas.openxmlformats.org/drawingml/2006/table">
            <a:tbl>
              <a:tblPr firstRow="1" firstCol="1" bandRow="1"/>
              <a:tblGrid>
                <a:gridCol w="39957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37622">
                  <a:extLst>
                    <a:ext uri="{9D8B030D-6E8A-4147-A177-3AD203B41FA5}">
                      <a16:colId xmlns:a16="http://schemas.microsoft.com/office/drawing/2014/main" val="406275548"/>
                    </a:ext>
                  </a:extLst>
                </a:gridCol>
                <a:gridCol w="81861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17013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7507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81009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81009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1035115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90010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1035115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784328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</a:tblGrid>
              <a:tr h="435450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b="1" spc="-150" baseline="0" dirty="0">
                          <a:solidFill>
                            <a:schemeClr val="bg1"/>
                          </a:solidFill>
                          <a:effectLst/>
                          <a:latin typeface="+mj-lt"/>
                          <a:ea typeface="Calibri"/>
                          <a:cs typeface="Times New Roman"/>
                        </a:rPr>
                        <a:t>Gen.</a:t>
                      </a:r>
                      <a:endParaRPr lang="en-US" sz="1100" spc="-150" baseline="0" dirty="0">
                        <a:solidFill>
                          <a:schemeClr val="bg1"/>
                        </a:solidFill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b="1" dirty="0" err="1">
                          <a:solidFill>
                            <a:schemeClr val="bg1"/>
                          </a:solidFill>
                          <a:effectLst/>
                          <a:latin typeface="+mj-lt"/>
                          <a:ea typeface="MS Mincho"/>
                          <a:cs typeface="Times New Roman"/>
                        </a:rPr>
                        <a:t>Seg-ment</a:t>
                      </a:r>
                      <a:endParaRPr lang="en-US" sz="1100" b="1" dirty="0">
                        <a:solidFill>
                          <a:schemeClr val="bg1"/>
                        </a:solidFill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b="1" dirty="0">
                          <a:solidFill>
                            <a:schemeClr val="bg1"/>
                          </a:solidFill>
                          <a:effectLst/>
                          <a:latin typeface="+mj-lt"/>
                          <a:ea typeface="Calibri"/>
                          <a:cs typeface="Times New Roman"/>
                        </a:rPr>
                        <a:t>At</a:t>
                      </a:r>
                      <a:r>
                        <a:rPr lang="en-US" sz="1100" b="1" spc="-70" baseline="0" dirty="0">
                          <a:solidFill>
                            <a:schemeClr val="bg1"/>
                          </a:solidFill>
                          <a:effectLst/>
                          <a:latin typeface="+mj-lt"/>
                          <a:ea typeface="Calibri"/>
                          <a:cs typeface="Times New Roman"/>
                        </a:rPr>
                        <a:t>taching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b="1" dirty="0">
                          <a:solidFill>
                            <a:schemeClr val="bg1"/>
                          </a:solidFill>
                          <a:effectLst/>
                          <a:latin typeface="+mj-lt"/>
                          <a:ea typeface="MS Mincho"/>
                          <a:cs typeface="Times New Roman"/>
                        </a:rPr>
                        <a:t>memory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b="1" dirty="0">
                          <a:solidFill>
                            <a:schemeClr val="bg1"/>
                          </a:solidFill>
                          <a:effectLst/>
                          <a:latin typeface="+mj-lt"/>
                          <a:ea typeface="Calibri"/>
                          <a:cs typeface="Times New Roman"/>
                        </a:rPr>
                        <a:t>Processor</a:t>
                      </a:r>
                      <a:endParaRPr lang="en-US" sz="1100" dirty="0">
                        <a:solidFill>
                          <a:schemeClr val="bg1"/>
                        </a:solidFill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b="1" spc="-100" baseline="0" dirty="0">
                          <a:solidFill>
                            <a:schemeClr val="bg1"/>
                          </a:solidFill>
                          <a:effectLst/>
                          <a:latin typeface="+mj-lt"/>
                          <a:ea typeface="MS Mincho"/>
                          <a:cs typeface="Times New Roman"/>
                        </a:rPr>
                        <a:t>Techno-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b="1" spc="-50" baseline="0" dirty="0">
                          <a:solidFill>
                            <a:schemeClr val="bg1"/>
                          </a:solidFill>
                          <a:effectLst/>
                          <a:latin typeface="+mj-lt"/>
                          <a:ea typeface="MS Mincho"/>
                          <a:cs typeface="Times New Roman"/>
                        </a:rPr>
                        <a:t>logy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b="1" spc="-50" baseline="0" dirty="0">
                          <a:solidFill>
                            <a:schemeClr val="bg1"/>
                          </a:solidFill>
                          <a:effectLst/>
                          <a:latin typeface="+mj-lt"/>
                          <a:ea typeface="Calibri"/>
                          <a:cs typeface="Times New Roman"/>
                        </a:rPr>
                        <a:t>Max core </a:t>
                      </a:r>
                      <a:r>
                        <a:rPr lang="en-US" sz="1100" b="1" dirty="0">
                          <a:solidFill>
                            <a:schemeClr val="bg1"/>
                          </a:solidFill>
                          <a:effectLst/>
                          <a:latin typeface="+mj-lt"/>
                          <a:ea typeface="Calibri"/>
                          <a:cs typeface="Times New Roman"/>
                        </a:rPr>
                        <a:t>count </a:t>
                      </a:r>
                      <a:endParaRPr lang="en-US" sz="1100" dirty="0">
                        <a:solidFill>
                          <a:schemeClr val="bg1"/>
                        </a:solidFill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b="1" dirty="0">
                          <a:solidFill>
                            <a:schemeClr val="bg1"/>
                          </a:solidFill>
                          <a:effectLst/>
                          <a:latin typeface="+mj-lt"/>
                          <a:ea typeface="Calibri"/>
                          <a:cs typeface="Times New Roman"/>
                        </a:rPr>
                        <a:t>Date of 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b="1" dirty="0">
                          <a:solidFill>
                            <a:schemeClr val="bg1"/>
                          </a:solidFill>
                          <a:effectLst/>
                          <a:latin typeface="+mj-lt"/>
                          <a:ea typeface="Calibri"/>
                          <a:cs typeface="Times New Roman"/>
                        </a:rPr>
                        <a:t>intro.</a:t>
                      </a:r>
                      <a:endParaRPr lang="en-US" sz="1100" dirty="0">
                        <a:solidFill>
                          <a:schemeClr val="bg1"/>
                        </a:solidFill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b="1" dirty="0">
                          <a:solidFill>
                            <a:schemeClr val="bg1"/>
                          </a:solidFill>
                          <a:effectLst/>
                          <a:latin typeface="+mj-lt"/>
                          <a:ea typeface="MS Mincho"/>
                          <a:cs typeface="Times New Roman"/>
                        </a:rPr>
                        <a:t>Socket 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b="1" dirty="0">
                          <a:solidFill>
                            <a:schemeClr val="bg1"/>
                          </a:solidFill>
                          <a:effectLst/>
                          <a:latin typeface="+mj-lt"/>
                          <a:ea typeface="MS Mincho"/>
                          <a:cs typeface="Times New Roman"/>
                        </a:rPr>
                        <a:t>MCH/PCH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b="1" dirty="0">
                          <a:solidFill>
                            <a:schemeClr val="bg1"/>
                          </a:solidFill>
                          <a:effectLst/>
                          <a:latin typeface="+mj-lt"/>
                          <a:ea typeface="Calibri"/>
                          <a:cs typeface="Times New Roman"/>
                        </a:rPr>
                        <a:t>Mem. </a:t>
                      </a:r>
                      <a:r>
                        <a:rPr lang="en-US" sz="1100" b="1" spc="-60" baseline="0" dirty="0">
                          <a:solidFill>
                            <a:schemeClr val="bg1"/>
                          </a:solidFill>
                          <a:effectLst/>
                          <a:latin typeface="+mj-lt"/>
                          <a:ea typeface="Calibri"/>
                          <a:cs typeface="Times New Roman"/>
                        </a:rPr>
                        <a:t>speed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b="1" spc="-60" baseline="0" dirty="0">
                          <a:solidFill>
                            <a:schemeClr val="bg1"/>
                          </a:solidFill>
                          <a:effectLst/>
                          <a:latin typeface="+mj-lt"/>
                          <a:ea typeface="Calibri"/>
                          <a:cs typeface="Times New Roman"/>
                        </a:rPr>
                        <a:t>(up to) </a:t>
                      </a:r>
                      <a:endParaRPr lang="en-US" sz="1100" spc="-60" baseline="0" dirty="0">
                        <a:solidFill>
                          <a:schemeClr val="bg1"/>
                        </a:solidFill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b="1" dirty="0">
                          <a:solidFill>
                            <a:schemeClr val="bg1"/>
                          </a:solidFill>
                          <a:effectLst/>
                          <a:latin typeface="+mj-lt"/>
                          <a:ea typeface="Calibri"/>
                          <a:cs typeface="Times New Roman"/>
                        </a:rPr>
                        <a:t>Mem. </a:t>
                      </a:r>
                      <a:r>
                        <a:rPr lang="en-US" sz="1100" b="1" spc="-70" baseline="0" dirty="0">
                          <a:solidFill>
                            <a:schemeClr val="bg1"/>
                          </a:solidFill>
                          <a:effectLst/>
                          <a:latin typeface="+mj-lt"/>
                          <a:ea typeface="Calibri"/>
                          <a:cs typeface="Times New Roman"/>
                        </a:rPr>
                        <a:t>channels </a:t>
                      </a:r>
                      <a:endParaRPr lang="en-US" sz="1100" spc="-70" baseline="0" dirty="0">
                        <a:solidFill>
                          <a:schemeClr val="bg1"/>
                        </a:solidFill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08601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1. 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M D 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Attaching memory 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to the NB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Core 2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65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2C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6/2006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LGA 775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945-975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DDR2-800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2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2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30293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D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Core 2 Quad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65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2x2C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6/2007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LGA 775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3 Series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DDR3-1067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05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30293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D 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Penryn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45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2x2C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6/2008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LGA 775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4 Series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DDR3-1067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05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73107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D 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18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Attaching memory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 to the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processor die</a:t>
                      </a: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 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 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 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 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 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 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2. G. Nehalem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(Lynnfield)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45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4C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9/2009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LGA 1156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5 Series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DDR3-1333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05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409660">
                <a:tc>
                  <a:txBody>
                    <a:bodyPr/>
                    <a:lstStyle/>
                    <a:p>
                      <a:endParaRPr lang="en-US" sz="1100" dirty="0">
                        <a:latin typeface="+mj-lt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latin typeface="+mj-lt"/>
                        </a:rPr>
                        <a:t>M D 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err="1">
                          <a:effectLst/>
                          <a:latin typeface="+mj-lt"/>
                          <a:ea typeface="Calibri"/>
                          <a:cs typeface="Times New Roman"/>
                        </a:rPr>
                        <a:t>Westmere</a:t>
                      </a:r>
                      <a:endParaRPr lang="en-US" sz="1100" dirty="0">
                        <a:effectLst/>
                        <a:latin typeface="+mj-lt"/>
                        <a:ea typeface="Calibri"/>
                        <a:cs typeface="Times New Roman"/>
                      </a:endParaRP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(</a:t>
                      </a: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Calibri"/>
                          <a:cs typeface="Times New Roman"/>
                        </a:rPr>
                        <a:t>M: </a:t>
                      </a:r>
                      <a:r>
                        <a:rPr lang="en-US" sz="1100" kern="1200" dirty="0" err="1">
                          <a:solidFill>
                            <a:schemeClr val="tx1"/>
                          </a:solidFill>
                          <a:effectLst/>
                          <a:latin typeface="+mn-lt"/>
                          <a:ea typeface="Calibri"/>
                          <a:cs typeface="Times New Roman"/>
                        </a:rPr>
                        <a:t>Arrandale</a:t>
                      </a:r>
                      <a:r>
                        <a:rPr lang="en-US" sz="110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Calibri"/>
                          <a:cs typeface="Times New Roman"/>
                        </a:rPr>
                        <a:t>)</a:t>
                      </a:r>
                      <a:endParaRPr lang="en-US" sz="1100" dirty="0">
                        <a:effectLst/>
                        <a:latin typeface="+mj-lt"/>
                        <a:ea typeface="Calibri"/>
                        <a:cs typeface="Times New Roman"/>
                      </a:endParaRP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D: Clarkdale/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32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2C+G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1/2010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M:BGA 1288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D:LGA 1156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5 Series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73107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2.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M D 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Sandy Bridge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32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2C/4C+G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1/2011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M: PGA 988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D: LGA 1155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6 series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DDR3-1333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05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45440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3.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M D 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Ivy Bridge 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22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4C +G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4/2012 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5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7 series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DDR3-1600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05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73107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4.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M D 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err="1">
                          <a:effectLst/>
                          <a:latin typeface="+mj-lt"/>
                          <a:ea typeface="Calibri"/>
                          <a:cs typeface="Times New Roman"/>
                        </a:rPr>
                        <a:t>Haswell</a:t>
                      </a: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 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22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4C+G 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6/2013 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3"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M: BGA 1168</a:t>
                      </a:r>
                    </a:p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D: LGA 1150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8 Series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DDR3-1600 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05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230293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latin typeface="+mj-lt"/>
                        </a:rPr>
                        <a:t>4.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latin typeface="+mj-lt"/>
                        </a:rPr>
                        <a:t>D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Haswell</a:t>
                      </a: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 </a:t>
                      </a:r>
                      <a:r>
                        <a:rPr lang="en-US" sz="110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Refr</a:t>
                      </a: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.  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22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 err="1">
                          <a:effectLst/>
                          <a:latin typeface="+mj-lt"/>
                          <a:ea typeface="Calibri"/>
                          <a:cs typeface="Times New Roman"/>
                        </a:rPr>
                        <a:t>4C+G</a:t>
                      </a: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 </a:t>
                      </a:r>
                      <a:endParaRPr lang="en-US" sz="1100" dirty="0">
                        <a:latin typeface="+mj-lt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5/2014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5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9 Series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DDR3-1666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234092"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latin typeface="+mj-lt"/>
                        </a:rPr>
                        <a:t>5.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M D</a:t>
                      </a:r>
                      <a:endParaRPr lang="en-US" sz="1100" dirty="0">
                        <a:latin typeface="+mj-lt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Broadwell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14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 err="1">
                          <a:effectLst/>
                          <a:latin typeface="+mj-lt"/>
                          <a:ea typeface="Calibri"/>
                          <a:cs typeface="Times New Roman"/>
                        </a:rPr>
                        <a:t>4C+G</a:t>
                      </a:r>
                      <a:endParaRPr lang="en-US" sz="1100" dirty="0">
                        <a:latin typeface="+mj-lt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6/2015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5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9 Series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DDR3-1866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err="1">
                          <a:effectLst/>
                          <a:latin typeface="+mj-lt"/>
                          <a:ea typeface="Calibri"/>
                          <a:cs typeface="Times New Roman"/>
                        </a:rPr>
                        <a:t>Skylake</a:t>
                      </a: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 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14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4C+G 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10/2015 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3"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M: BGA 1356 </a:t>
                      </a:r>
                    </a:p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D: LGA 1151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228600" indent="-228600" algn="ctr">
                        <a:spcAft>
                          <a:spcPts val="0"/>
                        </a:spcAft>
                        <a:buAutoNum type="arabicPlain" startAt="100"/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 Series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Calibri"/>
                          <a:cs typeface="Times New Roman"/>
                        </a:rPr>
                        <a:t>DDR4-2133 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05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136553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latin typeface="+mj-lt"/>
                        </a:rPr>
                        <a:t>6.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M D </a:t>
                      </a:r>
                      <a:endParaRPr lang="en-US" sz="1100" dirty="0">
                        <a:latin typeface="+mj-lt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139167456"/>
                  </a:ext>
                </a:extLst>
              </a:tr>
              <a:tr h="25417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latin typeface="+mj-lt"/>
                        </a:rPr>
                        <a:t>7.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M D </a:t>
                      </a:r>
                      <a:endParaRPr lang="en-US" sz="1100" dirty="0">
                        <a:latin typeface="+mj-lt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Kaby</a:t>
                      </a: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 Lake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14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4C</a:t>
                      </a: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 + G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8/2016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5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>
                        <a:spcAft>
                          <a:spcPts val="0"/>
                        </a:spcAft>
                        <a:buNone/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200 Series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DDR4</a:t>
                      </a: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-2400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114741346"/>
                  </a:ext>
                </a:extLst>
              </a:tr>
              <a:tr h="293456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8.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M D </a:t>
                      </a:r>
                      <a:endParaRPr lang="en-US" sz="1100" dirty="0">
                        <a:latin typeface="+mj-lt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Coffee Lake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14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6C +G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10/2017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M: BGA 1440 D: LGA 1151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>
                        <a:spcAft>
                          <a:spcPts val="0"/>
                        </a:spcAft>
                        <a:buNone/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300 Series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DDR4-2666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05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273107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latin typeface="+mj-lt"/>
                        </a:rPr>
                        <a:t>8.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latin typeface="+mj-lt"/>
                        </a:rPr>
                        <a:t>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Amber</a:t>
                      </a:r>
                      <a:r>
                        <a:rPr lang="en-US" sz="1100" baseline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 </a:t>
                      </a: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Lake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14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2C+G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8/2018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BGA 1515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>
                        <a:spcAft>
                          <a:spcPts val="0"/>
                        </a:spcAft>
                        <a:buNone/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300 Series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LPDDR3-2133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05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93471966"/>
                  </a:ext>
                </a:extLst>
              </a:tr>
              <a:tr h="238444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latin typeface="+mj-lt"/>
                        </a:rPr>
                        <a:t>8.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latin typeface="+mj-lt"/>
                        </a:rPr>
                        <a:t>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Whiskey Lake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14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4C+G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8/2018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BGA 1528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indent="0" algn="ctr">
                        <a:spcAft>
                          <a:spcPts val="0"/>
                        </a:spcAft>
                        <a:buNone/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300 Series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DDR4-2400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05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70295955"/>
                  </a:ext>
                </a:extLst>
              </a:tr>
              <a:tr h="0">
                <a:tc rowSpan="3"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latin typeface="+mj-lt"/>
                        </a:rPr>
                        <a:t>9.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latin typeface="+mj-lt"/>
                        </a:rPr>
                        <a:t>D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22217439"/>
                  </a:ext>
                </a:extLst>
              </a:tr>
              <a:tr h="184778">
                <a:tc vMerge="1">
                  <a:txBody>
                    <a:bodyPr/>
                    <a:lstStyle/>
                    <a:p>
                      <a:endParaRPr lang="en-US" dirty="0"/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Coffee Lake R.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14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8C +G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10/2018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 err="1">
                          <a:effectLst/>
                          <a:latin typeface="+mj-lt"/>
                          <a:ea typeface="MS Mincho"/>
                          <a:cs typeface="Times New Roman"/>
                        </a:rPr>
                        <a:t>LGA</a:t>
                      </a: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 1151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>
                        <a:spcAft>
                          <a:spcPts val="0"/>
                        </a:spcAft>
                        <a:buNone/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300 Series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DDR4-2666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05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44188724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endParaRPr lang="en-US" dirty="0"/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Comet Lake 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14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10C +G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8/2019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b="0" i="0" kern="1200" dirty="0">
                          <a:solidFill>
                            <a:schemeClr val="tx1"/>
                          </a:solidFill>
                          <a:effectLst/>
                          <a:latin typeface="+mj-lt"/>
                          <a:ea typeface="+mn-ea"/>
                          <a:cs typeface="+mn-cs"/>
                        </a:rPr>
                        <a:t>BGA 1528</a:t>
                      </a:r>
                    </a:p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b="0" i="0" kern="1200" dirty="0">
                          <a:solidFill>
                            <a:schemeClr val="tx1"/>
                          </a:solidFill>
                          <a:effectLst/>
                          <a:latin typeface="+mj-lt"/>
                          <a:ea typeface="+mn-ea"/>
                          <a:cs typeface="+mn-cs"/>
                        </a:rPr>
                        <a:t>LGA</a:t>
                      </a:r>
                      <a:r>
                        <a:rPr lang="en-US" sz="1100" b="0" i="0" kern="1200" baseline="0" dirty="0">
                          <a:solidFill>
                            <a:schemeClr val="tx1"/>
                          </a:solidFill>
                          <a:effectLst/>
                          <a:latin typeface="+mj-lt"/>
                          <a:ea typeface="+mn-ea"/>
                          <a:cs typeface="+mn-cs"/>
                        </a:rPr>
                        <a:t> 1</a:t>
                      </a:r>
                      <a:r>
                        <a:rPr lang="en-US" sz="1100" b="0" i="0" kern="1200" dirty="0">
                          <a:solidFill>
                            <a:schemeClr val="tx1"/>
                          </a:solidFill>
                          <a:effectLst/>
                          <a:latin typeface="+mj-lt"/>
                          <a:ea typeface="+mn-ea"/>
                          <a:cs typeface="+mn-cs"/>
                        </a:rPr>
                        <a:t>200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indent="0" algn="ctr">
                        <a:spcAft>
                          <a:spcPts val="0"/>
                        </a:spcAft>
                        <a:buNone/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400</a:t>
                      </a:r>
                      <a:r>
                        <a:rPr lang="en-US" sz="1100" baseline="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 Series</a:t>
                      </a:r>
                      <a:endParaRPr lang="en-US" sz="110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DDR4-2666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05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49901180"/>
                  </a:ext>
                </a:extLst>
              </a:tr>
              <a:tr h="238444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latin typeface="+mj-lt"/>
                        </a:rPr>
                        <a:t>10.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latin typeface="+mj-lt"/>
                        </a:rPr>
                        <a:t>M D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278554978"/>
                  </a:ext>
                </a:extLst>
              </a:tr>
              <a:tr h="238444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latin typeface="+mj-lt"/>
                        </a:rPr>
                        <a:t>11.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latin typeface="+mj-lt"/>
                        </a:rPr>
                        <a:t>D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Rocket Lake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14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8C +G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3/2021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LGA 1200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>
                        <a:spcAft>
                          <a:spcPts val="0"/>
                        </a:spcAft>
                        <a:buNone/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400 Series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j-lt"/>
                          <a:ea typeface="MS Mincho"/>
                          <a:cs typeface="Times New Roman"/>
                        </a:rPr>
                        <a:t>DDR4-3200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050" dirty="0">
                        <a:effectLst/>
                        <a:latin typeface="+mj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41042593"/>
                  </a:ext>
                </a:extLst>
              </a:tr>
            </a:tbl>
          </a:graphicData>
        </a:graphic>
      </p:graphicFrame>
      <p:sp>
        <p:nvSpPr>
          <p:cNvPr id="4" name="TextBox 3"/>
          <p:cNvSpPr txBox="1"/>
          <p:nvPr/>
        </p:nvSpPr>
        <p:spPr>
          <a:xfrm>
            <a:off x="26495" y="458670"/>
            <a:ext cx="647529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accent6"/>
                </a:solidFill>
              </a:rPr>
              <a:t>Overview of Intel’s Core 2-based client generations -1</a:t>
            </a:r>
          </a:p>
        </p:txBody>
      </p:sp>
    </p:spTree>
    <p:extLst>
      <p:ext uri="{BB962C8B-B14F-4D97-AF65-F5344CB8AC3E}">
        <p14:creationId xmlns:p14="http://schemas.microsoft.com/office/powerpoint/2010/main" val="444438009"/>
      </p:ext>
    </p:extLst>
  </p:cSld>
  <p:clrMapOvr>
    <a:masterClrMapping/>
  </p:clrMapOvr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3.1 Overview of Intel’s Core 2-based client processors (3)</a:t>
            </a:r>
          </a:p>
        </p:txBody>
      </p:sp>
      <p:graphicFrame>
        <p:nvGraphicFramePr>
          <p:cNvPr id="3" name="Table 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97847999"/>
              </p:ext>
            </p:extLst>
          </p:nvPr>
        </p:nvGraphicFramePr>
        <p:xfrm>
          <a:off x="29194" y="1088741"/>
          <a:ext cx="9072001" cy="2565283"/>
        </p:xfrm>
        <a:graphic>
          <a:graphicData uri="http://schemas.openxmlformats.org/drawingml/2006/table">
            <a:tbl>
              <a:tblPr firstRow="1" firstCol="1" bandRow="1"/>
              <a:tblGrid>
                <a:gridCol w="52375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23753">
                  <a:extLst>
                    <a:ext uri="{9D8B030D-6E8A-4147-A177-3AD203B41FA5}">
                      <a16:colId xmlns:a16="http://schemas.microsoft.com/office/drawing/2014/main" val="3366545648"/>
                    </a:ext>
                  </a:extLst>
                </a:gridCol>
                <a:gridCol w="73973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97888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2363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814084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768857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1221126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904538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1124863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748775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</a:tblGrid>
              <a:tr h="438142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b="1" dirty="0">
                          <a:solidFill>
                            <a:schemeClr val="bg1"/>
                          </a:solidFill>
                          <a:effectLst/>
                          <a:latin typeface="Verdana"/>
                          <a:ea typeface="Calibri"/>
                          <a:cs typeface="Times New Roman"/>
                        </a:rPr>
                        <a:t>Gen.</a:t>
                      </a:r>
                      <a:endParaRPr lang="en-US" sz="2400" dirty="0">
                        <a:solidFill>
                          <a:schemeClr val="bg1"/>
                        </a:solidFill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b="1" dirty="0" err="1">
                          <a:solidFill>
                            <a:schemeClr val="bg1"/>
                          </a:solidFill>
                          <a:effectLst/>
                          <a:latin typeface="Verdana"/>
                          <a:ea typeface="MS Mincho"/>
                          <a:cs typeface="Times New Roman"/>
                        </a:rPr>
                        <a:t>Seg-ment</a:t>
                      </a:r>
                      <a:endParaRPr lang="en-US" sz="1100" b="1" dirty="0">
                        <a:solidFill>
                          <a:schemeClr val="bg1"/>
                        </a:solidFill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b="1" spc="-140" baseline="0" dirty="0">
                          <a:solidFill>
                            <a:schemeClr val="bg1"/>
                          </a:solidFill>
                          <a:effectLst/>
                          <a:latin typeface="+mn-lt"/>
                          <a:ea typeface="Calibri"/>
                          <a:cs typeface="Times New Roman"/>
                        </a:rPr>
                        <a:t>Attaching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b="1" spc="-140" dirty="0">
                          <a:solidFill>
                            <a:schemeClr val="bg1"/>
                          </a:solidFill>
                          <a:effectLst/>
                          <a:latin typeface="+mn-lt"/>
                          <a:ea typeface="MS Mincho"/>
                          <a:cs typeface="Times New Roman"/>
                        </a:rPr>
                        <a:t>memory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b="1" dirty="0">
                          <a:solidFill>
                            <a:schemeClr val="bg1"/>
                          </a:solidFill>
                          <a:effectLst/>
                          <a:latin typeface="Verdana"/>
                          <a:ea typeface="Calibri"/>
                          <a:cs typeface="Times New Roman"/>
                        </a:rPr>
                        <a:t>Processor</a:t>
                      </a:r>
                      <a:endParaRPr lang="en-US" sz="2400" dirty="0">
                        <a:solidFill>
                          <a:schemeClr val="bg1"/>
                        </a:solidFill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b="1" spc="-50" baseline="0" dirty="0">
                          <a:solidFill>
                            <a:schemeClr val="bg1"/>
                          </a:solidFill>
                          <a:effectLst/>
                          <a:latin typeface="Verdana"/>
                          <a:ea typeface="MS Mincho"/>
                          <a:cs typeface="Times New Roman"/>
                        </a:rPr>
                        <a:t>Techno-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b="1" spc="-50" baseline="0" dirty="0">
                          <a:solidFill>
                            <a:schemeClr val="bg1"/>
                          </a:solidFill>
                          <a:effectLst/>
                          <a:latin typeface="Verdana"/>
                          <a:ea typeface="MS Mincho"/>
                          <a:cs typeface="Times New Roman"/>
                        </a:rPr>
                        <a:t>logy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b="1" spc="-60" baseline="0" dirty="0">
                          <a:solidFill>
                            <a:schemeClr val="bg1"/>
                          </a:solidFill>
                          <a:effectLst/>
                          <a:latin typeface="Verdana"/>
                          <a:ea typeface="Calibri"/>
                          <a:cs typeface="Times New Roman"/>
                        </a:rPr>
                        <a:t>Max. core </a:t>
                      </a:r>
                      <a:r>
                        <a:rPr lang="en-US" sz="1100" b="1" dirty="0">
                          <a:solidFill>
                            <a:schemeClr val="bg1"/>
                          </a:solidFill>
                          <a:effectLst/>
                          <a:latin typeface="Verdana"/>
                          <a:ea typeface="Calibri"/>
                          <a:cs typeface="Times New Roman"/>
                        </a:rPr>
                        <a:t>count</a:t>
                      </a:r>
                      <a:endParaRPr lang="en-US" sz="2400" dirty="0">
                        <a:solidFill>
                          <a:schemeClr val="bg1"/>
                        </a:solidFill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b="1" dirty="0">
                          <a:solidFill>
                            <a:schemeClr val="bg1"/>
                          </a:solidFill>
                          <a:effectLst/>
                          <a:latin typeface="Verdana"/>
                          <a:ea typeface="Calibri"/>
                          <a:cs typeface="Times New Roman"/>
                        </a:rPr>
                        <a:t>Date of intro.</a:t>
                      </a:r>
                      <a:endParaRPr lang="en-US" sz="2400" dirty="0">
                        <a:solidFill>
                          <a:schemeClr val="bg1"/>
                        </a:solidFill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b="1" dirty="0">
                          <a:solidFill>
                            <a:schemeClr val="bg1"/>
                          </a:solidFill>
                          <a:effectLst/>
                          <a:latin typeface="Verdana"/>
                          <a:ea typeface="MS Mincho"/>
                          <a:cs typeface="Times New Roman"/>
                        </a:rPr>
                        <a:t>Socket 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b="1" dirty="0">
                          <a:solidFill>
                            <a:schemeClr val="bg1"/>
                          </a:solidFill>
                          <a:effectLst/>
                          <a:latin typeface="Verdana"/>
                          <a:ea typeface="MS Mincho"/>
                          <a:cs typeface="Times New Roman"/>
                        </a:rPr>
                        <a:t>PCH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b="1" dirty="0">
                          <a:solidFill>
                            <a:schemeClr val="bg1"/>
                          </a:solidFill>
                          <a:effectLst/>
                          <a:latin typeface="Verdana"/>
                          <a:ea typeface="Calibri"/>
                          <a:cs typeface="Times New Roman"/>
                        </a:rPr>
                        <a:t>Mem. speed (up to)</a:t>
                      </a:r>
                      <a:endParaRPr lang="en-US" sz="2400" dirty="0">
                        <a:solidFill>
                          <a:schemeClr val="bg1"/>
                        </a:solidFill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b="1" dirty="0">
                          <a:solidFill>
                            <a:schemeClr val="bg1"/>
                          </a:solidFill>
                          <a:effectLst/>
                          <a:latin typeface="Verdana"/>
                          <a:ea typeface="Calibri"/>
                          <a:cs typeface="Times New Roman"/>
                        </a:rPr>
                        <a:t>Mem. </a:t>
                      </a:r>
                      <a:r>
                        <a:rPr lang="en-US" sz="1100" b="1" spc="-70" baseline="0" dirty="0">
                          <a:solidFill>
                            <a:schemeClr val="bg1"/>
                          </a:solidFill>
                          <a:effectLst/>
                          <a:latin typeface="Verdana"/>
                          <a:ea typeface="Calibri"/>
                          <a:cs typeface="Times New Roman"/>
                        </a:rPr>
                        <a:t>channels </a:t>
                      </a:r>
                      <a:endParaRPr lang="en-US" sz="2400" spc="-70" baseline="0" dirty="0">
                        <a:solidFill>
                          <a:schemeClr val="bg1"/>
                        </a:solidFill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86753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8.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5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spc="-50" baseline="0" dirty="0">
                          <a:effectLst/>
                          <a:latin typeface="+mn-lt"/>
                          <a:ea typeface="MS Mincho"/>
                          <a:cs typeface="Times New Roman"/>
                        </a:rPr>
                        <a:t>Attaching </a:t>
                      </a:r>
                      <a:r>
                        <a:rPr lang="en-US" sz="1100" dirty="0">
                          <a:effectLst/>
                          <a:latin typeface="+mn-lt"/>
                          <a:ea typeface="MS Mincho"/>
                          <a:cs typeface="Times New Roman"/>
                        </a:rPr>
                        <a:t>memory to the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spc="-70" baseline="0" dirty="0">
                          <a:effectLst/>
                          <a:latin typeface="+mn-lt"/>
                          <a:ea typeface="MS Mincho"/>
                          <a:cs typeface="Times New Roman"/>
                        </a:rPr>
                        <a:t>processor die</a:t>
                      </a:r>
                      <a:endParaRPr lang="en-US" sz="1100" spc="-70" baseline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Cannon Lake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10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2C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5/2018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BGA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 err="1">
                          <a:effectLst/>
                          <a:latin typeface="Verdana"/>
                          <a:ea typeface="MS Mincho"/>
                          <a:cs typeface="Times New Roman"/>
                        </a:rPr>
                        <a:t>n.a</a:t>
                      </a:r>
                      <a:r>
                        <a:rPr lang="en-US" sz="110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.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DDR4-2400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2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86753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10.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Ice Lake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10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4C+G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7/2019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Y: BGA 1377 U: BGA 1526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300-series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DDR4-3733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1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80129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11.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M D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Tiger Lake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10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8C+G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09/2020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UP3: BGA 1449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UP4: BGA 1598 B/H: BGA 1787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400-series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spc="-50" baseline="0" dirty="0">
                          <a:effectLst/>
                          <a:latin typeface="+mn-lt"/>
                          <a:ea typeface="MS Mincho"/>
                          <a:cs typeface="Times New Roman"/>
                        </a:rPr>
                        <a:t>LPDDR4x-4267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spc="-50" baseline="0" dirty="0">
                          <a:effectLst/>
                          <a:latin typeface="+mn-lt"/>
                          <a:ea typeface="MS Mincho"/>
                          <a:cs typeface="Times New Roman"/>
                        </a:rPr>
                        <a:t>LPDDR5x-5400</a:t>
                      </a:r>
                      <a:endParaRPr lang="en-US" sz="1100" spc="-50" baseline="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1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45982719"/>
                  </a:ext>
                </a:extLst>
              </a:tr>
              <a:tr h="386753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12.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M D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Alder Lake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10</a:t>
                      </a:r>
                      <a:r>
                        <a:rPr lang="en-US" sz="1100" baseline="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 nm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baseline="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(Intel 7)</a:t>
                      </a:r>
                      <a:endParaRPr lang="en-US" sz="11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8+8C+G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11/2021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>
                          <a:effectLst/>
                          <a:latin typeface="+mn-lt"/>
                          <a:ea typeface="MS Mincho"/>
                          <a:cs typeface="Times New Roman"/>
                        </a:rPr>
                        <a:t>M: BGA 1744</a:t>
                      </a:r>
                      <a:endParaRPr lang="en-US" sz="11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D: LGA 1700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600-series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DDR5-4800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n-lt"/>
                          <a:ea typeface="MS Mincho"/>
                          <a:cs typeface="Times New Roman"/>
                        </a:rPr>
                        <a:t>4x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n-lt"/>
                          <a:ea typeface="MS Mincho"/>
                          <a:cs typeface="Times New Roman"/>
                        </a:rPr>
                        <a:t>32-bit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259885145"/>
                  </a:ext>
                </a:extLst>
              </a:tr>
              <a:tr h="386753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13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M D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0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Raptor Lake 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10 nm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(Intel 7)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8+16C+G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09/2022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>
                          <a:effectLst/>
                          <a:latin typeface="+mn-lt"/>
                          <a:ea typeface="MS Mincho"/>
                          <a:cs typeface="Times New Roman"/>
                        </a:rPr>
                        <a:t>LGA 1700</a:t>
                      </a:r>
                      <a:endParaRPr lang="en-US" sz="11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n-lt"/>
                          <a:ea typeface="MS Mincho"/>
                          <a:cs typeface="Times New Roman"/>
                        </a:rPr>
                        <a:t>700-series 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n-lt"/>
                          <a:ea typeface="MS Mincho"/>
                          <a:cs typeface="Times New Roman"/>
                        </a:rPr>
                        <a:t>DDR5-5600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100" dirty="0">
                        <a:effectLst/>
                        <a:latin typeface="+mn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4213431"/>
                  </a:ext>
                </a:extLst>
              </a:tr>
            </a:tbl>
          </a:graphicData>
        </a:graphic>
      </p:graphicFrame>
      <p:sp>
        <p:nvSpPr>
          <p:cNvPr id="5" name="TextBox 4"/>
          <p:cNvSpPr txBox="1"/>
          <p:nvPr/>
        </p:nvSpPr>
        <p:spPr>
          <a:xfrm>
            <a:off x="26495" y="458670"/>
            <a:ext cx="702139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>
                <a:solidFill>
                  <a:srgbClr val="2D2D8A"/>
                </a:solidFill>
              </a:rPr>
              <a:t>Overview of Intel’s Core 2-based client processors -2</a:t>
            </a:r>
            <a:endParaRPr lang="en-US" sz="1600" dirty="0"/>
          </a:p>
        </p:txBody>
      </p:sp>
    </p:spTree>
    <p:extLst>
      <p:ext uri="{BB962C8B-B14F-4D97-AF65-F5344CB8AC3E}">
        <p14:creationId xmlns:p14="http://schemas.microsoft.com/office/powerpoint/2010/main" val="1357355391"/>
      </p:ext>
    </p:extLst>
  </p:cSld>
  <p:clrMapOvr>
    <a:masterClrMapping/>
  </p:clrMapOvr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3.1 Overview of Intel’s Core 2-based client processors (4)</a:t>
            </a:r>
          </a:p>
        </p:txBody>
      </p:sp>
      <p:sp>
        <p:nvSpPr>
          <p:cNvPr id="3" name="TextBox 2"/>
          <p:cNvSpPr txBox="1"/>
          <p:nvPr/>
        </p:nvSpPr>
        <p:spPr>
          <a:xfrm>
            <a:off x="97900" y="821481"/>
            <a:ext cx="8985307" cy="115416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dirty="0"/>
              <a:t>Recently, there has been fierce competition between Intel and AMD for processor  </a:t>
            </a:r>
          </a:p>
          <a:p>
            <a:pPr marL="285750" indent="-285750"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en-US" sz="1600" dirty="0"/>
              <a:t>      performance leadership in the client and server space.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dirty="0"/>
              <a:t>This contest inspires both firms to aggressively enhance their processors' performance, this happens </a:t>
            </a:r>
            <a:r>
              <a:rPr lang="en-US" sz="1600" dirty="0">
                <a:solidFill>
                  <a:srgbClr val="0070C0"/>
                </a:solidFill>
              </a:rPr>
              <a:t>with alternating leadership.</a:t>
            </a:r>
          </a:p>
        </p:txBody>
      </p:sp>
      <p:sp>
        <p:nvSpPr>
          <p:cNvPr id="9" name="TextBox 8"/>
          <p:cNvSpPr txBox="1"/>
          <p:nvPr/>
        </p:nvSpPr>
        <p:spPr>
          <a:xfrm>
            <a:off x="26495" y="458670"/>
            <a:ext cx="985671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pc="-70" dirty="0">
                <a:solidFill>
                  <a:srgbClr val="2D2D8A"/>
                </a:solidFill>
              </a:rPr>
              <a:t>What is the recent state of Intel’s Core 2-based client processors on the market?</a:t>
            </a:r>
            <a:endParaRPr lang="en-US" sz="1600" spc="-70" dirty="0"/>
          </a:p>
        </p:txBody>
      </p:sp>
    </p:spTree>
    <p:extLst>
      <p:ext uri="{BB962C8B-B14F-4D97-AF65-F5344CB8AC3E}">
        <p14:creationId xmlns:p14="http://schemas.microsoft.com/office/powerpoint/2010/main" val="4216755670"/>
      </p:ext>
    </p:extLst>
  </p:cSld>
  <p:clrMapOvr>
    <a:masterClrMapping/>
  </p:clrMapOvr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3.1 Overview of Intel’s Core 2-based client processors (5)</a:t>
            </a:r>
          </a:p>
        </p:txBody>
      </p:sp>
      <p:sp>
        <p:nvSpPr>
          <p:cNvPr id="3" name="TextBox 2"/>
          <p:cNvSpPr txBox="1"/>
          <p:nvPr/>
        </p:nvSpPr>
        <p:spPr>
          <a:xfrm>
            <a:off x="91904" y="863715"/>
            <a:ext cx="8845498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dirty="0"/>
              <a:t>To give an impression of recent client processors, below we show key features of</a:t>
            </a:r>
          </a:p>
          <a:p>
            <a:r>
              <a:rPr lang="en-US" sz="1600" dirty="0"/>
              <a:t>      Intel’s high-performance 12</a:t>
            </a:r>
            <a:r>
              <a:rPr lang="en-US" sz="1600" baseline="30000" dirty="0"/>
              <a:t>th</a:t>
            </a:r>
            <a:r>
              <a:rPr lang="en-US" sz="1600" dirty="0"/>
              <a:t> and 13</a:t>
            </a:r>
            <a:r>
              <a:rPr lang="en-US" sz="1600" baseline="30000" dirty="0"/>
              <a:t>th</a:t>
            </a:r>
            <a:r>
              <a:rPr lang="en-US" sz="1600" dirty="0"/>
              <a:t>-gen. Core 2 models, while pointing out</a:t>
            </a:r>
          </a:p>
          <a:p>
            <a:r>
              <a:rPr lang="en-US" sz="1600" dirty="0"/>
              <a:t>      that both families are already </a:t>
            </a:r>
            <a:r>
              <a:rPr lang="en-US" sz="1600" dirty="0" err="1"/>
              <a:t>big.little</a:t>
            </a:r>
            <a:r>
              <a:rPr lang="en-US" sz="1600" dirty="0"/>
              <a:t> designs.</a:t>
            </a:r>
          </a:p>
          <a:p>
            <a:endParaRPr lang="en-US" sz="1600" dirty="0"/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55929653"/>
              </p:ext>
            </p:extLst>
          </p:nvPr>
        </p:nvGraphicFramePr>
        <p:xfrm>
          <a:off x="37660" y="1898830"/>
          <a:ext cx="9106339" cy="1572921"/>
        </p:xfrm>
        <a:graphic>
          <a:graphicData uri="http://schemas.openxmlformats.org/drawingml/2006/table">
            <a:tbl>
              <a:tblPr firstRow="1" firstCol="1" bandRow="1"/>
              <a:tblGrid>
                <a:gridCol w="57241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72410">
                  <a:extLst>
                    <a:ext uri="{9D8B030D-6E8A-4147-A177-3AD203B41FA5}">
                      <a16:colId xmlns:a16="http://schemas.microsoft.com/office/drawing/2014/main" val="3366545648"/>
                    </a:ext>
                  </a:extLst>
                </a:gridCol>
                <a:gridCol w="106982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90856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853764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81009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108012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855095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945105">
                  <a:extLst>
                    <a:ext uri="{9D8B030D-6E8A-4147-A177-3AD203B41FA5}">
                      <a16:colId xmlns:a16="http://schemas.microsoft.com/office/drawing/2014/main" val="829754408"/>
                    </a:ext>
                  </a:extLst>
                </a:gridCol>
                <a:gridCol w="720080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836584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</a:tblGrid>
              <a:tr h="697636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b="1" dirty="0">
                          <a:solidFill>
                            <a:schemeClr val="bg1"/>
                          </a:solidFill>
                          <a:effectLst/>
                          <a:latin typeface="Verdana"/>
                          <a:ea typeface="Calibri"/>
                          <a:cs typeface="Times New Roman"/>
                        </a:rPr>
                        <a:t>Gen.</a:t>
                      </a:r>
                      <a:endParaRPr lang="en-US" sz="2400" dirty="0">
                        <a:solidFill>
                          <a:schemeClr val="bg1"/>
                        </a:solidFill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b="1" dirty="0" err="1">
                          <a:solidFill>
                            <a:schemeClr val="bg1"/>
                          </a:solidFill>
                          <a:effectLst/>
                          <a:latin typeface="Verdana"/>
                          <a:ea typeface="MS Mincho"/>
                          <a:cs typeface="Times New Roman"/>
                        </a:rPr>
                        <a:t>Seg-ment</a:t>
                      </a:r>
                      <a:endParaRPr lang="en-US" sz="1100" b="1" dirty="0">
                        <a:solidFill>
                          <a:schemeClr val="bg1"/>
                        </a:solidFill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b="1" dirty="0">
                          <a:solidFill>
                            <a:schemeClr val="bg1"/>
                          </a:solidFill>
                          <a:effectLst/>
                          <a:latin typeface="Verdana"/>
                          <a:ea typeface="Calibri"/>
                          <a:cs typeface="Times New Roman"/>
                        </a:rPr>
                        <a:t>Processor</a:t>
                      </a:r>
                      <a:endParaRPr lang="en-US" sz="2400" dirty="0">
                        <a:solidFill>
                          <a:schemeClr val="bg1"/>
                        </a:solidFill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b="1" spc="-50" baseline="0" dirty="0">
                          <a:solidFill>
                            <a:schemeClr val="bg1"/>
                          </a:solidFill>
                          <a:effectLst/>
                          <a:latin typeface="Verdana"/>
                          <a:ea typeface="MS Mincho"/>
                          <a:cs typeface="Times New Roman"/>
                        </a:rPr>
                        <a:t>Techno-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b="1" spc="-50" baseline="0" dirty="0">
                          <a:solidFill>
                            <a:schemeClr val="bg1"/>
                          </a:solidFill>
                          <a:effectLst/>
                          <a:latin typeface="Verdana"/>
                          <a:ea typeface="MS Mincho"/>
                          <a:cs typeface="Times New Roman"/>
                        </a:rPr>
                        <a:t>logy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b="1" spc="-60" baseline="0" dirty="0">
                          <a:solidFill>
                            <a:schemeClr val="bg1"/>
                          </a:solidFill>
                          <a:effectLst/>
                          <a:latin typeface="Verdana"/>
                          <a:ea typeface="Calibri"/>
                          <a:cs typeface="Times New Roman"/>
                        </a:rPr>
                        <a:t>Max. core </a:t>
                      </a:r>
                      <a:r>
                        <a:rPr lang="en-US" sz="1100" b="1" dirty="0">
                          <a:solidFill>
                            <a:schemeClr val="bg1"/>
                          </a:solidFill>
                          <a:effectLst/>
                          <a:latin typeface="Verdana"/>
                          <a:ea typeface="Calibri"/>
                          <a:cs typeface="Times New Roman"/>
                        </a:rPr>
                        <a:t>count</a:t>
                      </a:r>
                      <a:endParaRPr lang="en-US" sz="2400" dirty="0">
                        <a:solidFill>
                          <a:schemeClr val="bg1"/>
                        </a:solidFill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b="1" dirty="0">
                          <a:solidFill>
                            <a:schemeClr val="bg1"/>
                          </a:solidFill>
                          <a:effectLst/>
                          <a:latin typeface="Verdana"/>
                          <a:ea typeface="Calibri"/>
                          <a:cs typeface="Times New Roman"/>
                        </a:rPr>
                        <a:t>Date of intro.</a:t>
                      </a:r>
                      <a:endParaRPr lang="en-US" sz="2400" dirty="0">
                        <a:solidFill>
                          <a:schemeClr val="bg1"/>
                        </a:solidFill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b="1" dirty="0">
                          <a:solidFill>
                            <a:schemeClr val="bg1"/>
                          </a:solidFill>
                          <a:effectLst/>
                          <a:latin typeface="Verdana"/>
                          <a:ea typeface="MS Mincho"/>
                          <a:cs typeface="Times New Roman"/>
                        </a:rPr>
                        <a:t>Base fc 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b="1" dirty="0">
                          <a:solidFill>
                            <a:schemeClr val="bg1"/>
                          </a:solidFill>
                          <a:effectLst/>
                          <a:latin typeface="Verdana"/>
                          <a:ea typeface="MS Mincho"/>
                          <a:cs typeface="Times New Roman"/>
                        </a:rPr>
                        <a:t>GHz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b="1" dirty="0">
                          <a:solidFill>
                            <a:schemeClr val="bg1"/>
                          </a:solidFill>
                          <a:effectLst/>
                          <a:latin typeface="Verdana"/>
                          <a:ea typeface="MS Mincho"/>
                          <a:cs typeface="Times New Roman"/>
                        </a:rPr>
                        <a:t>Max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b="1" dirty="0">
                          <a:solidFill>
                            <a:schemeClr val="bg1"/>
                          </a:solidFill>
                          <a:effectLst/>
                          <a:latin typeface="Verdana"/>
                          <a:ea typeface="MS Mincho"/>
                          <a:cs typeface="Times New Roman"/>
                        </a:rPr>
                        <a:t>Turbo fc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b="1" dirty="0">
                          <a:solidFill>
                            <a:schemeClr val="bg1"/>
                          </a:solidFill>
                          <a:effectLst/>
                          <a:latin typeface="Verdana"/>
                          <a:ea typeface="MS Mincho"/>
                          <a:cs typeface="Times New Roman"/>
                        </a:rPr>
                        <a:t>(2 cores)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b="1" dirty="0">
                          <a:solidFill>
                            <a:schemeClr val="bg1"/>
                          </a:solidFill>
                          <a:effectLst/>
                          <a:latin typeface="Verdana"/>
                          <a:ea typeface="MS Mincho"/>
                          <a:cs typeface="Times New Roman"/>
                        </a:rPr>
                        <a:t>GHz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b="1" dirty="0">
                          <a:solidFill>
                            <a:schemeClr val="bg1"/>
                          </a:solidFill>
                          <a:effectLst/>
                          <a:latin typeface="+mn-lt"/>
                          <a:ea typeface="MS Mincho"/>
                          <a:cs typeface="Times New Roman"/>
                        </a:rPr>
                        <a:t>Max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b="1" dirty="0">
                          <a:solidFill>
                            <a:schemeClr val="bg1"/>
                          </a:solidFill>
                          <a:effectLst/>
                          <a:latin typeface="+mn-lt"/>
                          <a:ea typeface="MS Mincho"/>
                          <a:cs typeface="Times New Roman"/>
                        </a:rPr>
                        <a:t>Turbo fc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b="1" dirty="0">
                          <a:solidFill>
                            <a:schemeClr val="bg1"/>
                          </a:solidFill>
                          <a:effectLst/>
                          <a:latin typeface="+mn-lt"/>
                          <a:ea typeface="MS Mincho"/>
                          <a:cs typeface="Times New Roman"/>
                        </a:rPr>
                        <a:t>(all cores)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b="1" dirty="0">
                          <a:solidFill>
                            <a:schemeClr val="bg1"/>
                          </a:solidFill>
                          <a:effectLst/>
                          <a:latin typeface="+mn-lt"/>
                          <a:ea typeface="MS Mincho"/>
                          <a:cs typeface="Times New Roman"/>
                        </a:rPr>
                        <a:t>GHz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200" b="1" dirty="0">
                          <a:solidFill>
                            <a:schemeClr val="bg1"/>
                          </a:solidFill>
                          <a:effectLst/>
                          <a:latin typeface="Verdana"/>
                          <a:ea typeface="MS Mincho"/>
                          <a:cs typeface="Times New Roman"/>
                        </a:rPr>
                        <a:t>Base Power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200" b="1" dirty="0">
                          <a:solidFill>
                            <a:schemeClr val="bg1"/>
                          </a:solidFill>
                          <a:effectLst/>
                          <a:latin typeface="Verdana"/>
                          <a:ea typeface="MS Mincho"/>
                          <a:cs typeface="Times New Roman"/>
                        </a:rPr>
                        <a:t>(TDP)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200" b="1" spc="-60" baseline="0" dirty="0">
                          <a:solidFill>
                            <a:schemeClr val="bg1"/>
                          </a:solidFill>
                          <a:effectLst/>
                          <a:latin typeface="Verdana"/>
                          <a:ea typeface="MS Mincho"/>
                          <a:cs typeface="Times New Roman"/>
                        </a:rPr>
                        <a:t>Max 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200" b="1" spc="-60" baseline="0" dirty="0">
                          <a:solidFill>
                            <a:schemeClr val="bg1"/>
                          </a:solidFill>
                          <a:effectLst/>
                          <a:latin typeface="Verdana"/>
                          <a:ea typeface="MS Mincho"/>
                          <a:cs typeface="Times New Roman"/>
                        </a:rPr>
                        <a:t>Turbo Power</a:t>
                      </a:r>
                      <a:r>
                        <a:rPr lang="en-US" sz="1200" b="1" spc="-60" baseline="0" dirty="0">
                          <a:solidFill>
                            <a:schemeClr val="bg1"/>
                          </a:solidFill>
                          <a:effectLst/>
                          <a:latin typeface="+mn-lt"/>
                          <a:ea typeface="MS Mincho"/>
                          <a:cs typeface="Times New Roman"/>
                        </a:rPr>
                        <a:t> </a:t>
                      </a:r>
                      <a:r>
                        <a:rPr lang="en-US" sz="1200" b="1" spc="-150" baseline="0" dirty="0">
                          <a:solidFill>
                            <a:schemeClr val="bg1"/>
                          </a:solidFill>
                          <a:effectLst/>
                          <a:latin typeface="+mn-lt"/>
                          <a:ea typeface="MS Mincho"/>
                          <a:cs typeface="Times New Roman"/>
                        </a:rPr>
                        <a:t>(all cores)</a:t>
                      </a:r>
                      <a:endParaRPr lang="en-US" sz="1200" b="1" spc="-150" baseline="0" dirty="0">
                        <a:solidFill>
                          <a:schemeClr val="bg1"/>
                        </a:solidFill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66379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12.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M D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Alder Lake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i9-12900KF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10</a:t>
                      </a:r>
                      <a:r>
                        <a:rPr lang="en-US" sz="1100" baseline="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 nm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baseline="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(Intel 7)</a:t>
                      </a:r>
                      <a:endParaRPr lang="en-US" sz="11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8P+8E+G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11/2021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P core: 3.20</a:t>
                      </a: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E corer: 2.40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5.20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3.90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125 W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n-lt"/>
                          <a:ea typeface="MS Mincho"/>
                          <a:cs typeface="Times New Roman"/>
                        </a:rPr>
                        <a:t>241 W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259885145"/>
                  </a:ext>
                </a:extLst>
              </a:tr>
              <a:tr h="375022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13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M D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Raptor Lake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i9-13900KS 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10 nm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(Intel 7)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8P+16E+G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09/2022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>
                          <a:effectLst/>
                          <a:latin typeface="+mn-lt"/>
                          <a:ea typeface="MS Mincho"/>
                          <a:cs typeface="Times New Roman"/>
                        </a:rPr>
                        <a:t>P core: 3.20</a:t>
                      </a: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>
                          <a:effectLst/>
                          <a:latin typeface="+mn-lt"/>
                          <a:ea typeface="MS Mincho"/>
                          <a:cs typeface="Times New Roman"/>
                        </a:rPr>
                        <a:t>E corer: 2.40</a:t>
                      </a:r>
                      <a:endParaRPr lang="en-US" sz="11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n-lt"/>
                          <a:ea typeface="MS Mincho"/>
                          <a:cs typeface="Times New Roman"/>
                        </a:rPr>
                        <a:t>6.00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n-lt"/>
                          <a:ea typeface="MS Mincho"/>
                          <a:cs typeface="Times New Roman"/>
                        </a:rPr>
                        <a:t>5.60 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n-lt"/>
                          <a:ea typeface="MS Mincho"/>
                          <a:cs typeface="Times New Roman"/>
                        </a:rPr>
                        <a:t>150</a:t>
                      </a:r>
                      <a:r>
                        <a:rPr lang="en-US" sz="1100" baseline="0" dirty="0">
                          <a:effectLst/>
                          <a:latin typeface="+mn-lt"/>
                          <a:ea typeface="MS Mincho"/>
                          <a:cs typeface="Times New Roman"/>
                        </a:rPr>
                        <a:t> W</a:t>
                      </a:r>
                      <a:endParaRPr lang="en-US" sz="1100" dirty="0">
                        <a:effectLst/>
                        <a:latin typeface="+mn-lt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 dirty="0">
                          <a:effectLst/>
                          <a:latin typeface="+mn-lt"/>
                          <a:ea typeface="MS Mincho"/>
                          <a:cs typeface="Times New Roman"/>
                        </a:rPr>
                        <a:t>320 W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4213431"/>
                  </a:ext>
                </a:extLst>
              </a:tr>
            </a:tbl>
          </a:graphicData>
        </a:graphic>
      </p:graphicFrame>
      <p:sp>
        <p:nvSpPr>
          <p:cNvPr id="5" name="TextBox 4"/>
          <p:cNvSpPr txBox="1"/>
          <p:nvPr/>
        </p:nvSpPr>
        <p:spPr>
          <a:xfrm>
            <a:off x="0" y="3555256"/>
            <a:ext cx="9972599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spc="-40" dirty="0"/>
              <a:t>Table: Clock rates and power consumption of Intel’s recent high-end </a:t>
            </a:r>
            <a:r>
              <a:rPr lang="en-US" sz="1600" spc="-40" dirty="0" err="1"/>
              <a:t>big.little</a:t>
            </a:r>
            <a:r>
              <a:rPr lang="en-US" sz="1600" spc="-40" dirty="0"/>
              <a:t> DT processors</a:t>
            </a:r>
          </a:p>
        </p:txBody>
      </p:sp>
      <p:sp>
        <p:nvSpPr>
          <p:cNvPr id="6" name="TextBox 5"/>
          <p:cNvSpPr txBox="1"/>
          <p:nvPr/>
        </p:nvSpPr>
        <p:spPr>
          <a:xfrm>
            <a:off x="82636" y="5454225"/>
            <a:ext cx="90510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spc="-30" dirty="0"/>
              <a:t>Next, in Section 2.2 we discuss how key features of Core 2-based client lines evolved.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26495" y="458670"/>
            <a:ext cx="913663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/>
              <a:t>What are the key features of Intel’s current Core 2-based client processors? </a:t>
            </a:r>
          </a:p>
        </p:txBody>
      </p:sp>
      <p:sp>
        <p:nvSpPr>
          <p:cNvPr id="9" name="Rounded Rectangle 8"/>
          <p:cNvSpPr/>
          <p:nvPr/>
        </p:nvSpPr>
        <p:spPr bwMode="auto">
          <a:xfrm>
            <a:off x="0" y="4035551"/>
            <a:ext cx="9163127" cy="833609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19050" cap="flat" cmpd="sng" algn="ctr">
            <a:solidFill>
              <a:schemeClr val="bg1">
                <a:lumMod val="50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90949" y="4035551"/>
            <a:ext cx="9398278" cy="140038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dirty="0"/>
              <a:t>As the above Table indicates, the depicted high-performance models of Intel’s 12</a:t>
            </a:r>
            <a:r>
              <a:rPr lang="en-US" sz="1600" baseline="30000" dirty="0"/>
              <a:t>th</a:t>
            </a:r>
            <a:r>
              <a:rPr lang="en-US" sz="1600" dirty="0"/>
              <a:t> </a:t>
            </a:r>
            <a:endParaRPr lang="en-US" sz="1600" baseline="30000" dirty="0"/>
          </a:p>
          <a:p>
            <a:r>
              <a:rPr lang="en-US" sz="1600" dirty="0"/>
              <a:t>      and 13</a:t>
            </a:r>
            <a:r>
              <a:rPr lang="en-US" sz="1600" baseline="30000" dirty="0"/>
              <a:t>th</a:t>
            </a:r>
            <a:r>
              <a:rPr lang="en-US" sz="1600" dirty="0"/>
              <a:t> gen. client processors achieve </a:t>
            </a:r>
            <a:r>
              <a:rPr lang="en-US" sz="1600" dirty="0">
                <a:solidFill>
                  <a:srgbClr val="0070C0"/>
                </a:solidFill>
              </a:rPr>
              <a:t>up to 3.2 GHz base-  </a:t>
            </a:r>
            <a:r>
              <a:rPr lang="en-US" sz="1600" dirty="0"/>
              <a:t>and </a:t>
            </a:r>
            <a:r>
              <a:rPr lang="en-US" sz="1600" dirty="0">
                <a:solidFill>
                  <a:srgbClr val="0070C0"/>
                </a:solidFill>
              </a:rPr>
              <a:t>6.0 GHz</a:t>
            </a:r>
          </a:p>
          <a:p>
            <a:pPr>
              <a:spcAft>
                <a:spcPts val="600"/>
              </a:spcAft>
            </a:pPr>
            <a:r>
              <a:rPr lang="en-US" sz="1600" dirty="0">
                <a:solidFill>
                  <a:srgbClr val="0070C0"/>
                </a:solidFill>
              </a:rPr>
              <a:t>      2-core turbo frequencies.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dirty="0"/>
              <a:t>Nevertheless, such high clock rates should be paid for by </a:t>
            </a:r>
            <a:r>
              <a:rPr lang="en-US" sz="1600" dirty="0">
                <a:solidFill>
                  <a:srgbClr val="0070C0"/>
                </a:solidFill>
              </a:rPr>
              <a:t>high TDP values of 125 or</a:t>
            </a:r>
          </a:p>
          <a:p>
            <a:r>
              <a:rPr lang="en-US" sz="1600" dirty="0">
                <a:solidFill>
                  <a:srgbClr val="0070C0"/>
                </a:solidFill>
              </a:rPr>
              <a:t>      150 W</a:t>
            </a:r>
            <a:r>
              <a:rPr lang="en-US" sz="1600" dirty="0"/>
              <a:t>, vs. typical, much lower TDP values of previous generations of up to 95 W. </a:t>
            </a:r>
          </a:p>
        </p:txBody>
      </p:sp>
    </p:spTree>
    <p:extLst>
      <p:ext uri="{BB962C8B-B14F-4D97-AF65-F5344CB8AC3E}">
        <p14:creationId xmlns:p14="http://schemas.microsoft.com/office/powerpoint/2010/main" val="196470026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1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1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1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1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1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1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5" grpId="0"/>
      <p:bldP spid="9" grpId="0" animBg="1"/>
    </p:bldLst>
  </p:timing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182F76"/>
            </a:gs>
            <a:gs pos="100000">
              <a:srgbClr val="3366FF"/>
            </a:gs>
          </a:gsLst>
          <a:lin ang="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226" name="AutoShape 3"/>
          <p:cNvSpPr>
            <a:spLocks noChangeArrowheads="1"/>
          </p:cNvSpPr>
          <p:nvPr/>
        </p:nvSpPr>
        <p:spPr bwMode="auto">
          <a:xfrm>
            <a:off x="871538" y="1889885"/>
            <a:ext cx="7404100" cy="720000"/>
          </a:xfrm>
          <a:prstGeom prst="roundRect">
            <a:avLst>
              <a:gd name="adj" fmla="val 0"/>
            </a:avLst>
          </a:prstGeom>
          <a:solidFill>
            <a:srgbClr val="000080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lvl="0" algn="ctr" eaLnBrk="1" fontAlgn="base" hangingPunct="1">
              <a:spcBef>
                <a:spcPct val="0"/>
              </a:spcBef>
              <a:spcAft>
                <a:spcPct val="0"/>
              </a:spcAft>
              <a:buNone/>
              <a:defRPr/>
            </a:pPr>
            <a:r>
              <a:rPr lang="en-US" altLang="en-US" sz="19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3.2 How have Intel’s Core 2-based client lines evolved </a:t>
            </a:r>
          </a:p>
          <a:p>
            <a:pPr lvl="0" algn="ctr" eaLnBrk="1" fontAlgn="base" hangingPunct="1">
              <a:spcBef>
                <a:spcPct val="0"/>
              </a:spcBef>
              <a:spcAft>
                <a:spcPct val="0"/>
              </a:spcAft>
              <a:buNone/>
              <a:defRPr/>
            </a:pPr>
            <a:r>
              <a:rPr lang="en-US" altLang="en-US" sz="19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from their introduction in 2006 until now?</a:t>
            </a:r>
          </a:p>
        </p:txBody>
      </p:sp>
    </p:spTree>
    <p:extLst>
      <p:ext uri="{BB962C8B-B14F-4D97-AF65-F5344CB8AC3E}">
        <p14:creationId xmlns:p14="http://schemas.microsoft.com/office/powerpoint/2010/main" val="1249679978"/>
      </p:ext>
    </p:extLst>
  </p:cSld>
  <p:clrMapOvr>
    <a:masterClrMapping/>
  </p:clrMapOvr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3.2 How have Intel’s Core 2-based client lines evolved until now? (1)</a:t>
            </a:r>
          </a:p>
        </p:txBody>
      </p:sp>
      <p:sp>
        <p:nvSpPr>
          <p:cNvPr id="3" name="TextBox 2"/>
          <p:cNvSpPr txBox="1"/>
          <p:nvPr/>
        </p:nvSpPr>
        <p:spPr>
          <a:xfrm>
            <a:off x="26495" y="458670"/>
            <a:ext cx="8920904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pc="-30" dirty="0">
                <a:solidFill>
                  <a:schemeClr val="accent6"/>
                </a:solidFill>
              </a:rPr>
              <a:t>3.2 How have Intel’s Core 2-based client lines evolved from their introduction</a:t>
            </a:r>
          </a:p>
          <a:p>
            <a:r>
              <a:rPr lang="en-US" spc="-30" dirty="0">
                <a:solidFill>
                  <a:schemeClr val="accent6"/>
                </a:solidFill>
              </a:rPr>
              <a:t>        in 2006 until now?</a:t>
            </a:r>
          </a:p>
        </p:txBody>
      </p:sp>
      <p:sp>
        <p:nvSpPr>
          <p:cNvPr id="4" name="TextBox 3"/>
          <p:cNvSpPr txBox="1"/>
          <p:nvPr/>
        </p:nvSpPr>
        <p:spPr>
          <a:xfrm>
            <a:off x="165296" y="1091642"/>
            <a:ext cx="8872493" cy="90794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dirty="0"/>
              <a:t>The Core 2 Family is the </a:t>
            </a:r>
            <a:r>
              <a:rPr lang="en-US" sz="1600" dirty="0">
                <a:solidFill>
                  <a:srgbClr val="0070C0"/>
                </a:solidFill>
              </a:rPr>
              <a:t>most successful </a:t>
            </a:r>
            <a:r>
              <a:rPr lang="en-US" sz="1600" dirty="0"/>
              <a:t>one in the history of processors owing</a:t>
            </a:r>
          </a:p>
          <a:p>
            <a:pPr>
              <a:spcAft>
                <a:spcPts val="600"/>
              </a:spcAft>
            </a:pPr>
            <a:r>
              <a:rPr lang="en-US" sz="1600" dirty="0"/>
              <a:t>      to its </a:t>
            </a:r>
            <a:r>
              <a:rPr lang="en-US" sz="1600" dirty="0">
                <a:solidFill>
                  <a:srgbClr val="0070C0"/>
                </a:solidFill>
              </a:rPr>
              <a:t>enormous evolution dynamics </a:t>
            </a:r>
            <a:r>
              <a:rPr lang="en-US" sz="1600" dirty="0"/>
              <a:t>and a further aspects.  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spc="-40" dirty="0"/>
              <a:t>Subsequently, we only show how </a:t>
            </a:r>
            <a:r>
              <a:rPr lang="en-US" sz="1600" spc="-40" dirty="0">
                <a:solidFill>
                  <a:srgbClr val="FF0000"/>
                </a:solidFill>
              </a:rPr>
              <a:t>arbitrarily selected features </a:t>
            </a:r>
            <a:r>
              <a:rPr lang="en-US" sz="1600" spc="-40" dirty="0"/>
              <a:t>have evolved, including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619934" y="1946737"/>
            <a:ext cx="8512074" cy="276998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en-US" sz="1600" dirty="0"/>
              <a:t>the core configuration (Section 3.2.1),</a:t>
            </a:r>
          </a:p>
          <a:p>
            <a:pPr marL="285750" indent="-285750"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en-US" sz="1600" dirty="0"/>
              <a:t>the core count (Section 3.2.2),</a:t>
            </a:r>
          </a:p>
          <a:p>
            <a:pPr marL="285750" indent="-285750"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en-US" sz="1600" dirty="0"/>
              <a:t>the core width (Section 3.2.3)</a:t>
            </a:r>
          </a:p>
          <a:p>
            <a:pPr marL="285750" indent="-285750"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en-US" sz="1600" dirty="0"/>
              <a:t>the way of attaching memory (Section 3.2.4),</a:t>
            </a:r>
          </a:p>
          <a:p>
            <a:pPr marL="285750" indent="-285750"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en-US" sz="1600" dirty="0"/>
              <a:t>the memory speed (3.2.5),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dirty="0"/>
              <a:t>we also discuss how many memory channels are needed to serve more</a:t>
            </a:r>
          </a:p>
          <a:p>
            <a:pPr>
              <a:spcAft>
                <a:spcPts val="600"/>
              </a:spcAft>
            </a:pPr>
            <a:r>
              <a:rPr lang="en-US" sz="1600" dirty="0"/>
              <a:t>      and more CPU cores (Section 3.2.6) and 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dirty="0"/>
              <a:t>finally, we will be concerned with the introduction and evolution of</a:t>
            </a:r>
          </a:p>
          <a:p>
            <a:pPr>
              <a:spcAft>
                <a:spcPts val="600"/>
              </a:spcAft>
            </a:pPr>
            <a:r>
              <a:rPr lang="en-US" sz="1600" dirty="0"/>
              <a:t>      </a:t>
            </a:r>
            <a:r>
              <a:rPr lang="en-US" sz="1600" spc="-20" dirty="0"/>
              <a:t>integrated graphics, due to its importance in a separate Section (Section 3.3).</a:t>
            </a:r>
          </a:p>
        </p:txBody>
      </p:sp>
      <p:sp>
        <p:nvSpPr>
          <p:cNvPr id="6" name="TextBox 5"/>
          <p:cNvSpPr txBox="1"/>
          <p:nvPr/>
        </p:nvSpPr>
        <p:spPr>
          <a:xfrm>
            <a:off x="141807" y="4689140"/>
            <a:ext cx="8833572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dirty="0"/>
              <a:t>Obviously, there are </a:t>
            </a:r>
            <a:r>
              <a:rPr lang="en-US" sz="1600" dirty="0">
                <a:solidFill>
                  <a:srgbClr val="0070C0"/>
                </a:solidFill>
              </a:rPr>
              <a:t>many more aspects that would be worth discussing</a:t>
            </a:r>
            <a:r>
              <a:rPr lang="en-US" sz="1600" dirty="0"/>
              <a:t>,</a:t>
            </a:r>
          </a:p>
          <a:p>
            <a:r>
              <a:rPr lang="en-US" sz="1600" dirty="0"/>
              <a:t>      </a:t>
            </a:r>
            <a:r>
              <a:rPr lang="en-US" sz="1600" spc="-30" dirty="0"/>
              <a:t>e.g., advances in the ISA, cache architecture, interconnecting network, PCIe lanes,</a:t>
            </a:r>
          </a:p>
          <a:p>
            <a:r>
              <a:rPr lang="en-US" sz="1600" spc="-30" dirty="0"/>
              <a:t>      power management, turbo technology, socketing, etc., but describing their striking</a:t>
            </a:r>
          </a:p>
          <a:p>
            <a:r>
              <a:rPr lang="en-US" sz="1600" dirty="0"/>
              <a:t>      evolution would burst the frames of our Lecture. </a:t>
            </a:r>
          </a:p>
        </p:txBody>
      </p:sp>
    </p:spTree>
    <p:extLst>
      <p:ext uri="{BB962C8B-B14F-4D97-AF65-F5344CB8AC3E}">
        <p14:creationId xmlns:p14="http://schemas.microsoft.com/office/powerpoint/2010/main" val="11779586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5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5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5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5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5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5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5" dur="500" fill="hold"/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6" dur="500" fill="hold"/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9" dur="500" fill="hold"/>
                                        <p:tgtEl>
                                          <p:spTgt spid="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0" dur="500" fill="hold"/>
                                        <p:tgtEl>
                                          <p:spTgt spid="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3.2 How have Intel’s Core 2-based client lines evolved until now? (2)</a:t>
            </a:r>
          </a:p>
        </p:txBody>
      </p:sp>
      <p:sp>
        <p:nvSpPr>
          <p:cNvPr id="100" name="TextBox 99"/>
          <p:cNvSpPr txBox="1"/>
          <p:nvPr/>
        </p:nvSpPr>
        <p:spPr>
          <a:xfrm>
            <a:off x="26495" y="458670"/>
            <a:ext cx="914705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accent6"/>
                </a:solidFill>
              </a:rPr>
              <a:t>3.2.1 How has the core configuration in Intel’s client processors evolved -1</a:t>
            </a:r>
          </a:p>
        </p:txBody>
      </p:sp>
      <p:sp>
        <p:nvSpPr>
          <p:cNvPr id="5" name="Rounded Rectangle 4"/>
          <p:cNvSpPr/>
          <p:nvPr/>
        </p:nvSpPr>
        <p:spPr bwMode="auto">
          <a:xfrm>
            <a:off x="-39859" y="887573"/>
            <a:ext cx="9144000" cy="5436000"/>
          </a:xfrm>
          <a:prstGeom prst="roundRect">
            <a:avLst/>
          </a:prstGeom>
          <a:solidFill>
            <a:srgbClr val="E5F2FF"/>
          </a:solidFill>
          <a:ln w="19050" cap="flat" cmpd="sng" algn="ctr">
            <a:solidFill>
              <a:srgbClr val="89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60" name="Rectangle 59"/>
          <p:cNvSpPr/>
          <p:nvPr/>
        </p:nvSpPr>
        <p:spPr bwMode="auto">
          <a:xfrm>
            <a:off x="6377550" y="3842331"/>
            <a:ext cx="259001" cy="215731"/>
          </a:xfrm>
          <a:prstGeom prst="rect">
            <a:avLst/>
          </a:prstGeom>
          <a:solidFill>
            <a:srgbClr val="92D050"/>
          </a:solidFill>
          <a:ln w="317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sp>
        <p:nvSpPr>
          <p:cNvPr id="61" name="Rectangle 60"/>
          <p:cNvSpPr/>
          <p:nvPr/>
        </p:nvSpPr>
        <p:spPr bwMode="auto">
          <a:xfrm>
            <a:off x="6092027" y="3842332"/>
            <a:ext cx="265363" cy="214857"/>
          </a:xfrm>
          <a:prstGeom prst="rect">
            <a:avLst/>
          </a:prstGeom>
          <a:solidFill>
            <a:srgbClr val="92D050"/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sp>
        <p:nvSpPr>
          <p:cNvPr id="63" name="Rectangle 62"/>
          <p:cNvSpPr/>
          <p:nvPr/>
        </p:nvSpPr>
        <p:spPr bwMode="auto">
          <a:xfrm>
            <a:off x="7287420" y="3749592"/>
            <a:ext cx="362714" cy="314022"/>
          </a:xfrm>
          <a:prstGeom prst="rect">
            <a:avLst/>
          </a:prstGeom>
          <a:solidFill>
            <a:srgbClr val="0070C0"/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sp>
        <p:nvSpPr>
          <p:cNvPr id="64" name="Rectangle 63"/>
          <p:cNvSpPr/>
          <p:nvPr/>
        </p:nvSpPr>
        <p:spPr bwMode="auto">
          <a:xfrm>
            <a:off x="6901437" y="3749592"/>
            <a:ext cx="362714" cy="314022"/>
          </a:xfrm>
          <a:prstGeom prst="rect">
            <a:avLst/>
          </a:prstGeom>
          <a:solidFill>
            <a:srgbClr val="0070C0"/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sp>
        <p:nvSpPr>
          <p:cNvPr id="65" name="Rectangle 64"/>
          <p:cNvSpPr/>
          <p:nvPr/>
        </p:nvSpPr>
        <p:spPr bwMode="auto">
          <a:xfrm>
            <a:off x="6371014" y="4089369"/>
            <a:ext cx="259001" cy="215731"/>
          </a:xfrm>
          <a:prstGeom prst="rect">
            <a:avLst/>
          </a:prstGeom>
          <a:solidFill>
            <a:srgbClr val="92D050"/>
          </a:solidFill>
          <a:ln w="317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sp>
        <p:nvSpPr>
          <p:cNvPr id="69" name="Rectangle 68"/>
          <p:cNvSpPr/>
          <p:nvPr/>
        </p:nvSpPr>
        <p:spPr bwMode="auto">
          <a:xfrm>
            <a:off x="6085491" y="4089370"/>
            <a:ext cx="265363" cy="214857"/>
          </a:xfrm>
          <a:prstGeom prst="rect">
            <a:avLst/>
          </a:prstGeom>
          <a:solidFill>
            <a:srgbClr val="92D050"/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sp>
        <p:nvSpPr>
          <p:cNvPr id="71" name="Rectangle 70"/>
          <p:cNvSpPr/>
          <p:nvPr/>
        </p:nvSpPr>
        <p:spPr bwMode="auto">
          <a:xfrm>
            <a:off x="7287420" y="4080142"/>
            <a:ext cx="362714" cy="314022"/>
          </a:xfrm>
          <a:prstGeom prst="rect">
            <a:avLst/>
          </a:prstGeom>
          <a:solidFill>
            <a:srgbClr val="0070C0"/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sp>
        <p:nvSpPr>
          <p:cNvPr id="72" name="Rectangle 71"/>
          <p:cNvSpPr/>
          <p:nvPr/>
        </p:nvSpPr>
        <p:spPr bwMode="auto">
          <a:xfrm>
            <a:off x="6901437" y="4080142"/>
            <a:ext cx="362714" cy="314022"/>
          </a:xfrm>
          <a:prstGeom prst="rect">
            <a:avLst/>
          </a:prstGeom>
          <a:solidFill>
            <a:srgbClr val="0070C0"/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sp>
        <p:nvSpPr>
          <p:cNvPr id="73" name="Rectangle 72"/>
          <p:cNvSpPr/>
          <p:nvPr/>
        </p:nvSpPr>
        <p:spPr bwMode="auto">
          <a:xfrm>
            <a:off x="5901780" y="4775299"/>
            <a:ext cx="1929955" cy="163527"/>
          </a:xfrm>
          <a:prstGeom prst="rect">
            <a:avLst/>
          </a:prstGeom>
          <a:solidFill>
            <a:schemeClr val="bg1">
              <a:lumMod val="85000"/>
            </a:schemeClr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sp>
        <p:nvSpPr>
          <p:cNvPr id="74" name="Rounded Rectangle 73"/>
          <p:cNvSpPr/>
          <p:nvPr/>
        </p:nvSpPr>
        <p:spPr bwMode="auto">
          <a:xfrm>
            <a:off x="5995531" y="3776222"/>
            <a:ext cx="723717" cy="594988"/>
          </a:xfrm>
          <a:prstGeom prst="roundRect">
            <a:avLst/>
          </a:prstGeom>
          <a:noFill/>
          <a:ln w="19050" cap="flat" cmpd="sng" algn="ctr">
            <a:solidFill>
              <a:srgbClr val="00B05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sp>
        <p:nvSpPr>
          <p:cNvPr id="75" name="Rounded Rectangle 74"/>
          <p:cNvSpPr/>
          <p:nvPr/>
        </p:nvSpPr>
        <p:spPr bwMode="auto">
          <a:xfrm>
            <a:off x="6808906" y="3710973"/>
            <a:ext cx="920673" cy="727208"/>
          </a:xfrm>
          <a:prstGeom prst="roundRect">
            <a:avLst/>
          </a:prstGeom>
          <a:noFill/>
          <a:ln w="19050" cap="flat" cmpd="sng" algn="ctr">
            <a:solidFill>
              <a:srgbClr val="0070C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sp>
        <p:nvSpPr>
          <p:cNvPr id="76" name="Up-Down Arrow 75"/>
          <p:cNvSpPr/>
          <p:nvPr/>
        </p:nvSpPr>
        <p:spPr bwMode="auto">
          <a:xfrm>
            <a:off x="6318767" y="4382764"/>
            <a:ext cx="72372" cy="396000"/>
          </a:xfrm>
          <a:prstGeom prst="upDownArrow">
            <a:avLst/>
          </a:prstGeom>
          <a:noFill/>
          <a:ln w="19050" cap="flat" cmpd="sng" algn="ctr">
            <a:solidFill>
              <a:srgbClr val="FFC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sp>
        <p:nvSpPr>
          <p:cNvPr id="77" name="Up-Down Arrow 76"/>
          <p:cNvSpPr/>
          <p:nvPr/>
        </p:nvSpPr>
        <p:spPr bwMode="auto">
          <a:xfrm>
            <a:off x="7229624" y="4454011"/>
            <a:ext cx="72372" cy="324000"/>
          </a:xfrm>
          <a:prstGeom prst="upDownArrow">
            <a:avLst/>
          </a:prstGeom>
          <a:noFill/>
          <a:ln w="19050" cap="flat" cmpd="sng" algn="ctr">
            <a:solidFill>
              <a:srgbClr val="FFC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sp>
        <p:nvSpPr>
          <p:cNvPr id="78" name="TextBox 77"/>
          <p:cNvSpPr txBox="1"/>
          <p:nvPr/>
        </p:nvSpPr>
        <p:spPr>
          <a:xfrm>
            <a:off x="6058837" y="4702515"/>
            <a:ext cx="1933543" cy="28469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Ring bus interconnect</a:t>
            </a:r>
          </a:p>
        </p:txBody>
      </p:sp>
      <p:sp>
        <p:nvSpPr>
          <p:cNvPr id="79" name="Rectangle 78"/>
          <p:cNvSpPr/>
          <p:nvPr/>
        </p:nvSpPr>
        <p:spPr bwMode="auto">
          <a:xfrm>
            <a:off x="4538677" y="3845577"/>
            <a:ext cx="259001" cy="215731"/>
          </a:xfrm>
          <a:prstGeom prst="rect">
            <a:avLst/>
          </a:prstGeom>
          <a:solidFill>
            <a:srgbClr val="92D050"/>
          </a:solidFill>
          <a:ln w="317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sp>
        <p:nvSpPr>
          <p:cNvPr id="83" name="Rectangle 82"/>
          <p:cNvSpPr/>
          <p:nvPr/>
        </p:nvSpPr>
        <p:spPr bwMode="auto">
          <a:xfrm>
            <a:off x="4239092" y="3845577"/>
            <a:ext cx="265363" cy="214857"/>
          </a:xfrm>
          <a:prstGeom prst="rect">
            <a:avLst/>
          </a:prstGeom>
          <a:solidFill>
            <a:srgbClr val="92D050"/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sp>
        <p:nvSpPr>
          <p:cNvPr id="84" name="Rectangle 83"/>
          <p:cNvSpPr/>
          <p:nvPr/>
        </p:nvSpPr>
        <p:spPr bwMode="auto">
          <a:xfrm>
            <a:off x="4532141" y="4092615"/>
            <a:ext cx="259001" cy="215731"/>
          </a:xfrm>
          <a:prstGeom prst="rect">
            <a:avLst/>
          </a:prstGeom>
          <a:solidFill>
            <a:srgbClr val="92D050"/>
          </a:solidFill>
          <a:ln w="317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sp>
        <p:nvSpPr>
          <p:cNvPr id="85" name="Rectangle 84"/>
          <p:cNvSpPr/>
          <p:nvPr/>
        </p:nvSpPr>
        <p:spPr bwMode="auto">
          <a:xfrm>
            <a:off x="4232556" y="4092615"/>
            <a:ext cx="265363" cy="214857"/>
          </a:xfrm>
          <a:prstGeom prst="rect">
            <a:avLst/>
          </a:prstGeom>
          <a:solidFill>
            <a:srgbClr val="92D050"/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sp>
        <p:nvSpPr>
          <p:cNvPr id="86" name="Rounded Rectangle 85"/>
          <p:cNvSpPr/>
          <p:nvPr/>
        </p:nvSpPr>
        <p:spPr bwMode="auto">
          <a:xfrm>
            <a:off x="4142596" y="3779468"/>
            <a:ext cx="723717" cy="594988"/>
          </a:xfrm>
          <a:prstGeom prst="roundRect">
            <a:avLst/>
          </a:prstGeom>
          <a:noFill/>
          <a:ln w="19050" cap="flat" cmpd="sng" algn="ctr">
            <a:solidFill>
              <a:srgbClr val="00B05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sp>
        <p:nvSpPr>
          <p:cNvPr id="87" name="Rectangle 86"/>
          <p:cNvSpPr/>
          <p:nvPr/>
        </p:nvSpPr>
        <p:spPr bwMode="auto">
          <a:xfrm>
            <a:off x="1973088" y="3965587"/>
            <a:ext cx="265363" cy="214857"/>
          </a:xfrm>
          <a:prstGeom prst="rect">
            <a:avLst/>
          </a:prstGeom>
          <a:solidFill>
            <a:srgbClr val="92D050"/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sp>
        <p:nvSpPr>
          <p:cNvPr id="88" name="Up-Down Arrow 87"/>
          <p:cNvSpPr/>
          <p:nvPr/>
        </p:nvSpPr>
        <p:spPr bwMode="auto">
          <a:xfrm>
            <a:off x="2069584" y="4180444"/>
            <a:ext cx="72372" cy="231359"/>
          </a:xfrm>
          <a:prstGeom prst="upDownArrow">
            <a:avLst/>
          </a:prstGeom>
          <a:noFill/>
          <a:ln w="19050" cap="flat" cmpd="sng" algn="ctr">
            <a:solidFill>
              <a:srgbClr val="FFC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sp>
        <p:nvSpPr>
          <p:cNvPr id="89" name="Text Box 4"/>
          <p:cNvSpPr txBox="1">
            <a:spLocks noChangeArrowheads="1"/>
          </p:cNvSpPr>
          <p:nvPr/>
        </p:nvSpPr>
        <p:spPr bwMode="auto">
          <a:xfrm>
            <a:off x="1471151" y="2156127"/>
            <a:ext cx="1296167" cy="49244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SzPct val="75000"/>
              <a:buFont typeface="Wingdings" pitchFamily="2" charset="2"/>
              <a:buChar char="p"/>
              <a:defRPr sz="28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tx2"/>
              </a:buClr>
              <a:buSzPct val="75000"/>
              <a:buFont typeface="Wingdings" pitchFamily="2" charset="2"/>
              <a:buChar char="n"/>
              <a:defRPr sz="24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65000"/>
              <a:buFont typeface="Wingdings" pitchFamily="2" charset="2"/>
              <a:buChar char="p"/>
              <a:defRPr sz="20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bg2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tx2"/>
              </a:buClr>
              <a:buSzPct val="80000"/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tx2"/>
              </a:buClr>
              <a:buSzPct val="80000"/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tx2"/>
              </a:buClr>
              <a:buSzPct val="80000"/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tx2"/>
              </a:buClr>
              <a:buSzPct val="80000"/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tx2"/>
              </a:buClr>
              <a:buSzPct val="80000"/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Single core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 CPUs</a:t>
            </a:r>
          </a:p>
        </p:txBody>
      </p:sp>
      <p:cxnSp>
        <p:nvCxnSpPr>
          <p:cNvPr id="90" name="Straight Connector 89"/>
          <p:cNvCxnSpPr>
            <a:endCxn id="92" idx="6"/>
          </p:cNvCxnSpPr>
          <p:nvPr/>
        </p:nvCxnSpPr>
        <p:spPr bwMode="auto">
          <a:xfrm flipH="1">
            <a:off x="2120967" y="1932139"/>
            <a:ext cx="1686491" cy="222832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CC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91" name="Text Box 4"/>
          <p:cNvSpPr txBox="1">
            <a:spLocks noChangeArrowheads="1"/>
          </p:cNvSpPr>
          <p:nvPr/>
        </p:nvSpPr>
        <p:spPr bwMode="auto">
          <a:xfrm>
            <a:off x="1376645" y="1616987"/>
            <a:ext cx="5003476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SzPct val="75000"/>
              <a:buFont typeface="Wingdings" pitchFamily="2" charset="2"/>
              <a:buChar char="p"/>
              <a:defRPr sz="28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tx2"/>
              </a:buClr>
              <a:buSzPct val="75000"/>
              <a:buFont typeface="Wingdings" pitchFamily="2" charset="2"/>
              <a:buChar char="n"/>
              <a:defRPr sz="24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65000"/>
              <a:buFont typeface="Wingdings" pitchFamily="2" charset="2"/>
              <a:buChar char="p"/>
              <a:defRPr sz="20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bg2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tx2"/>
              </a:buClr>
              <a:buSzPct val="80000"/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tx2"/>
              </a:buClr>
              <a:buSzPct val="80000"/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tx2"/>
              </a:buClr>
              <a:buSzPct val="80000"/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tx2"/>
              </a:buClr>
              <a:buSzPct val="80000"/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tx2"/>
              </a:buClr>
              <a:buSzPct val="80000"/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400"/>
              </a:spcAft>
              <a:buClrTx/>
              <a:buSzTx/>
              <a:buFont typeface="Wingdings" pitchFamily="2" charset="2"/>
              <a:buNone/>
              <a:tabLst/>
              <a:defRPr/>
            </a:pPr>
            <a:r>
              <a:rPr kumimoji="0" lang="en-US" alt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Core configurations of Intel’s client processors</a:t>
            </a:r>
          </a:p>
        </p:txBody>
      </p:sp>
      <p:sp>
        <p:nvSpPr>
          <p:cNvPr id="92" name="Oval 91"/>
          <p:cNvSpPr>
            <a:spLocks noChangeArrowheads="1"/>
          </p:cNvSpPr>
          <p:nvPr/>
        </p:nvSpPr>
        <p:spPr bwMode="auto">
          <a:xfrm>
            <a:off x="2055880" y="2124808"/>
            <a:ext cx="65087" cy="60325"/>
          </a:xfrm>
          <a:prstGeom prst="ellipse">
            <a:avLst/>
          </a:prstGeom>
          <a:solidFill>
            <a:srgbClr val="FFFFFF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lr>
                <a:schemeClr val="bg2"/>
              </a:buClr>
              <a:buSzPct val="75000"/>
              <a:buFont typeface="Wingdings" pitchFamily="2" charset="2"/>
              <a:buChar char="p"/>
              <a:defRPr sz="28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tx2"/>
              </a:buClr>
              <a:buSzPct val="75000"/>
              <a:buFont typeface="Wingdings" pitchFamily="2" charset="2"/>
              <a:buChar char="n"/>
              <a:defRPr sz="24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65000"/>
              <a:buFont typeface="Wingdings" pitchFamily="2" charset="2"/>
              <a:buChar char="p"/>
              <a:defRPr sz="20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bg2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tx2"/>
              </a:buClr>
              <a:buSzPct val="80000"/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tx2"/>
              </a:buClr>
              <a:buSzPct val="80000"/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tx2"/>
              </a:buClr>
              <a:buSzPct val="80000"/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tx2"/>
              </a:buClr>
              <a:buSzPct val="80000"/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tx2"/>
              </a:buClr>
              <a:buSzPct val="80000"/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altLang="en-US" sz="13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sp>
        <p:nvSpPr>
          <p:cNvPr id="93" name="Text Box 4"/>
          <p:cNvSpPr txBox="1">
            <a:spLocks noChangeArrowheads="1"/>
          </p:cNvSpPr>
          <p:nvPr/>
        </p:nvSpPr>
        <p:spPr bwMode="auto">
          <a:xfrm>
            <a:off x="4689948" y="2130969"/>
            <a:ext cx="1615107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SzPct val="75000"/>
              <a:buFont typeface="Wingdings" pitchFamily="2" charset="2"/>
              <a:buChar char="p"/>
              <a:defRPr sz="28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tx2"/>
              </a:buClr>
              <a:buSzPct val="75000"/>
              <a:buFont typeface="Wingdings" pitchFamily="2" charset="2"/>
              <a:buChar char="n"/>
              <a:defRPr sz="24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65000"/>
              <a:buFont typeface="Wingdings" pitchFamily="2" charset="2"/>
              <a:buChar char="p"/>
              <a:defRPr sz="20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bg2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tx2"/>
              </a:buClr>
              <a:buSzPct val="80000"/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tx2"/>
              </a:buClr>
              <a:buSzPct val="80000"/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tx2"/>
              </a:buClr>
              <a:buSzPct val="80000"/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tx2"/>
              </a:buClr>
              <a:buSzPct val="80000"/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tx2"/>
              </a:buClr>
              <a:buSzPct val="80000"/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Multicore CPUs</a:t>
            </a:r>
          </a:p>
        </p:txBody>
      </p:sp>
      <p:cxnSp>
        <p:nvCxnSpPr>
          <p:cNvPr id="94" name="Straight Connector 93"/>
          <p:cNvCxnSpPr>
            <a:endCxn id="93" idx="0"/>
          </p:cNvCxnSpPr>
          <p:nvPr/>
        </p:nvCxnSpPr>
        <p:spPr bwMode="auto">
          <a:xfrm>
            <a:off x="3887213" y="1932139"/>
            <a:ext cx="1610289" cy="198830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CC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95" name="Oval 13"/>
          <p:cNvSpPr>
            <a:spLocks noChangeArrowheads="1"/>
          </p:cNvSpPr>
          <p:nvPr/>
        </p:nvSpPr>
        <p:spPr bwMode="auto">
          <a:xfrm>
            <a:off x="5501754" y="2124327"/>
            <a:ext cx="65087" cy="60325"/>
          </a:xfrm>
          <a:prstGeom prst="ellipse">
            <a:avLst/>
          </a:prstGeom>
          <a:solidFill>
            <a:srgbClr val="FFFFFF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lr>
                <a:schemeClr val="bg2"/>
              </a:buClr>
              <a:buSzPct val="75000"/>
              <a:buFont typeface="Wingdings" pitchFamily="2" charset="2"/>
              <a:buChar char="p"/>
              <a:defRPr sz="28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tx2"/>
              </a:buClr>
              <a:buSzPct val="75000"/>
              <a:buFont typeface="Wingdings" pitchFamily="2" charset="2"/>
              <a:buChar char="n"/>
              <a:defRPr sz="24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65000"/>
              <a:buFont typeface="Wingdings" pitchFamily="2" charset="2"/>
              <a:buChar char="p"/>
              <a:defRPr sz="20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bg2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tx2"/>
              </a:buClr>
              <a:buSzPct val="80000"/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tx2"/>
              </a:buClr>
              <a:buSzPct val="80000"/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tx2"/>
              </a:buClr>
              <a:buSzPct val="80000"/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tx2"/>
              </a:buClr>
              <a:buSzPct val="80000"/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tx2"/>
              </a:buClr>
              <a:buSzPct val="80000"/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altLang="en-US" sz="13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sp>
        <p:nvSpPr>
          <p:cNvPr id="96" name="Text Box 5"/>
          <p:cNvSpPr txBox="1">
            <a:spLocks noChangeArrowheads="1"/>
          </p:cNvSpPr>
          <p:nvPr/>
        </p:nvSpPr>
        <p:spPr bwMode="auto">
          <a:xfrm>
            <a:off x="6063122" y="2731749"/>
            <a:ext cx="1390124" cy="49244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big.LITTLE</a:t>
            </a:r>
            <a:endParaRPr kumimoji="0" lang="en-US" sz="13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core clusters</a:t>
            </a:r>
          </a:p>
        </p:txBody>
      </p:sp>
      <p:sp>
        <p:nvSpPr>
          <p:cNvPr id="97" name="Text Box 5"/>
          <p:cNvSpPr txBox="1">
            <a:spLocks noChangeArrowheads="1"/>
          </p:cNvSpPr>
          <p:nvPr/>
        </p:nvSpPr>
        <p:spPr bwMode="auto">
          <a:xfrm>
            <a:off x="3828185" y="2731749"/>
            <a:ext cx="1373885" cy="51118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Symmetrical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 multicores</a:t>
            </a:r>
          </a:p>
        </p:txBody>
      </p:sp>
      <p:cxnSp>
        <p:nvCxnSpPr>
          <p:cNvPr id="98" name="Straight Connector 97"/>
          <p:cNvCxnSpPr>
            <a:endCxn id="104" idx="6"/>
          </p:cNvCxnSpPr>
          <p:nvPr/>
        </p:nvCxnSpPr>
        <p:spPr>
          <a:xfrm flipH="1">
            <a:off x="4541345" y="2485532"/>
            <a:ext cx="1021410" cy="22345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9" name="Straight Connector 98"/>
          <p:cNvCxnSpPr>
            <a:endCxn id="103" idx="6"/>
          </p:cNvCxnSpPr>
          <p:nvPr/>
        </p:nvCxnSpPr>
        <p:spPr>
          <a:xfrm>
            <a:off x="5562755" y="2487898"/>
            <a:ext cx="1109931" cy="21019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2" name="Oval 13"/>
          <p:cNvSpPr>
            <a:spLocks noChangeArrowheads="1"/>
          </p:cNvSpPr>
          <p:nvPr/>
        </p:nvSpPr>
        <p:spPr bwMode="auto">
          <a:xfrm>
            <a:off x="6632074" y="2664983"/>
            <a:ext cx="65088" cy="60325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hu-HU" sz="13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sp>
        <p:nvSpPr>
          <p:cNvPr id="103" name="Oval 13"/>
          <p:cNvSpPr>
            <a:spLocks noChangeArrowheads="1"/>
          </p:cNvSpPr>
          <p:nvPr/>
        </p:nvSpPr>
        <p:spPr bwMode="auto">
          <a:xfrm>
            <a:off x="6607599" y="2667139"/>
            <a:ext cx="65087" cy="61913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hu-HU" sz="13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sp>
        <p:nvSpPr>
          <p:cNvPr id="104" name="Oval 13"/>
          <p:cNvSpPr>
            <a:spLocks noChangeArrowheads="1"/>
          </p:cNvSpPr>
          <p:nvPr/>
        </p:nvSpPr>
        <p:spPr bwMode="auto">
          <a:xfrm>
            <a:off x="4476257" y="2678822"/>
            <a:ext cx="65088" cy="60325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hu-HU" sz="13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sp>
        <p:nvSpPr>
          <p:cNvPr id="105" name="TextBox 104"/>
          <p:cNvSpPr txBox="1"/>
          <p:nvPr/>
        </p:nvSpPr>
        <p:spPr>
          <a:xfrm>
            <a:off x="3025700" y="5159126"/>
            <a:ext cx="2900922" cy="11951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Dual core Pentium 4-based lines</a:t>
            </a:r>
          </a:p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(2005/2006)</a:t>
            </a:r>
          </a:p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buClrTx/>
              <a:buSzTx/>
              <a:buFontTx/>
              <a:buNone/>
              <a:tabLst/>
              <a:defRPr/>
            </a:pPr>
            <a:r>
              <a:rPr lang="en-US" sz="1300" dirty="0">
                <a:solidFill>
                  <a:srgbClr val="000000"/>
                </a:solidFill>
                <a:latin typeface="Verdana"/>
              </a:rPr>
              <a:t>1</a:t>
            </a:r>
            <a:r>
              <a:rPr lang="en-US" sz="1300" baseline="30000" dirty="0">
                <a:solidFill>
                  <a:srgbClr val="000000"/>
                </a:solidFill>
                <a:latin typeface="Verdana"/>
              </a:rPr>
              <a:t>st </a:t>
            </a:r>
            <a:r>
              <a:rPr lang="en-US" sz="1300" dirty="0">
                <a:solidFill>
                  <a:srgbClr val="000000"/>
                </a:solidFill>
                <a:latin typeface="Verdana"/>
              </a:rPr>
              <a:t>- 11</a:t>
            </a:r>
            <a:r>
              <a:rPr lang="en-US" sz="1300" baseline="30000" dirty="0">
                <a:solidFill>
                  <a:srgbClr val="000000"/>
                </a:solidFill>
                <a:latin typeface="Verdana"/>
              </a:rPr>
              <a:t>th  </a:t>
            </a:r>
            <a:r>
              <a:rPr lang="en-US" sz="1300" dirty="0">
                <a:solidFill>
                  <a:srgbClr val="000000"/>
                </a:solidFill>
                <a:latin typeface="Verdana"/>
              </a:rPr>
              <a:t>gen.</a:t>
            </a:r>
          </a:p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buClrTx/>
              <a:buSzTx/>
              <a:buFontTx/>
              <a:buNone/>
              <a:tabLst/>
              <a:defRPr/>
            </a:pPr>
            <a:r>
              <a:rPr lang="en-US" sz="1300" dirty="0">
                <a:solidFill>
                  <a:srgbClr val="000000"/>
                </a:solidFill>
                <a:latin typeface="Verdana"/>
              </a:rPr>
              <a:t> Core 2-based lines</a:t>
            </a:r>
          </a:p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Tx/>
              <a:buFontTx/>
              <a:buNone/>
              <a:tabLst/>
              <a:defRPr/>
            </a:pPr>
            <a:r>
              <a:rPr lang="en-US" sz="1300" baseline="0" dirty="0">
                <a:solidFill>
                  <a:srgbClr val="000000"/>
                </a:solidFill>
                <a:latin typeface="Verdana"/>
              </a:rPr>
              <a:t>(2006-2020)</a:t>
            </a:r>
            <a:endParaRPr kumimoji="0" lang="en-US" sz="13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106" name="TextBox 105"/>
          <p:cNvSpPr txBox="1"/>
          <p:nvPr/>
        </p:nvSpPr>
        <p:spPr>
          <a:xfrm>
            <a:off x="5887145" y="5156630"/>
            <a:ext cx="1826141" cy="74379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11</a:t>
            </a:r>
            <a:r>
              <a:rPr kumimoji="0" lang="en-US" sz="1300" b="0" i="0" u="none" strike="noStrike" kern="1200" cap="none" spc="0" normalizeH="0" baseline="30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th</a:t>
            </a: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and 12</a:t>
            </a:r>
            <a:r>
              <a:rPr kumimoji="0" lang="en-US" sz="1300" b="0" i="0" u="none" strike="noStrike" kern="1200" cap="none" spc="0" normalizeH="0" baseline="30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th</a:t>
            </a: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gen. </a:t>
            </a:r>
          </a:p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Tx/>
              <a:buFontTx/>
              <a:buNone/>
              <a:tabLst/>
              <a:defRPr/>
            </a:pPr>
            <a:r>
              <a:rPr lang="en-US" sz="1300" dirty="0">
                <a:solidFill>
                  <a:srgbClr val="000000"/>
                </a:solidFill>
                <a:latin typeface="Verdana"/>
              </a:rPr>
              <a:t>Core 2-based lines)</a:t>
            </a:r>
          </a:p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2021/2022)</a:t>
            </a:r>
          </a:p>
        </p:txBody>
      </p:sp>
      <p:sp>
        <p:nvSpPr>
          <p:cNvPr id="107" name="TextBox 106"/>
          <p:cNvSpPr txBox="1"/>
          <p:nvPr/>
        </p:nvSpPr>
        <p:spPr>
          <a:xfrm>
            <a:off x="971600" y="5156407"/>
            <a:ext cx="2044919" cy="71814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Up to single core </a:t>
            </a:r>
          </a:p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buClrTx/>
              <a:buSzTx/>
              <a:buFontTx/>
              <a:buNone/>
              <a:tabLst/>
              <a:defRPr/>
            </a:pPr>
            <a:r>
              <a:rPr lang="en-US" sz="1300" dirty="0">
                <a:solidFill>
                  <a:srgbClr val="000000"/>
                </a:solidFill>
                <a:latin typeface="Verdana"/>
              </a:rPr>
              <a:t>Pentium 4-based lines</a:t>
            </a:r>
          </a:p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(up to 2004)</a:t>
            </a:r>
          </a:p>
        </p:txBody>
      </p:sp>
      <p:sp>
        <p:nvSpPr>
          <p:cNvPr id="108" name="Up-Down Arrow 107"/>
          <p:cNvSpPr/>
          <p:nvPr/>
        </p:nvSpPr>
        <p:spPr bwMode="auto">
          <a:xfrm>
            <a:off x="4470269" y="4393705"/>
            <a:ext cx="72372" cy="360000"/>
          </a:xfrm>
          <a:prstGeom prst="upDownArrow">
            <a:avLst/>
          </a:prstGeom>
          <a:noFill/>
          <a:ln w="19050" cap="flat" cmpd="sng" algn="ctr">
            <a:solidFill>
              <a:srgbClr val="FFC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sp>
        <p:nvSpPr>
          <p:cNvPr id="109" name="Rectangle 108"/>
          <p:cNvSpPr/>
          <p:nvPr/>
        </p:nvSpPr>
        <p:spPr bwMode="auto">
          <a:xfrm>
            <a:off x="3699649" y="4771884"/>
            <a:ext cx="1404000" cy="163527"/>
          </a:xfrm>
          <a:prstGeom prst="rect">
            <a:avLst/>
          </a:prstGeom>
          <a:solidFill>
            <a:schemeClr val="bg1">
              <a:lumMod val="85000"/>
            </a:schemeClr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sp>
        <p:nvSpPr>
          <p:cNvPr id="110" name="TextBox 109"/>
          <p:cNvSpPr txBox="1"/>
          <p:nvPr/>
        </p:nvSpPr>
        <p:spPr>
          <a:xfrm>
            <a:off x="3698073" y="4708725"/>
            <a:ext cx="1976823" cy="28469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250" dirty="0">
                <a:solidFill>
                  <a:srgbClr val="000000"/>
                </a:solidFill>
                <a:latin typeface="Verdana"/>
              </a:rPr>
              <a:t>Ring bus</a:t>
            </a:r>
            <a:r>
              <a:rPr kumimoji="0" lang="en-US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interconnect</a:t>
            </a:r>
          </a:p>
        </p:txBody>
      </p:sp>
      <p:sp>
        <p:nvSpPr>
          <p:cNvPr id="111" name="TextBox 110"/>
          <p:cNvSpPr txBox="1"/>
          <p:nvPr/>
        </p:nvSpPr>
        <p:spPr>
          <a:xfrm>
            <a:off x="26495" y="1010924"/>
            <a:ext cx="945105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spc="-50" dirty="0"/>
              <a:t>Intel has enhanced the </a:t>
            </a:r>
            <a:r>
              <a:rPr lang="en-US" sz="1600" spc="-50" dirty="0">
                <a:solidFill>
                  <a:srgbClr val="FF0000"/>
                </a:solidFill>
              </a:rPr>
              <a:t>core configuration </a:t>
            </a:r>
            <a:r>
              <a:rPr lang="en-US" sz="1600" spc="-50" dirty="0"/>
              <a:t>of their client processors </a:t>
            </a:r>
            <a:r>
              <a:rPr lang="en-US" sz="1600" spc="-50" dirty="0">
                <a:solidFill>
                  <a:srgbClr val="0070C0"/>
                </a:solidFill>
              </a:rPr>
              <a:t>in three steps</a:t>
            </a:r>
            <a:r>
              <a:rPr lang="en-US" sz="1600" spc="-50" dirty="0"/>
              <a:t>, </a:t>
            </a:r>
          </a:p>
          <a:p>
            <a:r>
              <a:rPr lang="en-US" sz="1600" spc="-50" dirty="0"/>
              <a:t>  as shown below. </a:t>
            </a:r>
          </a:p>
        </p:txBody>
      </p:sp>
    </p:spTree>
    <p:extLst>
      <p:ext uri="{BB962C8B-B14F-4D97-AF65-F5344CB8AC3E}">
        <p14:creationId xmlns:p14="http://schemas.microsoft.com/office/powerpoint/2010/main" val="371914960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1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1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9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9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10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10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750" fill="hold"/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750" fill="hold"/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75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75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75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2" dur="75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5" dur="75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6" dur="75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9" dur="75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0" dur="75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3" dur="750" fill="hold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4" dur="750" fill="hold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7" dur="75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8" dur="75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1" dur="750" fill="hold"/>
                                        <p:tgtEl>
                                          <p:spTgt spid="10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2" dur="750" fill="hold"/>
                                        <p:tgtEl>
                                          <p:spTgt spid="10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5" dur="750" fill="hold"/>
                                        <p:tgtEl>
                                          <p:spTgt spid="10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6" dur="750" fill="hold"/>
                                        <p:tgtEl>
                                          <p:spTgt spid="10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9" dur="750" fill="hold"/>
                                        <p:tgtEl>
                                          <p:spTgt spid="10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0" dur="750" fill="hold"/>
                                        <p:tgtEl>
                                          <p:spTgt spid="10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3" dur="750" fill="hold"/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4" dur="750" fill="hold"/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5" fill="hold">
                      <p:stCondLst>
                        <p:cond delay="indefinite"/>
                      </p:stCondLst>
                      <p:childTnLst>
                        <p:par>
                          <p:cTn id="106" fill="hold">
                            <p:stCondLst>
                              <p:cond delay="0"/>
                            </p:stCondLst>
                            <p:childTnLst>
                              <p:par>
                                <p:cTn id="10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9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0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3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4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7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8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1" dur="5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2" dur="5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5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6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9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0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3" dur="5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4" dur="5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7" dur="5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8" dur="5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1" dur="5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2" dur="5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5" dur="5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6" dur="5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9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0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3" dur="5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4" dur="5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7" dur="5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8" dur="5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1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2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5" dur="500" fill="hold"/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6" dur="500" fill="hold"/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9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0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3" dur="500" fill="hold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4" dur="500" fill="hold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7" dur="500" fill="hold"/>
                                        <p:tgtEl>
                                          <p:spTgt spid="10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8" dur="500" fill="hold"/>
                                        <p:tgtEl>
                                          <p:spTgt spid="1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1" dur="500" fill="hold"/>
                                        <p:tgtEl>
                                          <p:spTgt spid="10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2" dur="500" fill="hold"/>
                                        <p:tgtEl>
                                          <p:spTgt spid="10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3" fill="hold">
                      <p:stCondLst>
                        <p:cond delay="indefinite"/>
                      </p:stCondLst>
                      <p:childTnLst>
                        <p:par>
                          <p:cTn id="184" fill="hold">
                            <p:stCondLst>
                              <p:cond delay="0"/>
                            </p:stCondLst>
                            <p:childTnLst>
                              <p:par>
                                <p:cTn id="18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60" grpId="0" animBg="1"/>
      <p:bldP spid="61" grpId="0" animBg="1"/>
      <p:bldP spid="63" grpId="0" animBg="1"/>
      <p:bldP spid="64" grpId="0" animBg="1"/>
      <p:bldP spid="65" grpId="0" animBg="1"/>
      <p:bldP spid="69" grpId="0" animBg="1"/>
      <p:bldP spid="71" grpId="0" animBg="1"/>
      <p:bldP spid="72" grpId="0" animBg="1"/>
      <p:bldP spid="73" grpId="0" animBg="1"/>
      <p:bldP spid="74" grpId="0" animBg="1"/>
      <p:bldP spid="75" grpId="0" animBg="1"/>
      <p:bldP spid="76" grpId="0" animBg="1"/>
      <p:bldP spid="77" grpId="0" animBg="1"/>
      <p:bldP spid="78" grpId="0"/>
      <p:bldP spid="79" grpId="0" animBg="1"/>
      <p:bldP spid="83" grpId="0" animBg="1"/>
      <p:bldP spid="84" grpId="0" animBg="1"/>
      <p:bldP spid="85" grpId="0" animBg="1"/>
      <p:bldP spid="86" grpId="0" animBg="1"/>
      <p:bldP spid="87" grpId="0" animBg="1"/>
      <p:bldP spid="88" grpId="0" animBg="1"/>
      <p:bldP spid="89" grpId="0"/>
      <p:bldP spid="91" grpId="0"/>
      <p:bldP spid="92" grpId="0" animBg="1"/>
      <p:bldP spid="93" grpId="0"/>
      <p:bldP spid="95" grpId="0" animBg="1"/>
      <p:bldP spid="96" grpId="0"/>
      <p:bldP spid="97" grpId="0"/>
      <p:bldP spid="102" grpId="0" animBg="1"/>
      <p:bldP spid="103" grpId="0" animBg="1"/>
      <p:bldP spid="104" grpId="0" animBg="1"/>
      <p:bldP spid="105" grpId="0"/>
      <p:bldP spid="106" grpId="0"/>
      <p:bldP spid="107" grpId="0"/>
      <p:bldP spid="108" grpId="0" animBg="1"/>
      <p:bldP spid="109" grpId="0" animBg="1"/>
      <p:bldP spid="110" grpId="0"/>
    </p:bldLst>
  </p:timing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3.2 How have Intel’s Core 2-based client lines evolved until now? (3)</a:t>
            </a:r>
          </a:p>
        </p:txBody>
      </p:sp>
      <p:sp>
        <p:nvSpPr>
          <p:cNvPr id="3" name="TextBox 2"/>
          <p:cNvSpPr txBox="1"/>
          <p:nvPr/>
        </p:nvSpPr>
        <p:spPr>
          <a:xfrm>
            <a:off x="26495" y="458670"/>
            <a:ext cx="845616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accent6"/>
                </a:solidFill>
              </a:rPr>
              <a:t>How has the core configuration in Intel’s client processors evolved -2</a:t>
            </a:r>
          </a:p>
        </p:txBody>
      </p:sp>
      <p:sp>
        <p:nvSpPr>
          <p:cNvPr id="5" name="Rounded Rectangle 4"/>
          <p:cNvSpPr/>
          <p:nvPr/>
        </p:nvSpPr>
        <p:spPr bwMode="auto">
          <a:xfrm>
            <a:off x="-45005" y="837060"/>
            <a:ext cx="9207515" cy="4068000"/>
          </a:xfrm>
          <a:prstGeom prst="roundRect">
            <a:avLst/>
          </a:prstGeom>
          <a:solidFill>
            <a:srgbClr val="E5F2FF"/>
          </a:solidFill>
          <a:ln w="19050" cap="flat" cmpd="sng" algn="ctr">
            <a:solidFill>
              <a:srgbClr val="89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229114" y="863715"/>
            <a:ext cx="9036063" cy="375487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en-US" sz="1600" dirty="0"/>
              <a:t>Obviously, Intel’s </a:t>
            </a:r>
            <a:r>
              <a:rPr lang="en-US" sz="1600" dirty="0">
                <a:solidFill>
                  <a:srgbClr val="0070C0"/>
                </a:solidFill>
              </a:rPr>
              <a:t>early </a:t>
            </a:r>
            <a:r>
              <a:rPr lang="en-US" sz="1600" dirty="0"/>
              <a:t>client processors were </a:t>
            </a:r>
            <a:r>
              <a:rPr lang="en-US" sz="1600" dirty="0">
                <a:solidFill>
                  <a:srgbClr val="FF0000"/>
                </a:solidFill>
              </a:rPr>
              <a:t>single-core </a:t>
            </a:r>
            <a:r>
              <a:rPr lang="en-US" sz="1600" dirty="0"/>
              <a:t>designs.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spc="-50" dirty="0"/>
              <a:t>This changed when </a:t>
            </a:r>
            <a:r>
              <a:rPr lang="en-US" sz="1600" spc="-50" dirty="0">
                <a:solidFill>
                  <a:srgbClr val="FF0000"/>
                </a:solidFill>
              </a:rPr>
              <a:t>dual-core </a:t>
            </a:r>
            <a:r>
              <a:rPr lang="en-US" sz="1600" spc="-50" dirty="0">
                <a:solidFill>
                  <a:srgbClr val="0070C0"/>
                </a:solidFill>
              </a:rPr>
              <a:t>Pentium 4 </a:t>
            </a:r>
            <a:r>
              <a:rPr lang="en-US" sz="1600" spc="-50" dirty="0"/>
              <a:t>processors appeared </a:t>
            </a:r>
            <a:r>
              <a:rPr lang="en-US" sz="1600" spc="-50" dirty="0">
                <a:solidFill>
                  <a:srgbClr val="0070C0"/>
                </a:solidFill>
              </a:rPr>
              <a:t>in 2004</a:t>
            </a:r>
            <a:r>
              <a:rPr lang="en-US" sz="1600" spc="-50" dirty="0"/>
              <a:t>, yet implemented</a:t>
            </a:r>
          </a:p>
          <a:p>
            <a:pPr>
              <a:spcAft>
                <a:spcPts val="600"/>
              </a:spcAft>
            </a:pPr>
            <a:r>
              <a:rPr lang="en-US" sz="1600" dirty="0"/>
              <a:t>      </a:t>
            </a:r>
            <a:r>
              <a:rPr lang="en-US" sz="1600" dirty="0">
                <a:solidFill>
                  <a:srgbClr val="0070C0"/>
                </a:solidFill>
              </a:rPr>
              <a:t>on dual dies.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spc="-60" dirty="0"/>
              <a:t>Next, </a:t>
            </a:r>
            <a:r>
              <a:rPr lang="en-US" sz="1600" spc="-60" dirty="0">
                <a:solidFill>
                  <a:srgbClr val="FF0000"/>
                </a:solidFill>
              </a:rPr>
              <a:t>monolithic multicore designs </a:t>
            </a:r>
            <a:r>
              <a:rPr lang="en-US" sz="1600" spc="-60" dirty="0"/>
              <a:t>evolved with the introduction of the </a:t>
            </a:r>
            <a:r>
              <a:rPr lang="en-US" sz="1600" spc="-60" dirty="0">
                <a:solidFill>
                  <a:srgbClr val="0070C0"/>
                </a:solidFill>
              </a:rPr>
              <a:t>Core 2 family, </a:t>
            </a:r>
            <a:r>
              <a:rPr lang="en-US" sz="1600" dirty="0"/>
              <a:t> </a:t>
            </a:r>
          </a:p>
          <a:p>
            <a:pPr>
              <a:spcAft>
                <a:spcPts val="600"/>
              </a:spcAft>
            </a:pPr>
            <a:r>
              <a:rPr lang="en-US" sz="1600" dirty="0"/>
              <a:t>     </a:t>
            </a:r>
            <a:r>
              <a:rPr lang="en-US" sz="1600" dirty="0">
                <a:solidFill>
                  <a:srgbClr val="0070C0"/>
                </a:solidFill>
              </a:rPr>
              <a:t>in 2006. </a:t>
            </a:r>
          </a:p>
          <a:p>
            <a:r>
              <a:rPr lang="en-US" sz="1600" dirty="0"/>
              <a:t>    These designs are </a:t>
            </a:r>
            <a:r>
              <a:rPr lang="en-US" sz="1600" dirty="0">
                <a:solidFill>
                  <a:srgbClr val="FF0000"/>
                </a:solidFill>
              </a:rPr>
              <a:t>symmetrical multicores, </a:t>
            </a:r>
            <a:r>
              <a:rPr lang="en-US" sz="1600" dirty="0"/>
              <a:t>where </a:t>
            </a:r>
            <a:r>
              <a:rPr lang="en-US" sz="1600" dirty="0">
                <a:solidFill>
                  <a:srgbClr val="0070C0"/>
                </a:solidFill>
              </a:rPr>
              <a:t>all cores</a:t>
            </a:r>
            <a:r>
              <a:rPr lang="en-US" sz="1600" dirty="0"/>
              <a:t> are </a:t>
            </a:r>
            <a:r>
              <a:rPr lang="en-US" sz="1600" dirty="0">
                <a:solidFill>
                  <a:srgbClr val="0070C0"/>
                </a:solidFill>
              </a:rPr>
              <a:t>symmetrically</a:t>
            </a:r>
          </a:p>
          <a:p>
            <a:pPr>
              <a:spcAft>
                <a:spcPts val="600"/>
              </a:spcAft>
            </a:pPr>
            <a:r>
              <a:rPr lang="en-US" sz="1600" dirty="0"/>
              <a:t>      </a:t>
            </a:r>
            <a:r>
              <a:rPr lang="en-US" sz="1600" spc="-40" dirty="0">
                <a:solidFill>
                  <a:srgbClr val="0070C0"/>
                </a:solidFill>
              </a:rPr>
              <a:t>arranged </a:t>
            </a:r>
            <a:r>
              <a:rPr lang="en-US" sz="1600" spc="-40" dirty="0"/>
              <a:t>and </a:t>
            </a:r>
            <a:r>
              <a:rPr lang="en-US" sz="1600" spc="-40" dirty="0">
                <a:solidFill>
                  <a:srgbClr val="0070C0"/>
                </a:solidFill>
              </a:rPr>
              <a:t>interconnected by a cache coherent interconnect</a:t>
            </a:r>
            <a:r>
              <a:rPr lang="en-US" sz="1600" spc="-40" dirty="0"/>
              <a:t>, such as a ring bus.  </a:t>
            </a:r>
          </a:p>
          <a:p>
            <a:pPr marL="285750" indent="-285750"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en-US" sz="1600" dirty="0">
                <a:solidFill>
                  <a:srgbClr val="0070C0"/>
                </a:solidFill>
              </a:rPr>
              <a:t>Symmetrical multicores aim at </a:t>
            </a:r>
            <a:r>
              <a:rPr lang="en-US" sz="1600" dirty="0">
                <a:solidFill>
                  <a:srgbClr val="FF0000"/>
                </a:solidFill>
              </a:rPr>
              <a:t>raising performance </a:t>
            </a:r>
            <a:r>
              <a:rPr lang="en-US" sz="1600" dirty="0"/>
              <a:t>by providing multiple cores.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dirty="0"/>
              <a:t>In the last step of the evolution </a:t>
            </a:r>
            <a:r>
              <a:rPr lang="en-US" sz="1600" dirty="0" err="1">
                <a:solidFill>
                  <a:srgbClr val="FF0000"/>
                </a:solidFill>
              </a:rPr>
              <a:t>big.little</a:t>
            </a:r>
            <a:r>
              <a:rPr lang="en-US" sz="1600" dirty="0">
                <a:solidFill>
                  <a:srgbClr val="FF0000"/>
                </a:solidFill>
              </a:rPr>
              <a:t> </a:t>
            </a:r>
            <a:r>
              <a:rPr lang="en-US" sz="1600" dirty="0"/>
              <a:t>(heterogeneous) designs appeared</a:t>
            </a:r>
          </a:p>
          <a:p>
            <a:r>
              <a:rPr lang="en-US" sz="1600" dirty="0"/>
              <a:t>      along with the </a:t>
            </a:r>
            <a:r>
              <a:rPr lang="en-US" sz="1600" dirty="0">
                <a:solidFill>
                  <a:srgbClr val="0070C0"/>
                </a:solidFill>
              </a:rPr>
              <a:t>12</a:t>
            </a:r>
            <a:r>
              <a:rPr lang="en-US" sz="1600" baseline="30000" dirty="0">
                <a:solidFill>
                  <a:srgbClr val="0070C0"/>
                </a:solidFill>
              </a:rPr>
              <a:t>th</a:t>
            </a:r>
            <a:r>
              <a:rPr lang="en-US" sz="1600" dirty="0">
                <a:solidFill>
                  <a:srgbClr val="0070C0"/>
                </a:solidFill>
              </a:rPr>
              <a:t> gen. Alder Lake </a:t>
            </a:r>
            <a:r>
              <a:rPr lang="en-US" sz="1600" dirty="0"/>
              <a:t>line (in 2021), where the microarchitecture </a:t>
            </a:r>
          </a:p>
          <a:p>
            <a:pPr>
              <a:spcAft>
                <a:spcPts val="600"/>
              </a:spcAft>
            </a:pPr>
            <a:r>
              <a:rPr lang="en-US" sz="1600" dirty="0"/>
              <a:t>      includes </a:t>
            </a:r>
            <a:r>
              <a:rPr lang="en-US" sz="1600" dirty="0">
                <a:solidFill>
                  <a:srgbClr val="0070C0"/>
                </a:solidFill>
              </a:rPr>
              <a:t>high-performance “big” cores </a:t>
            </a:r>
            <a:r>
              <a:rPr lang="en-US" sz="1600" dirty="0"/>
              <a:t>and </a:t>
            </a:r>
            <a:r>
              <a:rPr lang="en-US" sz="1600" dirty="0">
                <a:solidFill>
                  <a:srgbClr val="0070C0"/>
                </a:solidFill>
              </a:rPr>
              <a:t>high-efficiency “little” cores</a:t>
            </a:r>
            <a:r>
              <a:rPr lang="en-US" sz="1600" dirty="0"/>
              <a:t>.  </a:t>
            </a:r>
          </a:p>
          <a:p>
            <a:r>
              <a:rPr lang="en-US" sz="1600" dirty="0"/>
              <a:t>    </a:t>
            </a:r>
            <a:r>
              <a:rPr lang="en-US" sz="1600" spc="-30" dirty="0" err="1">
                <a:solidFill>
                  <a:srgbClr val="0070C0"/>
                </a:solidFill>
              </a:rPr>
              <a:t>Big.little</a:t>
            </a:r>
            <a:r>
              <a:rPr lang="en-US" sz="1600" spc="-30" dirty="0">
                <a:solidFill>
                  <a:srgbClr val="0070C0"/>
                </a:solidFill>
              </a:rPr>
              <a:t> architectures </a:t>
            </a:r>
            <a:r>
              <a:rPr lang="en-US" sz="1600" spc="-30" dirty="0">
                <a:solidFill>
                  <a:srgbClr val="FF0000"/>
                </a:solidFill>
              </a:rPr>
              <a:t>lower the power consumption </a:t>
            </a:r>
            <a:r>
              <a:rPr lang="en-US" sz="1600" spc="-30" dirty="0"/>
              <a:t>by using the little, less</a:t>
            </a:r>
          </a:p>
          <a:p>
            <a:r>
              <a:rPr lang="en-US" sz="1600" dirty="0"/>
              <a:t>      power-hungry cores for less demanding tasks. </a:t>
            </a:r>
          </a:p>
        </p:txBody>
      </p:sp>
    </p:spTree>
    <p:extLst>
      <p:ext uri="{BB962C8B-B14F-4D97-AF65-F5344CB8AC3E}">
        <p14:creationId xmlns:p14="http://schemas.microsoft.com/office/powerpoint/2010/main" val="498729565"/>
      </p:ext>
    </p:extLst>
  </p:cSld>
  <p:clrMapOvr>
    <a:masterClrMapping/>
  </p:clrMapOvr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3.2 How have Intel’s Core 2-based client lines evolved until now? (4)</a:t>
            </a:r>
          </a:p>
        </p:txBody>
      </p:sp>
      <p:sp>
        <p:nvSpPr>
          <p:cNvPr id="3" name="TextBox 2"/>
          <p:cNvSpPr txBox="1"/>
          <p:nvPr/>
        </p:nvSpPr>
        <p:spPr>
          <a:xfrm>
            <a:off x="26495" y="458670"/>
            <a:ext cx="504029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accent6"/>
                </a:solidFill>
              </a:rPr>
              <a:t>3.2.2 How have CPU core counts raised?</a:t>
            </a:r>
          </a:p>
        </p:txBody>
      </p:sp>
      <p:sp>
        <p:nvSpPr>
          <p:cNvPr id="4" name="Rounded Rectangle 3"/>
          <p:cNvSpPr/>
          <p:nvPr/>
        </p:nvSpPr>
        <p:spPr bwMode="auto">
          <a:xfrm>
            <a:off x="6002" y="863715"/>
            <a:ext cx="9117011" cy="1224000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19050" cap="flat" cmpd="sng" algn="ctr">
            <a:solidFill>
              <a:srgbClr val="89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-33290" y="863715"/>
            <a:ext cx="8892479" cy="119263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>
              <a:spcBef>
                <a:spcPts val="300"/>
              </a:spcBef>
              <a:defRPr/>
            </a:pPr>
            <a:r>
              <a:rPr lang="en-US" sz="1600" dirty="0">
                <a:solidFill>
                  <a:srgbClr val="000000"/>
                </a:solidFill>
              </a:rPr>
              <a:t> Following advances in IC technology, Intel has already increased the </a:t>
            </a:r>
            <a:r>
              <a:rPr lang="en-US" sz="1600" dirty="0">
                <a:solidFill>
                  <a:srgbClr val="0070C0"/>
                </a:solidFill>
              </a:rPr>
              <a:t>maximum</a:t>
            </a:r>
            <a:r>
              <a:rPr lang="en-US" sz="1600" dirty="0">
                <a:solidFill>
                  <a:srgbClr val="000000"/>
                </a:solidFill>
              </a:rPr>
              <a:t> </a:t>
            </a:r>
            <a:r>
              <a:rPr lang="en-US" sz="1600" dirty="0">
                <a:solidFill>
                  <a:srgbClr val="0070C0"/>
                </a:solidFill>
              </a:rPr>
              <a:t>core</a:t>
            </a:r>
          </a:p>
          <a:p>
            <a:pPr lvl="0">
              <a:spcBef>
                <a:spcPts val="300"/>
              </a:spcBef>
              <a:defRPr/>
            </a:pPr>
            <a:r>
              <a:rPr lang="en-US" sz="1600" dirty="0">
                <a:solidFill>
                  <a:srgbClr val="0070C0"/>
                </a:solidFill>
              </a:rPr>
              <a:t>   count </a:t>
            </a:r>
            <a:r>
              <a:rPr lang="en-US" sz="1600" dirty="0"/>
              <a:t>of </a:t>
            </a:r>
            <a:r>
              <a:rPr lang="en-US" sz="1600" spc="-50" dirty="0"/>
              <a:t>their Core 2-based client processors </a:t>
            </a:r>
            <a:r>
              <a:rPr lang="en-US" sz="1600" spc="-50" dirty="0">
                <a:solidFill>
                  <a:srgbClr val="0070C0"/>
                </a:solidFill>
              </a:rPr>
              <a:t>from 2</a:t>
            </a:r>
            <a:r>
              <a:rPr lang="en-US" sz="1600" spc="-50" dirty="0"/>
              <a:t> </a:t>
            </a:r>
            <a:r>
              <a:rPr lang="en-US" sz="1600" spc="-50" dirty="0">
                <a:solidFill>
                  <a:srgbClr val="0070C0"/>
                </a:solidFill>
              </a:rPr>
              <a:t>to 4 in 2007, and stuck at this </a:t>
            </a:r>
          </a:p>
          <a:p>
            <a:pPr lvl="0">
              <a:spcBef>
                <a:spcPts val="300"/>
              </a:spcBef>
              <a:defRPr/>
            </a:pPr>
            <a:r>
              <a:rPr lang="en-US" sz="1600" spc="-50" dirty="0">
                <a:solidFill>
                  <a:srgbClr val="0070C0"/>
                </a:solidFill>
              </a:rPr>
              <a:t>   limit roughly for 10 years </a:t>
            </a:r>
            <a:r>
              <a:rPr lang="en-US" sz="1600" spc="-50" dirty="0">
                <a:solidFill>
                  <a:srgbClr val="000000"/>
                </a:solidFill>
              </a:rPr>
              <a:t>(as seen in the following Table), as most earlier applications</a:t>
            </a:r>
          </a:p>
          <a:p>
            <a:pPr lvl="0">
              <a:spcBef>
                <a:spcPts val="300"/>
              </a:spcBef>
              <a:defRPr/>
            </a:pPr>
            <a:r>
              <a:rPr lang="en-US" sz="1600" dirty="0">
                <a:solidFill>
                  <a:srgbClr val="000000"/>
                </a:solidFill>
              </a:rPr>
              <a:t>   did not provide much more available parallelism.</a:t>
            </a:r>
            <a:endParaRPr lang="en-US" sz="1600" dirty="0"/>
          </a:p>
        </p:txBody>
      </p:sp>
    </p:spTree>
    <p:extLst>
      <p:ext uri="{BB962C8B-B14F-4D97-AF65-F5344CB8AC3E}">
        <p14:creationId xmlns:p14="http://schemas.microsoft.com/office/powerpoint/2010/main" val="308905301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5" grpId="0"/>
    </p:bldLst>
  </p:timing>
</p:sld>
</file>

<file path=ppt/theme/theme1.xml><?xml version="1.0" encoding="utf-8"?>
<a:theme xmlns:a="http://schemas.openxmlformats.org/drawingml/2006/main" name="8_Default Design">
  <a:themeElements>
    <a:clrScheme name="1_Default Desig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Custom 1">
      <a:majorFont>
        <a:latin typeface="Verdana"/>
        <a:ea typeface=""/>
        <a:cs typeface=""/>
      </a:majorFont>
      <a:minorFont>
        <a:latin typeface="Verdan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19050" cap="flat" cmpd="sng" algn="ctr">
          <a:solidFill>
            <a:srgbClr val="FF0000"/>
          </a:solidFill>
          <a:prstDash val="solid"/>
          <a:round/>
          <a:headEnd type="none" w="med" len="med"/>
          <a:tailEnd type="none" w="med" len="med"/>
        </a:ln>
        <a:effectLst/>
        <a:extLst>
          <a:ext uri="{909E8E84-426E-40DD-AFC4-6F175D3DCCD1}">
            <a14:hiddenFill xmlns:a14="http://schemas.microsoft.com/office/drawing/2010/main">
              <a:solidFill>
                <a:schemeClr val="accent1"/>
              </a:solidFill>
            </a14:hiddenFill>
          </a:ex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altLang="en-US" sz="1400" b="1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Verdana" pitchFamily="34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19050" cap="flat" cmpd="sng" algn="ctr">
          <a:solidFill>
            <a:srgbClr val="FF0000"/>
          </a:solidFill>
          <a:prstDash val="solid"/>
          <a:round/>
          <a:headEnd type="none" w="med" len="med"/>
          <a:tailEnd type="none" w="med" len="med"/>
        </a:ln>
        <a:effectLst/>
        <a:extLst>
          <a:ext uri="{909E8E84-426E-40DD-AFC4-6F175D3DCCD1}">
            <a14:hiddenFill xmlns:a14="http://schemas.microsoft.com/office/drawing/2010/main">
              <a:solidFill>
                <a:schemeClr val="accent1"/>
              </a:solidFill>
            </a14:hiddenFill>
          </a:ex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altLang="en-US" sz="1400" b="1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Verdana" pitchFamily="34" charset="0"/>
          </a:defRPr>
        </a:defPPr>
      </a:lstStyle>
    </a:lnDef>
    <a:txDef>
      <a:spPr>
        <a:noFill/>
      </a:spPr>
      <a:bodyPr wrap="none" rtlCol="0">
        <a:spAutoFit/>
      </a:bodyPr>
      <a:lstStyle>
        <a:defPPr>
          <a:defRPr sz="1600" dirty="0" smtClean="0"/>
        </a:defPPr>
      </a:lstStyle>
    </a:txDef>
  </a:objectDefaults>
  <a:extraClrSchemeLst>
    <a:extraClrScheme>
      <a:clrScheme name="1_Default Desig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Default Desig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Default Desig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Default Desig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Default Desig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Default Desig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2.xml><?xml version="1.0" encoding="utf-8"?>
<a:theme xmlns:a="http://schemas.openxmlformats.org/drawingml/2006/main" name="5_Default Design">
  <a:themeElements>
    <a:clrScheme name="1_Default Desig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Custom 2">
      <a:majorFont>
        <a:latin typeface="Verdana"/>
        <a:ea typeface=""/>
        <a:cs typeface=""/>
      </a:majorFont>
      <a:minorFont>
        <a:latin typeface="Verdan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19050" cap="flat" cmpd="sng" algn="ctr">
          <a:solidFill>
            <a:srgbClr val="FF0000"/>
          </a:solidFill>
          <a:prstDash val="solid"/>
          <a:round/>
          <a:headEnd type="none" w="med" len="med"/>
          <a:tailEnd type="none" w="med" len="med"/>
        </a:ln>
        <a:effectLst/>
        <a:extLst>
          <a:ext uri="{909E8E84-426E-40DD-AFC4-6F175D3DCCD1}">
            <a14:hiddenFill xmlns:a14="http://schemas.microsoft.com/office/drawing/2010/main">
              <a:solidFill>
                <a:schemeClr val="accent1"/>
              </a:solidFill>
            </a14:hiddenFill>
          </a:ex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altLang="en-US" sz="1400" b="1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Verdana" pitchFamily="34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19050" cap="flat" cmpd="sng" algn="ctr">
          <a:solidFill>
            <a:srgbClr val="FF0000"/>
          </a:solidFill>
          <a:prstDash val="solid"/>
          <a:round/>
          <a:headEnd type="none" w="med" len="med"/>
          <a:tailEnd type="none" w="med" len="med"/>
        </a:ln>
        <a:effectLst/>
        <a:extLst>
          <a:ext uri="{909E8E84-426E-40DD-AFC4-6F175D3DCCD1}">
            <a14:hiddenFill xmlns:a14="http://schemas.microsoft.com/office/drawing/2010/main">
              <a:solidFill>
                <a:schemeClr val="accent1"/>
              </a:solidFill>
            </a14:hiddenFill>
          </a:ex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altLang="en-US" sz="1400" b="1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Verdana" pitchFamily="34" charset="0"/>
          </a:defRPr>
        </a:defPPr>
      </a:lstStyle>
    </a:lnDef>
    <a:txDef>
      <a:spPr>
        <a:noFill/>
      </a:spPr>
      <a:bodyPr wrap="none" rtlCol="0">
        <a:spAutoFit/>
      </a:bodyPr>
      <a:lstStyle>
        <a:defPPr>
          <a:defRPr sz="1600" dirty="0" smtClean="0">
            <a:solidFill>
              <a:schemeClr val="accent6"/>
            </a:solidFill>
          </a:defRPr>
        </a:defPPr>
      </a:lstStyle>
    </a:txDef>
  </a:objectDefaults>
  <a:extraClrSchemeLst>
    <a:extraClrScheme>
      <a:clrScheme name="1_Default Desig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Default Desig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Default Desig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Default Desig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Default Desig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Default Desig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3.xml><?xml version="1.0" encoding="utf-8"?>
<a:theme xmlns:a="http://schemas.openxmlformats.org/drawingml/2006/main" name="9_Default Design">
  <a:themeElements>
    <a:clrScheme name="1_Default Desig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1_Default Design">
      <a:majorFont>
        <a:latin typeface="Verdana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15875" cap="flat" cmpd="sng" algn="ctr">
          <a:solidFill>
            <a:srgbClr val="FF0000"/>
          </a:solidFill>
          <a:prstDash val="solid"/>
          <a:round/>
          <a:headEnd type="none" w="med" len="med"/>
          <a:tailEnd type="none" w="med" len="med"/>
        </a:ln>
        <a:effectLst/>
        <a:extLst>
          <a:ext uri="{909E8E84-426E-40DD-AFC4-6F175D3DCCD1}">
            <a14:hiddenFill xmlns:a14="http://schemas.microsoft.com/office/drawing/2010/main">
              <a:solidFill>
                <a:srgbClr val="993300"/>
              </a:solidFill>
            </a14:hiddenFill>
          </a:ex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0" tIns="0" rIns="0" bIns="0" numCol="1" anchor="ctr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altLang="en-US" sz="14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Verdana" pitchFamily="34" charset="0"/>
            <a:cs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15875" cap="flat" cmpd="sng" algn="ctr">
          <a:solidFill>
            <a:srgbClr val="FF0000"/>
          </a:solidFill>
          <a:prstDash val="solid"/>
          <a:round/>
          <a:headEnd type="none" w="med" len="med"/>
          <a:tailEnd type="none" w="med" len="med"/>
        </a:ln>
        <a:effectLst/>
        <a:extLst>
          <a:ext uri="{909E8E84-426E-40DD-AFC4-6F175D3DCCD1}">
            <a14:hiddenFill xmlns:a14="http://schemas.microsoft.com/office/drawing/2010/main">
              <a:solidFill>
                <a:srgbClr val="993300"/>
              </a:solidFill>
            </a14:hiddenFill>
          </a:ex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0" tIns="0" rIns="0" bIns="0" numCol="1" anchor="ctr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altLang="en-US" sz="14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Verdana" pitchFamily="34" charset="0"/>
            <a:cs typeface="Times New Roman" pitchFamily="18" charset="0"/>
          </a:defRPr>
        </a:defPPr>
      </a:lstStyle>
    </a:lnDef>
    <a:txDef>
      <a:spPr>
        <a:noFill/>
      </a:spPr>
      <a:bodyPr wrap="square" rtlCol="0">
        <a:spAutoFit/>
      </a:bodyPr>
      <a:lstStyle>
        <a:defPPr>
          <a:defRPr sz="1600" dirty="0" smtClean="0">
            <a:latin typeface="+mj-lt"/>
          </a:defRPr>
        </a:defPPr>
      </a:lstStyle>
    </a:txDef>
  </a:objectDefaults>
  <a:extraClrSchemeLst>
    <a:extraClrScheme>
      <a:clrScheme name="1_Default Desig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Default Desig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Default Desig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Default Desig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Default Desig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Default Desig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4.xml><?xml version="1.0" encoding="utf-8"?>
<a:theme xmlns:a="http://schemas.openxmlformats.org/drawingml/2006/main" name="3_Default Design">
  <a:themeElements>
    <a:clrScheme name="1_Default Desig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Custom 2">
      <a:majorFont>
        <a:latin typeface="Verdana"/>
        <a:ea typeface=""/>
        <a:cs typeface=""/>
      </a:majorFont>
      <a:minorFont>
        <a:latin typeface="Verdan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19050" cap="flat" cmpd="sng" algn="ctr">
          <a:solidFill>
            <a:srgbClr val="FF0000"/>
          </a:solidFill>
          <a:prstDash val="solid"/>
          <a:round/>
          <a:headEnd type="none" w="med" len="med"/>
          <a:tailEnd type="none" w="med" len="med"/>
        </a:ln>
        <a:effectLst/>
        <a:extLst>
          <a:ext uri="{909E8E84-426E-40DD-AFC4-6F175D3DCCD1}">
            <a14:hiddenFill xmlns:a14="http://schemas.microsoft.com/office/drawing/2010/main">
              <a:solidFill>
                <a:schemeClr val="accent1"/>
              </a:solidFill>
            </a14:hiddenFill>
          </a:ex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altLang="en-US" sz="1400" b="1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Verdana" pitchFamily="34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19050" cap="flat" cmpd="sng" algn="ctr">
          <a:solidFill>
            <a:srgbClr val="FF0000"/>
          </a:solidFill>
          <a:prstDash val="solid"/>
          <a:round/>
          <a:headEnd type="none" w="med" len="med"/>
          <a:tailEnd type="none" w="med" len="med"/>
        </a:ln>
        <a:effectLst/>
        <a:extLst>
          <a:ext uri="{909E8E84-426E-40DD-AFC4-6F175D3DCCD1}">
            <a14:hiddenFill xmlns:a14="http://schemas.microsoft.com/office/drawing/2010/main">
              <a:solidFill>
                <a:schemeClr val="accent1"/>
              </a:solidFill>
            </a14:hiddenFill>
          </a:ex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altLang="en-US" sz="1400" b="1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Verdana" pitchFamily="34" charset="0"/>
          </a:defRPr>
        </a:defPPr>
      </a:lstStyle>
    </a:lnDef>
    <a:txDef>
      <a:spPr>
        <a:noFill/>
      </a:spPr>
      <a:bodyPr wrap="none" rtlCol="0">
        <a:spAutoFit/>
      </a:bodyPr>
      <a:lstStyle>
        <a:defPPr>
          <a:defRPr sz="1400" dirty="0"/>
        </a:defPPr>
      </a:lstStyle>
    </a:txDef>
  </a:objectDefaults>
  <a:extraClrSchemeLst>
    <a:extraClrScheme>
      <a:clrScheme name="1_Default Desig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Default Desig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Default Desig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Default Desig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Default Desig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Default Desig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5.xml><?xml version="1.0" encoding="utf-8"?>
<a:theme xmlns:a="http://schemas.openxmlformats.org/drawingml/2006/main" name="15_Default Design">
  <a:themeElements>
    <a:clrScheme name="2_Default Desig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2_Default Design">
      <a:majorFont>
        <a:latin typeface="Verdana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9525" cap="flat" cmpd="sng" algn="ctr">
          <a:solidFill>
            <a:srgbClr val="FF0000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14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Verdana" pitchFamily="34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9525" cap="flat" cmpd="sng" algn="ctr">
          <a:solidFill>
            <a:srgbClr val="FF0000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14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Verdana" pitchFamily="34" charset="0"/>
          </a:defRPr>
        </a:defPPr>
      </a:lstStyle>
    </a:lnDef>
    <a:txDef>
      <a:spPr>
        <a:noFill/>
      </a:spPr>
      <a:bodyPr wrap="none" rtlCol="0">
        <a:spAutoFit/>
      </a:bodyPr>
      <a:lstStyle>
        <a:defPPr>
          <a:defRPr sz="1600" dirty="0" smtClean="0">
            <a:latin typeface="+mj-lt"/>
          </a:defRPr>
        </a:defPPr>
      </a:lstStyle>
    </a:txDef>
  </a:objectDefaults>
  <a:extraClrSchemeLst>
    <a:extraClrScheme>
      <a:clrScheme name="2_Default Desig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2_Default Desig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2_Default Desig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2_Default Desig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2_Default Desig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2_Default Desig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2_Default Desig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2_Default Desig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2_Default Desig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2_Default Desig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2_Default Desig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2_Default Desig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6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Override1.xml><?xml version="1.0" encoding="utf-8"?>
<a:themeOverride xmlns:a="http://schemas.openxmlformats.org/drawingml/2006/main">
  <a:clrScheme name="1_Default Design 1">
    <a:dk1>
      <a:srgbClr val="000000"/>
    </a:dk1>
    <a:lt1>
      <a:srgbClr val="FFFFFF"/>
    </a:lt1>
    <a:dk2>
      <a:srgbClr val="000000"/>
    </a:dk2>
    <a:lt2>
      <a:srgbClr val="808080"/>
    </a:lt2>
    <a:accent1>
      <a:srgbClr val="BBE0E3"/>
    </a:accent1>
    <a:accent2>
      <a:srgbClr val="333399"/>
    </a:accent2>
    <a:accent3>
      <a:srgbClr val="FFFFFF"/>
    </a:accent3>
    <a:accent4>
      <a:srgbClr val="000000"/>
    </a:accent4>
    <a:accent5>
      <a:srgbClr val="DAEDEF"/>
    </a:accent5>
    <a:accent6>
      <a:srgbClr val="2D2D8A"/>
    </a:accent6>
    <a:hlink>
      <a:srgbClr val="009999"/>
    </a:hlink>
    <a:folHlink>
      <a:srgbClr val="99CC00"/>
    </a:folHlink>
  </a:clrScheme>
</a:themeOverride>
</file>

<file path=customXml/_rels/item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.xml"/></Relationships>
</file>

<file path=customXml/_rels/item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.xml"/></Relationships>
</file>

<file path=customXml/_rels/item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.xml"/></Relationships>
</file>

<file path=customXml/item1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2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/>
</p:properties>
</file>

<file path=customXml/item3.xml><?xml version="1.0" encoding="utf-8"?>
<ct:contentTypeSchema xmlns:ct="http://schemas.microsoft.com/office/2006/metadata/contentType" xmlns:ma="http://schemas.microsoft.com/office/2006/metadata/properties/metaAttributes" ct:_="" ma:_="" ma:contentTypeName="Dokumentum" ma:contentTypeID="0x010100F57F55E438109E48B6391729A5612895" ma:contentTypeVersion="11" ma:contentTypeDescription="Új dokumentum létrehozása." ma:contentTypeScope="" ma:versionID="6799ee667cbdf3c801b890cdaf82f340">
  <xsd:schema xmlns:xsd="http://www.w3.org/2001/XMLSchema" xmlns:xs="http://www.w3.org/2001/XMLSchema" xmlns:p="http://schemas.microsoft.com/office/2006/metadata/properties" xmlns:ns3="f743888c-3ec0-442a-bfd6-6c7a23bdab96" targetNamespace="http://schemas.microsoft.com/office/2006/metadata/properties" ma:root="true" ma:fieldsID="1dabecf181e67d368fe81f8b232ae595" ns3:_="">
    <xsd:import namespace="f743888c-3ec0-442a-bfd6-6c7a23bdab96"/>
    <xsd:element name="properties">
      <xsd:complexType>
        <xsd:sequence>
          <xsd:element name="documentManagement">
            <xsd:complexType>
              <xsd:all>
                <xsd:element ref="ns3:MediaServiceMetadata" minOccurs="0"/>
                <xsd:element ref="ns3:MediaServiceFastMetadata" minOccurs="0"/>
                <xsd:element ref="ns3:MediaServiceAutoKeyPoints" minOccurs="0"/>
                <xsd:element ref="ns3:MediaServiceKeyPoints" minOccurs="0"/>
                <xsd:element ref="ns3:MediaServiceDateTaken" minOccurs="0"/>
                <xsd:element ref="ns3:MediaLengthInSeconds" minOccurs="0"/>
                <xsd:element ref="ns3:MediaServiceAutoTags" minOccurs="0"/>
                <xsd:element ref="ns3:MediaServiceGenerationTime" minOccurs="0"/>
                <xsd:element ref="ns3:MediaServiceEventHashCode" minOccurs="0"/>
                <xsd:element ref="ns3:MediaServiceOCR" minOccurs="0"/>
                <xsd:element ref="ns3:MediaServiceLocation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f743888c-3ec0-442a-bfd6-6c7a23bdab96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8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9" nillable="true" ma:displayName="MediaServiceFastMetadata" ma:hidden="true" ma:internalName="MediaServiceFastMetadata" ma:readOnly="true">
      <xsd:simpleType>
        <xsd:restriction base="dms:Note"/>
      </xsd:simpleType>
    </xsd:element>
    <xsd:element name="MediaServiceAutoKeyPoints" ma:index="10" nillable="true" ma:displayName="MediaServiceAutoKeyPoints" ma:hidden="true" ma:internalName="MediaServiceAutoKeyPoints" ma:readOnly="true">
      <xsd:simpleType>
        <xsd:restriction base="dms:Note"/>
      </xsd:simpleType>
    </xsd:element>
    <xsd:element name="MediaServiceKeyPoints" ma:index="11" nillable="true" ma:displayName="KeyPoints" ma:internalName="MediaServiceKeyPoints" ma:readOnly="true">
      <xsd:simpleType>
        <xsd:restriction base="dms:Note">
          <xsd:maxLength value="255"/>
        </xsd:restriction>
      </xsd:simpleType>
    </xsd:element>
    <xsd:element name="MediaServiceDateTaken" ma:index="12" nillable="true" ma:displayName="MediaServiceDateTaken" ma:hidden="true" ma:internalName="MediaServiceDateTaken" ma:readOnly="true">
      <xsd:simpleType>
        <xsd:restriction base="dms:Text"/>
      </xsd:simpleType>
    </xsd:element>
    <xsd:element name="MediaLengthInSeconds" ma:index="13" nillable="true" ma:displayName="Length (seconds)" ma:internalName="MediaLengthInSeconds" ma:readOnly="true">
      <xsd:simpleType>
        <xsd:restriction base="dms:Unknown"/>
      </xsd:simpleType>
    </xsd:element>
    <xsd:element name="MediaServiceAutoTags" ma:index="14" nillable="true" ma:displayName="Tags" ma:internalName="MediaServiceAutoTags" ma:readOnly="true">
      <xsd:simpleType>
        <xsd:restriction base="dms:Text"/>
      </xsd:simpleType>
    </xsd:element>
    <xsd:element name="MediaServiceGenerationTime" ma:index="15" nillable="true" ma:displayName="MediaServiceGenerationTime" ma:hidden="true" ma:internalName="MediaServiceGenerationTime" ma:readOnly="true">
      <xsd:simpleType>
        <xsd:restriction base="dms:Text"/>
      </xsd:simpleType>
    </xsd:element>
    <xsd:element name="MediaServiceEventHashCode" ma:index="16" nillable="true" ma:displayName="MediaServiceEventHashCode" ma:hidden="true" ma:internalName="MediaServiceEventHashCode" ma:readOnly="true">
      <xsd:simpleType>
        <xsd:restriction base="dms:Text"/>
      </xsd:simpleType>
    </xsd:element>
    <xsd:element name="MediaServiceOCR" ma:index="17" nillable="true" ma:displayName="Extracted Text" ma:internalName="MediaServiceOCR" ma:readOnly="true">
      <xsd:simpleType>
        <xsd:restriction base="dms:Note">
          <xsd:maxLength value="255"/>
        </xsd:restriction>
      </xsd:simpleType>
    </xsd:element>
    <xsd:element name="MediaServiceLocation" ma:index="18" nillable="true" ma:displayName="Location" ma:internalName="MediaServiceLocation" ma:readOnly="true">
      <xsd:simpleType>
        <xsd:restriction base="dms:Text"/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artalomtípus"/>
        <xsd:element ref="dc:title" minOccurs="0" maxOccurs="1" ma:index="4" ma:displayName="Cím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
                        This value indicates the number of saves or revisions. The application is responsible for updating this value after each revision.
                    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Props1.xml><?xml version="1.0" encoding="utf-8"?>
<ds:datastoreItem xmlns:ds="http://schemas.openxmlformats.org/officeDocument/2006/customXml" ds:itemID="{071E4FFF-0753-4003-96F3-68A8E8D4F2E6}">
  <ds:schemaRefs>
    <ds:schemaRef ds:uri="http://schemas.microsoft.com/sharepoint/v3/contenttype/forms"/>
  </ds:schemaRefs>
</ds:datastoreItem>
</file>

<file path=customXml/itemProps2.xml><?xml version="1.0" encoding="utf-8"?>
<ds:datastoreItem xmlns:ds="http://schemas.openxmlformats.org/officeDocument/2006/customXml" ds:itemID="{F7D70B76-DB02-46A5-B50F-9C3AB4DB1B52}">
  <ds:schemaRefs>
    <ds:schemaRef ds:uri="http://purl.org/dc/elements/1.1/"/>
    <ds:schemaRef ds:uri="f743888c-3ec0-442a-bfd6-6c7a23bdab96"/>
    <ds:schemaRef ds:uri="http://schemas.openxmlformats.org/package/2006/metadata/core-properties"/>
    <ds:schemaRef ds:uri="http://purl.org/dc/dcmitype/"/>
    <ds:schemaRef ds:uri="http://www.w3.org/XML/1998/namespace"/>
    <ds:schemaRef ds:uri="http://schemas.microsoft.com/office/2006/documentManagement/types"/>
    <ds:schemaRef ds:uri="http://purl.org/dc/terms/"/>
    <ds:schemaRef ds:uri="http://schemas.microsoft.com/office/2006/metadata/properties"/>
    <ds:schemaRef ds:uri="http://schemas.microsoft.com/office/infopath/2007/PartnerControls"/>
  </ds:schemaRefs>
</ds:datastoreItem>
</file>

<file path=customXml/itemProps3.xml><?xml version="1.0" encoding="utf-8"?>
<ds:datastoreItem xmlns:ds="http://schemas.openxmlformats.org/officeDocument/2006/customXml" ds:itemID="{1E7A5362-ECE9-4149-89B6-89929310F5E5}">
  <ds:schemaRefs>
    <ds:schemaRef ds:uri="http://schemas.microsoft.com/office/2006/metadata/contentType"/>
    <ds:schemaRef ds:uri="http://schemas.microsoft.com/office/2006/metadata/properties/metaAttributes"/>
    <ds:schemaRef ds:uri="http://www.w3.org/2001/XMLSchema"/>
    <ds:schemaRef ds:uri="http://schemas.microsoft.com/office/2006/metadata/properties"/>
    <ds:schemaRef ds:uri="f743888c-3ec0-442a-bfd6-6c7a23bdab96"/>
    <ds:schemaRef ds:uri="http://schemas.microsoft.com/office/2006/documentManagement/types"/>
    <ds:schemaRef ds:uri="http://schemas.microsoft.com/office/infopath/2007/PartnerControls"/>
    <ds:schemaRef ds:uri="http://schemas.openxmlformats.org/package/2006/metadata/core-properties"/>
    <ds:schemaRef ds:uri="http://purl.org/dc/elements/1.1/"/>
    <ds:schemaRef ds:uri="http://purl.org/dc/terms/"/>
    <ds:schemaRef ds:uri="http://schemas.microsoft.com/internal/obd"/>
  </ds:schemaRefs>
</ds:datastoreItem>
</file>

<file path=docProps/app.xml><?xml version="1.0" encoding="utf-8"?>
<Properties xmlns="http://schemas.openxmlformats.org/officeDocument/2006/extended-properties" xmlns:vt="http://schemas.openxmlformats.org/officeDocument/2006/docPropsVTypes">
  <TotalTime>530480</TotalTime>
  <Words>34093</Words>
  <Application>Microsoft Office PowerPoint</Application>
  <PresentationFormat>Diavetítés a képernyőre (4:3 oldalarány)</PresentationFormat>
  <Paragraphs>8235</Paragraphs>
  <Slides>267</Slides>
  <Notes>29</Notes>
  <HiddenSlides>0</HiddenSlides>
  <MMClips>0</MMClips>
  <ScaleCrop>false</ScaleCrop>
  <HeadingPairs>
    <vt:vector size="8" baseType="variant">
      <vt:variant>
        <vt:lpstr>Használt betűtípusok</vt:lpstr>
      </vt:variant>
      <vt:variant>
        <vt:i4>10</vt:i4>
      </vt:variant>
      <vt:variant>
        <vt:lpstr>Téma</vt:lpstr>
      </vt:variant>
      <vt:variant>
        <vt:i4>5</vt:i4>
      </vt:variant>
      <vt:variant>
        <vt:lpstr>Beágyazott OLE kiszolgálók</vt:lpstr>
      </vt:variant>
      <vt:variant>
        <vt:i4>1</vt:i4>
      </vt:variant>
      <vt:variant>
        <vt:lpstr>Diacímek</vt:lpstr>
      </vt:variant>
      <vt:variant>
        <vt:i4>267</vt:i4>
      </vt:variant>
    </vt:vector>
  </HeadingPairs>
  <TitlesOfParts>
    <vt:vector size="283" baseType="lpstr">
      <vt:lpstr>Arial</vt:lpstr>
      <vt:lpstr>Arial Rounded MT Bold</vt:lpstr>
      <vt:lpstr>Bodoni MT Condensed</vt:lpstr>
      <vt:lpstr>Calibri</vt:lpstr>
      <vt:lpstr>Cambria Math</vt:lpstr>
      <vt:lpstr>MS Mincho</vt:lpstr>
      <vt:lpstr>Symbol</vt:lpstr>
      <vt:lpstr>Times New Roman</vt:lpstr>
      <vt:lpstr>Verdana</vt:lpstr>
      <vt:lpstr>Wingdings</vt:lpstr>
      <vt:lpstr>8_Default Design</vt:lpstr>
      <vt:lpstr>5_Default Design</vt:lpstr>
      <vt:lpstr>9_Default Design</vt:lpstr>
      <vt:lpstr>3_Default Design</vt:lpstr>
      <vt:lpstr>15_Default Design</vt:lpstr>
      <vt:lpstr>Microsoft Drawing</vt:lpstr>
      <vt:lpstr>PowerPoint-bemutató</vt:lpstr>
      <vt:lpstr>PowerPoint-bemutató</vt:lpstr>
      <vt:lpstr>PowerPoint-bemutató</vt:lpstr>
      <vt:lpstr>PowerPoint-bemutató</vt:lpstr>
      <vt:lpstr>PowerPoint-bemutató</vt:lpstr>
      <vt:lpstr>PowerPoint-bemutató</vt:lpstr>
      <vt:lpstr>PowerPoint-bemutató</vt:lpstr>
      <vt:lpstr>PowerPoint-bemutató</vt:lpstr>
      <vt:lpstr>1. Introduction - Main battlefields of the processor war (1)</vt:lpstr>
      <vt:lpstr>1. Introduction - Main battlefields of the processor war (2)</vt:lpstr>
      <vt:lpstr>1. Introduction - Main battlefields of the processor war (3)</vt:lpstr>
      <vt:lpstr>1. Introduction - Main battlefields of the processor war (4)</vt:lpstr>
      <vt:lpstr>1. Introduction - Main battlefields of the processor war (5)</vt:lpstr>
      <vt:lpstr>1. Introduction - Main battlefields of the processor war (6)</vt:lpstr>
      <vt:lpstr>1. Introduction - Main battlefields of the processor war (7)</vt:lpstr>
      <vt:lpstr>1. Introduction - Main battlefields of the processor war (8)</vt:lpstr>
      <vt:lpstr>1. Introduction - Main battlefields of the processor war (9)</vt:lpstr>
      <vt:lpstr>1. Introduction - Main battlefields of the processor war (10)</vt:lpstr>
      <vt:lpstr>1. Introduction - Main battlefields of the processor war (11)</vt:lpstr>
      <vt:lpstr>1. Introduction - Main battlefields of the processor war (12)</vt:lpstr>
      <vt:lpstr>1. Introduction - Main battlefields of the processor war (13)</vt:lpstr>
      <vt:lpstr>1. Introduction - Main battlefields of the processor war (14)</vt:lpstr>
      <vt:lpstr>1. Introduction - Main battlefields of the processor war (15)</vt:lpstr>
      <vt:lpstr>1. Introduction - Main battlefields of the processor war (16)</vt:lpstr>
      <vt:lpstr>1. Introduction - Main battlefields of the processor war (17)</vt:lpstr>
      <vt:lpstr>1. Introduction - Main battlefields of the processor war (18)</vt:lpstr>
      <vt:lpstr>1. Introduction - Main battlefields of the processor war (19)</vt:lpstr>
      <vt:lpstr>1. Introduction - Main battlefields of the processor war (20)</vt:lpstr>
      <vt:lpstr>1. Introduction - Main battlefields of the processor war (21)</vt:lpstr>
      <vt:lpstr>PowerPoint-bemutató</vt:lpstr>
      <vt:lpstr>PowerPoint-bemutató</vt:lpstr>
      <vt:lpstr>2.1 Why Intel cancelled the Pentium 4 family? (1)</vt:lpstr>
      <vt:lpstr>2.1 Why Intel cancelled the Pentium 4 family? (2)</vt:lpstr>
      <vt:lpstr>2.1 Why Intel cancelled the Pentium 4 family? (3)</vt:lpstr>
      <vt:lpstr>2.1 Why Intel cancelled the Pentium 4 family? (4)</vt:lpstr>
      <vt:lpstr> 2.1 Why Intel cancelled the Pentium 4 family? (5)</vt:lpstr>
      <vt:lpstr>2.1 Why Intel cancelled the Pentium 4 family? (6)</vt:lpstr>
      <vt:lpstr> 2.1 Why Intel cancelled the Pentium 4 family? (7)</vt:lpstr>
      <vt:lpstr>2.1 Why Intel cancelled the Pentium 4 family? (8)</vt:lpstr>
      <vt:lpstr>2.1 Why Intel cancelled the Pentium 4 family? (9)</vt:lpstr>
      <vt:lpstr> 2.1 Why Intel cancelled the Pentium 4 family? (10)</vt:lpstr>
      <vt:lpstr>2.1 Why Intel cancelled the Pentium 4 family? (11)</vt:lpstr>
      <vt:lpstr>PowerPoint-bemutató</vt:lpstr>
      <vt:lpstr>PowerPoint-bemutató</vt:lpstr>
      <vt:lpstr> 2.1 Why Intel cancelled the Pentium 4 family? (14)</vt:lpstr>
      <vt:lpstr>PowerPoint-bemutató</vt:lpstr>
      <vt:lpstr>2.2 Overview of the evolution of Intel's Core 2 family (1)</vt:lpstr>
      <vt:lpstr>PowerPoint-bemutató</vt:lpstr>
      <vt:lpstr>2.2.1 What was Intel’s concept for developing subsequent Core 2 generations (1)</vt:lpstr>
      <vt:lpstr>2.2.1 What was Intel’s concept for developing subsequent Core 2 generations (2)</vt:lpstr>
      <vt:lpstr>2.2.1 What was Intel’s concept for developing subsequent Core 2 generations (3)</vt:lpstr>
      <vt:lpstr>2.2.1 What was Intel’s concept for developing subsequent Core 2 generations (4)</vt:lpstr>
      <vt:lpstr>2.2.1 What was Intel’s concept for developing subsequent Core 2 generations (5)</vt:lpstr>
      <vt:lpstr>2.2.1 What was Intel’s concept for developing subsequent Core 2 generations (6)</vt:lpstr>
      <vt:lpstr>2.2.1 What was Intel’s concept for developing subsequent Core 2 generations (7)</vt:lpstr>
      <vt:lpstr>2.2.1 What was Intel’s concept for developing subsequent Core 2 generations (8)</vt:lpstr>
      <vt:lpstr>2.2.1 What was Intel’s concept for developing subsequent Core 2 generations (9)</vt:lpstr>
      <vt:lpstr>2.2.1 What was Intel’s concept for developing subsequent Core 2 generations (10)</vt:lpstr>
      <vt:lpstr>2.2.1 What was Intel’s concept for developing subsequent Core 2 generations (11)</vt:lpstr>
      <vt:lpstr>2.2.1 What was Intel’s concept for developing subsequent Core 2 generations (12)</vt:lpstr>
      <vt:lpstr>PowerPoint-bemutató</vt:lpstr>
      <vt:lpstr>2.2.1 What was Intel’s concept for developing subsequent Core 2 generations (14)</vt:lpstr>
      <vt:lpstr>2.2.1 What was Intel’s concept for developing subsequent Core 2 generations (15)</vt:lpstr>
      <vt:lpstr>PowerPoint-bemutató</vt:lpstr>
      <vt:lpstr>2.2.2 How to categorize and name Core 2 processors? (1)</vt:lpstr>
      <vt:lpstr>2.2.2 How to categorize and name Core 2 processors? (2)</vt:lpstr>
      <vt:lpstr>2.2.2 How to categorize and name Core 2 processors? (3)</vt:lpstr>
      <vt:lpstr>2.2.2 How to categorize and name Core 2 processors? (4)</vt:lpstr>
      <vt:lpstr>2.2.2 How to categorize and name Core 2 processors? (5)</vt:lpstr>
      <vt:lpstr>2.2.2 How to categorize and name Core 2 processors? (6)</vt:lpstr>
      <vt:lpstr>2.2.2 How to categorize and name Core 2 processors? (7)</vt:lpstr>
      <vt:lpstr>2.2.2 How to categorize and name Core 2 processors? (8)</vt:lpstr>
      <vt:lpstr>2.2.2 How to categorize and name Core 2 processors? (9)</vt:lpstr>
      <vt:lpstr>2.2.2 How to categorize and name Core 2 processors? (10)</vt:lpstr>
      <vt:lpstr>PowerPoint-bemutató</vt:lpstr>
      <vt:lpstr>2.2.3 What are the key enhancements of the Core 2 family? (1)</vt:lpstr>
      <vt:lpstr>2.2.3 What are the key enhancements of the Core 2 family? (2)</vt:lpstr>
      <vt:lpstr>2.2.3 What are the key enhancements of the Core 2 family? (3)</vt:lpstr>
      <vt:lpstr>2.2.3 What are the key enhancements of the Core 2 family? (4)</vt:lpstr>
      <vt:lpstr>2.2.3 What are the key enhancements of the Core 2 family? (5)</vt:lpstr>
      <vt:lpstr>2.2.3 What are the key enhancements of the Core 2 family? (6)</vt:lpstr>
      <vt:lpstr>2.2.3 What are the key enhancements of the Core 2 family? (7)</vt:lpstr>
      <vt:lpstr>2.2.3 What are the key enhancements of the Core 2 family? (8)</vt:lpstr>
      <vt:lpstr>2.2.3 What are the key enhancements of the Core 2 family? (9)</vt:lpstr>
      <vt:lpstr>2.2.3 What are the key enhancements of the Core 2 family? (10)</vt:lpstr>
      <vt:lpstr>PowerPoint-bemutató</vt:lpstr>
      <vt:lpstr>3. Evolution of client processors (1)</vt:lpstr>
      <vt:lpstr>3. Evolution of client processors (2)</vt:lpstr>
      <vt:lpstr>PowerPoint-bemutató</vt:lpstr>
      <vt:lpstr>3.1 Overview of Intel’s Core 2-based client processors (1)</vt:lpstr>
      <vt:lpstr>3.1 Overview of Intel’s Core 2-based client processors (2)</vt:lpstr>
      <vt:lpstr>3.1 Overview of Intel’s Core 2-based client processors (3)</vt:lpstr>
      <vt:lpstr>3.1 Overview of Intel’s Core 2-based client processors (4)</vt:lpstr>
      <vt:lpstr>3.1 Overview of Intel’s Core 2-based client processors (5)</vt:lpstr>
      <vt:lpstr>PowerPoint-bemutató</vt:lpstr>
      <vt:lpstr>3.2 How have Intel’s Core 2-based client lines evolved until now? (1)</vt:lpstr>
      <vt:lpstr>3.2 How have Intel’s Core 2-based client lines evolved until now? (2)</vt:lpstr>
      <vt:lpstr>3.2 How have Intel’s Core 2-based client lines evolved until now? (3)</vt:lpstr>
      <vt:lpstr>3.2 How have Intel’s Core 2-based client lines evolved until now? (4)</vt:lpstr>
      <vt:lpstr>PowerPoint-bemutató</vt:lpstr>
      <vt:lpstr>3.2 How have Intel’s Core 2-based client lines evolved until now? (6)</vt:lpstr>
      <vt:lpstr>PowerPoint-bemutató</vt:lpstr>
      <vt:lpstr>3.2 How have Intel’s Core 2-based client lines evolved until now? (8)</vt:lpstr>
      <vt:lpstr>3.2 How have Intel’s Core 2-based client lines evolved until now? (9)</vt:lpstr>
      <vt:lpstr>3.2 How have Intel’s Core 2-based client lines evolved until now? (10)</vt:lpstr>
      <vt:lpstr>3.2 How have Intel’s Core 2-based client lines evolved until now? (11)</vt:lpstr>
      <vt:lpstr>PowerPoint-bemutató</vt:lpstr>
      <vt:lpstr>3.2 How have Intel’s Core 2-based client lines evolved until now? (13)</vt:lpstr>
      <vt:lpstr>3.2 How have Intel’s Core 2-based client lines evolved until now? (14)</vt:lpstr>
      <vt:lpstr>3.2 How have Intel’s Core 2-based client lines evolved until now? (15)</vt:lpstr>
      <vt:lpstr>3.2 How have Intel’s Core 2-based client lines evolved until now? (16)</vt:lpstr>
      <vt:lpstr>3.2 How have Intel’s Core 2-based client lines evolved until now? (17)</vt:lpstr>
      <vt:lpstr>3.2 How have Intel’s Core 2-based client lines evolved until now? (18)</vt:lpstr>
      <vt:lpstr>3.2 How have Intel’s Core 2-based client lines evolved until now? (19)</vt:lpstr>
      <vt:lpstr>PowerPoint-bemutató</vt:lpstr>
      <vt:lpstr>3.2 How have Intel’s Core 2-based client lines evolved until now? (21)</vt:lpstr>
      <vt:lpstr>3.2 How have Intel’s Core 2-based client lines evolved until now? (22)</vt:lpstr>
      <vt:lpstr>3.2 How have Intel’s Core 2-based client lines evolved until now? (23)</vt:lpstr>
      <vt:lpstr>3.2 How have Intel’s Core 2-based client lines evolved until now? (24)</vt:lpstr>
      <vt:lpstr>PowerPoint-bemutató</vt:lpstr>
      <vt:lpstr>PowerPoint-bemutató</vt:lpstr>
      <vt:lpstr>3.3.1 Integrated graphics of the Core 2 line – its introduction and overview (1)</vt:lpstr>
      <vt:lpstr>3.3.1 Integrated graphics of the Core 2 line – its introduction and overview (2)</vt:lpstr>
      <vt:lpstr>3.3.1 Integrated graphics of the Core 2 line – its introduction and overview (3)</vt:lpstr>
      <vt:lpstr>3.3.1 Integrated graphics of the Core 2 line – its introduction and overview (4)</vt:lpstr>
      <vt:lpstr>3.3.1 Integrated graphics of the Core 2 line – its introduction and overview (5)</vt:lpstr>
      <vt:lpstr>3.3.1 Integrated graphics of the Core 2 line – its introduction and overview (6)</vt:lpstr>
      <vt:lpstr>3.3.1 Integrated graphics of the Core 2 line – its introduction and overview (7)</vt:lpstr>
      <vt:lpstr>3.3.1 Integrated graphics of the Core 2 line – its introduction and overview (8)</vt:lpstr>
      <vt:lpstr>PowerPoint-bemutató</vt:lpstr>
      <vt:lpstr>PowerPoint-bemutató</vt:lpstr>
      <vt:lpstr>PowerPoint-bemutató</vt:lpstr>
      <vt:lpstr>PowerPoint-bemutató</vt:lpstr>
      <vt:lpstr>3.3.2 How have key features of Intel’s graphics families evolve? (1)</vt:lpstr>
      <vt:lpstr>3.3.2 How have key features of Intel’s graphics families evolve? (2)</vt:lpstr>
      <vt:lpstr>PowerPoint-bemutató</vt:lpstr>
      <vt:lpstr>3.3.2 How have key features of Intel’s graphics families evolve? (4)</vt:lpstr>
      <vt:lpstr>3.3.2 How have key features of Intel’s graphics families evolve? (5)</vt:lpstr>
      <vt:lpstr>3.3.2 How have key features of Intel’s graphics families evolve? (6)</vt:lpstr>
      <vt:lpstr>3.3.2 How have key features of Intel’s graphics families evolve? (7)</vt:lpstr>
      <vt:lpstr>3.3.2 How have key features of Intel’s graphics families evolve? (8)</vt:lpstr>
      <vt:lpstr>3.3.2 How have key features of Intel’s graphics families evolve? (9)</vt:lpstr>
      <vt:lpstr>3.3.2 How have key features of Intel’s graphics families evolve? (10)</vt:lpstr>
      <vt:lpstr>3.3.2 How have key features of Intel’s graphics families evolve? (11)</vt:lpstr>
      <vt:lpstr>3.3.2 How have key features of Intel’s graphics families evolve? (12)</vt:lpstr>
      <vt:lpstr>3.3.2 How have key features of Intel’s graphics families evolve? (13)</vt:lpstr>
      <vt:lpstr>3.3.2 How have key features of Intel’s graphics families evolve? (14)</vt:lpstr>
      <vt:lpstr>PowerPoint-bemutató</vt:lpstr>
      <vt:lpstr>3.3.3 Case example: The 12th gen. Xe LP GPU of 11th gen. Tiger Lake processors (1)</vt:lpstr>
      <vt:lpstr>3.3.2 Case example: The 12th gen. Xe LP GPU of 11th gen. Tiger Lake processors (2)</vt:lpstr>
      <vt:lpstr>3.3.2 Case example: The 12th gen. Xe LP GPU of 11th gen. Tiger Lake processors (3)</vt:lpstr>
      <vt:lpstr>3.3.2 Case example: The 12th gen. Xe LP GPU of 11th gen. Tiger Lake processors (4)</vt:lpstr>
      <vt:lpstr>3.3.2 Case example: The 12th gen. Xe LP GPU of 11th gen. Tiger Lake processors (5)</vt:lpstr>
      <vt:lpstr>3.3.2 Case example: The 12th gen. Xe LP GPU of 11th gen. Tiger Lake processors (4)</vt:lpstr>
      <vt:lpstr>PowerPoint-bemutató</vt:lpstr>
      <vt:lpstr>4. Evolution of HEDT (High-End Desktop) processors (1)</vt:lpstr>
      <vt:lpstr>4. Evolution of HEDT (High-End Desktop) processors (2)</vt:lpstr>
      <vt:lpstr>4. Evolution of HEDT (High-End Desktop) processors (3)</vt:lpstr>
      <vt:lpstr>4. Evolution of HEDT (High-End Desktop) processors (4)</vt:lpstr>
      <vt:lpstr>4. Evolution of HEDT (High-End Desktop) processors (5)</vt:lpstr>
      <vt:lpstr> 4. Evolution of HEDT (High-End Desktop) processors (6)</vt:lpstr>
      <vt:lpstr>4. Evolution of HEDT (High-End Desktop) processors (7)</vt:lpstr>
      <vt:lpstr>4. Evolution of HEDT (High-End Desktop) processors (8)</vt:lpstr>
      <vt:lpstr>4. Evolution of HEDT (High-End Desktop) processors (9)</vt:lpstr>
      <vt:lpstr>4. Evolution of HEDT (High-End Desktop) processors (10)</vt:lpstr>
      <vt:lpstr>4. Evolution of HEDT (High-End Desktop) processors (11)</vt:lpstr>
      <vt:lpstr>4. Evolution of HEDT (High-End Desktop) processors (12)</vt:lpstr>
      <vt:lpstr>4. Evolution of HEDT (High-End Desktop) processors (13)</vt:lpstr>
      <vt:lpstr>4. Evolution of HEDT (High-End Desktop) processors (14)</vt:lpstr>
      <vt:lpstr>4. Evolution of HEDT (High-End Desktop) processors (15)</vt:lpstr>
      <vt:lpstr>4. Evolution of HEDT (High-End Desktop) processors (16)</vt:lpstr>
      <vt:lpstr>4. Evolution of HEDT (High-End Desktop) processors (17)</vt:lpstr>
      <vt:lpstr>4. Evolution of HEDT (High-End Desktop) processors (18)</vt:lpstr>
      <vt:lpstr>4. Evolution of HEDT (High-End Desktop) processors (19)</vt:lpstr>
      <vt:lpstr>4. Evolution of HEDT (High-End Desktop) processors (20)</vt:lpstr>
      <vt:lpstr>4. Evolution of HEDT (High-End Desktop) processors (21)</vt:lpstr>
      <vt:lpstr>4. Evolution of HEDT (High-End Desktop) processors (22)</vt:lpstr>
      <vt:lpstr>4. Evolution of HEDT (High-End Desktop) processors (23)</vt:lpstr>
      <vt:lpstr>4. Evolution of HEDT (High-End Desktop) processors (24)</vt:lpstr>
      <vt:lpstr>4. Evolution of HEDT (High-End Desktop) processors (25)</vt:lpstr>
      <vt:lpstr>4. Evolution of HEDT (High-End Desktop) processors (26)</vt:lpstr>
      <vt:lpstr>4. Evolution of HEDT (High-End Desktop) processors (27)</vt:lpstr>
      <vt:lpstr>4. Evolution of HEDT (High-End Desktop) processors (28)</vt:lpstr>
      <vt:lpstr>4. Evolution of HEDT (High-End Desktop) processors (29)</vt:lpstr>
      <vt:lpstr>4. Evolution of HEDT (High-End Desktop) processors (30)</vt:lpstr>
      <vt:lpstr>PowerPoint-bemutató</vt:lpstr>
      <vt:lpstr>5. Evolution of high-end 2S server processors (1)</vt:lpstr>
      <vt:lpstr>5. Evolution of high-end 2S server processors (2)</vt:lpstr>
      <vt:lpstr>5. Evolution of high-end 2S server processors (3)</vt:lpstr>
      <vt:lpstr>5. Evolution of high-end 2S server processors (4)</vt:lpstr>
      <vt:lpstr>5. Evolution of high-end 2S server processors (5)</vt:lpstr>
      <vt:lpstr>5. Evolution of high-end 2S server processors (6)</vt:lpstr>
      <vt:lpstr>5. Evolution of high-end 2S server processors (7)</vt:lpstr>
      <vt:lpstr>5. Evolution of high-end 2S server processors (8)</vt:lpstr>
      <vt:lpstr>5. Evolution of high-end 2S server processors (9)</vt:lpstr>
      <vt:lpstr>5. Evolution of high-end 2S server processors (10)</vt:lpstr>
      <vt:lpstr>5. Evolution of high-end 2S server processors (11)</vt:lpstr>
      <vt:lpstr>5. Evolution of high-end 2S server processors (12)</vt:lpstr>
      <vt:lpstr>5. Evolution of high-end 2S server processors (13)</vt:lpstr>
      <vt:lpstr>5. Evolution of high-end 2S server processors (14)</vt:lpstr>
      <vt:lpstr>5. Evolution of high-end 2S server processors (15)</vt:lpstr>
      <vt:lpstr>5. Evolution of high-end 2S server processors (16)</vt:lpstr>
      <vt:lpstr>5. Evolution of high-end 2S server processors (16b)</vt:lpstr>
      <vt:lpstr>5. Evolution of high-end 2S server processors (16c)</vt:lpstr>
      <vt:lpstr>5. Evolution of high-end 2S server processors (17)</vt:lpstr>
      <vt:lpstr>5. Evolution of high-end 2S server processors (18)</vt:lpstr>
      <vt:lpstr>5. Evolution of high-end 2S server processors (23)</vt:lpstr>
      <vt:lpstr>5. Evolution of high-end 2S server processors (24)</vt:lpstr>
      <vt:lpstr>5. Evolution of high-end 2S server processors (25)</vt:lpstr>
      <vt:lpstr>5. Evolution of high-end 2S server processors (26)</vt:lpstr>
      <vt:lpstr>5. Evolution of high-end 2S server processors (27)</vt:lpstr>
      <vt:lpstr>5. Evolution of high-end 2S server processors (28)</vt:lpstr>
      <vt:lpstr>5. Evolution of high-end 2S server processors (29)</vt:lpstr>
      <vt:lpstr>5. Evolution of high-end 2S server processors (30)</vt:lpstr>
      <vt:lpstr>5. Evolution of high-end 2S server processors (3118)</vt:lpstr>
      <vt:lpstr>5. Evolution of high-end 2S server processors (32)</vt:lpstr>
      <vt:lpstr>5. Evolution of high-end 2S server processors (33)</vt:lpstr>
      <vt:lpstr>5. Evolution of high-end 2S server processors (34)</vt:lpstr>
      <vt:lpstr>5. Evolution of high-end 2S server processors (35)</vt:lpstr>
      <vt:lpstr>5. Evolution of high-end 2S server processors (36)</vt:lpstr>
      <vt:lpstr>5. Evolution of high-end 2S server processors (37)</vt:lpstr>
      <vt:lpstr>5. Evolution of high-end 2S server processors (38)</vt:lpstr>
      <vt:lpstr>5. Evolution of high-end 2S server processors (39)</vt:lpstr>
      <vt:lpstr>5. Evolution of high-end 2S server processors (40)</vt:lpstr>
      <vt:lpstr>5. Evolution of high-end 2S server processors (41)</vt:lpstr>
      <vt:lpstr>PowerPoint-bemutató</vt:lpstr>
      <vt:lpstr>6. Evolution of mobile processors (1)</vt:lpstr>
      <vt:lpstr>6. Evolution of mobile processors (2)</vt:lpstr>
      <vt:lpstr>6. Evolution of mobile processors (3)</vt:lpstr>
      <vt:lpstr>6. Evolution of mobile processors (4)</vt:lpstr>
      <vt:lpstr>6. Evolution of mobile processors (5)</vt:lpstr>
      <vt:lpstr>6. Evolution of mobile processors (6)</vt:lpstr>
      <vt:lpstr>PowerPoint-bemutató</vt:lpstr>
      <vt:lpstr>6. Evolution of mobile processors (8)</vt:lpstr>
      <vt:lpstr>PowerPoint-bemutató</vt:lpstr>
      <vt:lpstr>6. Evolution of mobile processors (10)</vt:lpstr>
      <vt:lpstr>6. Evolution of mobile processors (11)</vt:lpstr>
      <vt:lpstr>6. Evolution of mobile processors (12)</vt:lpstr>
      <vt:lpstr>6. Evolution of mobile processors (13)</vt:lpstr>
      <vt:lpstr>6. Evolution of mobile processors (14)</vt:lpstr>
      <vt:lpstr>6. Evolution of mobile processors (15)</vt:lpstr>
      <vt:lpstr>6. Evolution of mobile processors (16)</vt:lpstr>
      <vt:lpstr>6. Evolution of mobile processors (17)</vt:lpstr>
      <vt:lpstr>6. Evolution of mobile processors (18)</vt:lpstr>
      <vt:lpstr>6. Evolution of mobile processors (19)</vt:lpstr>
      <vt:lpstr>6. Evolution of mobile processors (20)</vt:lpstr>
      <vt:lpstr>6. Evolution of mobile processors (21)</vt:lpstr>
      <vt:lpstr>6. Evolution of mobile processors (22)</vt:lpstr>
      <vt:lpstr>6. Evolution of mobile processors (23)</vt:lpstr>
      <vt:lpstr>6. Evolution of mobile processors (24)</vt:lpstr>
      <vt:lpstr>6. Evolution of mobile processors (25)</vt:lpstr>
      <vt:lpstr>6. Evolution of mobile processors (26)</vt:lpstr>
      <vt:lpstr>6. Evolution of mobile processors (27)</vt:lpstr>
      <vt:lpstr>6. Evolution of mobile processors (28) </vt:lpstr>
      <vt:lpstr>6. Evolution of mobile processors (29)</vt:lpstr>
      <vt:lpstr>6. Evolution of mobile processors (30)</vt:lpstr>
      <vt:lpstr>6. Evolution of mobile processors (31)</vt:lpstr>
      <vt:lpstr>6. Evolution of mobile processors (32)</vt:lpstr>
      <vt:lpstr>PowerPoint-bemutató</vt:lpstr>
      <vt:lpstr>7. References (1)</vt:lpstr>
      <vt:lpstr>7. References (2)</vt:lpstr>
      <vt:lpstr>7. References (3)</vt:lpstr>
      <vt:lpstr>7. References (4)</vt:lpstr>
      <vt:lpstr>7. References (5)</vt:lpstr>
      <vt:lpstr>7. References (6)</vt:lpstr>
      <vt:lpstr>7. References (7)</vt:lpstr>
      <vt:lpstr>7. References (8)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Sima Dezső</dc:creator>
  <cp:lastModifiedBy>NIK</cp:lastModifiedBy>
  <cp:revision>5542</cp:revision>
  <cp:lastPrinted>2023-03-09T08:31:40Z</cp:lastPrinted>
  <dcterms:created xsi:type="dcterms:W3CDTF">2014-10-25T02:34:30Z</dcterms:created>
  <dcterms:modified xsi:type="dcterms:W3CDTF">2023-12-04T07:13:08Z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ontentTypeId">
    <vt:lpwstr>0x010100F57F55E438109E48B6391729A5612895</vt:lpwstr>
  </property>
</Properties>
</file>