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7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8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9.xml" ContentType="application/vnd.openxmlformats-officedocument.theme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10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11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2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3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theme/theme14.xml" ContentType="application/vnd.openxmlformats-officedocument.theme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4">
  <p:sldMasterIdLst>
    <p:sldMasterId id="2147483660" r:id="rId4"/>
    <p:sldMasterId id="2147483673" r:id="rId5"/>
    <p:sldMasterId id="2147483711" r:id="rId6"/>
    <p:sldMasterId id="2147483724" r:id="rId7"/>
    <p:sldMasterId id="2147483737" r:id="rId8"/>
    <p:sldMasterId id="2147483762" r:id="rId9"/>
    <p:sldMasterId id="2147483775" r:id="rId10"/>
    <p:sldMasterId id="2147483801" r:id="rId11"/>
    <p:sldMasterId id="2147483814" r:id="rId12"/>
    <p:sldMasterId id="2147483827" r:id="rId13"/>
    <p:sldMasterId id="2147483840" r:id="rId14"/>
    <p:sldMasterId id="2147483877" r:id="rId15"/>
    <p:sldMasterId id="2147483891" r:id="rId16"/>
    <p:sldMasterId id="2147483904" r:id="rId17"/>
    <p:sldMasterId id="2147483917" r:id="rId18"/>
  </p:sldMasterIdLst>
  <p:notesMasterIdLst>
    <p:notesMasterId r:id="rId381"/>
  </p:notesMasterIdLst>
  <p:sldIdLst>
    <p:sldId id="2266" r:id="rId19"/>
    <p:sldId id="463" r:id="rId20"/>
    <p:sldId id="1908" r:id="rId21"/>
    <p:sldId id="1988" r:id="rId22"/>
    <p:sldId id="2295" r:id="rId23"/>
    <p:sldId id="1989" r:id="rId24"/>
    <p:sldId id="1990" r:id="rId25"/>
    <p:sldId id="1991" r:id="rId26"/>
    <p:sldId id="1992" r:id="rId27"/>
    <p:sldId id="2323" r:id="rId28"/>
    <p:sldId id="2483" r:id="rId29"/>
    <p:sldId id="2484" r:id="rId30"/>
    <p:sldId id="2354" r:id="rId31"/>
    <p:sldId id="2129" r:id="rId32"/>
    <p:sldId id="1996" r:id="rId33"/>
    <p:sldId id="2355" r:id="rId34"/>
    <p:sldId id="2356" r:id="rId35"/>
    <p:sldId id="1924" r:id="rId36"/>
    <p:sldId id="2357" r:id="rId37"/>
    <p:sldId id="1925" r:id="rId38"/>
    <p:sldId id="2358" r:id="rId39"/>
    <p:sldId id="2359" r:id="rId40"/>
    <p:sldId id="2363" r:id="rId41"/>
    <p:sldId id="2360" r:id="rId42"/>
    <p:sldId id="1926" r:id="rId43"/>
    <p:sldId id="2364" r:id="rId44"/>
    <p:sldId id="1927" r:id="rId45"/>
    <p:sldId id="2361" r:id="rId46"/>
    <p:sldId id="1995" r:id="rId47"/>
    <p:sldId id="2001" r:id="rId48"/>
    <p:sldId id="1984" r:id="rId49"/>
    <p:sldId id="1983" r:id="rId50"/>
    <p:sldId id="2174" r:id="rId51"/>
    <p:sldId id="1929" r:id="rId52"/>
    <p:sldId id="2306" r:id="rId53"/>
    <p:sldId id="2307" r:id="rId54"/>
    <p:sldId id="2294" r:id="rId55"/>
    <p:sldId id="2622" r:id="rId56"/>
    <p:sldId id="2497" r:id="rId57"/>
    <p:sldId id="2362" r:id="rId58"/>
    <p:sldId id="1994" r:id="rId59"/>
    <p:sldId id="2170" r:id="rId60"/>
    <p:sldId id="1939" r:id="rId61"/>
    <p:sldId id="1933" r:id="rId62"/>
    <p:sldId id="1934" r:id="rId63"/>
    <p:sldId id="1938" r:id="rId64"/>
    <p:sldId id="1949" r:id="rId65"/>
    <p:sldId id="1940" r:id="rId66"/>
    <p:sldId id="1941" r:id="rId67"/>
    <p:sldId id="1942" r:id="rId68"/>
    <p:sldId id="2004" r:id="rId69"/>
    <p:sldId id="1943" r:id="rId70"/>
    <p:sldId id="2372" r:id="rId71"/>
    <p:sldId id="2556" r:id="rId72"/>
    <p:sldId id="1946" r:id="rId73"/>
    <p:sldId id="1952" r:id="rId74"/>
    <p:sldId id="1953" r:id="rId75"/>
    <p:sldId id="1954" r:id="rId76"/>
    <p:sldId id="1951" r:id="rId77"/>
    <p:sldId id="1955" r:id="rId78"/>
    <p:sldId id="2619" r:id="rId79"/>
    <p:sldId id="2620" r:id="rId80"/>
    <p:sldId id="2377" r:id="rId81"/>
    <p:sldId id="2378" r:id="rId82"/>
    <p:sldId id="2550" r:id="rId83"/>
    <p:sldId id="2413" r:id="rId84"/>
    <p:sldId id="2414" r:id="rId85"/>
    <p:sldId id="2381" r:id="rId86"/>
    <p:sldId id="2382" r:id="rId87"/>
    <p:sldId id="2551" r:id="rId88"/>
    <p:sldId id="2384" r:id="rId89"/>
    <p:sldId id="2385" r:id="rId90"/>
    <p:sldId id="2386" r:id="rId91"/>
    <p:sldId id="2403" r:id="rId92"/>
    <p:sldId id="2442" r:id="rId93"/>
    <p:sldId id="2443" r:id="rId94"/>
    <p:sldId id="2417" r:id="rId95"/>
    <p:sldId id="2552" r:id="rId96"/>
    <p:sldId id="2568" r:id="rId97"/>
    <p:sldId id="2554" r:id="rId98"/>
    <p:sldId id="2569" r:id="rId99"/>
    <p:sldId id="2612" r:id="rId100"/>
    <p:sldId id="2605" r:id="rId101"/>
    <p:sldId id="2607" r:id="rId102"/>
    <p:sldId id="2592" r:id="rId103"/>
    <p:sldId id="2577" r:id="rId104"/>
    <p:sldId id="2608" r:id="rId105"/>
    <p:sldId id="2609" r:id="rId106"/>
    <p:sldId id="2586" r:id="rId107"/>
    <p:sldId id="2610" r:id="rId108"/>
    <p:sldId id="2580" r:id="rId109"/>
    <p:sldId id="2611" r:id="rId110"/>
    <p:sldId id="2590" r:id="rId111"/>
    <p:sldId id="2591" r:id="rId112"/>
    <p:sldId id="2014" r:id="rId113"/>
    <p:sldId id="2618" r:id="rId114"/>
    <p:sldId id="2017" r:id="rId115"/>
    <p:sldId id="2018" r:id="rId116"/>
    <p:sldId id="2019" r:id="rId117"/>
    <p:sldId id="2023" r:id="rId118"/>
    <p:sldId id="2020" r:id="rId119"/>
    <p:sldId id="2446" r:id="rId120"/>
    <p:sldId id="2021" r:id="rId121"/>
    <p:sldId id="2557" r:id="rId122"/>
    <p:sldId id="2022" r:id="rId123"/>
    <p:sldId id="2265" r:id="rId124"/>
    <p:sldId id="2031" r:id="rId125"/>
    <p:sldId id="2032" r:id="rId126"/>
    <p:sldId id="1956" r:id="rId127"/>
    <p:sldId id="1957" r:id="rId128"/>
    <p:sldId id="2076" r:id="rId129"/>
    <p:sldId id="2024" r:id="rId130"/>
    <p:sldId id="2013" r:id="rId131"/>
    <p:sldId id="2025" r:id="rId132"/>
    <p:sldId id="2026" r:id="rId133"/>
    <p:sldId id="2027" r:id="rId134"/>
    <p:sldId id="2028" r:id="rId135"/>
    <p:sldId id="2029" r:id="rId136"/>
    <p:sldId id="2447" r:id="rId137"/>
    <p:sldId id="2030" r:id="rId138"/>
    <p:sldId id="2175" r:id="rId139"/>
    <p:sldId id="2623" r:id="rId140"/>
    <p:sldId id="2077" r:id="rId141"/>
    <p:sldId id="2172" r:id="rId142"/>
    <p:sldId id="2078" r:id="rId143"/>
    <p:sldId id="2079" r:id="rId144"/>
    <p:sldId id="2080" r:id="rId145"/>
    <p:sldId id="2090" r:id="rId146"/>
    <p:sldId id="2091" r:id="rId147"/>
    <p:sldId id="2092" r:id="rId148"/>
    <p:sldId id="2093" r:id="rId149"/>
    <p:sldId id="2561" r:id="rId150"/>
    <p:sldId id="2560" r:id="rId151"/>
    <p:sldId id="2096" r:id="rId152"/>
    <p:sldId id="1769" r:id="rId153"/>
    <p:sldId id="1775" r:id="rId154"/>
    <p:sldId id="2081" r:id="rId155"/>
    <p:sldId id="1782" r:id="rId156"/>
    <p:sldId id="1827" r:id="rId157"/>
    <p:sldId id="2082" r:id="rId158"/>
    <p:sldId id="1783" r:id="rId159"/>
    <p:sldId id="2084" r:id="rId160"/>
    <p:sldId id="2085" r:id="rId161"/>
    <p:sldId id="2086" r:id="rId162"/>
    <p:sldId id="2617" r:id="rId163"/>
    <p:sldId id="2616" r:id="rId164"/>
    <p:sldId id="2615" r:id="rId165"/>
    <p:sldId id="2614" r:id="rId166"/>
    <p:sldId id="2089" r:id="rId167"/>
    <p:sldId id="2088" r:id="rId168"/>
    <p:sldId id="2288" r:id="rId169"/>
    <p:sldId id="1771" r:id="rId170"/>
    <p:sldId id="2300" r:id="rId171"/>
    <p:sldId id="1877" r:id="rId172"/>
    <p:sldId id="1878" r:id="rId173"/>
    <p:sldId id="1879" r:id="rId174"/>
    <p:sldId id="2599" r:id="rId175"/>
    <p:sldId id="2338" r:id="rId176"/>
    <p:sldId id="2339" r:id="rId177"/>
    <p:sldId id="2601" r:id="rId178"/>
    <p:sldId id="2600" r:id="rId179"/>
    <p:sldId id="2602" r:id="rId180"/>
    <p:sldId id="1887" r:id="rId181"/>
    <p:sldId id="1888" r:id="rId182"/>
    <p:sldId id="1889" r:id="rId183"/>
    <p:sldId id="1890" r:id="rId184"/>
    <p:sldId id="1891" r:id="rId185"/>
    <p:sldId id="2182" r:id="rId186"/>
    <p:sldId id="2099" r:id="rId187"/>
    <p:sldId id="2100" r:id="rId188"/>
    <p:sldId id="2101" r:id="rId189"/>
    <p:sldId id="2102" r:id="rId190"/>
    <p:sldId id="2103" r:id="rId191"/>
    <p:sldId id="2104" r:id="rId192"/>
    <p:sldId id="2624" r:id="rId193"/>
    <p:sldId id="2126" r:id="rId194"/>
    <p:sldId id="2127" r:id="rId195"/>
    <p:sldId id="1907" r:id="rId196"/>
    <p:sldId id="2184" r:id="rId197"/>
    <p:sldId id="2173" r:id="rId198"/>
    <p:sldId id="2345" r:id="rId199"/>
    <p:sldId id="2346" r:id="rId200"/>
    <p:sldId id="2347" r:id="rId201"/>
    <p:sldId id="2348" r:id="rId202"/>
    <p:sldId id="2186" r:id="rId203"/>
    <p:sldId id="1894" r:id="rId204"/>
    <p:sldId id="1900" r:id="rId205"/>
    <p:sldId id="2564" r:id="rId206"/>
    <p:sldId id="2499" r:id="rId207"/>
    <p:sldId id="1899" r:id="rId208"/>
    <p:sldId id="2167" r:id="rId209"/>
    <p:sldId id="2566" r:id="rId210"/>
    <p:sldId id="2279" r:id="rId211"/>
    <p:sldId id="2280" r:id="rId212"/>
    <p:sldId id="2185" r:id="rId213"/>
    <p:sldId id="2144" r:id="rId214"/>
    <p:sldId id="2282" r:id="rId215"/>
    <p:sldId id="2134" r:id="rId216"/>
    <p:sldId id="2168" r:id="rId217"/>
    <p:sldId id="2143" r:id="rId218"/>
    <p:sldId id="2449" r:id="rId219"/>
    <p:sldId id="2567" r:id="rId220"/>
    <p:sldId id="2504" r:id="rId221"/>
    <p:sldId id="2627" r:id="rId222"/>
    <p:sldId id="2631" r:id="rId223"/>
    <p:sldId id="2628" r:id="rId224"/>
    <p:sldId id="2629" r:id="rId225"/>
    <p:sldId id="2283" r:id="rId226"/>
    <p:sldId id="2493" r:id="rId227"/>
    <p:sldId id="2485" r:id="rId228"/>
    <p:sldId id="2286" r:id="rId229"/>
    <p:sldId id="2490" r:id="rId230"/>
    <p:sldId id="2491" r:id="rId231"/>
    <p:sldId id="2492" r:id="rId232"/>
    <p:sldId id="2140" r:id="rId233"/>
    <p:sldId id="2479" r:id="rId234"/>
    <p:sldId id="2141" r:id="rId235"/>
    <p:sldId id="2476" r:id="rId236"/>
    <p:sldId id="2480" r:id="rId237"/>
    <p:sldId id="2146" r:id="rId238"/>
    <p:sldId id="2150" r:id="rId239"/>
    <p:sldId id="2151" r:id="rId240"/>
    <p:sldId id="2152" r:id="rId241"/>
    <p:sldId id="2603" r:id="rId242"/>
    <p:sldId id="2469" r:id="rId243"/>
    <p:sldId id="2626" r:id="rId244"/>
    <p:sldId id="2495" r:id="rId245"/>
    <p:sldId id="2451" r:id="rId246"/>
    <p:sldId id="2456" r:id="rId247"/>
    <p:sldId id="2625" r:id="rId248"/>
    <p:sldId id="2496" r:id="rId249"/>
    <p:sldId id="2506" r:id="rId250"/>
    <p:sldId id="2507" r:id="rId251"/>
    <p:sldId id="2508" r:id="rId252"/>
    <p:sldId id="2509" r:id="rId253"/>
    <p:sldId id="2510" r:id="rId254"/>
    <p:sldId id="2513" r:id="rId255"/>
    <p:sldId id="2512" r:id="rId256"/>
    <p:sldId id="2511" r:id="rId257"/>
    <p:sldId id="2547" r:id="rId258"/>
    <p:sldId id="2548" r:id="rId259"/>
    <p:sldId id="2549" r:id="rId260"/>
    <p:sldId id="2555" r:id="rId261"/>
    <p:sldId id="2075" r:id="rId262"/>
    <p:sldId id="2012" r:id="rId263"/>
    <p:sldId id="2034" r:id="rId264"/>
    <p:sldId id="2179" r:id="rId265"/>
    <p:sldId id="2035" r:id="rId266"/>
    <p:sldId id="2036" r:id="rId267"/>
    <p:sldId id="2177" r:id="rId268"/>
    <p:sldId id="2178" r:id="rId269"/>
    <p:sldId id="2038" r:id="rId270"/>
    <p:sldId id="2039" r:id="rId271"/>
    <p:sldId id="2040" r:id="rId272"/>
    <p:sldId id="2041" r:id="rId273"/>
    <p:sldId id="2042" r:id="rId274"/>
    <p:sldId id="2043" r:id="rId275"/>
    <p:sldId id="2053" r:id="rId276"/>
    <p:sldId id="2054" r:id="rId277"/>
    <p:sldId id="2055" r:id="rId278"/>
    <p:sldId id="2056" r:id="rId279"/>
    <p:sldId id="2057" r:id="rId280"/>
    <p:sldId id="2058" r:id="rId281"/>
    <p:sldId id="2059" r:id="rId282"/>
    <p:sldId id="2060" r:id="rId283"/>
    <p:sldId id="2061" r:id="rId284"/>
    <p:sldId id="2062" r:id="rId285"/>
    <p:sldId id="2063" r:id="rId286"/>
    <p:sldId id="2064" r:id="rId287"/>
    <p:sldId id="2065" r:id="rId288"/>
    <p:sldId id="2066" r:id="rId289"/>
    <p:sldId id="1875" r:id="rId290"/>
    <p:sldId id="2067" r:id="rId291"/>
    <p:sldId id="2068" r:id="rId292"/>
    <p:sldId id="2069" r:id="rId293"/>
    <p:sldId id="2070" r:id="rId294"/>
    <p:sldId id="2071" r:id="rId295"/>
    <p:sldId id="2072" r:id="rId296"/>
    <p:sldId id="2073" r:id="rId297"/>
    <p:sldId id="1835" r:id="rId298"/>
    <p:sldId id="1836" r:id="rId299"/>
    <p:sldId id="2289" r:id="rId300"/>
    <p:sldId id="2105" r:id="rId301"/>
    <p:sldId id="2106" r:id="rId302"/>
    <p:sldId id="2290" r:id="rId303"/>
    <p:sldId id="2124" r:id="rId304"/>
    <p:sldId id="2303" r:id="rId305"/>
    <p:sldId id="2341" r:id="rId306"/>
    <p:sldId id="2340" r:id="rId307"/>
    <p:sldId id="2342" r:id="rId308"/>
    <p:sldId id="2183" r:id="rId309"/>
    <p:sldId id="2109" r:id="rId310"/>
    <p:sldId id="2293" r:id="rId311"/>
    <p:sldId id="1838" r:id="rId312"/>
    <p:sldId id="2111" r:id="rId313"/>
    <p:sldId id="2118" r:id="rId314"/>
    <p:sldId id="2113" r:id="rId315"/>
    <p:sldId id="2119" r:id="rId316"/>
    <p:sldId id="2114" r:id="rId317"/>
    <p:sldId id="1868" r:id="rId318"/>
    <p:sldId id="1869" r:id="rId319"/>
    <p:sldId id="1870" r:id="rId320"/>
    <p:sldId id="1871" r:id="rId321"/>
    <p:sldId id="1872" r:id="rId322"/>
    <p:sldId id="1873" r:id="rId323"/>
    <p:sldId id="1874" r:id="rId324"/>
    <p:sldId id="1876" r:id="rId325"/>
    <p:sldId id="2189" r:id="rId326"/>
    <p:sldId id="2258" r:id="rId327"/>
    <p:sldId id="2259" r:id="rId328"/>
    <p:sldId id="2190" r:id="rId329"/>
    <p:sldId id="2237" r:id="rId330"/>
    <p:sldId id="2231" r:id="rId331"/>
    <p:sldId id="2235" r:id="rId332"/>
    <p:sldId id="2232" r:id="rId333"/>
    <p:sldId id="2233" r:id="rId334"/>
    <p:sldId id="2234" r:id="rId335"/>
    <p:sldId id="2191" r:id="rId336"/>
    <p:sldId id="2192" r:id="rId337"/>
    <p:sldId id="2193" r:id="rId338"/>
    <p:sldId id="2260" r:id="rId339"/>
    <p:sldId id="2236" r:id="rId340"/>
    <p:sldId id="2241" r:id="rId341"/>
    <p:sldId id="2242" r:id="rId342"/>
    <p:sldId id="2243" r:id="rId343"/>
    <p:sldId id="2245" r:id="rId344"/>
    <p:sldId id="2250" r:id="rId345"/>
    <p:sldId id="2261" r:id="rId346"/>
    <p:sldId id="2197" r:id="rId347"/>
    <p:sldId id="2514" r:id="rId348"/>
    <p:sldId id="2515" r:id="rId349"/>
    <p:sldId id="2516" r:id="rId350"/>
    <p:sldId id="2517" r:id="rId351"/>
    <p:sldId id="2518" r:id="rId352"/>
    <p:sldId id="2519" r:id="rId353"/>
    <p:sldId id="2520" r:id="rId354"/>
    <p:sldId id="2521" r:id="rId355"/>
    <p:sldId id="2522" r:id="rId356"/>
    <p:sldId id="2523" r:id="rId357"/>
    <p:sldId id="2524" r:id="rId358"/>
    <p:sldId id="2525" r:id="rId359"/>
    <p:sldId id="2526" r:id="rId360"/>
    <p:sldId id="2527" r:id="rId361"/>
    <p:sldId id="2528" r:id="rId362"/>
    <p:sldId id="2529" r:id="rId363"/>
    <p:sldId id="2530" r:id="rId364"/>
    <p:sldId id="2531" r:id="rId365"/>
    <p:sldId id="2532" r:id="rId366"/>
    <p:sldId id="2533" r:id="rId367"/>
    <p:sldId id="2534" r:id="rId368"/>
    <p:sldId id="2535" r:id="rId369"/>
    <p:sldId id="2536" r:id="rId370"/>
    <p:sldId id="2537" r:id="rId371"/>
    <p:sldId id="2538" r:id="rId372"/>
    <p:sldId id="2539" r:id="rId373"/>
    <p:sldId id="2540" r:id="rId374"/>
    <p:sldId id="2541" r:id="rId375"/>
    <p:sldId id="2542" r:id="rId376"/>
    <p:sldId id="2543" r:id="rId377"/>
    <p:sldId id="2544" r:id="rId378"/>
    <p:sldId id="2545" r:id="rId379"/>
    <p:sldId id="2546" r:id="rId380"/>
  </p:sldIdLst>
  <p:sldSz cx="9144000" cy="6858000" type="screen4x3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5C43B284-05C1-4ADE-B66F-498B437E93F5}">
          <p14:sldIdLst>
            <p14:sldId id="2266"/>
            <p14:sldId id="463"/>
          </p14:sldIdLst>
        </p14:section>
        <p14:section name="Untitled Section" id="{C502D39B-7B0F-408B-9318-C54260733FCA}">
          <p14:sldIdLst>
            <p14:sldId id="1908"/>
            <p14:sldId id="1988"/>
            <p14:sldId id="2295"/>
            <p14:sldId id="1989"/>
            <p14:sldId id="1990"/>
            <p14:sldId id="1991"/>
            <p14:sldId id="1992"/>
            <p14:sldId id="2323"/>
            <p14:sldId id="2483"/>
            <p14:sldId id="2484"/>
            <p14:sldId id="2354"/>
            <p14:sldId id="2129"/>
            <p14:sldId id="1996"/>
            <p14:sldId id="2355"/>
            <p14:sldId id="2356"/>
            <p14:sldId id="1924"/>
            <p14:sldId id="2357"/>
            <p14:sldId id="1925"/>
            <p14:sldId id="2358"/>
            <p14:sldId id="2359"/>
            <p14:sldId id="2363"/>
            <p14:sldId id="2360"/>
            <p14:sldId id="1926"/>
            <p14:sldId id="2364"/>
            <p14:sldId id="1927"/>
            <p14:sldId id="2361"/>
            <p14:sldId id="1995"/>
            <p14:sldId id="2001"/>
            <p14:sldId id="1984"/>
            <p14:sldId id="1983"/>
            <p14:sldId id="2174"/>
            <p14:sldId id="1929"/>
            <p14:sldId id="2306"/>
            <p14:sldId id="2307"/>
            <p14:sldId id="2294"/>
            <p14:sldId id="2622"/>
            <p14:sldId id="2497"/>
            <p14:sldId id="2362"/>
            <p14:sldId id="1994"/>
            <p14:sldId id="2170"/>
            <p14:sldId id="1939"/>
            <p14:sldId id="1933"/>
            <p14:sldId id="1934"/>
            <p14:sldId id="1938"/>
            <p14:sldId id="1949"/>
            <p14:sldId id="1940"/>
            <p14:sldId id="1941"/>
            <p14:sldId id="1942"/>
            <p14:sldId id="2004"/>
            <p14:sldId id="1943"/>
            <p14:sldId id="2372"/>
            <p14:sldId id="2556"/>
            <p14:sldId id="1946"/>
            <p14:sldId id="1952"/>
            <p14:sldId id="1953"/>
            <p14:sldId id="1954"/>
            <p14:sldId id="1951"/>
            <p14:sldId id="1955"/>
            <p14:sldId id="2619"/>
            <p14:sldId id="2620"/>
            <p14:sldId id="2377"/>
            <p14:sldId id="2378"/>
            <p14:sldId id="2550"/>
            <p14:sldId id="2413"/>
            <p14:sldId id="2414"/>
            <p14:sldId id="2381"/>
            <p14:sldId id="2382"/>
            <p14:sldId id="2551"/>
            <p14:sldId id="2384"/>
            <p14:sldId id="2385"/>
            <p14:sldId id="2386"/>
            <p14:sldId id="2403"/>
            <p14:sldId id="2442"/>
            <p14:sldId id="2443"/>
            <p14:sldId id="2417"/>
            <p14:sldId id="2552"/>
            <p14:sldId id="2568"/>
            <p14:sldId id="2554"/>
            <p14:sldId id="2569"/>
            <p14:sldId id="2612"/>
            <p14:sldId id="2605"/>
            <p14:sldId id="2607"/>
            <p14:sldId id="2592"/>
            <p14:sldId id="2577"/>
            <p14:sldId id="2608"/>
            <p14:sldId id="2609"/>
            <p14:sldId id="2586"/>
            <p14:sldId id="2610"/>
            <p14:sldId id="2580"/>
            <p14:sldId id="2611"/>
            <p14:sldId id="2590"/>
          </p14:sldIdLst>
        </p14:section>
        <p14:section name="Untitled Section" id="{8C121563-F367-4FDA-A43F-81E8F3324BBC}">
          <p14:sldIdLst>
            <p14:sldId id="2591"/>
            <p14:sldId id="2014"/>
            <p14:sldId id="2618"/>
            <p14:sldId id="2017"/>
            <p14:sldId id="2018"/>
            <p14:sldId id="2019"/>
            <p14:sldId id="2023"/>
            <p14:sldId id="2020"/>
            <p14:sldId id="2446"/>
            <p14:sldId id="2021"/>
            <p14:sldId id="2557"/>
            <p14:sldId id="2022"/>
            <p14:sldId id="2265"/>
            <p14:sldId id="2031"/>
            <p14:sldId id="2032"/>
            <p14:sldId id="1956"/>
            <p14:sldId id="1957"/>
            <p14:sldId id="2076"/>
            <p14:sldId id="2024"/>
            <p14:sldId id="2013"/>
            <p14:sldId id="2025"/>
            <p14:sldId id="2026"/>
            <p14:sldId id="2027"/>
            <p14:sldId id="2028"/>
            <p14:sldId id="2029"/>
            <p14:sldId id="2447"/>
            <p14:sldId id="2030"/>
            <p14:sldId id="2175"/>
            <p14:sldId id="2623"/>
            <p14:sldId id="2077"/>
            <p14:sldId id="2172"/>
            <p14:sldId id="2078"/>
            <p14:sldId id="2079"/>
            <p14:sldId id="2080"/>
            <p14:sldId id="2090"/>
            <p14:sldId id="2091"/>
            <p14:sldId id="2092"/>
            <p14:sldId id="2093"/>
            <p14:sldId id="2561"/>
            <p14:sldId id="2560"/>
            <p14:sldId id="2096"/>
            <p14:sldId id="1769"/>
            <p14:sldId id="1775"/>
            <p14:sldId id="2081"/>
            <p14:sldId id="1782"/>
            <p14:sldId id="1827"/>
            <p14:sldId id="2082"/>
            <p14:sldId id="1783"/>
            <p14:sldId id="2084"/>
            <p14:sldId id="2085"/>
            <p14:sldId id="2086"/>
            <p14:sldId id="2617"/>
            <p14:sldId id="2616"/>
            <p14:sldId id="2615"/>
            <p14:sldId id="2614"/>
            <p14:sldId id="2089"/>
            <p14:sldId id="2088"/>
            <p14:sldId id="2288"/>
            <p14:sldId id="1771"/>
            <p14:sldId id="2300"/>
            <p14:sldId id="1877"/>
            <p14:sldId id="1878"/>
            <p14:sldId id="1879"/>
            <p14:sldId id="2599"/>
            <p14:sldId id="2338"/>
            <p14:sldId id="2339"/>
            <p14:sldId id="2601"/>
            <p14:sldId id="2600"/>
            <p14:sldId id="2602"/>
            <p14:sldId id="1887"/>
            <p14:sldId id="1888"/>
            <p14:sldId id="1889"/>
            <p14:sldId id="1890"/>
            <p14:sldId id="1891"/>
            <p14:sldId id="2182"/>
            <p14:sldId id="2099"/>
            <p14:sldId id="2100"/>
            <p14:sldId id="2101"/>
            <p14:sldId id="2102"/>
            <p14:sldId id="2103"/>
            <p14:sldId id="2104"/>
            <p14:sldId id="2624"/>
            <p14:sldId id="2126"/>
            <p14:sldId id="2127"/>
            <p14:sldId id="1907"/>
            <p14:sldId id="2184"/>
            <p14:sldId id="2173"/>
            <p14:sldId id="2345"/>
            <p14:sldId id="2346"/>
            <p14:sldId id="2347"/>
            <p14:sldId id="2348"/>
            <p14:sldId id="2186"/>
            <p14:sldId id="1894"/>
            <p14:sldId id="1900"/>
            <p14:sldId id="2564"/>
            <p14:sldId id="2499"/>
            <p14:sldId id="1899"/>
            <p14:sldId id="2167"/>
            <p14:sldId id="2566"/>
            <p14:sldId id="2279"/>
            <p14:sldId id="2280"/>
            <p14:sldId id="2185"/>
            <p14:sldId id="2144"/>
            <p14:sldId id="2282"/>
            <p14:sldId id="2134"/>
            <p14:sldId id="2168"/>
            <p14:sldId id="2143"/>
            <p14:sldId id="2449"/>
            <p14:sldId id="2567"/>
            <p14:sldId id="2504"/>
            <p14:sldId id="2627"/>
            <p14:sldId id="2631"/>
            <p14:sldId id="2628"/>
            <p14:sldId id="2629"/>
            <p14:sldId id="2283"/>
            <p14:sldId id="2493"/>
            <p14:sldId id="2485"/>
            <p14:sldId id="2286"/>
            <p14:sldId id="2490"/>
            <p14:sldId id="2491"/>
            <p14:sldId id="2492"/>
            <p14:sldId id="2140"/>
            <p14:sldId id="2479"/>
            <p14:sldId id="2141"/>
            <p14:sldId id="2476"/>
            <p14:sldId id="2480"/>
            <p14:sldId id="2146"/>
            <p14:sldId id="2150"/>
            <p14:sldId id="2151"/>
            <p14:sldId id="2152"/>
            <p14:sldId id="2603"/>
            <p14:sldId id="2469"/>
            <p14:sldId id="2626"/>
            <p14:sldId id="2495"/>
            <p14:sldId id="2451"/>
            <p14:sldId id="2456"/>
            <p14:sldId id="2625"/>
            <p14:sldId id="2496"/>
            <p14:sldId id="2506"/>
            <p14:sldId id="2507"/>
            <p14:sldId id="2508"/>
            <p14:sldId id="2509"/>
            <p14:sldId id="2510"/>
            <p14:sldId id="2513"/>
            <p14:sldId id="2512"/>
            <p14:sldId id="2511"/>
            <p14:sldId id="2547"/>
            <p14:sldId id="2548"/>
            <p14:sldId id="2549"/>
            <p14:sldId id="2555"/>
            <p14:sldId id="2075"/>
            <p14:sldId id="2012"/>
            <p14:sldId id="2034"/>
            <p14:sldId id="2179"/>
            <p14:sldId id="2035"/>
            <p14:sldId id="2036"/>
            <p14:sldId id="2177"/>
            <p14:sldId id="2178"/>
            <p14:sldId id="2038"/>
            <p14:sldId id="2039"/>
            <p14:sldId id="2040"/>
            <p14:sldId id="2041"/>
            <p14:sldId id="2042"/>
            <p14:sldId id="2043"/>
            <p14:sldId id="2053"/>
            <p14:sldId id="2054"/>
            <p14:sldId id="2055"/>
            <p14:sldId id="2056"/>
            <p14:sldId id="2057"/>
            <p14:sldId id="2058"/>
            <p14:sldId id="2059"/>
            <p14:sldId id="2060"/>
            <p14:sldId id="2061"/>
            <p14:sldId id="2062"/>
            <p14:sldId id="2063"/>
            <p14:sldId id="2064"/>
            <p14:sldId id="2065"/>
            <p14:sldId id="2066"/>
            <p14:sldId id="1875"/>
            <p14:sldId id="2067"/>
            <p14:sldId id="2068"/>
            <p14:sldId id="2069"/>
            <p14:sldId id="2070"/>
            <p14:sldId id="2071"/>
            <p14:sldId id="2072"/>
            <p14:sldId id="2073"/>
            <p14:sldId id="1835"/>
            <p14:sldId id="1836"/>
            <p14:sldId id="2289"/>
            <p14:sldId id="2105"/>
            <p14:sldId id="2106"/>
            <p14:sldId id="2290"/>
            <p14:sldId id="2124"/>
            <p14:sldId id="2303"/>
            <p14:sldId id="2341"/>
            <p14:sldId id="2340"/>
            <p14:sldId id="2342"/>
            <p14:sldId id="2183"/>
            <p14:sldId id="2109"/>
            <p14:sldId id="2293"/>
            <p14:sldId id="1838"/>
            <p14:sldId id="2111"/>
            <p14:sldId id="2118"/>
            <p14:sldId id="2113"/>
            <p14:sldId id="2119"/>
            <p14:sldId id="2114"/>
            <p14:sldId id="1868"/>
            <p14:sldId id="1869"/>
            <p14:sldId id="1870"/>
            <p14:sldId id="1871"/>
            <p14:sldId id="1872"/>
            <p14:sldId id="1873"/>
            <p14:sldId id="1874"/>
            <p14:sldId id="1876"/>
            <p14:sldId id="2189"/>
            <p14:sldId id="2258"/>
            <p14:sldId id="2259"/>
            <p14:sldId id="2190"/>
            <p14:sldId id="2237"/>
            <p14:sldId id="2231"/>
            <p14:sldId id="2235"/>
            <p14:sldId id="2232"/>
            <p14:sldId id="2233"/>
            <p14:sldId id="2234"/>
            <p14:sldId id="2191"/>
            <p14:sldId id="2192"/>
            <p14:sldId id="2193"/>
            <p14:sldId id="2260"/>
            <p14:sldId id="2236"/>
            <p14:sldId id="2241"/>
            <p14:sldId id="2242"/>
            <p14:sldId id="2243"/>
            <p14:sldId id="2245"/>
            <p14:sldId id="2250"/>
            <p14:sldId id="2261"/>
            <p14:sldId id="2197"/>
            <p14:sldId id="2514"/>
            <p14:sldId id="2515"/>
            <p14:sldId id="2516"/>
            <p14:sldId id="2517"/>
            <p14:sldId id="2518"/>
            <p14:sldId id="2519"/>
            <p14:sldId id="2520"/>
            <p14:sldId id="2521"/>
            <p14:sldId id="2522"/>
            <p14:sldId id="2523"/>
            <p14:sldId id="2524"/>
            <p14:sldId id="2525"/>
            <p14:sldId id="2526"/>
            <p14:sldId id="2527"/>
            <p14:sldId id="2528"/>
            <p14:sldId id="2529"/>
            <p14:sldId id="2530"/>
            <p14:sldId id="2531"/>
            <p14:sldId id="2532"/>
            <p14:sldId id="2533"/>
            <p14:sldId id="2534"/>
            <p14:sldId id="2535"/>
            <p14:sldId id="2536"/>
            <p14:sldId id="2537"/>
            <p14:sldId id="2538"/>
            <p14:sldId id="2539"/>
            <p14:sldId id="2540"/>
            <p14:sldId id="2541"/>
            <p14:sldId id="2542"/>
            <p14:sldId id="2543"/>
            <p14:sldId id="2544"/>
            <p14:sldId id="2545"/>
            <p14:sldId id="254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253" userDrawn="1">
          <p15:clr>
            <a:srgbClr val="A4A3A4"/>
          </p15:clr>
        </p15:guide>
        <p15:guide id="2" orient="horz" pos="1763" userDrawn="1">
          <p15:clr>
            <a:srgbClr val="A4A3A4"/>
          </p15:clr>
        </p15:guide>
        <p15:guide id="3" orient="horz" pos="1083" userDrawn="1">
          <p15:clr>
            <a:srgbClr val="A4A3A4"/>
          </p15:clr>
        </p15:guide>
        <p15:guide id="4" pos="1434" userDrawn="1">
          <p15:clr>
            <a:srgbClr val="A4A3A4"/>
          </p15:clr>
        </p15:guide>
        <p15:guide id="6" pos="499" userDrawn="1">
          <p15:clr>
            <a:srgbClr val="A4A3A4"/>
          </p15:clr>
        </p15:guide>
        <p15:guide id="7" pos="4553" userDrawn="1">
          <p15:clr>
            <a:srgbClr val="A4A3A4"/>
          </p15:clr>
        </p15:guide>
        <p15:guide id="8" pos="385" userDrawn="1">
          <p15:clr>
            <a:srgbClr val="A4A3A4"/>
          </p15:clr>
        </p15:guide>
        <p15:guide id="9" orient="horz" pos="2727" userDrawn="1">
          <p15:clr>
            <a:srgbClr val="A4A3A4"/>
          </p15:clr>
        </p15:guide>
        <p15:guide id="10" orient="horz" pos="743" userDrawn="1">
          <p15:clr>
            <a:srgbClr val="A4A3A4"/>
          </p15:clr>
        </p15:guide>
        <p15:guide id="11" orient="horz" pos="346" userDrawn="1">
          <p15:clr>
            <a:srgbClr val="A4A3A4"/>
          </p15:clr>
        </p15:guide>
        <p15:guide id="12" pos="187">
          <p15:clr>
            <a:srgbClr val="A4A3A4"/>
          </p15:clr>
        </p15:guide>
        <p15:guide id="14" pos="4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DEEFF"/>
    <a:srgbClr val="86A4A7"/>
    <a:srgbClr val="D1FFE6"/>
    <a:srgbClr val="FFFFE7"/>
    <a:srgbClr val="FFFFFF"/>
    <a:srgbClr val="EEFEE2"/>
    <a:srgbClr val="DDEBFF"/>
    <a:srgbClr val="DDF2FF"/>
    <a:srgbClr val="333399"/>
    <a:srgbClr val="00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26726AA-E018-4CAE-B6C8-AF931684DA38}" v="2370" dt="2023-12-13T04:30:53.05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041" autoAdjust="0"/>
    <p:restoredTop sz="93979" autoAdjust="0"/>
  </p:normalViewPr>
  <p:slideViewPr>
    <p:cSldViewPr snapToObjects="1" showGuides="1">
      <p:cViewPr varScale="1">
        <p:scale>
          <a:sx n="115" d="100"/>
          <a:sy n="115" d="100"/>
        </p:scale>
        <p:origin x="1476" y="108"/>
      </p:cViewPr>
      <p:guideLst>
        <p:guide orient="horz" pos="1253"/>
        <p:guide orient="horz" pos="1763"/>
        <p:guide orient="horz" pos="1083"/>
        <p:guide pos="1434"/>
        <p:guide pos="499"/>
        <p:guide pos="4553"/>
        <p:guide pos="385"/>
        <p:guide orient="horz" pos="2727"/>
        <p:guide orient="horz" pos="743"/>
        <p:guide orient="horz" pos="346"/>
        <p:guide pos="187"/>
        <p:guide pos="45"/>
      </p:guideLst>
    </p:cSldViewPr>
  </p:slideViewPr>
  <p:outlineViewPr>
    <p:cViewPr>
      <p:scale>
        <a:sx n="33" d="100"/>
        <a:sy n="33" d="100"/>
      </p:scale>
      <p:origin x="0" y="-30894"/>
    </p:cViewPr>
  </p:outlineViewPr>
  <p:notesTextViewPr>
    <p:cViewPr>
      <p:scale>
        <a:sx n="3" d="2"/>
        <a:sy n="3" d="2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9.xml"/><Relationship Id="rId299" Type="http://schemas.openxmlformats.org/officeDocument/2006/relationships/slide" Target="slides/slide281.xml"/><Relationship Id="rId21" Type="http://schemas.openxmlformats.org/officeDocument/2006/relationships/slide" Target="slides/slide3.xml"/><Relationship Id="rId63" Type="http://schemas.openxmlformats.org/officeDocument/2006/relationships/slide" Target="slides/slide45.xml"/><Relationship Id="rId159" Type="http://schemas.openxmlformats.org/officeDocument/2006/relationships/slide" Target="slides/slide141.xml"/><Relationship Id="rId324" Type="http://schemas.openxmlformats.org/officeDocument/2006/relationships/slide" Target="slides/slide306.xml"/><Relationship Id="rId366" Type="http://schemas.openxmlformats.org/officeDocument/2006/relationships/slide" Target="slides/slide348.xml"/><Relationship Id="rId170" Type="http://schemas.openxmlformats.org/officeDocument/2006/relationships/slide" Target="slides/slide152.xml"/><Relationship Id="rId226" Type="http://schemas.openxmlformats.org/officeDocument/2006/relationships/slide" Target="slides/slide208.xml"/><Relationship Id="rId268" Type="http://schemas.openxmlformats.org/officeDocument/2006/relationships/slide" Target="slides/slide250.xml"/><Relationship Id="rId32" Type="http://schemas.openxmlformats.org/officeDocument/2006/relationships/slide" Target="slides/slide14.xml"/><Relationship Id="rId74" Type="http://schemas.openxmlformats.org/officeDocument/2006/relationships/slide" Target="slides/slide56.xml"/><Relationship Id="rId128" Type="http://schemas.openxmlformats.org/officeDocument/2006/relationships/slide" Target="slides/slide110.xml"/><Relationship Id="rId335" Type="http://schemas.openxmlformats.org/officeDocument/2006/relationships/slide" Target="slides/slide317.xml"/><Relationship Id="rId377" Type="http://schemas.openxmlformats.org/officeDocument/2006/relationships/slide" Target="slides/slide359.xml"/><Relationship Id="rId5" Type="http://schemas.openxmlformats.org/officeDocument/2006/relationships/slideMaster" Target="slideMasters/slideMaster2.xml"/><Relationship Id="rId181" Type="http://schemas.openxmlformats.org/officeDocument/2006/relationships/slide" Target="slides/slide163.xml"/><Relationship Id="rId237" Type="http://schemas.openxmlformats.org/officeDocument/2006/relationships/slide" Target="slides/slide219.xml"/><Relationship Id="rId279" Type="http://schemas.openxmlformats.org/officeDocument/2006/relationships/slide" Target="slides/slide261.xml"/><Relationship Id="rId43" Type="http://schemas.openxmlformats.org/officeDocument/2006/relationships/slide" Target="slides/slide25.xml"/><Relationship Id="rId139" Type="http://schemas.openxmlformats.org/officeDocument/2006/relationships/slide" Target="slides/slide121.xml"/><Relationship Id="rId290" Type="http://schemas.openxmlformats.org/officeDocument/2006/relationships/slide" Target="slides/slide272.xml"/><Relationship Id="rId304" Type="http://schemas.openxmlformats.org/officeDocument/2006/relationships/slide" Target="slides/slide286.xml"/><Relationship Id="rId346" Type="http://schemas.openxmlformats.org/officeDocument/2006/relationships/slide" Target="slides/slide328.xml"/><Relationship Id="rId85" Type="http://schemas.openxmlformats.org/officeDocument/2006/relationships/slide" Target="slides/slide67.xml"/><Relationship Id="rId150" Type="http://schemas.openxmlformats.org/officeDocument/2006/relationships/slide" Target="slides/slide132.xml"/><Relationship Id="rId192" Type="http://schemas.openxmlformats.org/officeDocument/2006/relationships/slide" Target="slides/slide174.xml"/><Relationship Id="rId206" Type="http://schemas.openxmlformats.org/officeDocument/2006/relationships/slide" Target="slides/slide188.xml"/><Relationship Id="rId248" Type="http://schemas.openxmlformats.org/officeDocument/2006/relationships/slide" Target="slides/slide230.xml"/><Relationship Id="rId12" Type="http://schemas.openxmlformats.org/officeDocument/2006/relationships/slideMaster" Target="slideMasters/slideMaster9.xml"/><Relationship Id="rId108" Type="http://schemas.openxmlformats.org/officeDocument/2006/relationships/slide" Target="slides/slide90.xml"/><Relationship Id="rId315" Type="http://schemas.openxmlformats.org/officeDocument/2006/relationships/slide" Target="slides/slide297.xml"/><Relationship Id="rId357" Type="http://schemas.openxmlformats.org/officeDocument/2006/relationships/slide" Target="slides/slide339.xml"/><Relationship Id="rId54" Type="http://schemas.openxmlformats.org/officeDocument/2006/relationships/slide" Target="slides/slide36.xml"/><Relationship Id="rId96" Type="http://schemas.openxmlformats.org/officeDocument/2006/relationships/slide" Target="slides/slide78.xml"/><Relationship Id="rId161" Type="http://schemas.openxmlformats.org/officeDocument/2006/relationships/slide" Target="slides/slide143.xml"/><Relationship Id="rId217" Type="http://schemas.openxmlformats.org/officeDocument/2006/relationships/slide" Target="slides/slide199.xml"/><Relationship Id="rId259" Type="http://schemas.openxmlformats.org/officeDocument/2006/relationships/slide" Target="slides/slide241.xml"/><Relationship Id="rId23" Type="http://schemas.openxmlformats.org/officeDocument/2006/relationships/slide" Target="slides/slide5.xml"/><Relationship Id="rId119" Type="http://schemas.openxmlformats.org/officeDocument/2006/relationships/slide" Target="slides/slide101.xml"/><Relationship Id="rId270" Type="http://schemas.openxmlformats.org/officeDocument/2006/relationships/slide" Target="slides/slide252.xml"/><Relationship Id="rId326" Type="http://schemas.openxmlformats.org/officeDocument/2006/relationships/slide" Target="slides/slide308.xml"/><Relationship Id="rId65" Type="http://schemas.openxmlformats.org/officeDocument/2006/relationships/slide" Target="slides/slide47.xml"/><Relationship Id="rId130" Type="http://schemas.openxmlformats.org/officeDocument/2006/relationships/slide" Target="slides/slide112.xml"/><Relationship Id="rId368" Type="http://schemas.openxmlformats.org/officeDocument/2006/relationships/slide" Target="slides/slide350.xml"/><Relationship Id="rId172" Type="http://schemas.openxmlformats.org/officeDocument/2006/relationships/slide" Target="slides/slide154.xml"/><Relationship Id="rId228" Type="http://schemas.openxmlformats.org/officeDocument/2006/relationships/slide" Target="slides/slide210.xml"/><Relationship Id="rId281" Type="http://schemas.openxmlformats.org/officeDocument/2006/relationships/slide" Target="slides/slide263.xml"/><Relationship Id="rId337" Type="http://schemas.openxmlformats.org/officeDocument/2006/relationships/slide" Target="slides/slide319.xml"/><Relationship Id="rId34" Type="http://schemas.openxmlformats.org/officeDocument/2006/relationships/slide" Target="slides/slide16.xml"/><Relationship Id="rId76" Type="http://schemas.openxmlformats.org/officeDocument/2006/relationships/slide" Target="slides/slide58.xml"/><Relationship Id="rId141" Type="http://schemas.openxmlformats.org/officeDocument/2006/relationships/slide" Target="slides/slide123.xml"/><Relationship Id="rId379" Type="http://schemas.openxmlformats.org/officeDocument/2006/relationships/slide" Target="slides/slide361.xml"/><Relationship Id="rId7" Type="http://schemas.openxmlformats.org/officeDocument/2006/relationships/slideMaster" Target="slideMasters/slideMaster4.xml"/><Relationship Id="rId183" Type="http://schemas.openxmlformats.org/officeDocument/2006/relationships/slide" Target="slides/slide165.xml"/><Relationship Id="rId239" Type="http://schemas.openxmlformats.org/officeDocument/2006/relationships/slide" Target="slides/slide221.xml"/><Relationship Id="rId250" Type="http://schemas.openxmlformats.org/officeDocument/2006/relationships/slide" Target="slides/slide232.xml"/><Relationship Id="rId292" Type="http://schemas.openxmlformats.org/officeDocument/2006/relationships/slide" Target="slides/slide274.xml"/><Relationship Id="rId306" Type="http://schemas.openxmlformats.org/officeDocument/2006/relationships/slide" Target="slides/slide288.xml"/><Relationship Id="rId45" Type="http://schemas.openxmlformats.org/officeDocument/2006/relationships/slide" Target="slides/slide27.xml"/><Relationship Id="rId87" Type="http://schemas.openxmlformats.org/officeDocument/2006/relationships/slide" Target="slides/slide69.xml"/><Relationship Id="rId110" Type="http://schemas.openxmlformats.org/officeDocument/2006/relationships/slide" Target="slides/slide92.xml"/><Relationship Id="rId348" Type="http://schemas.openxmlformats.org/officeDocument/2006/relationships/slide" Target="slides/slide330.xml"/><Relationship Id="rId152" Type="http://schemas.openxmlformats.org/officeDocument/2006/relationships/slide" Target="slides/slide134.xml"/><Relationship Id="rId194" Type="http://schemas.openxmlformats.org/officeDocument/2006/relationships/slide" Target="slides/slide176.xml"/><Relationship Id="rId208" Type="http://schemas.openxmlformats.org/officeDocument/2006/relationships/slide" Target="slides/slide190.xml"/><Relationship Id="rId261" Type="http://schemas.openxmlformats.org/officeDocument/2006/relationships/slide" Target="slides/slide243.xml"/><Relationship Id="rId14" Type="http://schemas.openxmlformats.org/officeDocument/2006/relationships/slideMaster" Target="slideMasters/slideMaster11.xml"/><Relationship Id="rId56" Type="http://schemas.openxmlformats.org/officeDocument/2006/relationships/slide" Target="slides/slide38.xml"/><Relationship Id="rId317" Type="http://schemas.openxmlformats.org/officeDocument/2006/relationships/slide" Target="slides/slide299.xml"/><Relationship Id="rId359" Type="http://schemas.openxmlformats.org/officeDocument/2006/relationships/slide" Target="slides/slide341.xml"/><Relationship Id="rId98" Type="http://schemas.openxmlformats.org/officeDocument/2006/relationships/slide" Target="slides/slide80.xml"/><Relationship Id="rId121" Type="http://schemas.openxmlformats.org/officeDocument/2006/relationships/slide" Target="slides/slide103.xml"/><Relationship Id="rId163" Type="http://schemas.openxmlformats.org/officeDocument/2006/relationships/slide" Target="slides/slide145.xml"/><Relationship Id="rId219" Type="http://schemas.openxmlformats.org/officeDocument/2006/relationships/slide" Target="slides/slide201.xml"/><Relationship Id="rId370" Type="http://schemas.openxmlformats.org/officeDocument/2006/relationships/slide" Target="slides/slide352.xml"/><Relationship Id="rId230" Type="http://schemas.openxmlformats.org/officeDocument/2006/relationships/slide" Target="slides/slide212.xml"/><Relationship Id="rId25" Type="http://schemas.openxmlformats.org/officeDocument/2006/relationships/slide" Target="slides/slide7.xml"/><Relationship Id="rId67" Type="http://schemas.openxmlformats.org/officeDocument/2006/relationships/slide" Target="slides/slide49.xml"/><Relationship Id="rId272" Type="http://schemas.openxmlformats.org/officeDocument/2006/relationships/slide" Target="slides/slide254.xml"/><Relationship Id="rId328" Type="http://schemas.openxmlformats.org/officeDocument/2006/relationships/slide" Target="slides/slide310.xml"/><Relationship Id="rId132" Type="http://schemas.openxmlformats.org/officeDocument/2006/relationships/slide" Target="slides/slide114.xml"/><Relationship Id="rId174" Type="http://schemas.openxmlformats.org/officeDocument/2006/relationships/slide" Target="slides/slide156.xml"/><Relationship Id="rId381" Type="http://schemas.openxmlformats.org/officeDocument/2006/relationships/notesMaster" Target="notesMasters/notesMaster1.xml"/><Relationship Id="rId241" Type="http://schemas.openxmlformats.org/officeDocument/2006/relationships/slide" Target="slides/slide223.xml"/><Relationship Id="rId36" Type="http://schemas.openxmlformats.org/officeDocument/2006/relationships/slide" Target="slides/slide18.xml"/><Relationship Id="rId283" Type="http://schemas.openxmlformats.org/officeDocument/2006/relationships/slide" Target="slides/slide265.xml"/><Relationship Id="rId339" Type="http://schemas.openxmlformats.org/officeDocument/2006/relationships/slide" Target="slides/slide321.xml"/><Relationship Id="rId78" Type="http://schemas.openxmlformats.org/officeDocument/2006/relationships/slide" Target="slides/slide60.xml"/><Relationship Id="rId101" Type="http://schemas.openxmlformats.org/officeDocument/2006/relationships/slide" Target="slides/slide83.xml"/><Relationship Id="rId143" Type="http://schemas.openxmlformats.org/officeDocument/2006/relationships/slide" Target="slides/slide125.xml"/><Relationship Id="rId185" Type="http://schemas.openxmlformats.org/officeDocument/2006/relationships/slide" Target="slides/slide167.xml"/><Relationship Id="rId350" Type="http://schemas.openxmlformats.org/officeDocument/2006/relationships/slide" Target="slides/slide332.xml"/><Relationship Id="rId9" Type="http://schemas.openxmlformats.org/officeDocument/2006/relationships/slideMaster" Target="slideMasters/slideMaster6.xml"/><Relationship Id="rId210" Type="http://schemas.openxmlformats.org/officeDocument/2006/relationships/slide" Target="slides/slide192.xml"/><Relationship Id="rId252" Type="http://schemas.openxmlformats.org/officeDocument/2006/relationships/slide" Target="slides/slide234.xml"/><Relationship Id="rId294" Type="http://schemas.openxmlformats.org/officeDocument/2006/relationships/slide" Target="slides/slide276.xml"/><Relationship Id="rId308" Type="http://schemas.openxmlformats.org/officeDocument/2006/relationships/slide" Target="slides/slide290.xml"/><Relationship Id="rId47" Type="http://schemas.openxmlformats.org/officeDocument/2006/relationships/slide" Target="slides/slide29.xml"/><Relationship Id="rId68" Type="http://schemas.openxmlformats.org/officeDocument/2006/relationships/slide" Target="slides/slide50.xml"/><Relationship Id="rId89" Type="http://schemas.openxmlformats.org/officeDocument/2006/relationships/slide" Target="slides/slide71.xml"/><Relationship Id="rId112" Type="http://schemas.openxmlformats.org/officeDocument/2006/relationships/slide" Target="slides/slide94.xml"/><Relationship Id="rId133" Type="http://schemas.openxmlformats.org/officeDocument/2006/relationships/slide" Target="slides/slide115.xml"/><Relationship Id="rId154" Type="http://schemas.openxmlformats.org/officeDocument/2006/relationships/slide" Target="slides/slide136.xml"/><Relationship Id="rId175" Type="http://schemas.openxmlformats.org/officeDocument/2006/relationships/slide" Target="slides/slide157.xml"/><Relationship Id="rId340" Type="http://schemas.openxmlformats.org/officeDocument/2006/relationships/slide" Target="slides/slide322.xml"/><Relationship Id="rId361" Type="http://schemas.openxmlformats.org/officeDocument/2006/relationships/slide" Target="slides/slide343.xml"/><Relationship Id="rId196" Type="http://schemas.openxmlformats.org/officeDocument/2006/relationships/slide" Target="slides/slide178.xml"/><Relationship Id="rId200" Type="http://schemas.openxmlformats.org/officeDocument/2006/relationships/slide" Target="slides/slide182.xml"/><Relationship Id="rId382" Type="http://schemas.openxmlformats.org/officeDocument/2006/relationships/presProps" Target="presProps.xml"/><Relationship Id="rId16" Type="http://schemas.openxmlformats.org/officeDocument/2006/relationships/slideMaster" Target="slideMasters/slideMaster13.xml"/><Relationship Id="rId221" Type="http://schemas.openxmlformats.org/officeDocument/2006/relationships/slide" Target="slides/slide203.xml"/><Relationship Id="rId242" Type="http://schemas.openxmlformats.org/officeDocument/2006/relationships/slide" Target="slides/slide224.xml"/><Relationship Id="rId263" Type="http://schemas.openxmlformats.org/officeDocument/2006/relationships/slide" Target="slides/slide245.xml"/><Relationship Id="rId284" Type="http://schemas.openxmlformats.org/officeDocument/2006/relationships/slide" Target="slides/slide266.xml"/><Relationship Id="rId319" Type="http://schemas.openxmlformats.org/officeDocument/2006/relationships/slide" Target="slides/slide301.xml"/><Relationship Id="rId37" Type="http://schemas.openxmlformats.org/officeDocument/2006/relationships/slide" Target="slides/slide19.xml"/><Relationship Id="rId58" Type="http://schemas.openxmlformats.org/officeDocument/2006/relationships/slide" Target="slides/slide40.xml"/><Relationship Id="rId79" Type="http://schemas.openxmlformats.org/officeDocument/2006/relationships/slide" Target="slides/slide61.xml"/><Relationship Id="rId102" Type="http://schemas.openxmlformats.org/officeDocument/2006/relationships/slide" Target="slides/slide84.xml"/><Relationship Id="rId123" Type="http://schemas.openxmlformats.org/officeDocument/2006/relationships/slide" Target="slides/slide105.xml"/><Relationship Id="rId144" Type="http://schemas.openxmlformats.org/officeDocument/2006/relationships/slide" Target="slides/slide126.xml"/><Relationship Id="rId330" Type="http://schemas.openxmlformats.org/officeDocument/2006/relationships/slide" Target="slides/slide312.xml"/><Relationship Id="rId90" Type="http://schemas.openxmlformats.org/officeDocument/2006/relationships/slide" Target="slides/slide72.xml"/><Relationship Id="rId165" Type="http://schemas.openxmlformats.org/officeDocument/2006/relationships/slide" Target="slides/slide147.xml"/><Relationship Id="rId186" Type="http://schemas.openxmlformats.org/officeDocument/2006/relationships/slide" Target="slides/slide168.xml"/><Relationship Id="rId351" Type="http://schemas.openxmlformats.org/officeDocument/2006/relationships/slide" Target="slides/slide333.xml"/><Relationship Id="rId372" Type="http://schemas.openxmlformats.org/officeDocument/2006/relationships/slide" Target="slides/slide354.xml"/><Relationship Id="rId211" Type="http://schemas.openxmlformats.org/officeDocument/2006/relationships/slide" Target="slides/slide193.xml"/><Relationship Id="rId232" Type="http://schemas.openxmlformats.org/officeDocument/2006/relationships/slide" Target="slides/slide214.xml"/><Relationship Id="rId253" Type="http://schemas.openxmlformats.org/officeDocument/2006/relationships/slide" Target="slides/slide235.xml"/><Relationship Id="rId274" Type="http://schemas.openxmlformats.org/officeDocument/2006/relationships/slide" Target="slides/slide256.xml"/><Relationship Id="rId295" Type="http://schemas.openxmlformats.org/officeDocument/2006/relationships/slide" Target="slides/slide277.xml"/><Relationship Id="rId309" Type="http://schemas.openxmlformats.org/officeDocument/2006/relationships/slide" Target="slides/slide291.xml"/><Relationship Id="rId27" Type="http://schemas.openxmlformats.org/officeDocument/2006/relationships/slide" Target="slides/slide9.xml"/><Relationship Id="rId48" Type="http://schemas.openxmlformats.org/officeDocument/2006/relationships/slide" Target="slides/slide30.xml"/><Relationship Id="rId69" Type="http://schemas.openxmlformats.org/officeDocument/2006/relationships/slide" Target="slides/slide51.xml"/><Relationship Id="rId113" Type="http://schemas.openxmlformats.org/officeDocument/2006/relationships/slide" Target="slides/slide95.xml"/><Relationship Id="rId134" Type="http://schemas.openxmlformats.org/officeDocument/2006/relationships/slide" Target="slides/slide116.xml"/><Relationship Id="rId320" Type="http://schemas.openxmlformats.org/officeDocument/2006/relationships/slide" Target="slides/slide302.xml"/><Relationship Id="rId80" Type="http://schemas.openxmlformats.org/officeDocument/2006/relationships/slide" Target="slides/slide62.xml"/><Relationship Id="rId155" Type="http://schemas.openxmlformats.org/officeDocument/2006/relationships/slide" Target="slides/slide137.xml"/><Relationship Id="rId176" Type="http://schemas.openxmlformats.org/officeDocument/2006/relationships/slide" Target="slides/slide158.xml"/><Relationship Id="rId197" Type="http://schemas.openxmlformats.org/officeDocument/2006/relationships/slide" Target="slides/slide179.xml"/><Relationship Id="rId341" Type="http://schemas.openxmlformats.org/officeDocument/2006/relationships/slide" Target="slides/slide323.xml"/><Relationship Id="rId362" Type="http://schemas.openxmlformats.org/officeDocument/2006/relationships/slide" Target="slides/slide344.xml"/><Relationship Id="rId383" Type="http://schemas.openxmlformats.org/officeDocument/2006/relationships/viewProps" Target="viewProps.xml"/><Relationship Id="rId201" Type="http://schemas.openxmlformats.org/officeDocument/2006/relationships/slide" Target="slides/slide183.xml"/><Relationship Id="rId222" Type="http://schemas.openxmlformats.org/officeDocument/2006/relationships/slide" Target="slides/slide204.xml"/><Relationship Id="rId243" Type="http://schemas.openxmlformats.org/officeDocument/2006/relationships/slide" Target="slides/slide225.xml"/><Relationship Id="rId264" Type="http://schemas.openxmlformats.org/officeDocument/2006/relationships/slide" Target="slides/slide246.xml"/><Relationship Id="rId285" Type="http://schemas.openxmlformats.org/officeDocument/2006/relationships/slide" Target="slides/slide267.xml"/><Relationship Id="rId17" Type="http://schemas.openxmlformats.org/officeDocument/2006/relationships/slideMaster" Target="slideMasters/slideMaster14.xml"/><Relationship Id="rId38" Type="http://schemas.openxmlformats.org/officeDocument/2006/relationships/slide" Target="slides/slide20.xml"/><Relationship Id="rId59" Type="http://schemas.openxmlformats.org/officeDocument/2006/relationships/slide" Target="slides/slide41.xml"/><Relationship Id="rId103" Type="http://schemas.openxmlformats.org/officeDocument/2006/relationships/slide" Target="slides/slide85.xml"/><Relationship Id="rId124" Type="http://schemas.openxmlformats.org/officeDocument/2006/relationships/slide" Target="slides/slide106.xml"/><Relationship Id="rId310" Type="http://schemas.openxmlformats.org/officeDocument/2006/relationships/slide" Target="slides/slide292.xml"/><Relationship Id="rId70" Type="http://schemas.openxmlformats.org/officeDocument/2006/relationships/slide" Target="slides/slide52.xml"/><Relationship Id="rId91" Type="http://schemas.openxmlformats.org/officeDocument/2006/relationships/slide" Target="slides/slide73.xml"/><Relationship Id="rId145" Type="http://schemas.openxmlformats.org/officeDocument/2006/relationships/slide" Target="slides/slide127.xml"/><Relationship Id="rId166" Type="http://schemas.openxmlformats.org/officeDocument/2006/relationships/slide" Target="slides/slide148.xml"/><Relationship Id="rId187" Type="http://schemas.openxmlformats.org/officeDocument/2006/relationships/slide" Target="slides/slide169.xml"/><Relationship Id="rId331" Type="http://schemas.openxmlformats.org/officeDocument/2006/relationships/slide" Target="slides/slide313.xml"/><Relationship Id="rId352" Type="http://schemas.openxmlformats.org/officeDocument/2006/relationships/slide" Target="slides/slide334.xml"/><Relationship Id="rId373" Type="http://schemas.openxmlformats.org/officeDocument/2006/relationships/slide" Target="slides/slide355.xml"/><Relationship Id="rId1" Type="http://schemas.openxmlformats.org/officeDocument/2006/relationships/customXml" Target="../customXml/item1.xml"/><Relationship Id="rId212" Type="http://schemas.openxmlformats.org/officeDocument/2006/relationships/slide" Target="slides/slide194.xml"/><Relationship Id="rId233" Type="http://schemas.openxmlformats.org/officeDocument/2006/relationships/slide" Target="slides/slide215.xml"/><Relationship Id="rId254" Type="http://schemas.openxmlformats.org/officeDocument/2006/relationships/slide" Target="slides/slide236.xml"/><Relationship Id="rId28" Type="http://schemas.openxmlformats.org/officeDocument/2006/relationships/slide" Target="slides/slide10.xml"/><Relationship Id="rId49" Type="http://schemas.openxmlformats.org/officeDocument/2006/relationships/slide" Target="slides/slide31.xml"/><Relationship Id="rId114" Type="http://schemas.openxmlformats.org/officeDocument/2006/relationships/slide" Target="slides/slide96.xml"/><Relationship Id="rId275" Type="http://schemas.openxmlformats.org/officeDocument/2006/relationships/slide" Target="slides/slide257.xml"/><Relationship Id="rId296" Type="http://schemas.openxmlformats.org/officeDocument/2006/relationships/slide" Target="slides/slide278.xml"/><Relationship Id="rId300" Type="http://schemas.openxmlformats.org/officeDocument/2006/relationships/slide" Target="slides/slide282.xml"/><Relationship Id="rId60" Type="http://schemas.openxmlformats.org/officeDocument/2006/relationships/slide" Target="slides/slide42.xml"/><Relationship Id="rId81" Type="http://schemas.openxmlformats.org/officeDocument/2006/relationships/slide" Target="slides/slide63.xml"/><Relationship Id="rId135" Type="http://schemas.openxmlformats.org/officeDocument/2006/relationships/slide" Target="slides/slide117.xml"/><Relationship Id="rId156" Type="http://schemas.openxmlformats.org/officeDocument/2006/relationships/slide" Target="slides/slide138.xml"/><Relationship Id="rId177" Type="http://schemas.openxmlformats.org/officeDocument/2006/relationships/slide" Target="slides/slide159.xml"/><Relationship Id="rId198" Type="http://schemas.openxmlformats.org/officeDocument/2006/relationships/slide" Target="slides/slide180.xml"/><Relationship Id="rId321" Type="http://schemas.openxmlformats.org/officeDocument/2006/relationships/slide" Target="slides/slide303.xml"/><Relationship Id="rId342" Type="http://schemas.openxmlformats.org/officeDocument/2006/relationships/slide" Target="slides/slide324.xml"/><Relationship Id="rId363" Type="http://schemas.openxmlformats.org/officeDocument/2006/relationships/slide" Target="slides/slide345.xml"/><Relationship Id="rId384" Type="http://schemas.openxmlformats.org/officeDocument/2006/relationships/theme" Target="theme/theme1.xml"/><Relationship Id="rId202" Type="http://schemas.openxmlformats.org/officeDocument/2006/relationships/slide" Target="slides/slide184.xml"/><Relationship Id="rId223" Type="http://schemas.openxmlformats.org/officeDocument/2006/relationships/slide" Target="slides/slide205.xml"/><Relationship Id="rId244" Type="http://schemas.openxmlformats.org/officeDocument/2006/relationships/slide" Target="slides/slide226.xml"/><Relationship Id="rId18" Type="http://schemas.openxmlformats.org/officeDocument/2006/relationships/slideMaster" Target="slideMasters/slideMaster15.xml"/><Relationship Id="rId39" Type="http://schemas.openxmlformats.org/officeDocument/2006/relationships/slide" Target="slides/slide21.xml"/><Relationship Id="rId265" Type="http://schemas.openxmlformats.org/officeDocument/2006/relationships/slide" Target="slides/slide247.xml"/><Relationship Id="rId286" Type="http://schemas.openxmlformats.org/officeDocument/2006/relationships/slide" Target="slides/slide268.xml"/><Relationship Id="rId50" Type="http://schemas.openxmlformats.org/officeDocument/2006/relationships/slide" Target="slides/slide32.xml"/><Relationship Id="rId104" Type="http://schemas.openxmlformats.org/officeDocument/2006/relationships/slide" Target="slides/slide86.xml"/><Relationship Id="rId125" Type="http://schemas.openxmlformats.org/officeDocument/2006/relationships/slide" Target="slides/slide107.xml"/><Relationship Id="rId146" Type="http://schemas.openxmlformats.org/officeDocument/2006/relationships/slide" Target="slides/slide128.xml"/><Relationship Id="rId167" Type="http://schemas.openxmlformats.org/officeDocument/2006/relationships/slide" Target="slides/slide149.xml"/><Relationship Id="rId188" Type="http://schemas.openxmlformats.org/officeDocument/2006/relationships/slide" Target="slides/slide170.xml"/><Relationship Id="rId311" Type="http://schemas.openxmlformats.org/officeDocument/2006/relationships/slide" Target="slides/slide293.xml"/><Relationship Id="rId332" Type="http://schemas.openxmlformats.org/officeDocument/2006/relationships/slide" Target="slides/slide314.xml"/><Relationship Id="rId353" Type="http://schemas.openxmlformats.org/officeDocument/2006/relationships/slide" Target="slides/slide335.xml"/><Relationship Id="rId374" Type="http://schemas.openxmlformats.org/officeDocument/2006/relationships/slide" Target="slides/slide356.xml"/><Relationship Id="rId71" Type="http://schemas.openxmlformats.org/officeDocument/2006/relationships/slide" Target="slides/slide53.xml"/><Relationship Id="rId92" Type="http://schemas.openxmlformats.org/officeDocument/2006/relationships/slide" Target="slides/slide74.xml"/><Relationship Id="rId213" Type="http://schemas.openxmlformats.org/officeDocument/2006/relationships/slide" Target="slides/slide195.xml"/><Relationship Id="rId234" Type="http://schemas.openxmlformats.org/officeDocument/2006/relationships/slide" Target="slides/slide216.xml"/><Relationship Id="rId2" Type="http://schemas.openxmlformats.org/officeDocument/2006/relationships/customXml" Target="../customXml/item2.xml"/><Relationship Id="rId29" Type="http://schemas.openxmlformats.org/officeDocument/2006/relationships/slide" Target="slides/slide11.xml"/><Relationship Id="rId255" Type="http://schemas.openxmlformats.org/officeDocument/2006/relationships/slide" Target="slides/slide237.xml"/><Relationship Id="rId276" Type="http://schemas.openxmlformats.org/officeDocument/2006/relationships/slide" Target="slides/slide258.xml"/><Relationship Id="rId297" Type="http://schemas.openxmlformats.org/officeDocument/2006/relationships/slide" Target="slides/slide279.xml"/><Relationship Id="rId40" Type="http://schemas.openxmlformats.org/officeDocument/2006/relationships/slide" Target="slides/slide22.xml"/><Relationship Id="rId115" Type="http://schemas.openxmlformats.org/officeDocument/2006/relationships/slide" Target="slides/slide97.xml"/><Relationship Id="rId136" Type="http://schemas.openxmlformats.org/officeDocument/2006/relationships/slide" Target="slides/slide118.xml"/><Relationship Id="rId157" Type="http://schemas.openxmlformats.org/officeDocument/2006/relationships/slide" Target="slides/slide139.xml"/><Relationship Id="rId178" Type="http://schemas.openxmlformats.org/officeDocument/2006/relationships/slide" Target="slides/slide160.xml"/><Relationship Id="rId301" Type="http://schemas.openxmlformats.org/officeDocument/2006/relationships/slide" Target="slides/slide283.xml"/><Relationship Id="rId322" Type="http://schemas.openxmlformats.org/officeDocument/2006/relationships/slide" Target="slides/slide304.xml"/><Relationship Id="rId343" Type="http://schemas.openxmlformats.org/officeDocument/2006/relationships/slide" Target="slides/slide325.xml"/><Relationship Id="rId364" Type="http://schemas.openxmlformats.org/officeDocument/2006/relationships/slide" Target="slides/slide346.xml"/><Relationship Id="rId61" Type="http://schemas.openxmlformats.org/officeDocument/2006/relationships/slide" Target="slides/slide43.xml"/><Relationship Id="rId82" Type="http://schemas.openxmlformats.org/officeDocument/2006/relationships/slide" Target="slides/slide64.xml"/><Relationship Id="rId199" Type="http://schemas.openxmlformats.org/officeDocument/2006/relationships/slide" Target="slides/slide181.xml"/><Relationship Id="rId203" Type="http://schemas.openxmlformats.org/officeDocument/2006/relationships/slide" Target="slides/slide185.xml"/><Relationship Id="rId385" Type="http://schemas.openxmlformats.org/officeDocument/2006/relationships/tableStyles" Target="tableStyles.xml"/><Relationship Id="rId19" Type="http://schemas.openxmlformats.org/officeDocument/2006/relationships/slide" Target="slides/slide1.xml"/><Relationship Id="rId224" Type="http://schemas.openxmlformats.org/officeDocument/2006/relationships/slide" Target="slides/slide206.xml"/><Relationship Id="rId245" Type="http://schemas.openxmlformats.org/officeDocument/2006/relationships/slide" Target="slides/slide227.xml"/><Relationship Id="rId266" Type="http://schemas.openxmlformats.org/officeDocument/2006/relationships/slide" Target="slides/slide248.xml"/><Relationship Id="rId287" Type="http://schemas.openxmlformats.org/officeDocument/2006/relationships/slide" Target="slides/slide269.xml"/><Relationship Id="rId30" Type="http://schemas.openxmlformats.org/officeDocument/2006/relationships/slide" Target="slides/slide12.xml"/><Relationship Id="rId105" Type="http://schemas.openxmlformats.org/officeDocument/2006/relationships/slide" Target="slides/slide87.xml"/><Relationship Id="rId126" Type="http://schemas.openxmlformats.org/officeDocument/2006/relationships/slide" Target="slides/slide108.xml"/><Relationship Id="rId147" Type="http://schemas.openxmlformats.org/officeDocument/2006/relationships/slide" Target="slides/slide129.xml"/><Relationship Id="rId168" Type="http://schemas.openxmlformats.org/officeDocument/2006/relationships/slide" Target="slides/slide150.xml"/><Relationship Id="rId312" Type="http://schemas.openxmlformats.org/officeDocument/2006/relationships/slide" Target="slides/slide294.xml"/><Relationship Id="rId333" Type="http://schemas.openxmlformats.org/officeDocument/2006/relationships/slide" Target="slides/slide315.xml"/><Relationship Id="rId354" Type="http://schemas.openxmlformats.org/officeDocument/2006/relationships/slide" Target="slides/slide336.xml"/><Relationship Id="rId51" Type="http://schemas.openxmlformats.org/officeDocument/2006/relationships/slide" Target="slides/slide33.xml"/><Relationship Id="rId72" Type="http://schemas.openxmlformats.org/officeDocument/2006/relationships/slide" Target="slides/slide54.xml"/><Relationship Id="rId93" Type="http://schemas.openxmlformats.org/officeDocument/2006/relationships/slide" Target="slides/slide75.xml"/><Relationship Id="rId189" Type="http://schemas.openxmlformats.org/officeDocument/2006/relationships/slide" Target="slides/slide171.xml"/><Relationship Id="rId375" Type="http://schemas.openxmlformats.org/officeDocument/2006/relationships/slide" Target="slides/slide357.xml"/><Relationship Id="rId3" Type="http://schemas.openxmlformats.org/officeDocument/2006/relationships/customXml" Target="../customXml/item3.xml"/><Relationship Id="rId214" Type="http://schemas.openxmlformats.org/officeDocument/2006/relationships/slide" Target="slides/slide196.xml"/><Relationship Id="rId235" Type="http://schemas.openxmlformats.org/officeDocument/2006/relationships/slide" Target="slides/slide217.xml"/><Relationship Id="rId256" Type="http://schemas.openxmlformats.org/officeDocument/2006/relationships/slide" Target="slides/slide238.xml"/><Relationship Id="rId277" Type="http://schemas.openxmlformats.org/officeDocument/2006/relationships/slide" Target="slides/slide259.xml"/><Relationship Id="rId298" Type="http://schemas.openxmlformats.org/officeDocument/2006/relationships/slide" Target="slides/slide280.xml"/><Relationship Id="rId116" Type="http://schemas.openxmlformats.org/officeDocument/2006/relationships/slide" Target="slides/slide98.xml"/><Relationship Id="rId137" Type="http://schemas.openxmlformats.org/officeDocument/2006/relationships/slide" Target="slides/slide119.xml"/><Relationship Id="rId158" Type="http://schemas.openxmlformats.org/officeDocument/2006/relationships/slide" Target="slides/slide140.xml"/><Relationship Id="rId302" Type="http://schemas.openxmlformats.org/officeDocument/2006/relationships/slide" Target="slides/slide284.xml"/><Relationship Id="rId323" Type="http://schemas.openxmlformats.org/officeDocument/2006/relationships/slide" Target="slides/slide305.xml"/><Relationship Id="rId344" Type="http://schemas.openxmlformats.org/officeDocument/2006/relationships/slide" Target="slides/slide326.xml"/><Relationship Id="rId20" Type="http://schemas.openxmlformats.org/officeDocument/2006/relationships/slide" Target="slides/slide2.xml"/><Relationship Id="rId41" Type="http://schemas.openxmlformats.org/officeDocument/2006/relationships/slide" Target="slides/slide23.xml"/><Relationship Id="rId62" Type="http://schemas.openxmlformats.org/officeDocument/2006/relationships/slide" Target="slides/slide44.xml"/><Relationship Id="rId83" Type="http://schemas.openxmlformats.org/officeDocument/2006/relationships/slide" Target="slides/slide65.xml"/><Relationship Id="rId179" Type="http://schemas.openxmlformats.org/officeDocument/2006/relationships/slide" Target="slides/slide161.xml"/><Relationship Id="rId365" Type="http://schemas.openxmlformats.org/officeDocument/2006/relationships/slide" Target="slides/slide347.xml"/><Relationship Id="rId386" Type="http://schemas.microsoft.com/office/2015/10/relationships/revisionInfo" Target="revisionInfo.xml"/><Relationship Id="rId190" Type="http://schemas.openxmlformats.org/officeDocument/2006/relationships/slide" Target="slides/slide172.xml"/><Relationship Id="rId204" Type="http://schemas.openxmlformats.org/officeDocument/2006/relationships/slide" Target="slides/slide186.xml"/><Relationship Id="rId225" Type="http://schemas.openxmlformats.org/officeDocument/2006/relationships/slide" Target="slides/slide207.xml"/><Relationship Id="rId246" Type="http://schemas.openxmlformats.org/officeDocument/2006/relationships/slide" Target="slides/slide228.xml"/><Relationship Id="rId267" Type="http://schemas.openxmlformats.org/officeDocument/2006/relationships/slide" Target="slides/slide249.xml"/><Relationship Id="rId288" Type="http://schemas.openxmlformats.org/officeDocument/2006/relationships/slide" Target="slides/slide270.xml"/><Relationship Id="rId106" Type="http://schemas.openxmlformats.org/officeDocument/2006/relationships/slide" Target="slides/slide88.xml"/><Relationship Id="rId127" Type="http://schemas.openxmlformats.org/officeDocument/2006/relationships/slide" Target="slides/slide109.xml"/><Relationship Id="rId313" Type="http://schemas.openxmlformats.org/officeDocument/2006/relationships/slide" Target="slides/slide295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3.xml"/><Relationship Id="rId52" Type="http://schemas.openxmlformats.org/officeDocument/2006/relationships/slide" Target="slides/slide34.xml"/><Relationship Id="rId73" Type="http://schemas.openxmlformats.org/officeDocument/2006/relationships/slide" Target="slides/slide55.xml"/><Relationship Id="rId94" Type="http://schemas.openxmlformats.org/officeDocument/2006/relationships/slide" Target="slides/slide76.xml"/><Relationship Id="rId148" Type="http://schemas.openxmlformats.org/officeDocument/2006/relationships/slide" Target="slides/slide130.xml"/><Relationship Id="rId169" Type="http://schemas.openxmlformats.org/officeDocument/2006/relationships/slide" Target="slides/slide151.xml"/><Relationship Id="rId334" Type="http://schemas.openxmlformats.org/officeDocument/2006/relationships/slide" Target="slides/slide316.xml"/><Relationship Id="rId355" Type="http://schemas.openxmlformats.org/officeDocument/2006/relationships/slide" Target="slides/slide337.xml"/><Relationship Id="rId376" Type="http://schemas.openxmlformats.org/officeDocument/2006/relationships/slide" Target="slides/slide358.xml"/><Relationship Id="rId4" Type="http://schemas.openxmlformats.org/officeDocument/2006/relationships/slideMaster" Target="slideMasters/slideMaster1.xml"/><Relationship Id="rId180" Type="http://schemas.openxmlformats.org/officeDocument/2006/relationships/slide" Target="slides/slide162.xml"/><Relationship Id="rId215" Type="http://schemas.openxmlformats.org/officeDocument/2006/relationships/slide" Target="slides/slide197.xml"/><Relationship Id="rId236" Type="http://schemas.openxmlformats.org/officeDocument/2006/relationships/slide" Target="slides/slide218.xml"/><Relationship Id="rId257" Type="http://schemas.openxmlformats.org/officeDocument/2006/relationships/slide" Target="slides/slide239.xml"/><Relationship Id="rId278" Type="http://schemas.openxmlformats.org/officeDocument/2006/relationships/slide" Target="slides/slide260.xml"/><Relationship Id="rId303" Type="http://schemas.openxmlformats.org/officeDocument/2006/relationships/slide" Target="slides/slide285.xml"/><Relationship Id="rId42" Type="http://schemas.openxmlformats.org/officeDocument/2006/relationships/slide" Target="slides/slide24.xml"/><Relationship Id="rId84" Type="http://schemas.openxmlformats.org/officeDocument/2006/relationships/slide" Target="slides/slide66.xml"/><Relationship Id="rId138" Type="http://schemas.openxmlformats.org/officeDocument/2006/relationships/slide" Target="slides/slide120.xml"/><Relationship Id="rId345" Type="http://schemas.openxmlformats.org/officeDocument/2006/relationships/slide" Target="slides/slide327.xml"/><Relationship Id="rId191" Type="http://schemas.openxmlformats.org/officeDocument/2006/relationships/slide" Target="slides/slide173.xml"/><Relationship Id="rId205" Type="http://schemas.openxmlformats.org/officeDocument/2006/relationships/slide" Target="slides/slide187.xml"/><Relationship Id="rId247" Type="http://schemas.openxmlformats.org/officeDocument/2006/relationships/slide" Target="slides/slide229.xml"/><Relationship Id="rId107" Type="http://schemas.openxmlformats.org/officeDocument/2006/relationships/slide" Target="slides/slide89.xml"/><Relationship Id="rId289" Type="http://schemas.openxmlformats.org/officeDocument/2006/relationships/slide" Target="slides/slide271.xml"/><Relationship Id="rId11" Type="http://schemas.openxmlformats.org/officeDocument/2006/relationships/slideMaster" Target="slideMasters/slideMaster8.xml"/><Relationship Id="rId53" Type="http://schemas.openxmlformats.org/officeDocument/2006/relationships/slide" Target="slides/slide35.xml"/><Relationship Id="rId149" Type="http://schemas.openxmlformats.org/officeDocument/2006/relationships/slide" Target="slides/slide131.xml"/><Relationship Id="rId314" Type="http://schemas.openxmlformats.org/officeDocument/2006/relationships/slide" Target="slides/slide296.xml"/><Relationship Id="rId356" Type="http://schemas.openxmlformats.org/officeDocument/2006/relationships/slide" Target="slides/slide338.xml"/><Relationship Id="rId95" Type="http://schemas.openxmlformats.org/officeDocument/2006/relationships/slide" Target="slides/slide77.xml"/><Relationship Id="rId160" Type="http://schemas.openxmlformats.org/officeDocument/2006/relationships/slide" Target="slides/slide142.xml"/><Relationship Id="rId216" Type="http://schemas.openxmlformats.org/officeDocument/2006/relationships/slide" Target="slides/slide198.xml"/><Relationship Id="rId258" Type="http://schemas.openxmlformats.org/officeDocument/2006/relationships/slide" Target="slides/slide240.xml"/><Relationship Id="rId22" Type="http://schemas.openxmlformats.org/officeDocument/2006/relationships/slide" Target="slides/slide4.xml"/><Relationship Id="rId64" Type="http://schemas.openxmlformats.org/officeDocument/2006/relationships/slide" Target="slides/slide46.xml"/><Relationship Id="rId118" Type="http://schemas.openxmlformats.org/officeDocument/2006/relationships/slide" Target="slides/slide100.xml"/><Relationship Id="rId325" Type="http://schemas.openxmlformats.org/officeDocument/2006/relationships/slide" Target="slides/slide307.xml"/><Relationship Id="rId367" Type="http://schemas.openxmlformats.org/officeDocument/2006/relationships/slide" Target="slides/slide349.xml"/><Relationship Id="rId171" Type="http://schemas.openxmlformats.org/officeDocument/2006/relationships/slide" Target="slides/slide153.xml"/><Relationship Id="rId227" Type="http://schemas.openxmlformats.org/officeDocument/2006/relationships/slide" Target="slides/slide209.xml"/><Relationship Id="rId269" Type="http://schemas.openxmlformats.org/officeDocument/2006/relationships/slide" Target="slides/slide251.xml"/><Relationship Id="rId33" Type="http://schemas.openxmlformats.org/officeDocument/2006/relationships/slide" Target="slides/slide15.xml"/><Relationship Id="rId129" Type="http://schemas.openxmlformats.org/officeDocument/2006/relationships/slide" Target="slides/slide111.xml"/><Relationship Id="rId280" Type="http://schemas.openxmlformats.org/officeDocument/2006/relationships/slide" Target="slides/slide262.xml"/><Relationship Id="rId336" Type="http://schemas.openxmlformats.org/officeDocument/2006/relationships/slide" Target="slides/slide318.xml"/><Relationship Id="rId75" Type="http://schemas.openxmlformats.org/officeDocument/2006/relationships/slide" Target="slides/slide57.xml"/><Relationship Id="rId140" Type="http://schemas.openxmlformats.org/officeDocument/2006/relationships/slide" Target="slides/slide122.xml"/><Relationship Id="rId182" Type="http://schemas.openxmlformats.org/officeDocument/2006/relationships/slide" Target="slides/slide164.xml"/><Relationship Id="rId378" Type="http://schemas.openxmlformats.org/officeDocument/2006/relationships/slide" Target="slides/slide360.xml"/><Relationship Id="rId6" Type="http://schemas.openxmlformats.org/officeDocument/2006/relationships/slideMaster" Target="slideMasters/slideMaster3.xml"/><Relationship Id="rId238" Type="http://schemas.openxmlformats.org/officeDocument/2006/relationships/slide" Target="slides/slide220.xml"/><Relationship Id="rId291" Type="http://schemas.openxmlformats.org/officeDocument/2006/relationships/slide" Target="slides/slide273.xml"/><Relationship Id="rId305" Type="http://schemas.openxmlformats.org/officeDocument/2006/relationships/slide" Target="slides/slide287.xml"/><Relationship Id="rId347" Type="http://schemas.openxmlformats.org/officeDocument/2006/relationships/slide" Target="slides/slide329.xml"/><Relationship Id="rId44" Type="http://schemas.openxmlformats.org/officeDocument/2006/relationships/slide" Target="slides/slide26.xml"/><Relationship Id="rId86" Type="http://schemas.openxmlformats.org/officeDocument/2006/relationships/slide" Target="slides/slide68.xml"/><Relationship Id="rId151" Type="http://schemas.openxmlformats.org/officeDocument/2006/relationships/slide" Target="slides/slide133.xml"/><Relationship Id="rId193" Type="http://schemas.openxmlformats.org/officeDocument/2006/relationships/slide" Target="slides/slide175.xml"/><Relationship Id="rId207" Type="http://schemas.openxmlformats.org/officeDocument/2006/relationships/slide" Target="slides/slide189.xml"/><Relationship Id="rId249" Type="http://schemas.openxmlformats.org/officeDocument/2006/relationships/slide" Target="slides/slide231.xml"/><Relationship Id="rId13" Type="http://schemas.openxmlformats.org/officeDocument/2006/relationships/slideMaster" Target="slideMasters/slideMaster10.xml"/><Relationship Id="rId109" Type="http://schemas.openxmlformats.org/officeDocument/2006/relationships/slide" Target="slides/slide91.xml"/><Relationship Id="rId260" Type="http://schemas.openxmlformats.org/officeDocument/2006/relationships/slide" Target="slides/slide242.xml"/><Relationship Id="rId316" Type="http://schemas.openxmlformats.org/officeDocument/2006/relationships/slide" Target="slides/slide298.xml"/><Relationship Id="rId55" Type="http://schemas.openxmlformats.org/officeDocument/2006/relationships/slide" Target="slides/slide37.xml"/><Relationship Id="rId97" Type="http://schemas.openxmlformats.org/officeDocument/2006/relationships/slide" Target="slides/slide79.xml"/><Relationship Id="rId120" Type="http://schemas.openxmlformats.org/officeDocument/2006/relationships/slide" Target="slides/slide102.xml"/><Relationship Id="rId358" Type="http://schemas.openxmlformats.org/officeDocument/2006/relationships/slide" Target="slides/slide340.xml"/><Relationship Id="rId162" Type="http://schemas.openxmlformats.org/officeDocument/2006/relationships/slide" Target="slides/slide144.xml"/><Relationship Id="rId218" Type="http://schemas.openxmlformats.org/officeDocument/2006/relationships/slide" Target="slides/slide200.xml"/><Relationship Id="rId271" Type="http://schemas.openxmlformats.org/officeDocument/2006/relationships/slide" Target="slides/slide253.xml"/><Relationship Id="rId24" Type="http://schemas.openxmlformats.org/officeDocument/2006/relationships/slide" Target="slides/slide6.xml"/><Relationship Id="rId66" Type="http://schemas.openxmlformats.org/officeDocument/2006/relationships/slide" Target="slides/slide48.xml"/><Relationship Id="rId131" Type="http://schemas.openxmlformats.org/officeDocument/2006/relationships/slide" Target="slides/slide113.xml"/><Relationship Id="rId327" Type="http://schemas.openxmlformats.org/officeDocument/2006/relationships/slide" Target="slides/slide309.xml"/><Relationship Id="rId369" Type="http://schemas.openxmlformats.org/officeDocument/2006/relationships/slide" Target="slides/slide351.xml"/><Relationship Id="rId173" Type="http://schemas.openxmlformats.org/officeDocument/2006/relationships/slide" Target="slides/slide155.xml"/><Relationship Id="rId229" Type="http://schemas.openxmlformats.org/officeDocument/2006/relationships/slide" Target="slides/slide211.xml"/><Relationship Id="rId380" Type="http://schemas.openxmlformats.org/officeDocument/2006/relationships/slide" Target="slides/slide362.xml"/><Relationship Id="rId240" Type="http://schemas.openxmlformats.org/officeDocument/2006/relationships/slide" Target="slides/slide222.xml"/><Relationship Id="rId35" Type="http://schemas.openxmlformats.org/officeDocument/2006/relationships/slide" Target="slides/slide17.xml"/><Relationship Id="rId77" Type="http://schemas.openxmlformats.org/officeDocument/2006/relationships/slide" Target="slides/slide59.xml"/><Relationship Id="rId100" Type="http://schemas.openxmlformats.org/officeDocument/2006/relationships/slide" Target="slides/slide82.xml"/><Relationship Id="rId282" Type="http://schemas.openxmlformats.org/officeDocument/2006/relationships/slide" Target="slides/slide264.xml"/><Relationship Id="rId338" Type="http://schemas.openxmlformats.org/officeDocument/2006/relationships/slide" Target="slides/slide320.xml"/><Relationship Id="rId8" Type="http://schemas.openxmlformats.org/officeDocument/2006/relationships/slideMaster" Target="slideMasters/slideMaster5.xml"/><Relationship Id="rId142" Type="http://schemas.openxmlformats.org/officeDocument/2006/relationships/slide" Target="slides/slide124.xml"/><Relationship Id="rId184" Type="http://schemas.openxmlformats.org/officeDocument/2006/relationships/slide" Target="slides/slide166.xml"/><Relationship Id="rId251" Type="http://schemas.openxmlformats.org/officeDocument/2006/relationships/slide" Target="slides/slide233.xml"/><Relationship Id="rId46" Type="http://schemas.openxmlformats.org/officeDocument/2006/relationships/slide" Target="slides/slide28.xml"/><Relationship Id="rId293" Type="http://schemas.openxmlformats.org/officeDocument/2006/relationships/slide" Target="slides/slide275.xml"/><Relationship Id="rId307" Type="http://schemas.openxmlformats.org/officeDocument/2006/relationships/slide" Target="slides/slide289.xml"/><Relationship Id="rId349" Type="http://schemas.openxmlformats.org/officeDocument/2006/relationships/slide" Target="slides/slide331.xml"/><Relationship Id="rId88" Type="http://schemas.openxmlformats.org/officeDocument/2006/relationships/slide" Target="slides/slide70.xml"/><Relationship Id="rId111" Type="http://schemas.openxmlformats.org/officeDocument/2006/relationships/slide" Target="slides/slide93.xml"/><Relationship Id="rId153" Type="http://schemas.openxmlformats.org/officeDocument/2006/relationships/slide" Target="slides/slide135.xml"/><Relationship Id="rId195" Type="http://schemas.openxmlformats.org/officeDocument/2006/relationships/slide" Target="slides/slide177.xml"/><Relationship Id="rId209" Type="http://schemas.openxmlformats.org/officeDocument/2006/relationships/slide" Target="slides/slide191.xml"/><Relationship Id="rId360" Type="http://schemas.openxmlformats.org/officeDocument/2006/relationships/slide" Target="slides/slide342.xml"/><Relationship Id="rId220" Type="http://schemas.openxmlformats.org/officeDocument/2006/relationships/slide" Target="slides/slide202.xml"/><Relationship Id="rId15" Type="http://schemas.openxmlformats.org/officeDocument/2006/relationships/slideMaster" Target="slideMasters/slideMaster12.xml"/><Relationship Id="rId57" Type="http://schemas.openxmlformats.org/officeDocument/2006/relationships/slide" Target="slides/slide39.xml"/><Relationship Id="rId262" Type="http://schemas.openxmlformats.org/officeDocument/2006/relationships/slide" Target="slides/slide244.xml"/><Relationship Id="rId318" Type="http://schemas.openxmlformats.org/officeDocument/2006/relationships/slide" Target="slides/slide300.xml"/><Relationship Id="rId99" Type="http://schemas.openxmlformats.org/officeDocument/2006/relationships/slide" Target="slides/slide81.xml"/><Relationship Id="rId122" Type="http://schemas.openxmlformats.org/officeDocument/2006/relationships/slide" Target="slides/slide104.xml"/><Relationship Id="rId164" Type="http://schemas.openxmlformats.org/officeDocument/2006/relationships/slide" Target="slides/slide146.xml"/><Relationship Id="rId371" Type="http://schemas.openxmlformats.org/officeDocument/2006/relationships/slide" Target="slides/slide353.xml"/><Relationship Id="rId26" Type="http://schemas.openxmlformats.org/officeDocument/2006/relationships/slide" Target="slides/slide8.xml"/><Relationship Id="rId231" Type="http://schemas.openxmlformats.org/officeDocument/2006/relationships/slide" Target="slides/slide213.xml"/><Relationship Id="rId273" Type="http://schemas.openxmlformats.org/officeDocument/2006/relationships/slide" Target="slides/slide255.xml"/><Relationship Id="rId329" Type="http://schemas.openxmlformats.org/officeDocument/2006/relationships/slide" Target="slides/slide31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4" y="0"/>
            <a:ext cx="2945659" cy="496334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7" y="0"/>
            <a:ext cx="2945659" cy="496334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r">
              <a:defRPr sz="1200"/>
            </a:lvl1pPr>
          </a:lstStyle>
          <a:p>
            <a:fld id="{6CD8F015-447F-47A2-9CB4-05A2ED03C3A9}" type="datetimeFigureOut">
              <a:rPr lang="en-US" smtClean="0"/>
              <a:t>12/13/2023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7713"/>
            <a:ext cx="4959350" cy="371951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52" tIns="45226" rIns="90452" bIns="4522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15157"/>
            <a:ext cx="5438140" cy="4466988"/>
          </a:xfrm>
          <a:prstGeom prst="rect">
            <a:avLst/>
          </a:prstGeom>
        </p:spPr>
        <p:txBody>
          <a:bodyPr vert="horz" lIns="90452" tIns="45226" rIns="90452" bIns="45226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4" y="9428583"/>
            <a:ext cx="2945659" cy="496334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7" y="9428583"/>
            <a:ext cx="2945659" cy="496334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r">
              <a:defRPr sz="1200"/>
            </a:lvl1pPr>
          </a:lstStyle>
          <a:p>
            <a:fld id="{9CBE5971-2EA0-420F-8461-EEE5968F5B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6419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dirty="0"/>
          </a:p>
        </p:txBody>
      </p:sp>
    </p:spTree>
    <p:extLst>
      <p:ext uri="{BB962C8B-B14F-4D97-AF65-F5344CB8AC3E}">
        <p14:creationId xmlns:p14="http://schemas.microsoft.com/office/powerpoint/2010/main" val="31992884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45442728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178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5623550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30389359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68260635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32854441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7425272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18490191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210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877409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218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17282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45638090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4346128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74846925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48771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231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231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35414010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2B24B3E-3495-4A81-9766-EB1C75BD100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51489" y="9376045"/>
            <a:ext cx="2947776" cy="491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C8931-3665-4139-92D8-CE1F4C73EAA9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5038" y="739775"/>
            <a:ext cx="4935537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769" y="4687231"/>
            <a:ext cx="5441316" cy="444128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0198595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2B24B3E-3495-4A81-9766-EB1C75BD100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51489" y="9376045"/>
            <a:ext cx="2947776" cy="491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C8931-3665-4139-92D8-CE1F4C73EAA9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5038" y="739775"/>
            <a:ext cx="4935537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769" y="4687231"/>
            <a:ext cx="5441316" cy="444128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14056778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2B24B3E-3495-4A81-9766-EB1C75BD100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51489" y="9376045"/>
            <a:ext cx="2947776" cy="491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C8931-3665-4139-92D8-CE1F4C73EAA9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5038" y="739775"/>
            <a:ext cx="4935537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769" y="4687231"/>
            <a:ext cx="5441316" cy="444128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34288114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3744504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76994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24505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20154277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298" indent="-282807"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227" indent="-226245"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718" indent="-226245"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6209" indent="-226245"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700" indent="-226245" defTabSz="914409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1190" indent="-226245" defTabSz="914409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681" indent="-226245" defTabSz="914409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6172" indent="-226245" defTabSz="914409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144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3DD2BD-F4F7-405A-946A-C52E8DF3E16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36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6125"/>
            <a:ext cx="4962525" cy="3722688"/>
          </a:xfrm>
          <a:ln/>
        </p:spPr>
      </p:sp>
      <p:sp>
        <p:nvSpPr>
          <p:cNvPr id="5365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0389" y="4715496"/>
            <a:ext cx="5436897" cy="446425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11744867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83053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715841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6453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81891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5250462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777362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2B24B3E-3495-4A81-9766-EB1C75BD100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51489" y="9376045"/>
            <a:ext cx="2947776" cy="491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C8931-3665-4139-92D8-CE1F4C73EAA9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5038" y="739775"/>
            <a:ext cx="4935537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769" y="4687231"/>
            <a:ext cx="5441316" cy="444128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3968428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8535399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77731160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8006549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54200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590476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42729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15600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04576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14384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663140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76128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75398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73831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35AEA859-1FBD-492C-B728-F9B5FDA394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951682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94A8D3E-3776-416F-A664-C25D87E514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6086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592368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D436388-307E-48ED-B679-858C6E568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815290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AF9ADC9-3E27-44DA-B2AE-B3C707DCE2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78757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73758EC6-CCD6-42AC-9823-2B7603B06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594395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55FC11D-C778-4699-96C3-8835C197E5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81241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3E9B7A-50CC-401A-A1BD-2DD8F55F13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71826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449907A-C9DE-436C-8305-5AA11DF95D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455445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0237561-2B3F-4D72-9FAF-A6F919EB84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361293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DE6BB42-0C31-4CFB-B147-1AAE1EDF10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0607828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8C9C813-C3EC-49FF-AA04-29CCD43FFC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080285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6F0074C-8013-41EE-8EF0-BE450A3791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65353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620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3066B4-BD23-4447-8031-B78C4CD9978D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922585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ECA2A-7D6A-41E0-AF7A-A27EA842D36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618553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52BE1E-3072-45D7-90C1-26DC068F2FF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78257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DAF80C-8644-416E-A08D-5AFC7930472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77440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5B1351-0E73-4DF0-A4EF-BEC167556B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35875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4498D3-5BBD-4A61-ABB7-66CEECDC28F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32155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9C0E8-5F76-4872-894B-5FAD4AB65BC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082575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12CCD2-21E3-485F-A8D8-BC84621361A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46528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CBCD81-3128-45D7-BE00-1F08E967544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09927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E2B668-F32B-432E-9A5B-573960636EA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4584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B79A414-E239-4197-9C72-BE7E2F0B3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515514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9CD7E1-B434-4502-8756-505E6F9A2F8D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6767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6849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68389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307951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31459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58229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057182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53668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26465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182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240BE07-A114-4229-A434-81848DB190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50760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17263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33360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06098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-28281"/>
            <a:ext cx="9144000" cy="393700"/>
          </a:xfrm>
          <a:solidFill>
            <a:srgbClr val="0066FF"/>
          </a:solidFill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D7BC5F-438A-474D-82A8-B9A55BA94F0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322472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6F5BED-4FE8-4FD4-A19C-067844AB6A24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246534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163725-936F-43ED-86E7-AD54CE8CB13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4320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EFA57D-8611-446B-BEA2-0EABE992858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46021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5DFC4A-3FEC-4DAF-B582-61157BC8EF5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04261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AAF803-A6E6-4FB3-916B-D3A0FE289AB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60477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C8460B-2401-42E9-A171-D2BFAF73409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81542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93FAE26-13E2-4ED6-8BE1-7D8B1014A2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525809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8B3C3D-53FA-46E9-9328-464A20C5F5E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09627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4B08B1-9F09-4527-BB35-686B0DB0E34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42290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BE3F59-5DF4-47B9-9386-04EC26666680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52505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925298-3260-484B-992B-7A8CEC8E1D20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3365506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C5285-534F-44FB-847F-156B4DFDE9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124164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D2DB82-8963-4B43-8472-1AE928F66EE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6623281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00D152-BA33-4B96-BACC-021488EB783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62239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1E2F02-CA17-4DD7-880D-85DC48D21FC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373872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E74AF-AB51-44F5-90CE-7ADA5C49EF2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96182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6A4ED3-452F-4ECE-89C3-1443E60FEBE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23765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EAFF025-74C9-4082-A1D8-BF8069E86C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19151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CF083A-7C0B-4103-97B7-1366005CD2F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26020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707D65-54E2-4C3D-B5B5-AC35A48B7FE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12466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820F9A-EA3E-47F3-943B-AE34750B458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966855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133C43-BF0F-40D2-9DB5-0C89A1EC511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778985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9246E4-5429-450B-BE00-AB5AF11EE06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49894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2AB98E-0A90-4E16-90AA-13460817737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00075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B639BE-3CC1-4A9B-8155-A38BBF8024D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99445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B414A6-A215-49BE-989A-8F4BBFC1454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22987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91DA00-5724-482E-9B78-E38D36295610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81568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E2CCC4-ADB2-4590-874B-C26C275DE80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8071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125382A-3DF0-4797-BE0F-445E10A4FB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987868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41F78E-89F7-4F0F-AD65-5B548D51F55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64906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B432FD-4418-4278-A2DD-BE3BF810BB6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341834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E87B31-DD52-4730-BEB9-A1A9546AC93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909853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429EBE-B209-44D5-96D1-FF86A9486DB0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9481969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A225F5-82A6-4D66-B6F8-297F4350FD4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96881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986923-60A7-4351-BC32-481D5E6358B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74078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3CBD4D-D8AB-4DD4-9D93-111C645567A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607463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AB5751-9C19-4E84-AF42-E80454FA241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897812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B8950B-8129-46C0-887B-85D158B07DF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52899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1B349859-308B-44EF-A27B-55BF25424D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7064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68BD18B-46BE-49D5-8E30-1AECAEBD1C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43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4145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79B6EA3-FDDD-438E-9163-541F1F5CE2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8822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4A9BE35-29C3-4B97-839D-9DE43E6628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002766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2F286BB-3F6F-42E1-A81B-B151238503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994765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8D7AB8CC-E3BB-4996-AEFA-356CB70AC9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1514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BBE1E43-4B64-4081-B5EC-220B08B76C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161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35AEA859-1FBD-492C-B728-F9B5FDA394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4644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94A8D3E-3776-416F-A664-C25D87E514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457941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D436388-307E-48ED-B679-858C6E568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64790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AF9ADC9-3E27-44DA-B2AE-B3C707DCE2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69402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73758EC6-CCD6-42AC-9823-2B7603B06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24995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5347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55FC11D-C778-4699-96C3-8835C197E5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48473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3E9B7A-50CC-401A-A1BD-2DD8F55F13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03926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449907A-C9DE-436C-8305-5AA11DF95D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60046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0237561-2B3F-4D72-9FAF-A6F919EB84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7033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DE6BB42-0C31-4CFB-B147-1AAE1EDF10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40809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8C9C813-C3EC-49FF-AA04-29CCD43FFC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203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6F0074C-8013-41EE-8EF0-BE450A3791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5309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A87F05-397B-4DC5-8F6B-4F344128EC3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77858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201BC1-466E-4B14-A4B3-BFF37E05939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24281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299C08-7164-470D-94A2-7D4AFFEF68D8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0209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06629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FCD376-6D00-4AB4-9C77-0A968BA7CE95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83868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584B06-8737-4A67-B93E-05D9E267CED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92144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813FE7-908A-4E36-BBA0-9D794DE4387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92627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62FF19-E66A-496E-8A10-CCB6A0C22840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942086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9A8991B-3C86-4B79-A1C7-09C5CDB4B28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80415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4F659E-470C-46A3-80BE-6D139DEFDE5C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8927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0BF971-02CD-4B99-B742-3C7FC7DA6AB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08751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8D879A-199D-4D56-9D3D-DD2FC3D095C3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93046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4BED6C-E9ED-422D-B6E1-23D9D9F232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924582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A87F05-397B-4DC5-8F6B-4F344128EC3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92089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488386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201BC1-466E-4B14-A4B3-BFF37E05939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70976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299C08-7164-470D-94A2-7D4AFFEF68D8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09691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FCD376-6D00-4AB4-9C77-0A968BA7CE95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88605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584B06-8737-4A67-B93E-05D9E267CED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451114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813FE7-908A-4E36-BBA0-9D794DE4387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32341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62FF19-E66A-496E-8A10-CCB6A0C22840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20767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9A8991B-3C86-4B79-A1C7-09C5CDB4B28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56660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4F659E-470C-46A3-80BE-6D139DEFDE5C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9374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0BF971-02CD-4B99-B742-3C7FC7DA6AB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52033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8D879A-199D-4D56-9D3D-DD2FC3D095C3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8006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51552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E0DAD6-9CE3-4454-B5BF-041EB25A3F8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06790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0A672B-4EE8-4FAA-A39F-23753E3C5E5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49016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C29E8E-0ACE-4EAB-91DE-5DCBB1890A50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30067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614D30-F8FC-4F9E-A9A8-24E16EAB431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72226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155D5B-1E79-42EC-B1FE-41D5C5612AE8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11088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0FBFC0-7B3E-43B3-A874-C6820D24D475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90862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58CADB-19C2-46D1-B601-DE6C69392C04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362413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9E16E9-F49D-4CF5-996D-0F7FE60B462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51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F4A596-4BF0-43FF-AFBD-49A5F3D47EEE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89663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6C72BA-2BEF-4F79-953A-33A7472180C4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7020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019860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18EDFB-3B3B-4D6E-9B41-204A399314F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36628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CD88DA-3E88-47B4-9C39-18122A035CB0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28418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97032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025659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682474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34555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07372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916901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37127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1044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89458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10674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58235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4186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280924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8042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761489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060159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68213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35005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38440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449824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378960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893936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847852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740308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21826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128629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59677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26918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966158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88508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.xml"/><Relationship Id="rId13" Type="http://schemas.openxmlformats.org/officeDocument/2006/relationships/theme" Target="../theme/theme10.xml"/><Relationship Id="rId3" Type="http://schemas.openxmlformats.org/officeDocument/2006/relationships/slideLayout" Target="../slideLayouts/slideLayout110.xml"/><Relationship Id="rId7" Type="http://schemas.openxmlformats.org/officeDocument/2006/relationships/slideLayout" Target="../slideLayouts/slideLayout114.xml"/><Relationship Id="rId12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8.xml"/><Relationship Id="rId6" Type="http://schemas.openxmlformats.org/officeDocument/2006/relationships/slideLayout" Target="../slideLayouts/slideLayout113.xml"/><Relationship Id="rId11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112.xml"/><Relationship Id="rId10" Type="http://schemas.openxmlformats.org/officeDocument/2006/relationships/slideLayout" Target="../slideLayouts/slideLayout117.xml"/><Relationship Id="rId4" Type="http://schemas.openxmlformats.org/officeDocument/2006/relationships/slideLayout" Target="../slideLayouts/slideLayout111.xml"/><Relationship Id="rId9" Type="http://schemas.openxmlformats.org/officeDocument/2006/relationships/slideLayout" Target="../slideLayouts/slideLayout116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.xml"/><Relationship Id="rId3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26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120.xml"/><Relationship Id="rId6" Type="http://schemas.openxmlformats.org/officeDocument/2006/relationships/slideLayout" Target="../slideLayouts/slideLayout125.xml"/><Relationship Id="rId11" Type="http://schemas.openxmlformats.org/officeDocument/2006/relationships/slideLayout" Target="../slideLayouts/slideLayout130.xml"/><Relationship Id="rId5" Type="http://schemas.openxmlformats.org/officeDocument/2006/relationships/slideLayout" Target="../slideLayouts/slideLayout124.xml"/><Relationship Id="rId10" Type="http://schemas.openxmlformats.org/officeDocument/2006/relationships/slideLayout" Target="../slideLayouts/slideLayout129.xml"/><Relationship Id="rId4" Type="http://schemas.openxmlformats.org/officeDocument/2006/relationships/slideLayout" Target="../slideLayouts/slideLayout123.xml"/><Relationship Id="rId9" Type="http://schemas.openxmlformats.org/officeDocument/2006/relationships/slideLayout" Target="../slideLayouts/slideLayout128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.xml"/><Relationship Id="rId13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7.xml"/><Relationship Id="rId12" Type="http://schemas.openxmlformats.org/officeDocument/2006/relationships/slideLayout" Target="../slideLayouts/slideLayout142.xml"/><Relationship Id="rId2" Type="http://schemas.openxmlformats.org/officeDocument/2006/relationships/slideLayout" Target="../slideLayouts/slideLayout132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11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35.xml"/><Relationship Id="rId10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Relationship Id="rId14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13" Type="http://schemas.openxmlformats.org/officeDocument/2006/relationships/theme" Target="../theme/theme13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slideLayout" Target="../slideLayouts/slideLayout155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13" Type="http://schemas.openxmlformats.org/officeDocument/2006/relationships/theme" Target="../theme/theme14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slideLayout" Target="../slideLayouts/slideLayout167.xml"/><Relationship Id="rId2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5.xml"/><Relationship Id="rId3" Type="http://schemas.openxmlformats.org/officeDocument/2006/relationships/slideLayout" Target="../slideLayouts/slideLayout170.xml"/><Relationship Id="rId7" Type="http://schemas.openxmlformats.org/officeDocument/2006/relationships/slideLayout" Target="../slideLayouts/slideLayout174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69.xml"/><Relationship Id="rId1" Type="http://schemas.openxmlformats.org/officeDocument/2006/relationships/slideLayout" Target="../slideLayouts/slideLayout168.xml"/><Relationship Id="rId6" Type="http://schemas.openxmlformats.org/officeDocument/2006/relationships/slideLayout" Target="../slideLayouts/slideLayout173.xml"/><Relationship Id="rId11" Type="http://schemas.openxmlformats.org/officeDocument/2006/relationships/slideLayout" Target="../slideLayouts/slideLayout178.xml"/><Relationship Id="rId5" Type="http://schemas.openxmlformats.org/officeDocument/2006/relationships/slideLayout" Target="../slideLayouts/slideLayout172.xml"/><Relationship Id="rId10" Type="http://schemas.openxmlformats.org/officeDocument/2006/relationships/slideLayout" Target="../slideLayouts/slideLayout177.xml"/><Relationship Id="rId4" Type="http://schemas.openxmlformats.org/officeDocument/2006/relationships/slideLayout" Target="../slideLayouts/slideLayout171.xml"/><Relationship Id="rId9" Type="http://schemas.openxmlformats.org/officeDocument/2006/relationships/slideLayout" Target="../slideLayouts/slideLayout176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slideLayout" Target="../slideLayouts/slideLayout83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2" Type="http://schemas.openxmlformats.org/officeDocument/2006/relationships/slideLayout" Target="../slideLayouts/slideLayout85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93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8.xml"/><Relationship Id="rId7" Type="http://schemas.openxmlformats.org/officeDocument/2006/relationships/slideLayout" Target="../slideLayouts/slideLayout102.xml"/><Relationship Id="rId12" Type="http://schemas.openxmlformats.org/officeDocument/2006/relationships/slideLayout" Target="../slideLayouts/slideLayout107.xml"/><Relationship Id="rId2" Type="http://schemas.openxmlformats.org/officeDocument/2006/relationships/slideLayout" Target="../slideLayouts/slideLayout97.xml"/><Relationship Id="rId1" Type="http://schemas.openxmlformats.org/officeDocument/2006/relationships/slideLayout" Target="../slideLayouts/slideLayout96.xml"/><Relationship Id="rId6" Type="http://schemas.openxmlformats.org/officeDocument/2006/relationships/slideLayout" Target="../slideLayouts/slideLayout101.xml"/><Relationship Id="rId11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4604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85544E-E864-4144-BCE2-0051B2C6479F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8767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  <p:sldLayoutId id="2147483839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050FC77-3E20-45D2-AA49-865EEACCE5D6}" type="slidenum">
              <a:rPr 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76946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CF4EBC40-5D11-414E-958E-8FFB8B8F5D2A}" type="slidenum">
              <a:rPr lang="en-US" altLang="en-US" sz="1400">
                <a:solidFill>
                  <a:srgbClr val="FFFFFF"/>
                </a:solidFill>
                <a:cs typeface="Times New Roman" pitchFamily="18" charset="0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61361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8" r:id="rId1"/>
    <p:sldLayoutId id="2147483879" r:id="rId2"/>
    <p:sldLayoutId id="2147483880" r:id="rId3"/>
    <p:sldLayoutId id="2147483881" r:id="rId4"/>
    <p:sldLayoutId id="2147483882" r:id="rId5"/>
    <p:sldLayoutId id="2147483883" r:id="rId6"/>
    <p:sldLayoutId id="2147483884" r:id="rId7"/>
    <p:sldLayoutId id="2147483885" r:id="rId8"/>
    <p:sldLayoutId id="2147483886" r:id="rId9"/>
    <p:sldLayoutId id="2147483887" r:id="rId10"/>
    <p:sldLayoutId id="2147483888" r:id="rId11"/>
    <p:sldLayoutId id="2147483889" r:id="rId12"/>
    <p:sldLayoutId id="2147483890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mtClean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mtClean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mtClean="0"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6EE970B-FD1A-47EA-8D5F-B5885427A9E1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9062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2" r:id="rId1"/>
    <p:sldLayoutId id="2147483893" r:id="rId2"/>
    <p:sldLayoutId id="2147483894" r:id="rId3"/>
    <p:sldLayoutId id="2147483895" r:id="rId4"/>
    <p:sldLayoutId id="2147483896" r:id="rId5"/>
    <p:sldLayoutId id="2147483897" r:id="rId6"/>
    <p:sldLayoutId id="2147483898" r:id="rId7"/>
    <p:sldLayoutId id="2147483899" r:id="rId8"/>
    <p:sldLayoutId id="2147483900" r:id="rId9"/>
    <p:sldLayoutId id="2147483901" r:id="rId10"/>
    <p:sldLayoutId id="2147483902" r:id="rId11"/>
    <p:sldLayoutId id="214748390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ern="12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90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6813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259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6813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259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EBDF75B-F83F-43B5-91B9-3CCAD0D97852}" type="slidenum">
              <a:rPr 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9944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5" r:id="rId1"/>
    <p:sldLayoutId id="2147483906" r:id="rId2"/>
    <p:sldLayoutId id="2147483907" r:id="rId3"/>
    <p:sldLayoutId id="2147483908" r:id="rId4"/>
    <p:sldLayoutId id="2147483909" r:id="rId5"/>
    <p:sldLayoutId id="2147483910" r:id="rId6"/>
    <p:sldLayoutId id="2147483911" r:id="rId7"/>
    <p:sldLayoutId id="2147483912" r:id="rId8"/>
    <p:sldLayoutId id="2147483913" r:id="rId9"/>
    <p:sldLayoutId id="2147483914" r:id="rId10"/>
    <p:sldLayoutId id="2147483915" r:id="rId11"/>
    <p:sldLayoutId id="214748391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26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mtClean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126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mtClean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127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mtClean="0"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2EE9C87-0357-48BC-8E85-840353AF9840}" type="slidenum">
              <a:rPr 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9720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8" r:id="rId1"/>
    <p:sldLayoutId id="2147483919" r:id="rId2"/>
    <p:sldLayoutId id="2147483920" r:id="rId3"/>
    <p:sldLayoutId id="2147483921" r:id="rId4"/>
    <p:sldLayoutId id="2147483922" r:id="rId5"/>
    <p:sldLayoutId id="2147483923" r:id="rId6"/>
    <p:sldLayoutId id="2147483924" r:id="rId7"/>
    <p:sldLayoutId id="2147483925" r:id="rId8"/>
    <p:sldLayoutId id="2147483926" r:id="rId9"/>
    <p:sldLayoutId id="2147483927" r:id="rId10"/>
    <p:sldLayoutId id="214748392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86F7CB5-7D1B-420E-9AC6-03B292490CE1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003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85544E-E864-4144-BCE2-0051B2C6479F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37272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150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1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5ED07B8-72D6-4E96-B547-2E0AE04DB78D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6436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  <p:sldLayoutId id="2147483736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kern="1200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150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1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5ED07B8-72D6-4E96-B547-2E0AE04DB78D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107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ern="1200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4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b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024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b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b="0" smtClean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5CE3D2-633A-4BF4-B6C1-E38D29D51E68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9772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377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1574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  <p:sldLayoutId id="214748378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04961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  <p:sldLayoutId id="2147483810" r:id="rId9"/>
    <p:sldLayoutId id="2147483811" r:id="rId10"/>
    <p:sldLayoutId id="2147483812" r:id="rId11"/>
    <p:sldLayoutId id="214748381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F4EBC40-5D11-414E-958E-8FFB8B8F5D2A}" type="slidenum">
              <a:rPr lang="en-US" altLang="en-US" sz="1400">
                <a:solidFill>
                  <a:srgbClr val="FFFFFF"/>
                </a:solidFill>
                <a:cs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2654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  <p:sldLayoutId id="2147483821" r:id="rId7"/>
    <p:sldLayoutId id="2147483822" r:id="rId8"/>
    <p:sldLayoutId id="2147483823" r:id="rId9"/>
    <p:sldLayoutId id="2147483824" r:id="rId10"/>
    <p:sldLayoutId id="2147483825" r:id="rId11"/>
    <p:sldLayoutId id="214748382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1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3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8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6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8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emf"/><Relationship Id="rId1" Type="http://schemas.openxmlformats.org/officeDocument/2006/relationships/slideLayout" Target="../slideLayouts/slideLayout18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8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wmf"/><Relationship Id="rId1" Type="http://schemas.openxmlformats.org/officeDocument/2006/relationships/slideLayout" Target="../slideLayouts/slideLayout18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wmf"/><Relationship Id="rId1" Type="http://schemas.openxmlformats.org/officeDocument/2006/relationships/slideLayout" Target="../slideLayouts/slideLayout18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0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30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30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30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0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30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26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6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6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6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8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85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85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85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85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1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1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1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6.wmf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1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1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wmf"/><Relationship Id="rId1" Type="http://schemas.openxmlformats.org/officeDocument/2006/relationships/slideLayout" Target="../slideLayouts/slideLayout14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14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wmf"/><Relationship Id="rId1" Type="http://schemas.openxmlformats.org/officeDocument/2006/relationships/slideLayout" Target="../slideLayouts/slideLayout18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1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wmf"/><Relationship Id="rId1" Type="http://schemas.openxmlformats.org/officeDocument/2006/relationships/slideLayout" Target="../slideLayouts/slideLayout31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wmf"/><Relationship Id="rId1" Type="http://schemas.openxmlformats.org/officeDocument/2006/relationships/slideLayout" Target="../slideLayouts/slideLayout31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wmf"/><Relationship Id="rId1" Type="http://schemas.openxmlformats.org/officeDocument/2006/relationships/slideLayout" Target="../slideLayouts/slideLayout31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8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8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8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4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13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13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1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13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6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1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hyperlink" Target="https://ieeexplore.ieee.org/xpl/conhome/7196579/proceeding" TargetMode="External"/><Relationship Id="rId1" Type="http://schemas.openxmlformats.org/officeDocument/2006/relationships/slideLayout" Target="../slideLayouts/slideLayout26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intel.com/content/dam/www/public/us/en/documents/datasheets/8th-gen-core-family-datasheet-vol-1.pdf" TargetMode="External"/><Relationship Id="rId1" Type="http://schemas.openxmlformats.org/officeDocument/2006/relationships/slideLayout" Target="../slideLayouts/slideLayout26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8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9.wmf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8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61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61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6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61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emf"/><Relationship Id="rId1" Type="http://schemas.openxmlformats.org/officeDocument/2006/relationships/slideLayout" Target="../slideLayouts/slideLayout61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emf"/><Relationship Id="rId1" Type="http://schemas.openxmlformats.org/officeDocument/2006/relationships/slideLayout" Target="../slideLayouts/slideLayout61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61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61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8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42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61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8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1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38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wmf"/><Relationship Id="rId1" Type="http://schemas.openxmlformats.org/officeDocument/2006/relationships/slideLayout" Target="../slideLayouts/slideLayout42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wmf"/><Relationship Id="rId1" Type="http://schemas.openxmlformats.org/officeDocument/2006/relationships/slideLayout" Target="../slideLayouts/slideLayout42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42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42.xml"/><Relationship Id="rId5" Type="http://schemas.openxmlformats.org/officeDocument/2006/relationships/image" Target="../media/image86.jpg"/><Relationship Id="rId4" Type="http://schemas.openxmlformats.org/officeDocument/2006/relationships/image" Target="../media/image85.jpg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g"/><Relationship Id="rId2" Type="http://schemas.openxmlformats.org/officeDocument/2006/relationships/image" Target="../media/image87.jpg"/><Relationship Id="rId1" Type="http://schemas.openxmlformats.org/officeDocument/2006/relationships/slideLayout" Target="../slideLayouts/slideLayout42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4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101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101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4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42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42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42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42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6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8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6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157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wmf"/><Relationship Id="rId1" Type="http://schemas.openxmlformats.org/officeDocument/2006/relationships/slideLayout" Target="../slideLayouts/slideLayout157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wmf"/><Relationship Id="rId1" Type="http://schemas.openxmlformats.org/officeDocument/2006/relationships/slideLayout" Target="../slideLayouts/slideLayout157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5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13.png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67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6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169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hyperlink" Target="http://images.anandtech.com/doci/5831/Screen%20Shot%202012-05-14%20at%2010.39.06%20PM.png" TargetMode="External"/><Relationship Id="rId1" Type="http://schemas.openxmlformats.org/officeDocument/2006/relationships/slideLayout" Target="../slideLayouts/slideLayout169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57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emf"/><Relationship Id="rId1" Type="http://schemas.openxmlformats.org/officeDocument/2006/relationships/slideLayout" Target="../slideLayouts/slideLayout157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57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6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97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10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4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97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97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97.xml"/></Relationships>
</file>

<file path=ppt/slides/_rels/slide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97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97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6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10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4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97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97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97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97.xml"/></Relationships>
</file>

<file path=ppt/slides/_rels/slide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97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97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97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9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97.xml"/></Relationships>
</file>

<file path=ppt/slides/_rels/slide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jpg"/><Relationship Id="rId1" Type="http://schemas.openxmlformats.org/officeDocument/2006/relationships/slideLayout" Target="../slideLayouts/slideLayout9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6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wmf"/><Relationship Id="rId1" Type="http://schemas.openxmlformats.org/officeDocument/2006/relationships/slideLayout" Target="../slideLayouts/slideLayout6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25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6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0.png"/><Relationship Id="rId7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243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6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6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214344" y="2303875"/>
            <a:ext cx="6705600" cy="3268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endParaRPr lang="en-US" altLang="en-US" dirty="0">
              <a:solidFill>
                <a:schemeClr val="bg1"/>
              </a:solidFill>
              <a:latin typeface="Verdana" pitchFamily="34" charset="0"/>
            </a:endParaRPr>
          </a:p>
          <a:p>
            <a:pPr eaLnBrk="1" hangingPunct="1">
              <a:spcAft>
                <a:spcPct val="50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Dezső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</a:rPr>
              <a:t> Sima</a:t>
            </a:r>
          </a:p>
          <a:p>
            <a:pPr eaLnBrk="1" hangingPunct="1">
              <a:spcAft>
                <a:spcPct val="50000"/>
              </a:spcAft>
            </a:pPr>
            <a:endParaRPr lang="en-US" altLang="en-US" dirty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25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November 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</a:rPr>
              <a:t>20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23</a:t>
            </a:r>
            <a:endParaRPr lang="hu-HU" altLang="en-US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4092238" y="6357938"/>
            <a:ext cx="95103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(Ver. </a:t>
            </a:r>
            <a:r>
              <a:rPr lang="en-US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2.5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)</a:t>
            </a:r>
            <a:endParaRPr lang="en-US" altLang="en-US" sz="14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7082305" y="6372225"/>
            <a:ext cx="193899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  <a:sym typeface="Symbol" pitchFamily="18" charset="2"/>
              </a:rPr>
              <a:t>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Sima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Dezső, 20</a:t>
            </a:r>
            <a:r>
              <a:rPr lang="en-US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23</a:t>
            </a:r>
          </a:p>
        </p:txBody>
      </p:sp>
      <p:sp>
        <p:nvSpPr>
          <p:cNvPr id="40965" name="Rectangle 5"/>
          <p:cNvSpPr>
            <a:spLocks noChangeArrowheads="1"/>
          </p:cNvSpPr>
          <p:nvPr/>
        </p:nvSpPr>
        <p:spPr bwMode="auto">
          <a:xfrm>
            <a:off x="-19252" y="1193935"/>
            <a:ext cx="9159273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34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Power management</a:t>
            </a:r>
          </a:p>
        </p:txBody>
      </p:sp>
    </p:spTree>
    <p:extLst>
      <p:ext uri="{BB962C8B-B14F-4D97-AF65-F5344CB8AC3E}">
        <p14:creationId xmlns:p14="http://schemas.microsoft.com/office/powerpoint/2010/main" val="221570970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(7)</a:t>
            </a:r>
            <a:endParaRPr lang="en-US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-16221" y="916649"/>
            <a:ext cx="9144000" cy="417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72411"/>
            <a:ext cx="46286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notion of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cTDP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(configurable TDP)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40927" y="912630"/>
            <a:ext cx="9020996" cy="42165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Intel introduced it in 2012 </a:t>
            </a:r>
            <a:r>
              <a:rPr lang="en-US" sz="1600" dirty="0">
                <a:latin typeface="+mj-lt"/>
              </a:rPr>
              <a:t>(in their Ivy Bridge line), followed by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AMD in 2014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(in their Kaveri processors).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concept of </a:t>
            </a:r>
            <a:r>
              <a:rPr lang="en-US" sz="1600" dirty="0" err="1">
                <a:solidFill>
                  <a:srgbClr val="FF0000"/>
                </a:solidFill>
                <a:latin typeface="+mj-lt"/>
              </a:rPr>
              <a:t>cTDP</a:t>
            </a:r>
            <a:r>
              <a:rPr lang="en-US" sz="1600" dirty="0">
                <a:latin typeface="+mj-lt"/>
              </a:rPr>
              <a:t> provides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more flexibility </a:t>
            </a:r>
            <a:r>
              <a:rPr lang="en-US" sz="1600" dirty="0">
                <a:latin typeface="+mj-lt"/>
              </a:rPr>
              <a:t>for OEMs when building laptops or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desktops, as compared to designs based on a fixed TDP. </a:t>
            </a:r>
          </a:p>
          <a:p>
            <a:r>
              <a:rPr lang="en-US" sz="1600" dirty="0">
                <a:latin typeface="+mj-lt"/>
              </a:rPr>
              <a:t>    With </a:t>
            </a:r>
            <a:r>
              <a:rPr lang="en-US" sz="1600" dirty="0" err="1">
                <a:latin typeface="+mj-lt"/>
              </a:rPr>
              <a:t>cTDP</a:t>
            </a:r>
            <a:r>
              <a:rPr lang="en-US" sz="1600" dirty="0">
                <a:latin typeface="+mj-lt"/>
              </a:rPr>
              <a:t>, one can choose a TDP value for a design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from a TDP interval </a:t>
            </a:r>
            <a:r>
              <a:rPr lang="en-US" sz="1600" dirty="0">
                <a:latin typeface="+mj-lt"/>
              </a:rPr>
              <a:t>between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its </a:t>
            </a:r>
            <a:r>
              <a:rPr lang="en-US" sz="1600" spc="-50" dirty="0">
                <a:latin typeface="+mj-lt"/>
              </a:rPr>
              <a:t>lowest and highest value instead of using a fixed figure. </a:t>
            </a:r>
          </a:p>
          <a:p>
            <a:pPr>
              <a:spcAft>
                <a:spcPts val="600"/>
              </a:spcAft>
            </a:pPr>
            <a:r>
              <a:rPr lang="en-US" sz="1600" spc="-50" dirty="0">
                <a:latin typeface="+mj-lt"/>
              </a:rPr>
              <a:t>    For example, a design can use any value between 12 W and 28 W instead of just 15 W.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pc="-40" dirty="0"/>
              <a:t>Choosing a </a:t>
            </a:r>
            <a:r>
              <a:rPr lang="en-US" spc="-40" dirty="0">
                <a:solidFill>
                  <a:srgbClr val="0070C0"/>
                </a:solidFill>
              </a:rPr>
              <a:t>lower TDP </a:t>
            </a:r>
            <a:r>
              <a:rPr lang="en-US" spc="-40" dirty="0"/>
              <a:t>(Thermal Design Power) for a device will </a:t>
            </a:r>
            <a:r>
              <a:rPr lang="en-US" spc="-40" dirty="0">
                <a:solidFill>
                  <a:srgbClr val="0070C0"/>
                </a:solidFill>
              </a:rPr>
              <a:t>reduce its performance</a:t>
            </a:r>
          </a:p>
          <a:p>
            <a:pPr>
              <a:spcAft>
                <a:spcPts val="600"/>
              </a:spcAft>
            </a:pPr>
            <a:r>
              <a:rPr lang="en-US" dirty="0"/>
              <a:t>      </a:t>
            </a:r>
            <a:r>
              <a:rPr lang="en-US" dirty="0">
                <a:solidFill>
                  <a:srgbClr val="0070C0"/>
                </a:solidFill>
              </a:rPr>
              <a:t>and power consumption, but it will also make it more quiet. </a:t>
            </a:r>
          </a:p>
          <a:p>
            <a:r>
              <a:rPr lang="en-US" dirty="0"/>
              <a:t>    </a:t>
            </a:r>
            <a:r>
              <a:rPr lang="en-US" spc="-50" dirty="0"/>
              <a:t>Conversely, </a:t>
            </a:r>
            <a:r>
              <a:rPr lang="en-US" spc="-50" dirty="0">
                <a:solidFill>
                  <a:srgbClr val="0070C0"/>
                </a:solidFill>
              </a:rPr>
              <a:t>choosing a higher TDP </a:t>
            </a:r>
            <a:r>
              <a:rPr lang="en-US" spc="-50" dirty="0"/>
              <a:t>will </a:t>
            </a:r>
            <a:r>
              <a:rPr lang="en-US" spc="-50" dirty="0">
                <a:solidFill>
                  <a:srgbClr val="0070C0"/>
                </a:solidFill>
              </a:rPr>
              <a:t>increase performance and power consumption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     but will result in a noisier device.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However, if an OEM (Original Equipment Manufacturer) chooses a </a:t>
            </a:r>
            <a:r>
              <a:rPr lang="en-US" dirty="0">
                <a:solidFill>
                  <a:srgbClr val="0070C0"/>
                </a:solidFill>
              </a:rPr>
              <a:t>higher TDP</a:t>
            </a:r>
          </a:p>
          <a:p>
            <a:r>
              <a:rPr lang="en-US" dirty="0">
                <a:solidFill>
                  <a:srgbClr val="0070C0"/>
                </a:solidFill>
              </a:rPr>
              <a:t>      also needs to provide a better cooling solution</a:t>
            </a:r>
            <a:r>
              <a:rPr lang="en-US" dirty="0"/>
              <a:t> than what the nominal TDP</a:t>
            </a:r>
          </a:p>
          <a:p>
            <a:r>
              <a:rPr lang="en-US" dirty="0"/>
              <a:t>      value would require.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56381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(4)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-47043" y="873339"/>
            <a:ext cx="9174822" cy="18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458670"/>
            <a:ext cx="596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Emergence and evolution of the ACPI standard -1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82672" y="873340"/>
            <a:ext cx="90248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ACPI standard became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widely accepted </a:t>
            </a:r>
            <a:r>
              <a:rPr lang="en-US" sz="1600" dirty="0">
                <a:latin typeface="+mj-lt"/>
              </a:rPr>
              <a:t>and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underwent an intensive evolution</a:t>
            </a:r>
            <a:r>
              <a:rPr lang="en-US" sz="1600" dirty="0">
                <a:latin typeface="+mj-lt"/>
              </a:rPr>
              <a:t>,</a:t>
            </a:r>
          </a:p>
          <a:p>
            <a:r>
              <a:rPr lang="en-US" sz="1600" dirty="0">
                <a:latin typeface="+mj-lt"/>
              </a:rPr>
              <a:t>      as the following Figures show.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98935" y="1493785"/>
            <a:ext cx="9082166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ACPI 1.0 </a:t>
            </a:r>
            <a:r>
              <a:rPr lang="en-US" sz="1600" dirty="0">
                <a:latin typeface="+mj-lt"/>
              </a:rPr>
              <a:t>(1996)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did not yet have power management </a:t>
            </a:r>
            <a:r>
              <a:rPr lang="en-US" sz="1600" dirty="0">
                <a:latin typeface="+mj-lt"/>
              </a:rPr>
              <a:t>functionality.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60" dirty="0">
                <a:latin typeface="+mj-lt"/>
              </a:rPr>
              <a:t>It was </a:t>
            </a:r>
            <a:r>
              <a:rPr lang="en-US" sz="1600" spc="-60" dirty="0">
                <a:solidFill>
                  <a:srgbClr val="FF0000"/>
                </a:solidFill>
                <a:latin typeface="+mj-lt"/>
              </a:rPr>
              <a:t>ACPI 2.0 </a:t>
            </a:r>
            <a:r>
              <a:rPr lang="en-US" sz="1600" spc="-60" dirty="0">
                <a:latin typeface="+mj-lt"/>
              </a:rPr>
              <a:t>(2000) that introduced 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DFVS (Dynamic Voltage and Frequency Scaling),</a:t>
            </a:r>
          </a:p>
          <a:p>
            <a:r>
              <a:rPr lang="en-US" sz="1600" dirty="0">
                <a:latin typeface="+mj-lt"/>
              </a:rPr>
              <a:t>     (to be discussed later), supported by Windows XP SP1 for desktops and Windows</a:t>
            </a:r>
          </a:p>
          <a:p>
            <a:r>
              <a:rPr lang="en-US" sz="1600" dirty="0">
                <a:latin typeface="+mj-lt"/>
              </a:rPr>
              <a:t>     Server 2003 (see the next Figure).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6399330"/>
            <a:ext cx="19157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SP: Service Pack</a:t>
            </a:r>
          </a:p>
        </p:txBody>
      </p:sp>
    </p:spTree>
    <p:extLst>
      <p:ext uri="{BB962C8B-B14F-4D97-AF65-F5344CB8AC3E}">
        <p14:creationId xmlns:p14="http://schemas.microsoft.com/office/powerpoint/2010/main" val="1837251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43" name="Text Box 105"/>
          <p:cNvSpPr txBox="1">
            <a:spLocks noChangeArrowheads="1"/>
          </p:cNvSpPr>
          <p:nvPr/>
        </p:nvSpPr>
        <p:spPr bwMode="auto">
          <a:xfrm>
            <a:off x="251520" y="6241455"/>
            <a:ext cx="86661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Windows XP and Windows Server 2003 do not support all of the ACPI 2.0 specification [</a:t>
            </a:r>
            <a:r>
              <a:rPr lang="hu-HU" altLang="en-US" sz="1400" noProof="0" dirty="0">
                <a:solidFill>
                  <a:srgbClr val="000000"/>
                </a:solidFill>
                <a:latin typeface="Verdana" panose="020B0604030504040204" pitchFamily="34" charset="0"/>
              </a:rPr>
              <a:t>38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400" dirty="0">
                <a:solidFill>
                  <a:srgbClr val="000000"/>
                </a:solidFill>
                <a:latin typeface="Verdana" panose="020B0604030504040204" pitchFamily="34" charset="0"/>
              </a:rPr>
              <a:t>   SP: Service Pack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71500" y="458670"/>
            <a:ext cx="62279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Emergence of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standard and its OS support</a:t>
            </a:r>
          </a:p>
        </p:txBody>
      </p:sp>
      <p:sp>
        <p:nvSpPr>
          <p:cNvPr id="12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3.1 Overview of how is power managed at the platform level (5)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6729" y="908720"/>
            <a:ext cx="9107271" cy="5303703"/>
            <a:chOff x="36729" y="908720"/>
            <a:chExt cx="9107271" cy="5303703"/>
          </a:xfrm>
        </p:grpSpPr>
        <p:sp>
          <p:nvSpPr>
            <p:cNvPr id="164868" name="Line 4"/>
            <p:cNvSpPr>
              <a:spLocks noChangeShapeType="1"/>
            </p:cNvSpPr>
            <p:nvPr/>
          </p:nvSpPr>
          <p:spPr bwMode="auto">
            <a:xfrm>
              <a:off x="107950" y="5876444"/>
              <a:ext cx="90360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69" name="Text Box 5"/>
            <p:cNvSpPr txBox="1">
              <a:spLocks noChangeArrowheads="1"/>
            </p:cNvSpPr>
            <p:nvPr/>
          </p:nvSpPr>
          <p:spPr bwMode="auto">
            <a:xfrm>
              <a:off x="1331913" y="5943119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1995</a:t>
              </a:r>
            </a:p>
          </p:txBody>
        </p:sp>
        <p:sp>
          <p:nvSpPr>
            <p:cNvPr id="164870" name="Text Box 6"/>
            <p:cNvSpPr txBox="1">
              <a:spLocks noChangeArrowheads="1"/>
            </p:cNvSpPr>
            <p:nvPr/>
          </p:nvSpPr>
          <p:spPr bwMode="auto">
            <a:xfrm>
              <a:off x="3458112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2000</a:t>
              </a:r>
            </a:p>
          </p:txBody>
        </p:sp>
        <p:sp>
          <p:nvSpPr>
            <p:cNvPr id="164871" name="Text Box 7"/>
            <p:cNvSpPr txBox="1">
              <a:spLocks noChangeArrowheads="1"/>
            </p:cNvSpPr>
            <p:nvPr/>
          </p:nvSpPr>
          <p:spPr bwMode="auto">
            <a:xfrm>
              <a:off x="7640638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164872" name="Line 8"/>
            <p:cNvSpPr>
              <a:spLocks noChangeShapeType="1"/>
            </p:cNvSpPr>
            <p:nvPr/>
          </p:nvSpPr>
          <p:spPr bwMode="auto">
            <a:xfrm>
              <a:off x="8112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3" name="Line 9"/>
            <p:cNvSpPr>
              <a:spLocks noChangeShapeType="1"/>
            </p:cNvSpPr>
            <p:nvPr/>
          </p:nvSpPr>
          <p:spPr bwMode="auto">
            <a:xfrm>
              <a:off x="22304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4" name="Line 10"/>
            <p:cNvSpPr>
              <a:spLocks noChangeShapeType="1"/>
            </p:cNvSpPr>
            <p:nvPr/>
          </p:nvSpPr>
          <p:spPr bwMode="auto">
            <a:xfrm>
              <a:off x="391160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5" name="Line 11"/>
            <p:cNvSpPr>
              <a:spLocks noChangeShapeType="1"/>
            </p:cNvSpPr>
            <p:nvPr/>
          </p:nvSpPr>
          <p:spPr bwMode="auto">
            <a:xfrm>
              <a:off x="6432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6" name="Line 12"/>
            <p:cNvSpPr>
              <a:spLocks noChangeShapeType="1"/>
            </p:cNvSpPr>
            <p:nvPr/>
          </p:nvSpPr>
          <p:spPr bwMode="auto">
            <a:xfrm>
              <a:off x="5591175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7" name="Line 13"/>
            <p:cNvSpPr>
              <a:spLocks noChangeShapeType="1"/>
            </p:cNvSpPr>
            <p:nvPr/>
          </p:nvSpPr>
          <p:spPr bwMode="auto">
            <a:xfrm>
              <a:off x="47529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8" name="Line 14"/>
            <p:cNvSpPr>
              <a:spLocks noChangeShapeType="1"/>
            </p:cNvSpPr>
            <p:nvPr/>
          </p:nvSpPr>
          <p:spPr bwMode="auto">
            <a:xfrm>
              <a:off x="1390650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9" name="Line 15"/>
            <p:cNvSpPr>
              <a:spLocks noChangeShapeType="1"/>
            </p:cNvSpPr>
            <p:nvPr/>
          </p:nvSpPr>
          <p:spPr bwMode="auto">
            <a:xfrm>
              <a:off x="30702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0" name="Line 16"/>
            <p:cNvSpPr>
              <a:spLocks noChangeShapeType="1"/>
            </p:cNvSpPr>
            <p:nvPr/>
          </p:nvSpPr>
          <p:spPr bwMode="auto">
            <a:xfrm>
              <a:off x="72707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1" name="Line 17"/>
            <p:cNvSpPr>
              <a:spLocks noChangeShapeType="1"/>
            </p:cNvSpPr>
            <p:nvPr/>
          </p:nvSpPr>
          <p:spPr bwMode="auto">
            <a:xfrm>
              <a:off x="853281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2" name="Line 18"/>
            <p:cNvSpPr>
              <a:spLocks noChangeShapeType="1"/>
            </p:cNvSpPr>
            <p:nvPr/>
          </p:nvSpPr>
          <p:spPr bwMode="auto">
            <a:xfrm>
              <a:off x="68532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3" name="Line 19"/>
            <p:cNvSpPr>
              <a:spLocks noChangeShapeType="1"/>
            </p:cNvSpPr>
            <p:nvPr/>
          </p:nvSpPr>
          <p:spPr bwMode="auto">
            <a:xfrm>
              <a:off x="601186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4" name="Line 20"/>
            <p:cNvSpPr>
              <a:spLocks noChangeShapeType="1"/>
            </p:cNvSpPr>
            <p:nvPr/>
          </p:nvSpPr>
          <p:spPr bwMode="auto">
            <a:xfrm>
              <a:off x="51720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5" name="Line 21"/>
            <p:cNvSpPr>
              <a:spLocks noChangeShapeType="1"/>
            </p:cNvSpPr>
            <p:nvPr/>
          </p:nvSpPr>
          <p:spPr bwMode="auto">
            <a:xfrm>
              <a:off x="7691438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6" name="Line 22"/>
            <p:cNvSpPr>
              <a:spLocks noChangeShapeType="1"/>
            </p:cNvSpPr>
            <p:nvPr/>
          </p:nvSpPr>
          <p:spPr bwMode="auto">
            <a:xfrm>
              <a:off x="971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7" name="Line 23"/>
            <p:cNvSpPr>
              <a:spLocks noChangeShapeType="1"/>
            </p:cNvSpPr>
            <p:nvPr/>
          </p:nvSpPr>
          <p:spPr bwMode="auto">
            <a:xfrm>
              <a:off x="2651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8" name="Line 24"/>
            <p:cNvSpPr>
              <a:spLocks noChangeShapeType="1"/>
            </p:cNvSpPr>
            <p:nvPr/>
          </p:nvSpPr>
          <p:spPr bwMode="auto">
            <a:xfrm>
              <a:off x="433228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9" name="Line 25"/>
            <p:cNvSpPr>
              <a:spLocks noChangeShapeType="1"/>
            </p:cNvSpPr>
            <p:nvPr/>
          </p:nvSpPr>
          <p:spPr bwMode="auto">
            <a:xfrm>
              <a:off x="18113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90" name="Line 26"/>
            <p:cNvSpPr>
              <a:spLocks noChangeShapeType="1"/>
            </p:cNvSpPr>
            <p:nvPr/>
          </p:nvSpPr>
          <p:spPr bwMode="auto">
            <a:xfrm>
              <a:off x="3490913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91" name="Text Box 27"/>
            <p:cNvSpPr txBox="1">
              <a:spLocks noChangeArrowheads="1"/>
            </p:cNvSpPr>
            <p:nvPr/>
          </p:nvSpPr>
          <p:spPr bwMode="auto">
            <a:xfrm>
              <a:off x="5541963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2005</a:t>
              </a:r>
            </a:p>
          </p:txBody>
        </p:sp>
        <p:sp>
          <p:nvSpPr>
            <p:cNvPr id="164892" name="Text Box 28"/>
            <p:cNvSpPr txBox="1">
              <a:spLocks noChangeArrowheads="1"/>
            </p:cNvSpPr>
            <p:nvPr/>
          </p:nvSpPr>
          <p:spPr bwMode="auto">
            <a:xfrm>
              <a:off x="1242113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08/1995</a:t>
              </a:r>
            </a:p>
          </p:txBody>
        </p:sp>
        <p:sp>
          <p:nvSpPr>
            <p:cNvPr id="164893" name="Text Box 29"/>
            <p:cNvSpPr txBox="1">
              <a:spLocks noChangeArrowheads="1"/>
            </p:cNvSpPr>
            <p:nvPr/>
          </p:nvSpPr>
          <p:spPr bwMode="auto">
            <a:xfrm>
              <a:off x="971550" y="1264333"/>
              <a:ext cx="1258888" cy="252412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95</a:t>
              </a:r>
            </a:p>
          </p:txBody>
        </p:sp>
        <p:grpSp>
          <p:nvGrpSpPr>
            <p:cNvPr id="164894" name="Group 30"/>
            <p:cNvGrpSpPr>
              <a:grpSpLocks/>
            </p:cNvGrpSpPr>
            <p:nvPr/>
          </p:nvGrpSpPr>
          <p:grpSpPr bwMode="auto">
            <a:xfrm>
              <a:off x="1619250" y="1173845"/>
              <a:ext cx="36513" cy="36513"/>
              <a:chOff x="1066" y="799"/>
              <a:chExt cx="90" cy="46"/>
            </a:xfrm>
          </p:grpSpPr>
          <p:sp>
            <p:nvSpPr>
              <p:cNvPr id="164969" name="Line 3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70" name="Line 3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895" name="Text Box 33"/>
            <p:cNvSpPr txBox="1">
              <a:spLocks noChangeArrowheads="1"/>
            </p:cNvSpPr>
            <p:nvPr/>
          </p:nvSpPr>
          <p:spPr bwMode="auto">
            <a:xfrm>
              <a:off x="2894701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/199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896" name="Text Box 34"/>
            <p:cNvSpPr txBox="1">
              <a:spLocks noChangeArrowheads="1"/>
            </p:cNvSpPr>
            <p:nvPr/>
          </p:nvSpPr>
          <p:spPr bwMode="auto">
            <a:xfrm>
              <a:off x="2727325" y="1259570"/>
              <a:ext cx="1258888" cy="25241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98SE</a:t>
              </a:r>
            </a:p>
          </p:txBody>
        </p:sp>
        <p:grpSp>
          <p:nvGrpSpPr>
            <p:cNvPr id="164897" name="Group 35"/>
            <p:cNvGrpSpPr>
              <a:grpSpLocks/>
            </p:cNvGrpSpPr>
            <p:nvPr/>
          </p:nvGrpSpPr>
          <p:grpSpPr bwMode="auto">
            <a:xfrm>
              <a:off x="3271838" y="1169083"/>
              <a:ext cx="36512" cy="36512"/>
              <a:chOff x="1066" y="799"/>
              <a:chExt cx="90" cy="46"/>
            </a:xfrm>
          </p:grpSpPr>
          <p:sp>
            <p:nvSpPr>
              <p:cNvPr id="164967" name="Line 3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8" name="Line 3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898" name="Text Box 38"/>
            <p:cNvSpPr txBox="1">
              <a:spLocks noChangeArrowheads="1"/>
            </p:cNvSpPr>
            <p:nvPr/>
          </p:nvSpPr>
          <p:spPr bwMode="auto">
            <a:xfrm>
              <a:off x="1650101" y="40140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07/1996</a:t>
              </a:r>
            </a:p>
          </p:txBody>
        </p:sp>
        <p:sp>
          <p:nvSpPr>
            <p:cNvPr id="164899" name="Text Box 39"/>
            <p:cNvSpPr txBox="1">
              <a:spLocks noChangeArrowheads="1"/>
            </p:cNvSpPr>
            <p:nvPr/>
          </p:nvSpPr>
          <p:spPr bwMode="auto">
            <a:xfrm>
              <a:off x="1476375" y="4338483"/>
              <a:ext cx="1258888" cy="252412"/>
            </a:xfrm>
            <a:prstGeom prst="rect">
              <a:avLst/>
            </a:prstGeom>
            <a:solidFill>
              <a:srgbClr val="CF660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NT 4.0</a:t>
              </a:r>
            </a:p>
          </p:txBody>
        </p:sp>
        <p:grpSp>
          <p:nvGrpSpPr>
            <p:cNvPr id="164900" name="Group 40"/>
            <p:cNvGrpSpPr>
              <a:grpSpLocks/>
            </p:cNvGrpSpPr>
            <p:nvPr/>
          </p:nvGrpSpPr>
          <p:grpSpPr bwMode="auto">
            <a:xfrm>
              <a:off x="2027238" y="4247995"/>
              <a:ext cx="36512" cy="36513"/>
              <a:chOff x="1066" y="799"/>
              <a:chExt cx="90" cy="46"/>
            </a:xfrm>
          </p:grpSpPr>
          <p:sp>
            <p:nvSpPr>
              <p:cNvPr id="164965" name="Line 4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6" name="Line 4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1" name="Text Box 43"/>
            <p:cNvSpPr txBox="1">
              <a:spLocks noChangeArrowheads="1"/>
            </p:cNvSpPr>
            <p:nvPr/>
          </p:nvSpPr>
          <p:spPr bwMode="auto">
            <a:xfrm>
              <a:off x="3318563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164902" name="Text Box 44"/>
            <p:cNvSpPr txBox="1">
              <a:spLocks noChangeArrowheads="1"/>
            </p:cNvSpPr>
            <p:nvPr/>
          </p:nvSpPr>
          <p:spPr bwMode="auto">
            <a:xfrm>
              <a:off x="27733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Prof.</a:t>
              </a:r>
            </a:p>
          </p:txBody>
        </p:sp>
        <p:grpSp>
          <p:nvGrpSpPr>
            <p:cNvPr id="164903" name="Group 45"/>
            <p:cNvGrpSpPr>
              <a:grpSpLocks/>
            </p:cNvGrpSpPr>
            <p:nvPr/>
          </p:nvGrpSpPr>
          <p:grpSpPr bwMode="auto">
            <a:xfrm>
              <a:off x="3695700" y="2204133"/>
              <a:ext cx="36513" cy="36512"/>
              <a:chOff x="1066" y="799"/>
              <a:chExt cx="90" cy="46"/>
            </a:xfrm>
          </p:grpSpPr>
          <p:sp>
            <p:nvSpPr>
              <p:cNvPr id="164963" name="Line 4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4" name="Line 4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4" name="Text Box 48"/>
            <p:cNvSpPr txBox="1">
              <a:spLocks noChangeArrowheads="1"/>
            </p:cNvSpPr>
            <p:nvPr/>
          </p:nvSpPr>
          <p:spPr bwMode="auto">
            <a:xfrm>
              <a:off x="3255063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164905" name="Text Box 49"/>
            <p:cNvSpPr txBox="1">
              <a:spLocks noChangeArrowheads="1"/>
            </p:cNvSpPr>
            <p:nvPr/>
          </p:nvSpPr>
          <p:spPr bwMode="auto">
            <a:xfrm>
              <a:off x="3036888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Server</a:t>
              </a:r>
            </a:p>
          </p:txBody>
        </p:sp>
        <p:grpSp>
          <p:nvGrpSpPr>
            <p:cNvPr id="164906" name="Group 50"/>
            <p:cNvGrpSpPr>
              <a:grpSpLocks/>
            </p:cNvGrpSpPr>
            <p:nvPr/>
          </p:nvGrpSpPr>
          <p:grpSpPr bwMode="auto">
            <a:xfrm>
              <a:off x="3632200" y="3347883"/>
              <a:ext cx="36513" cy="36512"/>
              <a:chOff x="1066" y="799"/>
              <a:chExt cx="90" cy="46"/>
            </a:xfrm>
          </p:grpSpPr>
          <p:sp>
            <p:nvSpPr>
              <p:cNvPr id="164961" name="Line 5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2" name="Line 5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7" name="Text Box 53"/>
            <p:cNvSpPr txBox="1">
              <a:spLocks noChangeArrowheads="1"/>
            </p:cNvSpPr>
            <p:nvPr/>
          </p:nvSpPr>
          <p:spPr bwMode="auto">
            <a:xfrm>
              <a:off x="3998409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10/2001</a:t>
              </a:r>
            </a:p>
          </p:txBody>
        </p:sp>
        <p:sp>
          <p:nvSpPr>
            <p:cNvPr id="164908" name="Text Box 54"/>
            <p:cNvSpPr txBox="1">
              <a:spLocks noChangeArrowheads="1"/>
            </p:cNvSpPr>
            <p:nvPr/>
          </p:nvSpPr>
          <p:spPr bwMode="auto">
            <a:xfrm>
              <a:off x="41068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XP</a:t>
              </a:r>
            </a:p>
          </p:txBody>
        </p:sp>
        <p:grpSp>
          <p:nvGrpSpPr>
            <p:cNvPr id="164909" name="Group 55"/>
            <p:cNvGrpSpPr>
              <a:grpSpLocks/>
            </p:cNvGrpSpPr>
            <p:nvPr/>
          </p:nvGrpSpPr>
          <p:grpSpPr bwMode="auto">
            <a:xfrm>
              <a:off x="4259263" y="2204133"/>
              <a:ext cx="36512" cy="36512"/>
              <a:chOff x="1066" y="799"/>
              <a:chExt cx="90" cy="46"/>
            </a:xfrm>
          </p:grpSpPr>
          <p:sp>
            <p:nvSpPr>
              <p:cNvPr id="164959" name="Line 5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0" name="Line 5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0" name="Text Box 58"/>
            <p:cNvSpPr txBox="1">
              <a:spLocks noChangeArrowheads="1"/>
            </p:cNvSpPr>
            <p:nvPr/>
          </p:nvSpPr>
          <p:spPr bwMode="auto">
            <a:xfrm>
              <a:off x="4502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04/2003</a:t>
              </a:r>
            </a:p>
          </p:txBody>
        </p:sp>
        <p:sp>
          <p:nvSpPr>
            <p:cNvPr id="164911" name="Text Box 59"/>
            <p:cNvSpPr txBox="1">
              <a:spLocks noChangeArrowheads="1"/>
            </p:cNvSpPr>
            <p:nvPr/>
          </p:nvSpPr>
          <p:spPr bwMode="auto">
            <a:xfrm>
              <a:off x="4475163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2003</a:t>
              </a:r>
            </a:p>
          </p:txBody>
        </p:sp>
        <p:grpSp>
          <p:nvGrpSpPr>
            <p:cNvPr id="164912" name="Group 60"/>
            <p:cNvGrpSpPr>
              <a:grpSpLocks/>
            </p:cNvGrpSpPr>
            <p:nvPr/>
          </p:nvGrpSpPr>
          <p:grpSpPr bwMode="auto">
            <a:xfrm>
              <a:off x="4879975" y="3347883"/>
              <a:ext cx="36513" cy="36512"/>
              <a:chOff x="1066" y="799"/>
              <a:chExt cx="90" cy="46"/>
            </a:xfrm>
          </p:grpSpPr>
          <p:sp>
            <p:nvSpPr>
              <p:cNvPr id="164957" name="Line 6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8" name="Line 6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3" name="Text Box 63"/>
            <p:cNvSpPr txBox="1">
              <a:spLocks noChangeArrowheads="1"/>
            </p:cNvSpPr>
            <p:nvPr/>
          </p:nvSpPr>
          <p:spPr bwMode="auto">
            <a:xfrm>
              <a:off x="6120501" y="198884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01/2007</a:t>
              </a:r>
            </a:p>
          </p:txBody>
        </p:sp>
        <p:sp>
          <p:nvSpPr>
            <p:cNvPr id="164914" name="Text Box 64"/>
            <p:cNvSpPr txBox="1">
              <a:spLocks noChangeArrowheads="1"/>
            </p:cNvSpPr>
            <p:nvPr/>
          </p:nvSpPr>
          <p:spPr bwMode="auto">
            <a:xfrm>
              <a:off x="57959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Vista</a:t>
              </a:r>
            </a:p>
          </p:txBody>
        </p:sp>
        <p:grpSp>
          <p:nvGrpSpPr>
            <p:cNvPr id="164915" name="Group 65"/>
            <p:cNvGrpSpPr>
              <a:grpSpLocks/>
            </p:cNvGrpSpPr>
            <p:nvPr/>
          </p:nvGrpSpPr>
          <p:grpSpPr bwMode="auto">
            <a:xfrm>
              <a:off x="6497638" y="2212070"/>
              <a:ext cx="36512" cy="36513"/>
              <a:chOff x="1066" y="799"/>
              <a:chExt cx="90" cy="46"/>
            </a:xfrm>
          </p:grpSpPr>
          <p:sp>
            <p:nvSpPr>
              <p:cNvPr id="164955" name="Line 6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6" name="Line 6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6" name="Text Box 68"/>
            <p:cNvSpPr txBox="1">
              <a:spLocks noChangeArrowheads="1"/>
            </p:cNvSpPr>
            <p:nvPr/>
          </p:nvSpPr>
          <p:spPr bwMode="auto">
            <a:xfrm>
              <a:off x="6534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02/2008</a:t>
              </a:r>
            </a:p>
          </p:txBody>
        </p:sp>
        <p:sp>
          <p:nvSpPr>
            <p:cNvPr id="164917" name="Text Box 69"/>
            <p:cNvSpPr txBox="1">
              <a:spLocks noChangeArrowheads="1"/>
            </p:cNvSpPr>
            <p:nvPr/>
          </p:nvSpPr>
          <p:spPr bwMode="auto">
            <a:xfrm>
              <a:off x="6319838" y="3446308"/>
              <a:ext cx="1258887" cy="252412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2008</a:t>
              </a:r>
            </a:p>
          </p:txBody>
        </p:sp>
        <p:grpSp>
          <p:nvGrpSpPr>
            <p:cNvPr id="164918" name="Group 70"/>
            <p:cNvGrpSpPr>
              <a:grpSpLocks/>
            </p:cNvGrpSpPr>
            <p:nvPr/>
          </p:nvGrpSpPr>
          <p:grpSpPr bwMode="auto">
            <a:xfrm>
              <a:off x="6911975" y="3355820"/>
              <a:ext cx="36513" cy="36513"/>
              <a:chOff x="1066" y="799"/>
              <a:chExt cx="90" cy="46"/>
            </a:xfrm>
          </p:grpSpPr>
          <p:sp>
            <p:nvSpPr>
              <p:cNvPr id="164953" name="Line 7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4" name="Line 7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9" name="Text Box 73"/>
            <p:cNvSpPr txBox="1">
              <a:spLocks noChangeArrowheads="1"/>
            </p:cNvSpPr>
            <p:nvPr/>
          </p:nvSpPr>
          <p:spPr bwMode="auto">
            <a:xfrm>
              <a:off x="7115362" y="1988840"/>
              <a:ext cx="1077539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End of 2009</a:t>
              </a:r>
            </a:p>
          </p:txBody>
        </p:sp>
        <p:sp>
          <p:nvSpPr>
            <p:cNvPr id="164920" name="Text Box 74"/>
            <p:cNvSpPr txBox="1">
              <a:spLocks noChangeArrowheads="1"/>
            </p:cNvSpPr>
            <p:nvPr/>
          </p:nvSpPr>
          <p:spPr bwMode="auto">
            <a:xfrm>
              <a:off x="71294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7</a:t>
              </a:r>
            </a:p>
          </p:txBody>
        </p:sp>
        <p:grpSp>
          <p:nvGrpSpPr>
            <p:cNvPr id="164921" name="Group 75"/>
            <p:cNvGrpSpPr>
              <a:grpSpLocks/>
            </p:cNvGrpSpPr>
            <p:nvPr/>
          </p:nvGrpSpPr>
          <p:grpSpPr bwMode="auto">
            <a:xfrm>
              <a:off x="7626350" y="2212070"/>
              <a:ext cx="36513" cy="36513"/>
              <a:chOff x="1066" y="799"/>
              <a:chExt cx="90" cy="46"/>
            </a:xfrm>
          </p:grpSpPr>
          <p:sp>
            <p:nvSpPr>
              <p:cNvPr id="164951" name="Line 7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2" name="Line 7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22" name="Text Box 78"/>
            <p:cNvSpPr txBox="1">
              <a:spLocks noChangeArrowheads="1"/>
            </p:cNvSpPr>
            <p:nvPr/>
          </p:nvSpPr>
          <p:spPr bwMode="auto">
            <a:xfrm>
              <a:off x="36729" y="1154065"/>
              <a:ext cx="93487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Consumer</a:t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3" name="Text Box 79"/>
            <p:cNvSpPr txBox="1">
              <a:spLocks noChangeArrowheads="1"/>
            </p:cNvSpPr>
            <p:nvPr/>
          </p:nvSpPr>
          <p:spPr bwMode="auto">
            <a:xfrm>
              <a:off x="71500" y="4194085"/>
              <a:ext cx="917239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Corporate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4" name="Text Box 80"/>
            <p:cNvSpPr txBox="1">
              <a:spLocks noChangeArrowheads="1"/>
            </p:cNvSpPr>
            <p:nvPr/>
          </p:nvSpPr>
          <p:spPr bwMode="auto">
            <a:xfrm>
              <a:off x="544513" y="2213865"/>
              <a:ext cx="931665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Desktops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Laptops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5" name="Text Box 81"/>
            <p:cNvSpPr txBox="1">
              <a:spLocks noChangeArrowheads="1"/>
            </p:cNvSpPr>
            <p:nvPr/>
          </p:nvSpPr>
          <p:spPr bwMode="auto">
            <a:xfrm>
              <a:off x="539750" y="3422495"/>
              <a:ext cx="750526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Servers</a:t>
              </a:r>
            </a:p>
          </p:txBody>
        </p:sp>
        <p:sp>
          <p:nvSpPr>
            <p:cNvPr id="164926" name="Text Box 82"/>
            <p:cNvSpPr txBox="1">
              <a:spLocks noChangeArrowheads="1"/>
            </p:cNvSpPr>
            <p:nvPr/>
          </p:nvSpPr>
          <p:spPr bwMode="auto">
            <a:xfrm>
              <a:off x="7338814" y="259942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27" name="Text Box 83"/>
            <p:cNvSpPr txBox="1">
              <a:spLocks noChangeArrowheads="1"/>
            </p:cNvSpPr>
            <p:nvPr/>
          </p:nvSpPr>
          <p:spPr bwMode="auto">
            <a:xfrm>
              <a:off x="2887464" y="15421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28" name="Text Box 84"/>
            <p:cNvSpPr txBox="1">
              <a:spLocks noChangeArrowheads="1"/>
            </p:cNvSpPr>
            <p:nvPr/>
          </p:nvSpPr>
          <p:spPr bwMode="auto">
            <a:xfrm>
              <a:off x="2923977" y="257719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29" name="Text Box 85"/>
            <p:cNvSpPr txBox="1">
              <a:spLocks noChangeArrowheads="1"/>
            </p:cNvSpPr>
            <p:nvPr/>
          </p:nvSpPr>
          <p:spPr bwMode="auto">
            <a:xfrm>
              <a:off x="3244652" y="37209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30" name="Text Box 86"/>
            <p:cNvSpPr txBox="1">
              <a:spLocks noChangeArrowheads="1"/>
            </p:cNvSpPr>
            <p:nvPr/>
          </p:nvSpPr>
          <p:spPr bwMode="auto">
            <a:xfrm>
              <a:off x="3820308" y="2573905"/>
              <a:ext cx="210346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1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1.0b</a:t>
              </a:r>
              <a:b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SP1 (09/2002): </a:t>
              </a:r>
              <a:r>
                <a:rPr kumimoji="0" lang="en-US" altLang="en-US" sz="11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31" name="Text Box 87"/>
            <p:cNvSpPr txBox="1">
              <a:spLocks noChangeArrowheads="1"/>
            </p:cNvSpPr>
            <p:nvPr/>
          </p:nvSpPr>
          <p:spPr bwMode="auto">
            <a:xfrm>
              <a:off x="4648493" y="3720945"/>
              <a:ext cx="891591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32" name="Text Box 88"/>
            <p:cNvSpPr txBox="1">
              <a:spLocks noChangeArrowheads="1"/>
            </p:cNvSpPr>
            <p:nvPr/>
          </p:nvSpPr>
          <p:spPr bwMode="auto">
            <a:xfrm>
              <a:off x="5986264" y="2585133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33" name="Text Box 89"/>
            <p:cNvSpPr txBox="1">
              <a:spLocks noChangeArrowheads="1"/>
            </p:cNvSpPr>
            <p:nvPr/>
          </p:nvSpPr>
          <p:spPr bwMode="auto">
            <a:xfrm>
              <a:off x="6545064" y="374317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34" name="Text Box 90"/>
            <p:cNvSpPr txBox="1">
              <a:spLocks noChangeArrowheads="1"/>
            </p:cNvSpPr>
            <p:nvPr/>
          </p:nvSpPr>
          <p:spPr bwMode="auto">
            <a:xfrm>
              <a:off x="17802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12/1996</a:t>
              </a:r>
            </a:p>
          </p:txBody>
        </p:sp>
        <p:sp>
          <p:nvSpPr>
            <p:cNvPr id="164935" name="Text Box 91"/>
            <p:cNvSpPr txBox="1">
              <a:spLocks noChangeArrowheads="1"/>
            </p:cNvSpPr>
            <p:nvPr/>
          </p:nvSpPr>
          <p:spPr bwMode="auto">
            <a:xfrm>
              <a:off x="15478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grpSp>
          <p:nvGrpSpPr>
            <p:cNvPr id="164936" name="Group 92"/>
            <p:cNvGrpSpPr>
              <a:grpSpLocks/>
            </p:cNvGrpSpPr>
            <p:nvPr/>
          </p:nvGrpSpPr>
          <p:grpSpPr bwMode="auto">
            <a:xfrm>
              <a:off x="2157413" y="5060469"/>
              <a:ext cx="36512" cy="36512"/>
              <a:chOff x="1066" y="799"/>
              <a:chExt cx="90" cy="46"/>
            </a:xfrm>
          </p:grpSpPr>
          <p:sp>
            <p:nvSpPr>
              <p:cNvPr id="164949" name="Line 93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0" name="Line 94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37" name="Text Box 95"/>
            <p:cNvSpPr txBox="1">
              <a:spLocks noChangeArrowheads="1"/>
            </p:cNvSpPr>
            <p:nvPr/>
          </p:nvSpPr>
          <p:spPr bwMode="auto">
            <a:xfrm>
              <a:off x="33296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07/2000</a:t>
              </a:r>
            </a:p>
          </p:txBody>
        </p:sp>
        <p:sp>
          <p:nvSpPr>
            <p:cNvPr id="164938" name="Text Box 96"/>
            <p:cNvSpPr txBox="1">
              <a:spLocks noChangeArrowheads="1"/>
            </p:cNvSpPr>
            <p:nvPr/>
          </p:nvSpPr>
          <p:spPr bwMode="auto">
            <a:xfrm>
              <a:off x="30972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</a:p>
          </p:txBody>
        </p:sp>
        <p:grpSp>
          <p:nvGrpSpPr>
            <p:cNvPr id="164939" name="Group 97"/>
            <p:cNvGrpSpPr>
              <a:grpSpLocks/>
            </p:cNvGrpSpPr>
            <p:nvPr/>
          </p:nvGrpSpPr>
          <p:grpSpPr bwMode="auto">
            <a:xfrm>
              <a:off x="3706813" y="5060469"/>
              <a:ext cx="36512" cy="36512"/>
              <a:chOff x="1066" y="799"/>
              <a:chExt cx="90" cy="46"/>
            </a:xfrm>
          </p:grpSpPr>
          <p:sp>
            <p:nvSpPr>
              <p:cNvPr id="164947" name="Line 98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48" name="Line 99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40" name="Text Box 100"/>
            <p:cNvSpPr txBox="1">
              <a:spLocks noChangeArrowheads="1"/>
            </p:cNvSpPr>
            <p:nvPr/>
          </p:nvSpPr>
          <p:spPr bwMode="auto">
            <a:xfrm>
              <a:off x="5058463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09/2004</a:t>
              </a:r>
            </a:p>
          </p:txBody>
        </p:sp>
        <p:sp>
          <p:nvSpPr>
            <p:cNvPr id="164941" name="Text Box 101"/>
            <p:cNvSpPr txBox="1">
              <a:spLocks noChangeArrowheads="1"/>
            </p:cNvSpPr>
            <p:nvPr/>
          </p:nvSpPr>
          <p:spPr bwMode="auto">
            <a:xfrm>
              <a:off x="4826000" y="515095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grpSp>
          <p:nvGrpSpPr>
            <p:cNvPr id="164942" name="Group 102"/>
            <p:cNvGrpSpPr>
              <a:grpSpLocks/>
            </p:cNvGrpSpPr>
            <p:nvPr/>
          </p:nvGrpSpPr>
          <p:grpSpPr bwMode="auto">
            <a:xfrm>
              <a:off x="5435600" y="5060469"/>
              <a:ext cx="36513" cy="36512"/>
              <a:chOff x="1066" y="799"/>
              <a:chExt cx="90" cy="46"/>
            </a:xfrm>
          </p:grpSpPr>
          <p:sp>
            <p:nvSpPr>
              <p:cNvPr id="164945" name="Line 103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46" name="Line 104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8" name="Oval 106"/>
            <p:cNvSpPr>
              <a:spLocks noChangeArrowheads="1"/>
            </p:cNvSpPr>
            <p:nvPr/>
          </p:nvSpPr>
          <p:spPr bwMode="auto">
            <a:xfrm rot="20362588">
              <a:off x="3995738" y="1921385"/>
              <a:ext cx="1800225" cy="252095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09" name="Text Box 101"/>
            <p:cNvSpPr txBox="1">
              <a:spLocks noChangeArrowheads="1"/>
            </p:cNvSpPr>
            <p:nvPr/>
          </p:nvSpPr>
          <p:spPr bwMode="auto">
            <a:xfrm>
              <a:off x="6717050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10" name="Text Box 101"/>
            <p:cNvSpPr txBox="1">
              <a:spLocks noChangeArrowheads="1"/>
            </p:cNvSpPr>
            <p:nvPr/>
          </p:nvSpPr>
          <p:spPr bwMode="auto">
            <a:xfrm>
              <a:off x="7863268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11" name="Text Box 100"/>
            <p:cNvSpPr txBox="1">
              <a:spLocks noChangeArrowheads="1"/>
            </p:cNvSpPr>
            <p:nvPr/>
          </p:nvSpPr>
          <p:spPr bwMode="auto">
            <a:xfrm>
              <a:off x="8077070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Text Box 100"/>
            <p:cNvSpPr txBox="1">
              <a:spLocks noChangeArrowheads="1"/>
            </p:cNvSpPr>
            <p:nvPr/>
          </p:nvSpPr>
          <p:spPr bwMode="auto">
            <a:xfrm>
              <a:off x="7077698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06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113" name="Group 112"/>
            <p:cNvGrpSpPr/>
            <p:nvPr/>
          </p:nvGrpSpPr>
          <p:grpSpPr>
            <a:xfrm>
              <a:off x="7459632" y="5078433"/>
              <a:ext cx="40550" cy="40244"/>
              <a:chOff x="7276759" y="5291578"/>
              <a:chExt cx="40550" cy="40244"/>
            </a:xfrm>
          </p:grpSpPr>
          <p:sp>
            <p:nvSpPr>
              <p:cNvPr id="114" name="Line 104"/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5" name="Line 103"/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8459245" y="5081551"/>
              <a:ext cx="40550" cy="40244"/>
              <a:chOff x="7276759" y="5291578"/>
              <a:chExt cx="40550" cy="40244"/>
            </a:xfrm>
          </p:grpSpPr>
          <p:sp>
            <p:nvSpPr>
              <p:cNvPr id="117" name="Line 104"/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8" name="Line 103"/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3176845" y="1719536"/>
              <a:ext cx="5966698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Introduction of OS support of DVFS (Dynamic Voltage and Frequency Scaling)</a:t>
              </a:r>
            </a:p>
          </p:txBody>
        </p:sp>
        <p:sp>
          <p:nvSpPr>
            <p:cNvPr id="121" name="Oval 120"/>
            <p:cNvSpPr/>
            <p:nvPr/>
          </p:nvSpPr>
          <p:spPr bwMode="auto">
            <a:xfrm>
              <a:off x="2951820" y="4841890"/>
              <a:ext cx="1566863" cy="855095"/>
            </a:xfrm>
            <a:prstGeom prst="ellips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892703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(6)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2038" y="830138"/>
            <a:ext cx="9144000" cy="6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61105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Emergence and evolution of the ACPI standard -2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8416" y="848726"/>
            <a:ext cx="8849089" cy="9592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Subsequently,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ACPI 3.0 </a:t>
            </a:r>
            <a:r>
              <a:rPr lang="en-US" sz="1600" dirty="0">
                <a:latin typeface="+mj-lt"/>
              </a:rPr>
              <a:t>(2004) introduced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multicore and multithreading </a:t>
            </a:r>
            <a:r>
              <a:rPr lang="en-US" sz="1600" dirty="0">
                <a:latin typeface="+mj-lt"/>
              </a:rPr>
              <a:t>support,</a:t>
            </a:r>
          </a:p>
          <a:p>
            <a:pPr>
              <a:spcAft>
                <a:spcPts val="1000"/>
              </a:spcAft>
            </a:pPr>
            <a:r>
              <a:rPr lang="en-US" sz="1600" dirty="0">
                <a:latin typeface="+mj-lt"/>
              </a:rPr>
              <a:t>      assisted by Windows Vista for DTs and Windows Server 2008 for servers,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as the next Figure indicates.</a:t>
            </a:r>
          </a:p>
        </p:txBody>
      </p:sp>
    </p:spTree>
    <p:extLst>
      <p:ext uri="{BB962C8B-B14F-4D97-AF65-F5344CB8AC3E}">
        <p14:creationId xmlns:p14="http://schemas.microsoft.com/office/powerpoint/2010/main" val="2949314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43" name="Text Box 105"/>
          <p:cNvSpPr txBox="1">
            <a:spLocks noChangeArrowheads="1"/>
          </p:cNvSpPr>
          <p:nvPr/>
        </p:nvSpPr>
        <p:spPr bwMode="auto">
          <a:xfrm>
            <a:off x="251520" y="6459147"/>
            <a:ext cx="86661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Windows XP and Windows Server 2003 do not support all of the ACPI 2.0 specification [</a:t>
            </a:r>
            <a:r>
              <a:rPr lang="hu-HU" altLang="en-US" sz="1400" dirty="0">
                <a:solidFill>
                  <a:srgbClr val="000000"/>
                </a:solidFill>
                <a:latin typeface="Verdana" panose="020B0604030504040204" pitchFamily="34" charset="0"/>
              </a:rPr>
              <a:t>38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71500" y="458670"/>
            <a:ext cx="8627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Support of multicores and multithreading in ACPI 3.0 and its OS support</a:t>
            </a:r>
          </a:p>
        </p:txBody>
      </p:sp>
      <p:sp>
        <p:nvSpPr>
          <p:cNvPr id="109" name="Oval 106"/>
          <p:cNvSpPr>
            <a:spLocks noChangeArrowheads="1"/>
          </p:cNvSpPr>
          <p:nvPr/>
        </p:nvSpPr>
        <p:spPr bwMode="auto">
          <a:xfrm rot="19998359">
            <a:off x="5811862" y="1853806"/>
            <a:ext cx="1800225" cy="252095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3.1 Overview of how is power managed at the platform level (7)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88B7BC-1EF3-3D4E-FC3F-047AF0323FF0}"/>
              </a:ext>
            </a:extLst>
          </p:cNvPr>
          <p:cNvGrpSpPr/>
          <p:nvPr/>
        </p:nvGrpSpPr>
        <p:grpSpPr>
          <a:xfrm>
            <a:off x="36729" y="908720"/>
            <a:ext cx="9107271" cy="5303703"/>
            <a:chOff x="36729" y="908720"/>
            <a:chExt cx="9107271" cy="5303703"/>
          </a:xfrm>
        </p:grpSpPr>
        <p:sp>
          <p:nvSpPr>
            <p:cNvPr id="6" name="Line 4">
              <a:extLst>
                <a:ext uri="{FF2B5EF4-FFF2-40B4-BE49-F238E27FC236}">
                  <a16:creationId xmlns:a16="http://schemas.microsoft.com/office/drawing/2014/main" id="{7B202D9B-35F0-CD81-ACEA-0F214A2413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7950" y="5876444"/>
              <a:ext cx="90360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77CDE956-A1E9-5997-E463-34EB3716D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1913" y="5943119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1995</a:t>
              </a:r>
            </a:p>
          </p:txBody>
        </p:sp>
        <p:sp>
          <p:nvSpPr>
            <p:cNvPr id="8" name="Text Box 6">
              <a:extLst>
                <a:ext uri="{FF2B5EF4-FFF2-40B4-BE49-F238E27FC236}">
                  <a16:creationId xmlns:a16="http://schemas.microsoft.com/office/drawing/2014/main" id="{4E6F1CFD-BBE3-C317-006E-0C7202D4CB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8112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2000</a:t>
              </a:r>
            </a:p>
          </p:txBody>
        </p:sp>
        <p:sp>
          <p:nvSpPr>
            <p:cNvPr id="9" name="Text Box 7">
              <a:extLst>
                <a:ext uri="{FF2B5EF4-FFF2-40B4-BE49-F238E27FC236}">
                  <a16:creationId xmlns:a16="http://schemas.microsoft.com/office/drawing/2014/main" id="{98A4B900-B1A0-4493-06E4-50710A663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40638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10" name="Line 8">
              <a:extLst>
                <a:ext uri="{FF2B5EF4-FFF2-40B4-BE49-F238E27FC236}">
                  <a16:creationId xmlns:a16="http://schemas.microsoft.com/office/drawing/2014/main" id="{CEC5085F-A569-A3CB-5FDB-E14AC0ABC0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2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36F1500B-001E-884A-EB46-E0EB637335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04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053F5E24-26E4-F65F-F779-0DE954D73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160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32677942-AD7C-562E-4882-FC2D13B68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32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Line 12">
              <a:extLst>
                <a:ext uri="{FF2B5EF4-FFF2-40B4-BE49-F238E27FC236}">
                  <a16:creationId xmlns:a16="http://schemas.microsoft.com/office/drawing/2014/main" id="{916C1619-CA82-9745-E09B-35658AC2E3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1175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Line 13">
              <a:extLst>
                <a:ext uri="{FF2B5EF4-FFF2-40B4-BE49-F238E27FC236}">
                  <a16:creationId xmlns:a16="http://schemas.microsoft.com/office/drawing/2014/main" id="{29A95F69-4C07-2028-9F43-E74276186C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9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Line 14">
              <a:extLst>
                <a:ext uri="{FF2B5EF4-FFF2-40B4-BE49-F238E27FC236}">
                  <a16:creationId xmlns:a16="http://schemas.microsoft.com/office/drawing/2014/main" id="{1EA3E4FF-6584-5AB4-0E58-1B2E3FE401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0650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Line 15">
              <a:extLst>
                <a:ext uri="{FF2B5EF4-FFF2-40B4-BE49-F238E27FC236}">
                  <a16:creationId xmlns:a16="http://schemas.microsoft.com/office/drawing/2014/main" id="{574BFB9F-E54A-2570-78DE-F6EF59A12D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02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Line 16">
              <a:extLst>
                <a:ext uri="{FF2B5EF4-FFF2-40B4-BE49-F238E27FC236}">
                  <a16:creationId xmlns:a16="http://schemas.microsoft.com/office/drawing/2014/main" id="{51DF8574-2A1F-FF4D-B454-D84010CE75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07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Line 17">
              <a:extLst>
                <a:ext uri="{FF2B5EF4-FFF2-40B4-BE49-F238E27FC236}">
                  <a16:creationId xmlns:a16="http://schemas.microsoft.com/office/drawing/2014/main" id="{B63DF5FD-D759-B43E-719E-9055428A8C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3281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1651ED72-E296-34B7-2FE5-4744785894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32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5AB1F079-49B2-69AA-6565-B8D38F81B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186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Line 20">
              <a:extLst>
                <a:ext uri="{FF2B5EF4-FFF2-40B4-BE49-F238E27FC236}">
                  <a16:creationId xmlns:a16="http://schemas.microsoft.com/office/drawing/2014/main" id="{695FBAEA-2D32-C6E7-D7EF-C30D5B150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20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Line 21">
              <a:extLst>
                <a:ext uri="{FF2B5EF4-FFF2-40B4-BE49-F238E27FC236}">
                  <a16:creationId xmlns:a16="http://schemas.microsoft.com/office/drawing/2014/main" id="{8393490E-C195-158A-54E2-EEE9534F30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1438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1ABE10CD-3309-5190-D1AD-A5305AF66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Line 23">
              <a:extLst>
                <a:ext uri="{FF2B5EF4-FFF2-40B4-BE49-F238E27FC236}">
                  <a16:creationId xmlns:a16="http://schemas.microsoft.com/office/drawing/2014/main" id="{276B8573-010A-2B16-869D-5ADBE093B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Line 24">
              <a:extLst>
                <a:ext uri="{FF2B5EF4-FFF2-40B4-BE49-F238E27FC236}">
                  <a16:creationId xmlns:a16="http://schemas.microsoft.com/office/drawing/2014/main" id="{63B788B2-0826-2459-B9A5-C7E1DE81C7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228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Line 25">
              <a:extLst>
                <a:ext uri="{FF2B5EF4-FFF2-40B4-BE49-F238E27FC236}">
                  <a16:creationId xmlns:a16="http://schemas.microsoft.com/office/drawing/2014/main" id="{81146F7F-5F4F-49ED-E47B-205308D86F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13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Line 26">
              <a:extLst>
                <a:ext uri="{FF2B5EF4-FFF2-40B4-BE49-F238E27FC236}">
                  <a16:creationId xmlns:a16="http://schemas.microsoft.com/office/drawing/2014/main" id="{3362D270-14F7-FFA0-E861-6AA5D1EB29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0913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 Box 27">
              <a:extLst>
                <a:ext uri="{FF2B5EF4-FFF2-40B4-BE49-F238E27FC236}">
                  <a16:creationId xmlns:a16="http://schemas.microsoft.com/office/drawing/2014/main" id="{5BBA29EB-A601-5751-E712-4C927590B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1963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2005</a:t>
              </a:r>
            </a:p>
          </p:txBody>
        </p:sp>
        <p:sp>
          <p:nvSpPr>
            <p:cNvPr id="30" name="Text Box 28">
              <a:extLst>
                <a:ext uri="{FF2B5EF4-FFF2-40B4-BE49-F238E27FC236}">
                  <a16:creationId xmlns:a16="http://schemas.microsoft.com/office/drawing/2014/main" id="{2886B653-0D93-210C-F7E5-E00A29FDB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2113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08/1995</a:t>
              </a:r>
            </a:p>
          </p:txBody>
        </p:sp>
        <p:sp>
          <p:nvSpPr>
            <p:cNvPr id="31" name="Text Box 29">
              <a:extLst>
                <a:ext uri="{FF2B5EF4-FFF2-40B4-BE49-F238E27FC236}">
                  <a16:creationId xmlns:a16="http://schemas.microsoft.com/office/drawing/2014/main" id="{D98C26CE-189D-DFED-735B-AC58B840D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550" y="1264333"/>
              <a:ext cx="1258888" cy="252412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95</a:t>
              </a:r>
            </a:p>
          </p:txBody>
        </p:sp>
        <p:grpSp>
          <p:nvGrpSpPr>
            <p:cNvPr id="32" name="Group 30">
              <a:extLst>
                <a:ext uri="{FF2B5EF4-FFF2-40B4-BE49-F238E27FC236}">
                  <a16:creationId xmlns:a16="http://schemas.microsoft.com/office/drawing/2014/main" id="{5BC05613-490D-7A2B-FE72-2C1C08E8AB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9250" y="1173845"/>
              <a:ext cx="36513" cy="36513"/>
              <a:chOff x="1066" y="799"/>
              <a:chExt cx="90" cy="46"/>
            </a:xfrm>
          </p:grpSpPr>
          <p:sp>
            <p:nvSpPr>
              <p:cNvPr id="92" name="Line 31">
                <a:extLst>
                  <a:ext uri="{FF2B5EF4-FFF2-40B4-BE49-F238E27FC236}">
                    <a16:creationId xmlns:a16="http://schemas.microsoft.com/office/drawing/2014/main" id="{E79DE44A-2B2D-6D4C-3D81-0750D2DF16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3" name="Line 32">
                <a:extLst>
                  <a:ext uri="{FF2B5EF4-FFF2-40B4-BE49-F238E27FC236}">
                    <a16:creationId xmlns:a16="http://schemas.microsoft.com/office/drawing/2014/main" id="{5D39519F-77D4-005B-C889-32E375D2B5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3" name="Text Box 33">
              <a:extLst>
                <a:ext uri="{FF2B5EF4-FFF2-40B4-BE49-F238E27FC236}">
                  <a16:creationId xmlns:a16="http://schemas.microsoft.com/office/drawing/2014/main" id="{80A3297B-1FD0-AEA3-9E77-9C38A642A3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4701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/199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4" name="Text Box 34">
              <a:extLst>
                <a:ext uri="{FF2B5EF4-FFF2-40B4-BE49-F238E27FC236}">
                  <a16:creationId xmlns:a16="http://schemas.microsoft.com/office/drawing/2014/main" id="{A7FAA2A1-C51F-AB1E-7209-AC5587EDC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7325" y="1259570"/>
              <a:ext cx="1258888" cy="25241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98SE</a:t>
              </a:r>
            </a:p>
          </p:txBody>
        </p:sp>
        <p:grpSp>
          <p:nvGrpSpPr>
            <p:cNvPr id="35" name="Group 35">
              <a:extLst>
                <a:ext uri="{FF2B5EF4-FFF2-40B4-BE49-F238E27FC236}">
                  <a16:creationId xmlns:a16="http://schemas.microsoft.com/office/drawing/2014/main" id="{6E1940A5-9208-05BB-14D0-F5EE6A1EDE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1838" y="1169083"/>
              <a:ext cx="36512" cy="36512"/>
              <a:chOff x="1066" y="799"/>
              <a:chExt cx="90" cy="46"/>
            </a:xfrm>
          </p:grpSpPr>
          <p:sp>
            <p:nvSpPr>
              <p:cNvPr id="90" name="Line 36">
                <a:extLst>
                  <a:ext uri="{FF2B5EF4-FFF2-40B4-BE49-F238E27FC236}">
                    <a16:creationId xmlns:a16="http://schemas.microsoft.com/office/drawing/2014/main" id="{2C49D8E0-0C91-F1FC-BA6E-A319508B5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1" name="Line 37">
                <a:extLst>
                  <a:ext uri="{FF2B5EF4-FFF2-40B4-BE49-F238E27FC236}">
                    <a16:creationId xmlns:a16="http://schemas.microsoft.com/office/drawing/2014/main" id="{86448B0A-75DC-E295-7E25-C4CECC195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6" name="Text Box 38">
              <a:extLst>
                <a:ext uri="{FF2B5EF4-FFF2-40B4-BE49-F238E27FC236}">
                  <a16:creationId xmlns:a16="http://schemas.microsoft.com/office/drawing/2014/main" id="{8A09119B-1F57-8CD6-89B5-8A3E26699E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0101" y="40140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07/1996</a:t>
              </a:r>
            </a:p>
          </p:txBody>
        </p:sp>
        <p:sp>
          <p:nvSpPr>
            <p:cNvPr id="37" name="Text Box 39">
              <a:extLst>
                <a:ext uri="{FF2B5EF4-FFF2-40B4-BE49-F238E27FC236}">
                  <a16:creationId xmlns:a16="http://schemas.microsoft.com/office/drawing/2014/main" id="{A32EFF0D-A7A2-FA3B-11DF-BD65DE7674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6375" y="4338483"/>
              <a:ext cx="1258888" cy="252412"/>
            </a:xfrm>
            <a:prstGeom prst="rect">
              <a:avLst/>
            </a:prstGeom>
            <a:solidFill>
              <a:srgbClr val="CF660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NT 4.0</a:t>
              </a:r>
            </a:p>
          </p:txBody>
        </p:sp>
        <p:grpSp>
          <p:nvGrpSpPr>
            <p:cNvPr id="38" name="Group 40">
              <a:extLst>
                <a:ext uri="{FF2B5EF4-FFF2-40B4-BE49-F238E27FC236}">
                  <a16:creationId xmlns:a16="http://schemas.microsoft.com/office/drawing/2014/main" id="{2767962B-47A2-E057-A5FF-B5A44798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7238" y="4247995"/>
              <a:ext cx="36512" cy="36513"/>
              <a:chOff x="1066" y="799"/>
              <a:chExt cx="90" cy="46"/>
            </a:xfrm>
          </p:grpSpPr>
          <p:sp>
            <p:nvSpPr>
              <p:cNvPr id="88" name="Line 41">
                <a:extLst>
                  <a:ext uri="{FF2B5EF4-FFF2-40B4-BE49-F238E27FC236}">
                    <a16:creationId xmlns:a16="http://schemas.microsoft.com/office/drawing/2014/main" id="{9E41E782-6664-1255-DC60-881A7277C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9" name="Line 42">
                <a:extLst>
                  <a:ext uri="{FF2B5EF4-FFF2-40B4-BE49-F238E27FC236}">
                    <a16:creationId xmlns:a16="http://schemas.microsoft.com/office/drawing/2014/main" id="{797272B6-1052-29E9-E2C6-8712E86E2A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9" name="Text Box 43">
              <a:extLst>
                <a:ext uri="{FF2B5EF4-FFF2-40B4-BE49-F238E27FC236}">
                  <a16:creationId xmlns:a16="http://schemas.microsoft.com/office/drawing/2014/main" id="{43B65F64-A46D-A642-43B2-739986A2B3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8563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40" name="Text Box 44">
              <a:extLst>
                <a:ext uri="{FF2B5EF4-FFF2-40B4-BE49-F238E27FC236}">
                  <a16:creationId xmlns:a16="http://schemas.microsoft.com/office/drawing/2014/main" id="{21DA5E11-630C-8EFD-51DF-405C345F7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33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Prof.</a:t>
              </a:r>
            </a:p>
          </p:txBody>
        </p:sp>
        <p:grpSp>
          <p:nvGrpSpPr>
            <p:cNvPr id="41" name="Group 45">
              <a:extLst>
                <a:ext uri="{FF2B5EF4-FFF2-40B4-BE49-F238E27FC236}">
                  <a16:creationId xmlns:a16="http://schemas.microsoft.com/office/drawing/2014/main" id="{4F2C2E91-4D09-7499-5258-9AD83B0097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5700" y="2204133"/>
              <a:ext cx="36513" cy="36512"/>
              <a:chOff x="1066" y="799"/>
              <a:chExt cx="90" cy="46"/>
            </a:xfrm>
          </p:grpSpPr>
          <p:sp>
            <p:nvSpPr>
              <p:cNvPr id="86" name="Line 46">
                <a:extLst>
                  <a:ext uri="{FF2B5EF4-FFF2-40B4-BE49-F238E27FC236}">
                    <a16:creationId xmlns:a16="http://schemas.microsoft.com/office/drawing/2014/main" id="{BE6DBBEC-F9CC-0F74-B6B0-59862975F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7" name="Line 47">
                <a:extLst>
                  <a:ext uri="{FF2B5EF4-FFF2-40B4-BE49-F238E27FC236}">
                    <a16:creationId xmlns:a16="http://schemas.microsoft.com/office/drawing/2014/main" id="{95CF42CB-BC4D-D493-3485-CCED8F62E9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2" name="Text Box 48">
              <a:extLst>
                <a:ext uri="{FF2B5EF4-FFF2-40B4-BE49-F238E27FC236}">
                  <a16:creationId xmlns:a16="http://schemas.microsoft.com/office/drawing/2014/main" id="{1E1C9971-9C49-A0B0-AD61-C6356878F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5063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43" name="Text Box 49">
              <a:extLst>
                <a:ext uri="{FF2B5EF4-FFF2-40B4-BE49-F238E27FC236}">
                  <a16:creationId xmlns:a16="http://schemas.microsoft.com/office/drawing/2014/main" id="{90053B37-5013-B51D-3AE1-82F2D40B7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6888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Server</a:t>
              </a:r>
            </a:p>
          </p:txBody>
        </p:sp>
        <p:grpSp>
          <p:nvGrpSpPr>
            <p:cNvPr id="44" name="Group 50">
              <a:extLst>
                <a:ext uri="{FF2B5EF4-FFF2-40B4-BE49-F238E27FC236}">
                  <a16:creationId xmlns:a16="http://schemas.microsoft.com/office/drawing/2014/main" id="{4DE6E718-1263-751F-3DD8-721D4653F9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2200" y="3347883"/>
              <a:ext cx="36513" cy="36512"/>
              <a:chOff x="1066" y="799"/>
              <a:chExt cx="90" cy="46"/>
            </a:xfrm>
          </p:grpSpPr>
          <p:sp>
            <p:nvSpPr>
              <p:cNvPr id="84" name="Line 51">
                <a:extLst>
                  <a:ext uri="{FF2B5EF4-FFF2-40B4-BE49-F238E27FC236}">
                    <a16:creationId xmlns:a16="http://schemas.microsoft.com/office/drawing/2014/main" id="{445DA9A9-D2A1-0402-FB33-FDB160EC9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5" name="Line 52">
                <a:extLst>
                  <a:ext uri="{FF2B5EF4-FFF2-40B4-BE49-F238E27FC236}">
                    <a16:creationId xmlns:a16="http://schemas.microsoft.com/office/drawing/2014/main" id="{ECC38A89-C3A3-FDD2-1B76-959B92A0ED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5" name="Text Box 53">
              <a:extLst>
                <a:ext uri="{FF2B5EF4-FFF2-40B4-BE49-F238E27FC236}">
                  <a16:creationId xmlns:a16="http://schemas.microsoft.com/office/drawing/2014/main" id="{D054CD0A-2267-B60E-16D3-9AD1DC67C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8409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10/2001</a:t>
              </a:r>
            </a:p>
          </p:txBody>
        </p:sp>
        <p:sp>
          <p:nvSpPr>
            <p:cNvPr id="46" name="Text Box 54">
              <a:extLst>
                <a:ext uri="{FF2B5EF4-FFF2-40B4-BE49-F238E27FC236}">
                  <a16:creationId xmlns:a16="http://schemas.microsoft.com/office/drawing/2014/main" id="{1A433457-82E6-26F1-6353-5CB58F1AD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68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XP</a:t>
              </a:r>
            </a:p>
          </p:txBody>
        </p:sp>
        <p:grpSp>
          <p:nvGrpSpPr>
            <p:cNvPr id="47" name="Group 55">
              <a:extLst>
                <a:ext uri="{FF2B5EF4-FFF2-40B4-BE49-F238E27FC236}">
                  <a16:creationId xmlns:a16="http://schemas.microsoft.com/office/drawing/2014/main" id="{3B2E0CFB-F396-B415-3C56-B2AA7C3F8C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9263" y="2204133"/>
              <a:ext cx="36512" cy="36512"/>
              <a:chOff x="1066" y="799"/>
              <a:chExt cx="90" cy="46"/>
            </a:xfrm>
          </p:grpSpPr>
          <p:sp>
            <p:nvSpPr>
              <p:cNvPr id="82" name="Line 56">
                <a:extLst>
                  <a:ext uri="{FF2B5EF4-FFF2-40B4-BE49-F238E27FC236}">
                    <a16:creationId xmlns:a16="http://schemas.microsoft.com/office/drawing/2014/main" id="{4D461D27-9458-8004-7991-8A1BFAE15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Line 57">
                <a:extLst>
                  <a:ext uri="{FF2B5EF4-FFF2-40B4-BE49-F238E27FC236}">
                    <a16:creationId xmlns:a16="http://schemas.microsoft.com/office/drawing/2014/main" id="{4324FD9D-2CD9-47D2-6508-49E0C0263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8" name="Text Box 58">
              <a:extLst>
                <a:ext uri="{FF2B5EF4-FFF2-40B4-BE49-F238E27FC236}">
                  <a16:creationId xmlns:a16="http://schemas.microsoft.com/office/drawing/2014/main" id="{36DB0227-A6A8-9750-E392-D13EE8065D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04/2003</a:t>
              </a:r>
            </a:p>
          </p:txBody>
        </p:sp>
        <p:sp>
          <p:nvSpPr>
            <p:cNvPr id="49" name="Text Box 59">
              <a:extLst>
                <a:ext uri="{FF2B5EF4-FFF2-40B4-BE49-F238E27FC236}">
                  <a16:creationId xmlns:a16="http://schemas.microsoft.com/office/drawing/2014/main" id="{980E46E5-9402-62AA-057F-793C4FA5F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75163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2003</a:t>
              </a:r>
            </a:p>
          </p:txBody>
        </p:sp>
        <p:grpSp>
          <p:nvGrpSpPr>
            <p:cNvPr id="50" name="Group 60">
              <a:extLst>
                <a:ext uri="{FF2B5EF4-FFF2-40B4-BE49-F238E27FC236}">
                  <a16:creationId xmlns:a16="http://schemas.microsoft.com/office/drawing/2014/main" id="{5BDEC615-04BB-DE97-AEE3-DB4FCF0688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9975" y="3347883"/>
              <a:ext cx="36513" cy="36512"/>
              <a:chOff x="1066" y="799"/>
              <a:chExt cx="90" cy="46"/>
            </a:xfrm>
          </p:grpSpPr>
          <p:sp>
            <p:nvSpPr>
              <p:cNvPr id="80" name="Line 61">
                <a:extLst>
                  <a:ext uri="{FF2B5EF4-FFF2-40B4-BE49-F238E27FC236}">
                    <a16:creationId xmlns:a16="http://schemas.microsoft.com/office/drawing/2014/main" id="{8A1521F8-37DC-2058-4A55-204051246B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1" name="Line 62">
                <a:extLst>
                  <a:ext uri="{FF2B5EF4-FFF2-40B4-BE49-F238E27FC236}">
                    <a16:creationId xmlns:a16="http://schemas.microsoft.com/office/drawing/2014/main" id="{05560D87-094F-2DDB-1663-44B573E34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1" name="Text Box 63">
              <a:extLst>
                <a:ext uri="{FF2B5EF4-FFF2-40B4-BE49-F238E27FC236}">
                  <a16:creationId xmlns:a16="http://schemas.microsoft.com/office/drawing/2014/main" id="{9D005785-350D-A7E4-4FEA-20E75763F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20501" y="198884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01/2007</a:t>
              </a:r>
            </a:p>
          </p:txBody>
        </p:sp>
        <p:sp>
          <p:nvSpPr>
            <p:cNvPr id="52" name="Text Box 64">
              <a:extLst>
                <a:ext uri="{FF2B5EF4-FFF2-40B4-BE49-F238E27FC236}">
                  <a16:creationId xmlns:a16="http://schemas.microsoft.com/office/drawing/2014/main" id="{CCD10DDC-ED6F-491C-2ECA-A7AE1305A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Vista</a:t>
              </a:r>
            </a:p>
          </p:txBody>
        </p:sp>
        <p:grpSp>
          <p:nvGrpSpPr>
            <p:cNvPr id="53" name="Group 65">
              <a:extLst>
                <a:ext uri="{FF2B5EF4-FFF2-40B4-BE49-F238E27FC236}">
                  <a16:creationId xmlns:a16="http://schemas.microsoft.com/office/drawing/2014/main" id="{DC213A14-C98D-793E-B82E-8B216C1419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7638" y="2212070"/>
              <a:ext cx="36512" cy="36513"/>
              <a:chOff x="1066" y="799"/>
              <a:chExt cx="90" cy="46"/>
            </a:xfrm>
          </p:grpSpPr>
          <p:sp>
            <p:nvSpPr>
              <p:cNvPr id="78" name="Line 66">
                <a:extLst>
                  <a:ext uri="{FF2B5EF4-FFF2-40B4-BE49-F238E27FC236}">
                    <a16:creationId xmlns:a16="http://schemas.microsoft.com/office/drawing/2014/main" id="{5680F60F-DFD9-8A93-FB83-B7500DE012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Line 67">
                <a:extLst>
                  <a:ext uri="{FF2B5EF4-FFF2-40B4-BE49-F238E27FC236}">
                    <a16:creationId xmlns:a16="http://schemas.microsoft.com/office/drawing/2014/main" id="{DD85C396-892B-085F-AE8D-0D36130D36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4" name="Text Box 68">
              <a:extLst>
                <a:ext uri="{FF2B5EF4-FFF2-40B4-BE49-F238E27FC236}">
                  <a16:creationId xmlns:a16="http://schemas.microsoft.com/office/drawing/2014/main" id="{13C6FC0D-E4C2-8052-9E5C-32F05AF9D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02/2008</a:t>
              </a:r>
            </a:p>
          </p:txBody>
        </p:sp>
        <p:sp>
          <p:nvSpPr>
            <p:cNvPr id="55" name="Text Box 69">
              <a:extLst>
                <a:ext uri="{FF2B5EF4-FFF2-40B4-BE49-F238E27FC236}">
                  <a16:creationId xmlns:a16="http://schemas.microsoft.com/office/drawing/2014/main" id="{3923384E-07EB-139A-4C6F-EDB6602D6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9838" y="3446308"/>
              <a:ext cx="1258887" cy="252412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2008</a:t>
              </a:r>
            </a:p>
          </p:txBody>
        </p:sp>
        <p:grpSp>
          <p:nvGrpSpPr>
            <p:cNvPr id="56" name="Group 70">
              <a:extLst>
                <a:ext uri="{FF2B5EF4-FFF2-40B4-BE49-F238E27FC236}">
                  <a16:creationId xmlns:a16="http://schemas.microsoft.com/office/drawing/2014/main" id="{6876882B-304D-C968-91B3-86236B8695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1975" y="3355820"/>
              <a:ext cx="36513" cy="36513"/>
              <a:chOff x="1066" y="799"/>
              <a:chExt cx="90" cy="46"/>
            </a:xfrm>
          </p:grpSpPr>
          <p:sp>
            <p:nvSpPr>
              <p:cNvPr id="76" name="Line 71">
                <a:extLst>
                  <a:ext uri="{FF2B5EF4-FFF2-40B4-BE49-F238E27FC236}">
                    <a16:creationId xmlns:a16="http://schemas.microsoft.com/office/drawing/2014/main" id="{61EAF5D6-8547-1B9A-3A9D-10C6A7A8F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7" name="Line 72">
                <a:extLst>
                  <a:ext uri="{FF2B5EF4-FFF2-40B4-BE49-F238E27FC236}">
                    <a16:creationId xmlns:a16="http://schemas.microsoft.com/office/drawing/2014/main" id="{D84906F1-274C-948F-749E-39D97C784D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7" name="Text Box 73">
              <a:extLst>
                <a:ext uri="{FF2B5EF4-FFF2-40B4-BE49-F238E27FC236}">
                  <a16:creationId xmlns:a16="http://schemas.microsoft.com/office/drawing/2014/main" id="{9F356508-53B9-4514-295D-57B85D1B37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5362" y="1988840"/>
              <a:ext cx="1077539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End of 2009</a:t>
              </a:r>
            </a:p>
          </p:txBody>
        </p:sp>
        <p:sp>
          <p:nvSpPr>
            <p:cNvPr id="58" name="Text Box 74">
              <a:extLst>
                <a:ext uri="{FF2B5EF4-FFF2-40B4-BE49-F238E27FC236}">
                  <a16:creationId xmlns:a16="http://schemas.microsoft.com/office/drawing/2014/main" id="{019ED007-65E6-24CC-677C-12A41F301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94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7</a:t>
              </a:r>
            </a:p>
          </p:txBody>
        </p:sp>
        <p:grpSp>
          <p:nvGrpSpPr>
            <p:cNvPr id="59" name="Group 75">
              <a:extLst>
                <a:ext uri="{FF2B5EF4-FFF2-40B4-BE49-F238E27FC236}">
                  <a16:creationId xmlns:a16="http://schemas.microsoft.com/office/drawing/2014/main" id="{3596CCCD-2C0C-D62D-8968-1A114344F5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26350" y="2212070"/>
              <a:ext cx="36513" cy="36513"/>
              <a:chOff x="1066" y="799"/>
              <a:chExt cx="90" cy="46"/>
            </a:xfrm>
          </p:grpSpPr>
          <p:sp>
            <p:nvSpPr>
              <p:cNvPr id="74" name="Line 76">
                <a:extLst>
                  <a:ext uri="{FF2B5EF4-FFF2-40B4-BE49-F238E27FC236}">
                    <a16:creationId xmlns:a16="http://schemas.microsoft.com/office/drawing/2014/main" id="{DEEA1438-9A82-593E-F46C-7F62D9C480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5" name="Line 77">
                <a:extLst>
                  <a:ext uri="{FF2B5EF4-FFF2-40B4-BE49-F238E27FC236}">
                    <a16:creationId xmlns:a16="http://schemas.microsoft.com/office/drawing/2014/main" id="{E28B1897-DA69-8E62-F344-43199883A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60" name="Text Box 78">
              <a:extLst>
                <a:ext uri="{FF2B5EF4-FFF2-40B4-BE49-F238E27FC236}">
                  <a16:creationId xmlns:a16="http://schemas.microsoft.com/office/drawing/2014/main" id="{E8033CFE-8462-01D0-BA76-8320396A23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29" y="1154065"/>
              <a:ext cx="93487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Consumer</a:t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1" name="Text Box 79">
              <a:extLst>
                <a:ext uri="{FF2B5EF4-FFF2-40B4-BE49-F238E27FC236}">
                  <a16:creationId xmlns:a16="http://schemas.microsoft.com/office/drawing/2014/main" id="{9A0C1E80-DBAE-F41D-76C9-54FE870A9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00" y="4194085"/>
              <a:ext cx="917239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Corporate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2" name="Text Box 80">
              <a:extLst>
                <a:ext uri="{FF2B5EF4-FFF2-40B4-BE49-F238E27FC236}">
                  <a16:creationId xmlns:a16="http://schemas.microsoft.com/office/drawing/2014/main" id="{0DDE12DC-E17D-59E0-9D1B-D4971458BD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513" y="2213865"/>
              <a:ext cx="931665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Desktops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Laptops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3" name="Text Box 81">
              <a:extLst>
                <a:ext uri="{FF2B5EF4-FFF2-40B4-BE49-F238E27FC236}">
                  <a16:creationId xmlns:a16="http://schemas.microsoft.com/office/drawing/2014/main" id="{23FAA4AA-5B50-9404-1EDB-C5D243114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9750" y="3422495"/>
              <a:ext cx="750526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Servers</a:t>
              </a:r>
            </a:p>
          </p:txBody>
        </p:sp>
        <p:sp>
          <p:nvSpPr>
            <p:cNvPr id="164864" name="Text Box 82">
              <a:extLst>
                <a:ext uri="{FF2B5EF4-FFF2-40B4-BE49-F238E27FC236}">
                  <a16:creationId xmlns:a16="http://schemas.microsoft.com/office/drawing/2014/main" id="{7C9B809C-4110-0DDE-D314-ECA504916E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8814" y="259942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865" name="Text Box 83">
              <a:extLst>
                <a:ext uri="{FF2B5EF4-FFF2-40B4-BE49-F238E27FC236}">
                  <a16:creationId xmlns:a16="http://schemas.microsoft.com/office/drawing/2014/main" id="{4BFA24DC-149B-C505-467C-B4099B5041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464" y="15421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866" name="Text Box 84">
              <a:extLst>
                <a:ext uri="{FF2B5EF4-FFF2-40B4-BE49-F238E27FC236}">
                  <a16:creationId xmlns:a16="http://schemas.microsoft.com/office/drawing/2014/main" id="{A1A9BE11-BD14-248F-A667-6EB1F4B41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977" y="257719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867" name="Text Box 85">
              <a:extLst>
                <a:ext uri="{FF2B5EF4-FFF2-40B4-BE49-F238E27FC236}">
                  <a16:creationId xmlns:a16="http://schemas.microsoft.com/office/drawing/2014/main" id="{7525E215-683B-1C25-7997-1FC00C87C4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4652" y="37209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44" name="Text Box 86">
              <a:extLst>
                <a:ext uri="{FF2B5EF4-FFF2-40B4-BE49-F238E27FC236}">
                  <a16:creationId xmlns:a16="http://schemas.microsoft.com/office/drawing/2014/main" id="{C45DC56D-005D-8985-0F8D-99FD19D45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0308" y="2573905"/>
              <a:ext cx="210346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1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1.0b</a:t>
              </a:r>
              <a:b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SP1 (09/2002): </a:t>
              </a:r>
              <a:r>
                <a:rPr kumimoji="0" lang="en-US" altLang="en-US" sz="11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71" name="Text Box 87">
              <a:extLst>
                <a:ext uri="{FF2B5EF4-FFF2-40B4-BE49-F238E27FC236}">
                  <a16:creationId xmlns:a16="http://schemas.microsoft.com/office/drawing/2014/main" id="{B3A8C254-9F06-63A2-38AB-482B845A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8493" y="3720945"/>
              <a:ext cx="891591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72" name="Text Box 88">
              <a:extLst>
                <a:ext uri="{FF2B5EF4-FFF2-40B4-BE49-F238E27FC236}">
                  <a16:creationId xmlns:a16="http://schemas.microsoft.com/office/drawing/2014/main" id="{DC4204C7-AA16-EFF8-C761-5B9D1BA4A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86264" y="2585133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73" name="Text Box 89">
              <a:extLst>
                <a:ext uri="{FF2B5EF4-FFF2-40B4-BE49-F238E27FC236}">
                  <a16:creationId xmlns:a16="http://schemas.microsoft.com/office/drawing/2014/main" id="{96941CB6-26D6-8935-87C2-60D68F0BF9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5064" y="374317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74" name="Text Box 90">
              <a:extLst>
                <a:ext uri="{FF2B5EF4-FFF2-40B4-BE49-F238E27FC236}">
                  <a16:creationId xmlns:a16="http://schemas.microsoft.com/office/drawing/2014/main" id="{C401A7E1-2BC3-99A1-4BD1-F674AA177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2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12/1996</a:t>
              </a:r>
            </a:p>
          </p:txBody>
        </p:sp>
        <p:sp>
          <p:nvSpPr>
            <p:cNvPr id="164975" name="Text Box 91">
              <a:extLst>
                <a:ext uri="{FF2B5EF4-FFF2-40B4-BE49-F238E27FC236}">
                  <a16:creationId xmlns:a16="http://schemas.microsoft.com/office/drawing/2014/main" id="{AA1C9461-8919-3ADA-D926-E4F0E62F42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78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grpSp>
          <p:nvGrpSpPr>
            <p:cNvPr id="164976" name="Group 92">
              <a:extLst>
                <a:ext uri="{FF2B5EF4-FFF2-40B4-BE49-F238E27FC236}">
                  <a16:creationId xmlns:a16="http://schemas.microsoft.com/office/drawing/2014/main" id="{D3A3B46F-AC44-96E1-86C9-2C30FE10EA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7413" y="5060469"/>
              <a:ext cx="36512" cy="36512"/>
              <a:chOff x="1066" y="799"/>
              <a:chExt cx="90" cy="46"/>
            </a:xfrm>
          </p:grpSpPr>
          <p:sp>
            <p:nvSpPr>
              <p:cNvPr id="72" name="Line 93">
                <a:extLst>
                  <a:ext uri="{FF2B5EF4-FFF2-40B4-BE49-F238E27FC236}">
                    <a16:creationId xmlns:a16="http://schemas.microsoft.com/office/drawing/2014/main" id="{AC049754-272F-DDE1-50C7-E6624C4AC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3" name="Line 94">
                <a:extLst>
                  <a:ext uri="{FF2B5EF4-FFF2-40B4-BE49-F238E27FC236}">
                    <a16:creationId xmlns:a16="http://schemas.microsoft.com/office/drawing/2014/main" id="{4D47DA4D-F100-6A4E-926B-6FCEDF7AFB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77" name="Text Box 95">
              <a:extLst>
                <a:ext uri="{FF2B5EF4-FFF2-40B4-BE49-F238E27FC236}">
                  <a16:creationId xmlns:a16="http://schemas.microsoft.com/office/drawing/2014/main" id="{1E4FE7D3-4BC7-DE09-793E-C069BC277B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96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07/2000</a:t>
              </a:r>
            </a:p>
          </p:txBody>
        </p:sp>
        <p:sp>
          <p:nvSpPr>
            <p:cNvPr id="164978" name="Text Box 96">
              <a:extLst>
                <a:ext uri="{FF2B5EF4-FFF2-40B4-BE49-F238E27FC236}">
                  <a16:creationId xmlns:a16="http://schemas.microsoft.com/office/drawing/2014/main" id="{3B5FF52E-B33F-2EEE-9ADA-FB84C58D3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72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</a:p>
          </p:txBody>
        </p:sp>
        <p:grpSp>
          <p:nvGrpSpPr>
            <p:cNvPr id="164979" name="Group 97">
              <a:extLst>
                <a:ext uri="{FF2B5EF4-FFF2-40B4-BE49-F238E27FC236}">
                  <a16:creationId xmlns:a16="http://schemas.microsoft.com/office/drawing/2014/main" id="{AAD4BB92-F03C-A2D3-5FA8-5BC5915F8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6813" y="5060469"/>
              <a:ext cx="36512" cy="36512"/>
              <a:chOff x="1066" y="799"/>
              <a:chExt cx="90" cy="46"/>
            </a:xfrm>
          </p:grpSpPr>
          <p:sp>
            <p:nvSpPr>
              <p:cNvPr id="70" name="Line 98">
                <a:extLst>
                  <a:ext uri="{FF2B5EF4-FFF2-40B4-BE49-F238E27FC236}">
                    <a16:creationId xmlns:a16="http://schemas.microsoft.com/office/drawing/2014/main" id="{BA5CBAD0-BF79-4A9C-9490-77D7E192C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Line 99">
                <a:extLst>
                  <a:ext uri="{FF2B5EF4-FFF2-40B4-BE49-F238E27FC236}">
                    <a16:creationId xmlns:a16="http://schemas.microsoft.com/office/drawing/2014/main" id="{4013732D-FA1A-B586-D43A-51583F6834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80" name="Text Box 100">
              <a:extLst>
                <a:ext uri="{FF2B5EF4-FFF2-40B4-BE49-F238E27FC236}">
                  <a16:creationId xmlns:a16="http://schemas.microsoft.com/office/drawing/2014/main" id="{C704D3A1-8B43-6AF6-FFF4-EBEE0F1F1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8463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09/2004</a:t>
              </a:r>
            </a:p>
          </p:txBody>
        </p:sp>
        <p:sp>
          <p:nvSpPr>
            <p:cNvPr id="164981" name="Text Box 101">
              <a:extLst>
                <a:ext uri="{FF2B5EF4-FFF2-40B4-BE49-F238E27FC236}">
                  <a16:creationId xmlns:a16="http://schemas.microsoft.com/office/drawing/2014/main" id="{76834D1A-2286-F55C-4059-478FC008A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6000" y="515095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grpSp>
          <p:nvGrpSpPr>
            <p:cNvPr id="164982" name="Group 102">
              <a:extLst>
                <a:ext uri="{FF2B5EF4-FFF2-40B4-BE49-F238E27FC236}">
                  <a16:creationId xmlns:a16="http://schemas.microsoft.com/office/drawing/2014/main" id="{2A695381-1B66-A036-268B-DE82C02753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35600" y="5060469"/>
              <a:ext cx="36513" cy="36512"/>
              <a:chOff x="1066" y="799"/>
              <a:chExt cx="90" cy="46"/>
            </a:xfrm>
          </p:grpSpPr>
          <p:sp>
            <p:nvSpPr>
              <p:cNvPr id="68" name="Line 103">
                <a:extLst>
                  <a:ext uri="{FF2B5EF4-FFF2-40B4-BE49-F238E27FC236}">
                    <a16:creationId xmlns:a16="http://schemas.microsoft.com/office/drawing/2014/main" id="{ABF08A15-1578-0883-7B24-C7EADD270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9" name="Line 104">
                <a:extLst>
                  <a:ext uri="{FF2B5EF4-FFF2-40B4-BE49-F238E27FC236}">
                    <a16:creationId xmlns:a16="http://schemas.microsoft.com/office/drawing/2014/main" id="{934497C7-7692-834B-5C3A-3B4AC46D3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84" name="Text Box 101">
              <a:extLst>
                <a:ext uri="{FF2B5EF4-FFF2-40B4-BE49-F238E27FC236}">
                  <a16:creationId xmlns:a16="http://schemas.microsoft.com/office/drawing/2014/main" id="{EA40B718-36E0-7D34-02C1-AE51E263E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7050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64985" name="Text Box 101">
              <a:extLst>
                <a:ext uri="{FF2B5EF4-FFF2-40B4-BE49-F238E27FC236}">
                  <a16:creationId xmlns:a16="http://schemas.microsoft.com/office/drawing/2014/main" id="{B0B546A8-BB2A-A1AD-47E5-FE473E3AF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3268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64986" name="Text Box 100">
              <a:extLst>
                <a:ext uri="{FF2B5EF4-FFF2-40B4-BE49-F238E27FC236}">
                  <a16:creationId xmlns:a16="http://schemas.microsoft.com/office/drawing/2014/main" id="{6ADBB619-F7AD-D7F0-291D-9CA3A9BFC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7070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87" name="Text Box 100">
              <a:extLst>
                <a:ext uri="{FF2B5EF4-FFF2-40B4-BE49-F238E27FC236}">
                  <a16:creationId xmlns:a16="http://schemas.microsoft.com/office/drawing/2014/main" id="{5471F247-04D1-F7CB-E9A2-1781E9B894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77698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06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164988" name="Group 164987">
              <a:extLst>
                <a:ext uri="{FF2B5EF4-FFF2-40B4-BE49-F238E27FC236}">
                  <a16:creationId xmlns:a16="http://schemas.microsoft.com/office/drawing/2014/main" id="{681BF0C2-7DF5-E45E-C128-F79BEE7DC550}"/>
                </a:ext>
              </a:extLst>
            </p:cNvPr>
            <p:cNvGrpSpPr/>
            <p:nvPr/>
          </p:nvGrpSpPr>
          <p:grpSpPr>
            <a:xfrm>
              <a:off x="7459632" y="5078433"/>
              <a:ext cx="40550" cy="40244"/>
              <a:chOff x="7276759" y="5291578"/>
              <a:chExt cx="40550" cy="40244"/>
            </a:xfrm>
          </p:grpSpPr>
          <p:sp>
            <p:nvSpPr>
              <p:cNvPr id="66" name="Line 104">
                <a:extLst>
                  <a:ext uri="{FF2B5EF4-FFF2-40B4-BE49-F238E27FC236}">
                    <a16:creationId xmlns:a16="http://schemas.microsoft.com/office/drawing/2014/main" id="{96105ACE-1045-F2CA-83BE-54967ADBD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7" name="Line 103">
                <a:extLst>
                  <a:ext uri="{FF2B5EF4-FFF2-40B4-BE49-F238E27FC236}">
                    <a16:creationId xmlns:a16="http://schemas.microsoft.com/office/drawing/2014/main" id="{980EEB38-DCC7-95DE-F334-D45F78AF7D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64989" name="Group 164988">
              <a:extLst>
                <a:ext uri="{FF2B5EF4-FFF2-40B4-BE49-F238E27FC236}">
                  <a16:creationId xmlns:a16="http://schemas.microsoft.com/office/drawing/2014/main" id="{20DA5580-1FD1-4EBC-D89C-AC27E32556CA}"/>
                </a:ext>
              </a:extLst>
            </p:cNvPr>
            <p:cNvGrpSpPr/>
            <p:nvPr/>
          </p:nvGrpSpPr>
          <p:grpSpPr>
            <a:xfrm>
              <a:off x="8459245" y="5081551"/>
              <a:ext cx="40550" cy="40244"/>
              <a:chOff x="7276759" y="5291578"/>
              <a:chExt cx="40550" cy="40244"/>
            </a:xfrm>
          </p:grpSpPr>
          <p:sp>
            <p:nvSpPr>
              <p:cNvPr id="64" name="Line 104">
                <a:extLst>
                  <a:ext uri="{FF2B5EF4-FFF2-40B4-BE49-F238E27FC236}">
                    <a16:creationId xmlns:a16="http://schemas.microsoft.com/office/drawing/2014/main" id="{352E5B43-95BA-349F-0154-8B4EEA42E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5" name="Line 103">
                <a:extLst>
                  <a:ext uri="{FF2B5EF4-FFF2-40B4-BE49-F238E27FC236}">
                    <a16:creationId xmlns:a16="http://schemas.microsoft.com/office/drawing/2014/main" id="{88CC6532-A61D-8ADC-49B9-781B0E146E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90" name="TextBox 164989">
              <a:extLst>
                <a:ext uri="{FF2B5EF4-FFF2-40B4-BE49-F238E27FC236}">
                  <a16:creationId xmlns:a16="http://schemas.microsoft.com/office/drawing/2014/main" id="{F20679CB-A401-8C3C-0988-45AE75D6D815}"/>
                </a:ext>
              </a:extLst>
            </p:cNvPr>
            <p:cNvSpPr txBox="1"/>
            <p:nvPr/>
          </p:nvSpPr>
          <p:spPr>
            <a:xfrm>
              <a:off x="3988332" y="1673805"/>
              <a:ext cx="4865434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Introduction of multicore- and multithreading support in DVFS)</a:t>
              </a:r>
            </a:p>
          </p:txBody>
        </p:sp>
        <p:sp>
          <p:nvSpPr>
            <p:cNvPr id="164991" name="Oval 164990">
              <a:extLst>
                <a:ext uri="{FF2B5EF4-FFF2-40B4-BE49-F238E27FC236}">
                  <a16:creationId xmlns:a16="http://schemas.microsoft.com/office/drawing/2014/main" id="{B7F481B4-35C3-F67E-6C70-E3AB19EE9DB2}"/>
                </a:ext>
              </a:extLst>
            </p:cNvPr>
            <p:cNvSpPr/>
            <p:nvPr/>
          </p:nvSpPr>
          <p:spPr bwMode="auto">
            <a:xfrm>
              <a:off x="4662010" y="4779150"/>
              <a:ext cx="1566863" cy="855095"/>
            </a:xfrm>
            <a:prstGeom prst="ellips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155207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(8)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2038" y="875145"/>
            <a:ext cx="9144000" cy="97868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61105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Emergence and evolution of the ACPI standard -3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8416" y="905161"/>
            <a:ext cx="86112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last major step in the evolution of ACPI arrived with its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5.0 release </a:t>
            </a:r>
            <a:r>
              <a:rPr lang="en-US" sz="1600" dirty="0">
                <a:latin typeface="+mj-lt"/>
              </a:rPr>
              <a:t>(2011)</a:t>
            </a:r>
          </a:p>
          <a:p>
            <a:r>
              <a:rPr lang="en-US" sz="1600" dirty="0">
                <a:latin typeface="+mj-lt"/>
              </a:rPr>
              <a:t>      providing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Collaborative Processor Performance Control </a:t>
            </a:r>
            <a:r>
              <a:rPr lang="en-US" sz="1600" dirty="0">
                <a:latin typeface="Verdana"/>
              </a:rPr>
              <a:t>support, that will be</a:t>
            </a:r>
          </a:p>
          <a:p>
            <a:r>
              <a:rPr lang="en-US" sz="1600" dirty="0">
                <a:latin typeface="Verdana"/>
              </a:rPr>
              <a:t>      described later, (and shown in the next Figure).</a:t>
            </a:r>
            <a:r>
              <a:rPr lang="en-US" sz="1600" dirty="0">
                <a:latin typeface="+mj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50036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43" name="Text Box 105"/>
          <p:cNvSpPr txBox="1">
            <a:spLocks noChangeArrowheads="1"/>
          </p:cNvSpPr>
          <p:nvPr/>
        </p:nvSpPr>
        <p:spPr bwMode="auto">
          <a:xfrm>
            <a:off x="212233" y="6459147"/>
            <a:ext cx="86661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Windows XP and Windows Server 2003 do not support all of the ACPI 2.0 specification [</a:t>
            </a:r>
            <a:r>
              <a:rPr lang="hu-HU" altLang="en-US" sz="1400" noProof="0" dirty="0">
                <a:solidFill>
                  <a:srgbClr val="000000"/>
                </a:solidFill>
                <a:latin typeface="Verdana" panose="020B0604030504040204" pitchFamily="34" charset="0"/>
              </a:rPr>
              <a:t>38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71500" y="458670"/>
            <a:ext cx="9089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Support of Collaborative Processor Performance Control in ACPI 5.0</a:t>
            </a:r>
          </a:p>
        </p:txBody>
      </p:sp>
      <p:sp>
        <p:nvSpPr>
          <p:cNvPr id="12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3.1 Overview of how is power managed at the platform level (9)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6738448" y="4104075"/>
            <a:ext cx="2424062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Collaborative Processor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Performance Control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(Intel Speed Shift technology)</a:t>
            </a:r>
          </a:p>
        </p:txBody>
      </p:sp>
      <p:sp>
        <p:nvSpPr>
          <p:cNvPr id="2" name="Oval 1"/>
          <p:cNvSpPr/>
          <p:nvPr/>
        </p:nvSpPr>
        <p:spPr bwMode="auto">
          <a:xfrm>
            <a:off x="7767515" y="4824155"/>
            <a:ext cx="1440000" cy="855095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18E358E-0DC5-5305-DB32-1B795DB650DA}"/>
              </a:ext>
            </a:extLst>
          </p:cNvPr>
          <p:cNvGrpSpPr/>
          <p:nvPr/>
        </p:nvGrpSpPr>
        <p:grpSpPr>
          <a:xfrm>
            <a:off x="36729" y="908720"/>
            <a:ext cx="9107271" cy="5303703"/>
            <a:chOff x="36729" y="908720"/>
            <a:chExt cx="9107271" cy="5303703"/>
          </a:xfrm>
        </p:grpSpPr>
        <p:sp>
          <p:nvSpPr>
            <p:cNvPr id="6" name="Line 4">
              <a:extLst>
                <a:ext uri="{FF2B5EF4-FFF2-40B4-BE49-F238E27FC236}">
                  <a16:creationId xmlns:a16="http://schemas.microsoft.com/office/drawing/2014/main" id="{2302E195-8B9F-F2F5-DC79-BD38D1BAD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7950" y="5876444"/>
              <a:ext cx="90360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7D28661A-3E13-C125-09AD-2ACA74F74E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1913" y="5943119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1995</a:t>
              </a:r>
            </a:p>
          </p:txBody>
        </p:sp>
        <p:sp>
          <p:nvSpPr>
            <p:cNvPr id="8" name="Text Box 6">
              <a:extLst>
                <a:ext uri="{FF2B5EF4-FFF2-40B4-BE49-F238E27FC236}">
                  <a16:creationId xmlns:a16="http://schemas.microsoft.com/office/drawing/2014/main" id="{A851083B-55A8-3923-011F-64824928D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7472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2000</a:t>
              </a:r>
            </a:p>
          </p:txBody>
        </p:sp>
        <p:sp>
          <p:nvSpPr>
            <p:cNvPr id="9" name="Text Box 7">
              <a:extLst>
                <a:ext uri="{FF2B5EF4-FFF2-40B4-BE49-F238E27FC236}">
                  <a16:creationId xmlns:a16="http://schemas.microsoft.com/office/drawing/2014/main" id="{0070D869-9825-18FE-8290-CC84BD0CB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40638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10" name="Line 8">
              <a:extLst>
                <a:ext uri="{FF2B5EF4-FFF2-40B4-BE49-F238E27FC236}">
                  <a16:creationId xmlns:a16="http://schemas.microsoft.com/office/drawing/2014/main" id="{37150149-2B14-9979-0C33-C2FC100EF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2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2AD41196-C1B4-A196-844D-A2C4C48F6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04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D6FCE38A-936F-229F-059A-622C63B6C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160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C2E5ADDD-D70B-4120-0318-26C77BDB85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32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Line 12">
              <a:extLst>
                <a:ext uri="{FF2B5EF4-FFF2-40B4-BE49-F238E27FC236}">
                  <a16:creationId xmlns:a16="http://schemas.microsoft.com/office/drawing/2014/main" id="{6D69212B-1B87-968C-0C35-820CEA3AB6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1175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Line 13">
              <a:extLst>
                <a:ext uri="{FF2B5EF4-FFF2-40B4-BE49-F238E27FC236}">
                  <a16:creationId xmlns:a16="http://schemas.microsoft.com/office/drawing/2014/main" id="{9F7490F9-F473-050A-F707-8DF799C18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9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Line 14">
              <a:extLst>
                <a:ext uri="{FF2B5EF4-FFF2-40B4-BE49-F238E27FC236}">
                  <a16:creationId xmlns:a16="http://schemas.microsoft.com/office/drawing/2014/main" id="{39FB08A0-FE9C-8FC9-FDB9-751CDA2A09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0650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Line 15">
              <a:extLst>
                <a:ext uri="{FF2B5EF4-FFF2-40B4-BE49-F238E27FC236}">
                  <a16:creationId xmlns:a16="http://schemas.microsoft.com/office/drawing/2014/main" id="{6D07E1D4-A90B-2082-51BB-A7C60EA11B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02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Line 16">
              <a:extLst>
                <a:ext uri="{FF2B5EF4-FFF2-40B4-BE49-F238E27FC236}">
                  <a16:creationId xmlns:a16="http://schemas.microsoft.com/office/drawing/2014/main" id="{988BB9F3-C862-3BA9-58BE-95A15D0FA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07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Line 17">
              <a:extLst>
                <a:ext uri="{FF2B5EF4-FFF2-40B4-BE49-F238E27FC236}">
                  <a16:creationId xmlns:a16="http://schemas.microsoft.com/office/drawing/2014/main" id="{46A8ED2A-F0BF-9C77-FF58-AB12743E2A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3281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554B0120-59D6-CB52-4686-AF57BC5133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32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CDD57F77-9CA0-9B3F-0BA3-1CE4A80BB3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186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Line 20">
              <a:extLst>
                <a:ext uri="{FF2B5EF4-FFF2-40B4-BE49-F238E27FC236}">
                  <a16:creationId xmlns:a16="http://schemas.microsoft.com/office/drawing/2014/main" id="{0A609D80-527A-AAAB-9B0B-2C797C7F88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20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Line 21">
              <a:extLst>
                <a:ext uri="{FF2B5EF4-FFF2-40B4-BE49-F238E27FC236}">
                  <a16:creationId xmlns:a16="http://schemas.microsoft.com/office/drawing/2014/main" id="{856DC11E-11BE-CFB6-86A9-54DEB4B8EE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1438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1F870F0C-6DAB-FE98-0EF9-8AFB2336BE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Line 23">
              <a:extLst>
                <a:ext uri="{FF2B5EF4-FFF2-40B4-BE49-F238E27FC236}">
                  <a16:creationId xmlns:a16="http://schemas.microsoft.com/office/drawing/2014/main" id="{E1D1E457-CA2B-4A46-E005-76958F04CA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Line 24">
              <a:extLst>
                <a:ext uri="{FF2B5EF4-FFF2-40B4-BE49-F238E27FC236}">
                  <a16:creationId xmlns:a16="http://schemas.microsoft.com/office/drawing/2014/main" id="{2E8D83A6-FA63-F660-C2E3-6BA8A5D94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228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Line 25">
              <a:extLst>
                <a:ext uri="{FF2B5EF4-FFF2-40B4-BE49-F238E27FC236}">
                  <a16:creationId xmlns:a16="http://schemas.microsoft.com/office/drawing/2014/main" id="{B41695FA-56BA-4D44-33F5-718F3B864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13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Line 26">
              <a:extLst>
                <a:ext uri="{FF2B5EF4-FFF2-40B4-BE49-F238E27FC236}">
                  <a16:creationId xmlns:a16="http://schemas.microsoft.com/office/drawing/2014/main" id="{C680E4F8-0AD8-7858-364A-EC695B8D61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0913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 Box 27">
              <a:extLst>
                <a:ext uri="{FF2B5EF4-FFF2-40B4-BE49-F238E27FC236}">
                  <a16:creationId xmlns:a16="http://schemas.microsoft.com/office/drawing/2014/main" id="{651766B7-56E7-2294-4F4D-E9B7FAA20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1963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2005</a:t>
              </a:r>
            </a:p>
          </p:txBody>
        </p:sp>
        <p:sp>
          <p:nvSpPr>
            <p:cNvPr id="30" name="Text Box 28">
              <a:extLst>
                <a:ext uri="{FF2B5EF4-FFF2-40B4-BE49-F238E27FC236}">
                  <a16:creationId xmlns:a16="http://schemas.microsoft.com/office/drawing/2014/main" id="{785B6BD1-ED4D-D599-5D21-8252C9C26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2113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08/1995</a:t>
              </a:r>
            </a:p>
          </p:txBody>
        </p:sp>
        <p:sp>
          <p:nvSpPr>
            <p:cNvPr id="31" name="Text Box 29">
              <a:extLst>
                <a:ext uri="{FF2B5EF4-FFF2-40B4-BE49-F238E27FC236}">
                  <a16:creationId xmlns:a16="http://schemas.microsoft.com/office/drawing/2014/main" id="{3B303289-C1F7-F171-520D-9884E531C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550" y="1264333"/>
              <a:ext cx="1258888" cy="252412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95</a:t>
              </a:r>
            </a:p>
          </p:txBody>
        </p:sp>
        <p:grpSp>
          <p:nvGrpSpPr>
            <p:cNvPr id="32" name="Group 30">
              <a:extLst>
                <a:ext uri="{FF2B5EF4-FFF2-40B4-BE49-F238E27FC236}">
                  <a16:creationId xmlns:a16="http://schemas.microsoft.com/office/drawing/2014/main" id="{E5627EDE-A28A-D45D-BC37-AB50F2944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9250" y="1173845"/>
              <a:ext cx="36513" cy="36513"/>
              <a:chOff x="1066" y="799"/>
              <a:chExt cx="90" cy="46"/>
            </a:xfrm>
          </p:grpSpPr>
          <p:sp>
            <p:nvSpPr>
              <p:cNvPr id="92" name="Line 31">
                <a:extLst>
                  <a:ext uri="{FF2B5EF4-FFF2-40B4-BE49-F238E27FC236}">
                    <a16:creationId xmlns:a16="http://schemas.microsoft.com/office/drawing/2014/main" id="{A201AE03-7A3A-C538-8735-A4D4B8F9CB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3" name="Line 32">
                <a:extLst>
                  <a:ext uri="{FF2B5EF4-FFF2-40B4-BE49-F238E27FC236}">
                    <a16:creationId xmlns:a16="http://schemas.microsoft.com/office/drawing/2014/main" id="{975DEF8A-8296-8DC7-5EB5-C9D8FCBEA7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3" name="Text Box 33">
              <a:extLst>
                <a:ext uri="{FF2B5EF4-FFF2-40B4-BE49-F238E27FC236}">
                  <a16:creationId xmlns:a16="http://schemas.microsoft.com/office/drawing/2014/main" id="{F0F514BF-83FC-52F4-C96E-F31DEC4661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4701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/199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4" name="Text Box 34">
              <a:extLst>
                <a:ext uri="{FF2B5EF4-FFF2-40B4-BE49-F238E27FC236}">
                  <a16:creationId xmlns:a16="http://schemas.microsoft.com/office/drawing/2014/main" id="{966B2F9C-FF86-5298-31A8-20D5B8EA0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7325" y="1259570"/>
              <a:ext cx="1258888" cy="25241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98SE</a:t>
              </a:r>
            </a:p>
          </p:txBody>
        </p:sp>
        <p:grpSp>
          <p:nvGrpSpPr>
            <p:cNvPr id="35" name="Group 35">
              <a:extLst>
                <a:ext uri="{FF2B5EF4-FFF2-40B4-BE49-F238E27FC236}">
                  <a16:creationId xmlns:a16="http://schemas.microsoft.com/office/drawing/2014/main" id="{194EECC1-871C-F72A-6753-E1576DF93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1838" y="1169083"/>
              <a:ext cx="36512" cy="36512"/>
              <a:chOff x="1066" y="799"/>
              <a:chExt cx="90" cy="46"/>
            </a:xfrm>
          </p:grpSpPr>
          <p:sp>
            <p:nvSpPr>
              <p:cNvPr id="90" name="Line 36">
                <a:extLst>
                  <a:ext uri="{FF2B5EF4-FFF2-40B4-BE49-F238E27FC236}">
                    <a16:creationId xmlns:a16="http://schemas.microsoft.com/office/drawing/2014/main" id="{5E409BD9-5F03-A195-A059-98A1490A8D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1" name="Line 37">
                <a:extLst>
                  <a:ext uri="{FF2B5EF4-FFF2-40B4-BE49-F238E27FC236}">
                    <a16:creationId xmlns:a16="http://schemas.microsoft.com/office/drawing/2014/main" id="{795ED634-4B5D-DE30-D0E6-494A5A39A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6" name="Text Box 38">
              <a:extLst>
                <a:ext uri="{FF2B5EF4-FFF2-40B4-BE49-F238E27FC236}">
                  <a16:creationId xmlns:a16="http://schemas.microsoft.com/office/drawing/2014/main" id="{C8080828-E530-167C-8F2C-1300B59E2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0101" y="40140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07/1996</a:t>
              </a:r>
            </a:p>
          </p:txBody>
        </p:sp>
        <p:sp>
          <p:nvSpPr>
            <p:cNvPr id="37" name="Text Box 39">
              <a:extLst>
                <a:ext uri="{FF2B5EF4-FFF2-40B4-BE49-F238E27FC236}">
                  <a16:creationId xmlns:a16="http://schemas.microsoft.com/office/drawing/2014/main" id="{08C8DABD-8228-B1D9-1849-E2C842806A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6375" y="4338483"/>
              <a:ext cx="1258888" cy="252412"/>
            </a:xfrm>
            <a:prstGeom prst="rect">
              <a:avLst/>
            </a:prstGeom>
            <a:solidFill>
              <a:srgbClr val="CF660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NT 4.0</a:t>
              </a:r>
            </a:p>
          </p:txBody>
        </p:sp>
        <p:grpSp>
          <p:nvGrpSpPr>
            <p:cNvPr id="38" name="Group 40">
              <a:extLst>
                <a:ext uri="{FF2B5EF4-FFF2-40B4-BE49-F238E27FC236}">
                  <a16:creationId xmlns:a16="http://schemas.microsoft.com/office/drawing/2014/main" id="{6161773C-6958-84CB-DA89-33392ECA0B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7238" y="4247995"/>
              <a:ext cx="36512" cy="36513"/>
              <a:chOff x="1066" y="799"/>
              <a:chExt cx="90" cy="46"/>
            </a:xfrm>
          </p:grpSpPr>
          <p:sp>
            <p:nvSpPr>
              <p:cNvPr id="88" name="Line 41">
                <a:extLst>
                  <a:ext uri="{FF2B5EF4-FFF2-40B4-BE49-F238E27FC236}">
                    <a16:creationId xmlns:a16="http://schemas.microsoft.com/office/drawing/2014/main" id="{921F8EB7-04AC-9EC2-7A35-F0E138356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9" name="Line 42">
                <a:extLst>
                  <a:ext uri="{FF2B5EF4-FFF2-40B4-BE49-F238E27FC236}">
                    <a16:creationId xmlns:a16="http://schemas.microsoft.com/office/drawing/2014/main" id="{CE14BA19-6A69-8207-545E-965606CD17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9" name="Text Box 43">
              <a:extLst>
                <a:ext uri="{FF2B5EF4-FFF2-40B4-BE49-F238E27FC236}">
                  <a16:creationId xmlns:a16="http://schemas.microsoft.com/office/drawing/2014/main" id="{CEA70C4C-AC67-7BA1-4CCC-C1A801CF6F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8563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40" name="Text Box 44">
              <a:extLst>
                <a:ext uri="{FF2B5EF4-FFF2-40B4-BE49-F238E27FC236}">
                  <a16:creationId xmlns:a16="http://schemas.microsoft.com/office/drawing/2014/main" id="{DED1247C-D740-8277-2AE9-D00B01D08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33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Prof.</a:t>
              </a:r>
            </a:p>
          </p:txBody>
        </p:sp>
        <p:grpSp>
          <p:nvGrpSpPr>
            <p:cNvPr id="41" name="Group 45">
              <a:extLst>
                <a:ext uri="{FF2B5EF4-FFF2-40B4-BE49-F238E27FC236}">
                  <a16:creationId xmlns:a16="http://schemas.microsoft.com/office/drawing/2014/main" id="{BF266C86-87D7-A269-6669-891648AA8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5700" y="2204133"/>
              <a:ext cx="36513" cy="36512"/>
              <a:chOff x="1066" y="799"/>
              <a:chExt cx="90" cy="46"/>
            </a:xfrm>
          </p:grpSpPr>
          <p:sp>
            <p:nvSpPr>
              <p:cNvPr id="86" name="Line 46">
                <a:extLst>
                  <a:ext uri="{FF2B5EF4-FFF2-40B4-BE49-F238E27FC236}">
                    <a16:creationId xmlns:a16="http://schemas.microsoft.com/office/drawing/2014/main" id="{B25C503D-AB68-6A23-BDA6-D3E86D08A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7" name="Line 47">
                <a:extLst>
                  <a:ext uri="{FF2B5EF4-FFF2-40B4-BE49-F238E27FC236}">
                    <a16:creationId xmlns:a16="http://schemas.microsoft.com/office/drawing/2014/main" id="{22295893-955B-A424-2069-2D2440E51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2" name="Text Box 48">
              <a:extLst>
                <a:ext uri="{FF2B5EF4-FFF2-40B4-BE49-F238E27FC236}">
                  <a16:creationId xmlns:a16="http://schemas.microsoft.com/office/drawing/2014/main" id="{B7898788-8AEE-9AD6-1543-232AC4EE66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5063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43" name="Text Box 49">
              <a:extLst>
                <a:ext uri="{FF2B5EF4-FFF2-40B4-BE49-F238E27FC236}">
                  <a16:creationId xmlns:a16="http://schemas.microsoft.com/office/drawing/2014/main" id="{A7EC6FF0-AFA0-7FD5-5F97-3A7C07BBB7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6888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Server</a:t>
              </a:r>
            </a:p>
          </p:txBody>
        </p:sp>
        <p:grpSp>
          <p:nvGrpSpPr>
            <p:cNvPr id="44" name="Group 50">
              <a:extLst>
                <a:ext uri="{FF2B5EF4-FFF2-40B4-BE49-F238E27FC236}">
                  <a16:creationId xmlns:a16="http://schemas.microsoft.com/office/drawing/2014/main" id="{0F797B13-C193-26AE-A627-367DCCA6E4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2200" y="3347883"/>
              <a:ext cx="36513" cy="36512"/>
              <a:chOff x="1066" y="799"/>
              <a:chExt cx="90" cy="46"/>
            </a:xfrm>
          </p:grpSpPr>
          <p:sp>
            <p:nvSpPr>
              <p:cNvPr id="84" name="Line 51">
                <a:extLst>
                  <a:ext uri="{FF2B5EF4-FFF2-40B4-BE49-F238E27FC236}">
                    <a16:creationId xmlns:a16="http://schemas.microsoft.com/office/drawing/2014/main" id="{C85EE667-902D-7068-0030-04A3741A1C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5" name="Line 52">
                <a:extLst>
                  <a:ext uri="{FF2B5EF4-FFF2-40B4-BE49-F238E27FC236}">
                    <a16:creationId xmlns:a16="http://schemas.microsoft.com/office/drawing/2014/main" id="{68FF81E9-190D-2AB3-0CB6-F1086FFFE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5" name="Text Box 53">
              <a:extLst>
                <a:ext uri="{FF2B5EF4-FFF2-40B4-BE49-F238E27FC236}">
                  <a16:creationId xmlns:a16="http://schemas.microsoft.com/office/drawing/2014/main" id="{A7851E6D-6618-83AB-BE02-ECC6E35E9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8409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10/2001</a:t>
              </a:r>
            </a:p>
          </p:txBody>
        </p:sp>
        <p:sp>
          <p:nvSpPr>
            <p:cNvPr id="46" name="Text Box 54">
              <a:extLst>
                <a:ext uri="{FF2B5EF4-FFF2-40B4-BE49-F238E27FC236}">
                  <a16:creationId xmlns:a16="http://schemas.microsoft.com/office/drawing/2014/main" id="{A7B519E2-7902-1178-3587-4B71B55E2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68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XP</a:t>
              </a:r>
            </a:p>
          </p:txBody>
        </p:sp>
        <p:grpSp>
          <p:nvGrpSpPr>
            <p:cNvPr id="47" name="Group 55">
              <a:extLst>
                <a:ext uri="{FF2B5EF4-FFF2-40B4-BE49-F238E27FC236}">
                  <a16:creationId xmlns:a16="http://schemas.microsoft.com/office/drawing/2014/main" id="{47195C50-C348-2393-FA3C-EB2A2F4F89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9263" y="2204133"/>
              <a:ext cx="36512" cy="36512"/>
              <a:chOff x="1066" y="799"/>
              <a:chExt cx="90" cy="46"/>
            </a:xfrm>
          </p:grpSpPr>
          <p:sp>
            <p:nvSpPr>
              <p:cNvPr id="82" name="Line 56">
                <a:extLst>
                  <a:ext uri="{FF2B5EF4-FFF2-40B4-BE49-F238E27FC236}">
                    <a16:creationId xmlns:a16="http://schemas.microsoft.com/office/drawing/2014/main" id="{7F7A6C6B-C49D-3229-67A8-343983638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Line 57">
                <a:extLst>
                  <a:ext uri="{FF2B5EF4-FFF2-40B4-BE49-F238E27FC236}">
                    <a16:creationId xmlns:a16="http://schemas.microsoft.com/office/drawing/2014/main" id="{8637CF42-A5BE-A6F3-C19C-5CCDEC491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8" name="Text Box 58">
              <a:extLst>
                <a:ext uri="{FF2B5EF4-FFF2-40B4-BE49-F238E27FC236}">
                  <a16:creationId xmlns:a16="http://schemas.microsoft.com/office/drawing/2014/main" id="{D1AF3048-E103-6002-B3CB-3C566CB57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04/2003</a:t>
              </a:r>
            </a:p>
          </p:txBody>
        </p:sp>
        <p:sp>
          <p:nvSpPr>
            <p:cNvPr id="49" name="Text Box 59">
              <a:extLst>
                <a:ext uri="{FF2B5EF4-FFF2-40B4-BE49-F238E27FC236}">
                  <a16:creationId xmlns:a16="http://schemas.microsoft.com/office/drawing/2014/main" id="{D94DE0DC-18CC-196D-E384-7D141FCD1A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75163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2003</a:t>
              </a:r>
            </a:p>
          </p:txBody>
        </p:sp>
        <p:grpSp>
          <p:nvGrpSpPr>
            <p:cNvPr id="50" name="Group 60">
              <a:extLst>
                <a:ext uri="{FF2B5EF4-FFF2-40B4-BE49-F238E27FC236}">
                  <a16:creationId xmlns:a16="http://schemas.microsoft.com/office/drawing/2014/main" id="{C2BF4CD1-656E-C5DD-CB3D-E29FAC1385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9975" y="3347883"/>
              <a:ext cx="36513" cy="36512"/>
              <a:chOff x="1066" y="799"/>
              <a:chExt cx="90" cy="46"/>
            </a:xfrm>
          </p:grpSpPr>
          <p:sp>
            <p:nvSpPr>
              <p:cNvPr id="80" name="Line 61">
                <a:extLst>
                  <a:ext uri="{FF2B5EF4-FFF2-40B4-BE49-F238E27FC236}">
                    <a16:creationId xmlns:a16="http://schemas.microsoft.com/office/drawing/2014/main" id="{0E095904-6EF2-AAFC-C139-88C8703BED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1" name="Line 62">
                <a:extLst>
                  <a:ext uri="{FF2B5EF4-FFF2-40B4-BE49-F238E27FC236}">
                    <a16:creationId xmlns:a16="http://schemas.microsoft.com/office/drawing/2014/main" id="{CCEA1E99-18D7-32A6-30F5-EEF72B68F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1" name="Text Box 63">
              <a:extLst>
                <a:ext uri="{FF2B5EF4-FFF2-40B4-BE49-F238E27FC236}">
                  <a16:creationId xmlns:a16="http://schemas.microsoft.com/office/drawing/2014/main" id="{6871EA6B-4C4D-2362-BE45-7B803E8A8E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20501" y="198884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01/2007</a:t>
              </a:r>
            </a:p>
          </p:txBody>
        </p:sp>
        <p:sp>
          <p:nvSpPr>
            <p:cNvPr id="52" name="Text Box 64">
              <a:extLst>
                <a:ext uri="{FF2B5EF4-FFF2-40B4-BE49-F238E27FC236}">
                  <a16:creationId xmlns:a16="http://schemas.microsoft.com/office/drawing/2014/main" id="{CA869772-81E1-E3C9-988C-2BC36744C5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Vista</a:t>
              </a:r>
            </a:p>
          </p:txBody>
        </p:sp>
        <p:grpSp>
          <p:nvGrpSpPr>
            <p:cNvPr id="53" name="Group 65">
              <a:extLst>
                <a:ext uri="{FF2B5EF4-FFF2-40B4-BE49-F238E27FC236}">
                  <a16:creationId xmlns:a16="http://schemas.microsoft.com/office/drawing/2014/main" id="{9EAC3A1D-2FAE-AF6E-1190-9FF1A1D8A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7638" y="2212070"/>
              <a:ext cx="36512" cy="36513"/>
              <a:chOff x="1066" y="799"/>
              <a:chExt cx="90" cy="46"/>
            </a:xfrm>
          </p:grpSpPr>
          <p:sp>
            <p:nvSpPr>
              <p:cNvPr id="78" name="Line 66">
                <a:extLst>
                  <a:ext uri="{FF2B5EF4-FFF2-40B4-BE49-F238E27FC236}">
                    <a16:creationId xmlns:a16="http://schemas.microsoft.com/office/drawing/2014/main" id="{60863036-9B7B-F811-5A1D-3BC9B3B53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Line 67">
                <a:extLst>
                  <a:ext uri="{FF2B5EF4-FFF2-40B4-BE49-F238E27FC236}">
                    <a16:creationId xmlns:a16="http://schemas.microsoft.com/office/drawing/2014/main" id="{5F153A9C-3B70-D5C3-4FEF-2D304BEA2B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4" name="Text Box 68">
              <a:extLst>
                <a:ext uri="{FF2B5EF4-FFF2-40B4-BE49-F238E27FC236}">
                  <a16:creationId xmlns:a16="http://schemas.microsoft.com/office/drawing/2014/main" id="{1ED1B56C-E3A0-A34E-001C-625EFF580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02/2008</a:t>
              </a:r>
            </a:p>
          </p:txBody>
        </p:sp>
        <p:sp>
          <p:nvSpPr>
            <p:cNvPr id="55" name="Text Box 69">
              <a:extLst>
                <a:ext uri="{FF2B5EF4-FFF2-40B4-BE49-F238E27FC236}">
                  <a16:creationId xmlns:a16="http://schemas.microsoft.com/office/drawing/2014/main" id="{D6F9FCF9-8CE9-D9F1-4F40-ECE9A0AC83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9838" y="3446308"/>
              <a:ext cx="1258887" cy="252412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2008</a:t>
              </a:r>
            </a:p>
          </p:txBody>
        </p:sp>
        <p:grpSp>
          <p:nvGrpSpPr>
            <p:cNvPr id="56" name="Group 70">
              <a:extLst>
                <a:ext uri="{FF2B5EF4-FFF2-40B4-BE49-F238E27FC236}">
                  <a16:creationId xmlns:a16="http://schemas.microsoft.com/office/drawing/2014/main" id="{5B220435-9F79-46D4-E366-847C4851D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1975" y="3355820"/>
              <a:ext cx="36513" cy="36513"/>
              <a:chOff x="1066" y="799"/>
              <a:chExt cx="90" cy="46"/>
            </a:xfrm>
          </p:grpSpPr>
          <p:sp>
            <p:nvSpPr>
              <p:cNvPr id="76" name="Line 71">
                <a:extLst>
                  <a:ext uri="{FF2B5EF4-FFF2-40B4-BE49-F238E27FC236}">
                    <a16:creationId xmlns:a16="http://schemas.microsoft.com/office/drawing/2014/main" id="{1F61185F-A586-1D1D-0144-112BCBF92D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7" name="Line 72">
                <a:extLst>
                  <a:ext uri="{FF2B5EF4-FFF2-40B4-BE49-F238E27FC236}">
                    <a16:creationId xmlns:a16="http://schemas.microsoft.com/office/drawing/2014/main" id="{B805253A-713A-A592-5A81-ABD12F2136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7" name="Text Box 73">
              <a:extLst>
                <a:ext uri="{FF2B5EF4-FFF2-40B4-BE49-F238E27FC236}">
                  <a16:creationId xmlns:a16="http://schemas.microsoft.com/office/drawing/2014/main" id="{B7F6F2A3-14C1-3F4A-56A1-22B5FD4B4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5362" y="1988840"/>
              <a:ext cx="1077539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End of 2009</a:t>
              </a:r>
            </a:p>
          </p:txBody>
        </p:sp>
        <p:sp>
          <p:nvSpPr>
            <p:cNvPr id="58" name="Text Box 74">
              <a:extLst>
                <a:ext uri="{FF2B5EF4-FFF2-40B4-BE49-F238E27FC236}">
                  <a16:creationId xmlns:a16="http://schemas.microsoft.com/office/drawing/2014/main" id="{ADB31ACF-61B5-6217-FE12-C1AC03AA7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94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7</a:t>
              </a:r>
            </a:p>
          </p:txBody>
        </p:sp>
        <p:grpSp>
          <p:nvGrpSpPr>
            <p:cNvPr id="59" name="Group 75">
              <a:extLst>
                <a:ext uri="{FF2B5EF4-FFF2-40B4-BE49-F238E27FC236}">
                  <a16:creationId xmlns:a16="http://schemas.microsoft.com/office/drawing/2014/main" id="{28D363F8-03FB-33C8-83BB-1580DB9307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26350" y="2212070"/>
              <a:ext cx="36513" cy="36513"/>
              <a:chOff x="1066" y="799"/>
              <a:chExt cx="90" cy="46"/>
            </a:xfrm>
          </p:grpSpPr>
          <p:sp>
            <p:nvSpPr>
              <p:cNvPr id="74" name="Line 76">
                <a:extLst>
                  <a:ext uri="{FF2B5EF4-FFF2-40B4-BE49-F238E27FC236}">
                    <a16:creationId xmlns:a16="http://schemas.microsoft.com/office/drawing/2014/main" id="{7EF1CD90-BB8A-1CF7-F4CA-F794098D8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5" name="Line 77">
                <a:extLst>
                  <a:ext uri="{FF2B5EF4-FFF2-40B4-BE49-F238E27FC236}">
                    <a16:creationId xmlns:a16="http://schemas.microsoft.com/office/drawing/2014/main" id="{40FFB607-FED6-4FFE-A9AE-2AA18EB589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60" name="Text Box 78">
              <a:extLst>
                <a:ext uri="{FF2B5EF4-FFF2-40B4-BE49-F238E27FC236}">
                  <a16:creationId xmlns:a16="http://schemas.microsoft.com/office/drawing/2014/main" id="{D324393B-87B3-F2A9-913D-C30D9A631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29" y="1154065"/>
              <a:ext cx="93487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Consumer</a:t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1" name="Text Box 79">
              <a:extLst>
                <a:ext uri="{FF2B5EF4-FFF2-40B4-BE49-F238E27FC236}">
                  <a16:creationId xmlns:a16="http://schemas.microsoft.com/office/drawing/2014/main" id="{300C97D7-6905-6068-773C-BABE3A6201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00" y="4194085"/>
              <a:ext cx="917239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Corporate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2" name="Text Box 80">
              <a:extLst>
                <a:ext uri="{FF2B5EF4-FFF2-40B4-BE49-F238E27FC236}">
                  <a16:creationId xmlns:a16="http://schemas.microsoft.com/office/drawing/2014/main" id="{F7EFD7AA-FEDB-81AA-518D-0345E57331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513" y="2213865"/>
              <a:ext cx="931665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Desktops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Laptops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3" name="Text Box 81">
              <a:extLst>
                <a:ext uri="{FF2B5EF4-FFF2-40B4-BE49-F238E27FC236}">
                  <a16:creationId xmlns:a16="http://schemas.microsoft.com/office/drawing/2014/main" id="{3A3F5236-3559-C59D-6F81-64F0128FC3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9750" y="3422495"/>
              <a:ext cx="750526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Servers</a:t>
              </a:r>
            </a:p>
          </p:txBody>
        </p:sp>
        <p:sp>
          <p:nvSpPr>
            <p:cNvPr id="164864" name="Text Box 82">
              <a:extLst>
                <a:ext uri="{FF2B5EF4-FFF2-40B4-BE49-F238E27FC236}">
                  <a16:creationId xmlns:a16="http://schemas.microsoft.com/office/drawing/2014/main" id="{F680E925-8F2D-CFDB-5239-AF38D81BC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8814" y="259942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865" name="Text Box 83">
              <a:extLst>
                <a:ext uri="{FF2B5EF4-FFF2-40B4-BE49-F238E27FC236}">
                  <a16:creationId xmlns:a16="http://schemas.microsoft.com/office/drawing/2014/main" id="{482D0BE2-15F9-3225-E95C-F7C804C54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464" y="15421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866" name="Text Box 84">
              <a:extLst>
                <a:ext uri="{FF2B5EF4-FFF2-40B4-BE49-F238E27FC236}">
                  <a16:creationId xmlns:a16="http://schemas.microsoft.com/office/drawing/2014/main" id="{53CBB1BF-4E26-D3BE-40E9-EAD1996189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977" y="257719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867" name="Text Box 85">
              <a:extLst>
                <a:ext uri="{FF2B5EF4-FFF2-40B4-BE49-F238E27FC236}">
                  <a16:creationId xmlns:a16="http://schemas.microsoft.com/office/drawing/2014/main" id="{0A889460-E0C0-2D1F-013B-E85A806CF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4652" y="37209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44" name="Text Box 86">
              <a:extLst>
                <a:ext uri="{FF2B5EF4-FFF2-40B4-BE49-F238E27FC236}">
                  <a16:creationId xmlns:a16="http://schemas.microsoft.com/office/drawing/2014/main" id="{CDC7E2E1-B35B-5CEC-25B1-5816FBAE6E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0308" y="2573905"/>
              <a:ext cx="210346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1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1.0b</a:t>
              </a:r>
              <a:b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SP1 (09/2002): </a:t>
              </a:r>
              <a:r>
                <a:rPr kumimoji="0" lang="en-US" altLang="en-US" sz="11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71" name="Text Box 87">
              <a:extLst>
                <a:ext uri="{FF2B5EF4-FFF2-40B4-BE49-F238E27FC236}">
                  <a16:creationId xmlns:a16="http://schemas.microsoft.com/office/drawing/2014/main" id="{29A79E5A-62CF-A777-30DB-3AE866F1A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8493" y="3720945"/>
              <a:ext cx="891591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72" name="Text Box 88">
              <a:extLst>
                <a:ext uri="{FF2B5EF4-FFF2-40B4-BE49-F238E27FC236}">
                  <a16:creationId xmlns:a16="http://schemas.microsoft.com/office/drawing/2014/main" id="{3CB86685-3FEC-3A89-8D16-45DD49AAC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86264" y="2585133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73" name="Text Box 89">
              <a:extLst>
                <a:ext uri="{FF2B5EF4-FFF2-40B4-BE49-F238E27FC236}">
                  <a16:creationId xmlns:a16="http://schemas.microsoft.com/office/drawing/2014/main" id="{2DDA26AC-3B3F-F44E-8122-569AE8D01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5064" y="374317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74" name="Text Box 90">
              <a:extLst>
                <a:ext uri="{FF2B5EF4-FFF2-40B4-BE49-F238E27FC236}">
                  <a16:creationId xmlns:a16="http://schemas.microsoft.com/office/drawing/2014/main" id="{95CC88BF-FE3C-E47B-B03F-FB6325931E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2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12/1996</a:t>
              </a:r>
            </a:p>
          </p:txBody>
        </p:sp>
        <p:sp>
          <p:nvSpPr>
            <p:cNvPr id="164975" name="Text Box 91">
              <a:extLst>
                <a:ext uri="{FF2B5EF4-FFF2-40B4-BE49-F238E27FC236}">
                  <a16:creationId xmlns:a16="http://schemas.microsoft.com/office/drawing/2014/main" id="{305BC5D5-FD2A-C652-4BF3-FBA021B719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78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grpSp>
          <p:nvGrpSpPr>
            <p:cNvPr id="164976" name="Group 92">
              <a:extLst>
                <a:ext uri="{FF2B5EF4-FFF2-40B4-BE49-F238E27FC236}">
                  <a16:creationId xmlns:a16="http://schemas.microsoft.com/office/drawing/2014/main" id="{9966F345-EE19-7C4C-395A-6659A70F25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7413" y="5060469"/>
              <a:ext cx="36512" cy="36512"/>
              <a:chOff x="1066" y="799"/>
              <a:chExt cx="90" cy="46"/>
            </a:xfrm>
          </p:grpSpPr>
          <p:sp>
            <p:nvSpPr>
              <p:cNvPr id="72" name="Line 93">
                <a:extLst>
                  <a:ext uri="{FF2B5EF4-FFF2-40B4-BE49-F238E27FC236}">
                    <a16:creationId xmlns:a16="http://schemas.microsoft.com/office/drawing/2014/main" id="{9DAFDE0D-FC4A-FC22-CDE8-648F6A0B0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3" name="Line 94">
                <a:extLst>
                  <a:ext uri="{FF2B5EF4-FFF2-40B4-BE49-F238E27FC236}">
                    <a16:creationId xmlns:a16="http://schemas.microsoft.com/office/drawing/2014/main" id="{EB1D9FE5-F2CE-23CE-F9BC-012F01AC09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77" name="Text Box 95">
              <a:extLst>
                <a:ext uri="{FF2B5EF4-FFF2-40B4-BE49-F238E27FC236}">
                  <a16:creationId xmlns:a16="http://schemas.microsoft.com/office/drawing/2014/main" id="{ECCDAE61-34C8-B5A6-82D2-01FB28E800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96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07/2000</a:t>
              </a:r>
            </a:p>
          </p:txBody>
        </p:sp>
        <p:sp>
          <p:nvSpPr>
            <p:cNvPr id="164978" name="Text Box 96">
              <a:extLst>
                <a:ext uri="{FF2B5EF4-FFF2-40B4-BE49-F238E27FC236}">
                  <a16:creationId xmlns:a16="http://schemas.microsoft.com/office/drawing/2014/main" id="{C88EE8BA-7C50-1B39-D238-21E9A1CE3D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72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</a:p>
          </p:txBody>
        </p:sp>
        <p:grpSp>
          <p:nvGrpSpPr>
            <p:cNvPr id="164979" name="Group 97">
              <a:extLst>
                <a:ext uri="{FF2B5EF4-FFF2-40B4-BE49-F238E27FC236}">
                  <a16:creationId xmlns:a16="http://schemas.microsoft.com/office/drawing/2014/main" id="{7050CC99-1F3E-27F2-6C8E-64BB56B1AC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6813" y="5060469"/>
              <a:ext cx="36512" cy="36512"/>
              <a:chOff x="1066" y="799"/>
              <a:chExt cx="90" cy="46"/>
            </a:xfrm>
          </p:grpSpPr>
          <p:sp>
            <p:nvSpPr>
              <p:cNvPr id="70" name="Line 98">
                <a:extLst>
                  <a:ext uri="{FF2B5EF4-FFF2-40B4-BE49-F238E27FC236}">
                    <a16:creationId xmlns:a16="http://schemas.microsoft.com/office/drawing/2014/main" id="{7A16B0D0-6920-159E-87B9-26A4D1BA60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Line 99">
                <a:extLst>
                  <a:ext uri="{FF2B5EF4-FFF2-40B4-BE49-F238E27FC236}">
                    <a16:creationId xmlns:a16="http://schemas.microsoft.com/office/drawing/2014/main" id="{77E9B096-88A7-2E2F-F0F9-9D3D993F6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80" name="Text Box 100">
              <a:extLst>
                <a:ext uri="{FF2B5EF4-FFF2-40B4-BE49-F238E27FC236}">
                  <a16:creationId xmlns:a16="http://schemas.microsoft.com/office/drawing/2014/main" id="{364D0573-81FD-3186-3410-89211FC67D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8463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09/2004</a:t>
              </a:r>
            </a:p>
          </p:txBody>
        </p:sp>
        <p:sp>
          <p:nvSpPr>
            <p:cNvPr id="164981" name="Text Box 101">
              <a:extLst>
                <a:ext uri="{FF2B5EF4-FFF2-40B4-BE49-F238E27FC236}">
                  <a16:creationId xmlns:a16="http://schemas.microsoft.com/office/drawing/2014/main" id="{AD4DF554-0E91-2B00-1A09-E8D54BE09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6000" y="515095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grpSp>
          <p:nvGrpSpPr>
            <p:cNvPr id="164982" name="Group 102">
              <a:extLst>
                <a:ext uri="{FF2B5EF4-FFF2-40B4-BE49-F238E27FC236}">
                  <a16:creationId xmlns:a16="http://schemas.microsoft.com/office/drawing/2014/main" id="{DF04DE81-E3F9-F315-D6AF-461C0716C9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35600" y="5060469"/>
              <a:ext cx="36513" cy="36512"/>
              <a:chOff x="1066" y="799"/>
              <a:chExt cx="90" cy="46"/>
            </a:xfrm>
          </p:grpSpPr>
          <p:sp>
            <p:nvSpPr>
              <p:cNvPr id="68" name="Line 103">
                <a:extLst>
                  <a:ext uri="{FF2B5EF4-FFF2-40B4-BE49-F238E27FC236}">
                    <a16:creationId xmlns:a16="http://schemas.microsoft.com/office/drawing/2014/main" id="{B75A0D51-53AF-AA93-5E5B-F0B7801578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9" name="Line 104">
                <a:extLst>
                  <a:ext uri="{FF2B5EF4-FFF2-40B4-BE49-F238E27FC236}">
                    <a16:creationId xmlns:a16="http://schemas.microsoft.com/office/drawing/2014/main" id="{4B81898E-562D-ED20-807D-4EEC7CD815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84" name="Text Box 101">
              <a:extLst>
                <a:ext uri="{FF2B5EF4-FFF2-40B4-BE49-F238E27FC236}">
                  <a16:creationId xmlns:a16="http://schemas.microsoft.com/office/drawing/2014/main" id="{8EC4B886-D417-5325-5548-8B4729CA99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7050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64985" name="Text Box 101">
              <a:extLst>
                <a:ext uri="{FF2B5EF4-FFF2-40B4-BE49-F238E27FC236}">
                  <a16:creationId xmlns:a16="http://schemas.microsoft.com/office/drawing/2014/main" id="{4BED142F-DD9C-2B02-8818-FD7ADA6CF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3268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64986" name="Text Box 100">
              <a:extLst>
                <a:ext uri="{FF2B5EF4-FFF2-40B4-BE49-F238E27FC236}">
                  <a16:creationId xmlns:a16="http://schemas.microsoft.com/office/drawing/2014/main" id="{1F965976-C9AD-28B4-2F1C-F62D7FC1A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7070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87" name="Text Box 100">
              <a:extLst>
                <a:ext uri="{FF2B5EF4-FFF2-40B4-BE49-F238E27FC236}">
                  <a16:creationId xmlns:a16="http://schemas.microsoft.com/office/drawing/2014/main" id="{ADA7F051-C316-09A7-EC2F-D949287CA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77698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06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164988" name="Group 164987">
              <a:extLst>
                <a:ext uri="{FF2B5EF4-FFF2-40B4-BE49-F238E27FC236}">
                  <a16:creationId xmlns:a16="http://schemas.microsoft.com/office/drawing/2014/main" id="{439CE55B-6554-541B-73C0-21C0EA62F782}"/>
                </a:ext>
              </a:extLst>
            </p:cNvPr>
            <p:cNvGrpSpPr/>
            <p:nvPr/>
          </p:nvGrpSpPr>
          <p:grpSpPr>
            <a:xfrm>
              <a:off x="7459632" y="5078433"/>
              <a:ext cx="40550" cy="40244"/>
              <a:chOff x="7276759" y="5291578"/>
              <a:chExt cx="40550" cy="40244"/>
            </a:xfrm>
          </p:grpSpPr>
          <p:sp>
            <p:nvSpPr>
              <p:cNvPr id="66" name="Line 104">
                <a:extLst>
                  <a:ext uri="{FF2B5EF4-FFF2-40B4-BE49-F238E27FC236}">
                    <a16:creationId xmlns:a16="http://schemas.microsoft.com/office/drawing/2014/main" id="{06B2F9F9-B970-F176-6254-59646F7201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7" name="Line 103">
                <a:extLst>
                  <a:ext uri="{FF2B5EF4-FFF2-40B4-BE49-F238E27FC236}">
                    <a16:creationId xmlns:a16="http://schemas.microsoft.com/office/drawing/2014/main" id="{B4C8D506-B121-A702-7F9F-E958B575C0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64989" name="Group 164988">
              <a:extLst>
                <a:ext uri="{FF2B5EF4-FFF2-40B4-BE49-F238E27FC236}">
                  <a16:creationId xmlns:a16="http://schemas.microsoft.com/office/drawing/2014/main" id="{0AC4430B-0DC0-BDEF-6927-2BC39EF27CD1}"/>
                </a:ext>
              </a:extLst>
            </p:cNvPr>
            <p:cNvGrpSpPr/>
            <p:nvPr/>
          </p:nvGrpSpPr>
          <p:grpSpPr>
            <a:xfrm>
              <a:off x="8459245" y="5081551"/>
              <a:ext cx="40550" cy="40244"/>
              <a:chOff x="7276759" y="5291578"/>
              <a:chExt cx="40550" cy="40244"/>
            </a:xfrm>
          </p:grpSpPr>
          <p:sp>
            <p:nvSpPr>
              <p:cNvPr id="64" name="Line 104">
                <a:extLst>
                  <a:ext uri="{FF2B5EF4-FFF2-40B4-BE49-F238E27FC236}">
                    <a16:creationId xmlns:a16="http://schemas.microsoft.com/office/drawing/2014/main" id="{AF89BB3F-22E9-B26F-DE7A-5673F3DD94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5" name="Line 103">
                <a:extLst>
                  <a:ext uri="{FF2B5EF4-FFF2-40B4-BE49-F238E27FC236}">
                    <a16:creationId xmlns:a16="http://schemas.microsoft.com/office/drawing/2014/main" id="{34D3C048-FF0B-D732-AC4F-3CDBB97E14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90" name="TextBox 164989">
              <a:extLst>
                <a:ext uri="{FF2B5EF4-FFF2-40B4-BE49-F238E27FC236}">
                  <a16:creationId xmlns:a16="http://schemas.microsoft.com/office/drawing/2014/main" id="{E769991F-B14A-BFE1-3F05-56FA71105A97}"/>
                </a:ext>
              </a:extLst>
            </p:cNvPr>
            <p:cNvSpPr txBox="1"/>
            <p:nvPr/>
          </p:nvSpPr>
          <p:spPr>
            <a:xfrm>
              <a:off x="3176845" y="1719536"/>
              <a:ext cx="5966698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Introduction of OS support of DVFS (Dynamic Voltage and Frequency Scaling)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777706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(10)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5161991" cy="4468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Subsequent revisions of the ACPI standard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1520" y="794025"/>
            <a:ext cx="7444089" cy="14896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Revision 5.1 </a:t>
            </a:r>
            <a:r>
              <a:rPr lang="en-US" sz="1600" dirty="0">
                <a:latin typeface="+mj-lt"/>
              </a:rPr>
              <a:t>was released 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7/2014</a:t>
            </a:r>
            <a:r>
              <a:rPr lang="en-US" sz="1600" dirty="0">
                <a:latin typeface="+mj-lt"/>
              </a:rPr>
              <a:t>, in includes an update of CPPC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(Collaborative Processor Performance Control), called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CPPC2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next update,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Revision 6.0 </a:t>
            </a:r>
            <a:r>
              <a:rPr lang="en-US" sz="1600" dirty="0">
                <a:latin typeface="+mj-lt"/>
              </a:rPr>
              <a:t>appeared 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4</a:t>
            </a:r>
            <a:r>
              <a:rPr lang="en-US" sz="1600" dirty="0">
                <a:latin typeface="+mj-lt"/>
              </a:rPr>
              <a:t>/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2015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Subsequent revisions are: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88710" y="2003411"/>
            <a:ext cx="2374368" cy="9000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ACPI 6.1 (1/2016)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ACPI 6.2 (5/2017)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ACPI 6.3 (1/2019)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1520" y="2871008"/>
            <a:ext cx="88164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These revisions include a large number of errata, clarifications and modifications</a:t>
            </a:r>
          </a:p>
          <a:p>
            <a:r>
              <a:rPr lang="en-US" sz="1600" dirty="0">
                <a:latin typeface="+mj-lt"/>
              </a:rPr>
              <a:t>       related to implementation issues, not worth to discuss.</a:t>
            </a:r>
          </a:p>
        </p:txBody>
      </p:sp>
    </p:spTree>
    <p:extLst>
      <p:ext uri="{BB962C8B-B14F-4D97-AF65-F5344CB8AC3E}">
        <p14:creationId xmlns:p14="http://schemas.microsoft.com/office/powerpoint/2010/main" val="2661888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(11)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1868" y="826528"/>
            <a:ext cx="9105637" cy="23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21339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PM of CPU cores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62113" y="826528"/>
            <a:ext cx="9028112" cy="2292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PM at the platform level </a:t>
            </a:r>
            <a:r>
              <a:rPr lang="en-US" sz="1600" dirty="0">
                <a:latin typeface="+mj-lt"/>
              </a:rPr>
              <a:t>covers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wide variety of platform elements</a:t>
            </a:r>
            <a:r>
              <a:rPr lang="en-US" sz="1600" dirty="0">
                <a:latin typeface="+mj-lt"/>
              </a:rPr>
              <a:t>, like the 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processor, memory, HD- or SSD-devices etc.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From those, we will discuss only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processor level PM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a stand-alone Section</a:t>
            </a:r>
            <a:r>
              <a:rPr lang="en-US" sz="1600" dirty="0">
                <a:latin typeface="+mj-lt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Processor level PM </a:t>
            </a:r>
            <a:r>
              <a:rPr lang="en-US" sz="1600" dirty="0">
                <a:latin typeface="+mj-lt"/>
              </a:rPr>
              <a:t>covers virtually all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elements of processors</a:t>
            </a:r>
            <a:r>
              <a:rPr lang="en-US" sz="1600" dirty="0">
                <a:latin typeface="+mj-lt"/>
              </a:rPr>
              <a:t>, like the cores,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the GPU (if available), memory controller, PCI controller etc.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From all of these processor components, subsequently,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we only focus on the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cores</a:t>
            </a:r>
            <a:r>
              <a:rPr lang="en-US" sz="1600" dirty="0">
                <a:latin typeface="+mj-lt"/>
              </a:rPr>
              <a:t>, and will discuss first </a:t>
            </a:r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PM of idle cores </a:t>
            </a:r>
            <a:r>
              <a:rPr lang="en-US" sz="1600" dirty="0">
                <a:latin typeface="+mj-lt"/>
              </a:rPr>
              <a:t>followed by sections concerned </a:t>
            </a:r>
          </a:p>
          <a:p>
            <a:r>
              <a:rPr lang="en-US" sz="1600" dirty="0">
                <a:latin typeface="+mj-lt"/>
              </a:rPr>
              <a:t>      with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PM of active cores</a:t>
            </a:r>
            <a:r>
              <a:rPr lang="en-US" sz="1600" dirty="0">
                <a:latin typeface="+mj-lt"/>
              </a:rPr>
              <a:t>, as highlighted in the next Figure.</a:t>
            </a:r>
          </a:p>
        </p:txBody>
      </p:sp>
    </p:spTree>
    <p:extLst>
      <p:ext uri="{BB962C8B-B14F-4D97-AF65-F5344CB8AC3E}">
        <p14:creationId xmlns:p14="http://schemas.microsoft.com/office/powerpoint/2010/main" val="1872434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extBox 145"/>
          <p:cNvSpPr txBox="1"/>
          <p:nvPr/>
        </p:nvSpPr>
        <p:spPr>
          <a:xfrm>
            <a:off x="71500" y="458670"/>
            <a:ext cx="53739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management of CPU-cores - Overview</a:t>
            </a:r>
          </a:p>
        </p:txBody>
      </p:sp>
      <p:sp>
        <p:nvSpPr>
          <p:cNvPr id="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dirty="0"/>
              <a:t>3.1 Overview of how is power managed at the platform level (12)</a:t>
            </a: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ECAB4BC9-0F1B-87AE-7B89-8C61CEE96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7">
            <a:extLst>
              <a:ext uri="{FF2B5EF4-FFF2-40B4-BE49-F238E27FC236}">
                <a16:creationId xmlns:a16="http://schemas.microsoft.com/office/drawing/2014/main" id="{520BA4F4-1B62-D1F0-DBA4-989ED5B4D3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" name="Line 10">
            <a:extLst>
              <a:ext uri="{FF2B5EF4-FFF2-40B4-BE49-F238E27FC236}">
                <a16:creationId xmlns:a16="http://schemas.microsoft.com/office/drawing/2014/main" id="{040B91A7-9731-E4F8-7D33-3FAD28EC7141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8" name="Line 12">
            <a:extLst>
              <a:ext uri="{FF2B5EF4-FFF2-40B4-BE49-F238E27FC236}">
                <a16:creationId xmlns:a16="http://schemas.microsoft.com/office/drawing/2014/main" id="{FC953A51-40C9-0A11-995A-CA2C7D4AA328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4E37C699-E629-60D2-6E23-0DEBD066E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10" name="Oval 11">
            <a:extLst>
              <a:ext uri="{FF2B5EF4-FFF2-40B4-BE49-F238E27FC236}">
                <a16:creationId xmlns:a16="http://schemas.microsoft.com/office/drawing/2014/main" id="{668F9BA9-1B16-20E9-EB07-37F164AFA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9">
            <a:extLst>
              <a:ext uri="{FF2B5EF4-FFF2-40B4-BE49-F238E27FC236}">
                <a16:creationId xmlns:a16="http://schemas.microsoft.com/office/drawing/2014/main" id="{670A3D36-9153-8EE1-8CC1-6993AA255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E0176E11-E6F7-A045-B62B-FBF70A843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3" name="Line 7">
            <a:extLst>
              <a:ext uri="{FF2B5EF4-FFF2-40B4-BE49-F238E27FC236}">
                <a16:creationId xmlns:a16="http://schemas.microsoft.com/office/drawing/2014/main" id="{152BF533-D2D2-0B44-ACD4-7517F8E39A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4D42A93C-8F13-EC06-7014-C0ABABD3640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Oval 9">
            <a:extLst>
              <a:ext uri="{FF2B5EF4-FFF2-40B4-BE49-F238E27FC236}">
                <a16:creationId xmlns:a16="http://schemas.microsoft.com/office/drawing/2014/main" id="{BC893557-F84E-0D39-1309-3F12993A2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Down Arrow 104">
            <a:extLst>
              <a:ext uri="{FF2B5EF4-FFF2-40B4-BE49-F238E27FC236}">
                <a16:creationId xmlns:a16="http://schemas.microsoft.com/office/drawing/2014/main" id="{E9FE88A7-F525-EB05-0729-2D78BE84C04C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2DED6837-ABD2-BD6F-394C-0BDA6AFC56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Text Box 6">
            <a:extLst>
              <a:ext uri="{FF2B5EF4-FFF2-40B4-BE49-F238E27FC236}">
                <a16:creationId xmlns:a16="http://schemas.microsoft.com/office/drawing/2014/main" id="{CF1AE7AC-93B3-32C2-1328-3DC69879E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C029B5ED-E891-606B-1250-6352237D1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DA9CFF91-863A-171D-A76B-35D55ABAEDF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Text Box 5">
            <a:extLst>
              <a:ext uri="{FF2B5EF4-FFF2-40B4-BE49-F238E27FC236}">
                <a16:creationId xmlns:a16="http://schemas.microsoft.com/office/drawing/2014/main" id="{2238E803-7CC4-161E-FFF4-791665A6B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C15C502C-4C5B-0314-E5DD-DD9478AE3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Line 9">
            <a:extLst>
              <a:ext uri="{FF2B5EF4-FFF2-40B4-BE49-F238E27FC236}">
                <a16:creationId xmlns:a16="http://schemas.microsoft.com/office/drawing/2014/main" id="{48F32580-C033-162B-E50D-A5F86E3381EC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Oval 8">
            <a:extLst>
              <a:ext uri="{FF2B5EF4-FFF2-40B4-BE49-F238E27FC236}">
                <a16:creationId xmlns:a16="http://schemas.microsoft.com/office/drawing/2014/main" id="{D5A4FA77-357D-B918-C401-1D560FE1D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Down Arrow 143">
            <a:extLst>
              <a:ext uri="{FF2B5EF4-FFF2-40B4-BE49-F238E27FC236}">
                <a16:creationId xmlns:a16="http://schemas.microsoft.com/office/drawing/2014/main" id="{FCD743B6-D706-1081-74D6-BFC45B700906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Down Arrow 144">
            <a:extLst>
              <a:ext uri="{FF2B5EF4-FFF2-40B4-BE49-F238E27FC236}">
                <a16:creationId xmlns:a16="http://schemas.microsoft.com/office/drawing/2014/main" id="{6A1BC6A3-525E-7075-A47C-00A7BFEE99A0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Rounded Rectangle 146">
            <a:extLst>
              <a:ext uri="{FF2B5EF4-FFF2-40B4-BE49-F238E27FC236}">
                <a16:creationId xmlns:a16="http://schemas.microsoft.com/office/drawing/2014/main" id="{3C887ABE-4394-264A-D16B-3676A2E8B82E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4A07EC0-73A6-A461-1A07-8BD4D7B27753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9" name="Rounded Rectangle 148">
            <a:extLst>
              <a:ext uri="{FF2B5EF4-FFF2-40B4-BE49-F238E27FC236}">
                <a16:creationId xmlns:a16="http://schemas.microsoft.com/office/drawing/2014/main" id="{C4E56341-6885-8C3F-3C44-39B737733DB9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CD1E773-4052-2F04-A0F5-277065CC1BB9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1" name="Down Arrow 150">
            <a:extLst>
              <a:ext uri="{FF2B5EF4-FFF2-40B4-BE49-F238E27FC236}">
                <a16:creationId xmlns:a16="http://schemas.microsoft.com/office/drawing/2014/main" id="{B86945FB-397B-6B3C-1BA2-4311213B80B6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Rounded Rectangle 151">
            <a:extLst>
              <a:ext uri="{FF2B5EF4-FFF2-40B4-BE49-F238E27FC236}">
                <a16:creationId xmlns:a16="http://schemas.microsoft.com/office/drawing/2014/main" id="{43C0753A-D3C1-D3B8-F627-E58A64CAF553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6B6B19D-35D2-3DE9-EDCB-842D13663665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4" name="Line 12">
            <a:extLst>
              <a:ext uri="{FF2B5EF4-FFF2-40B4-BE49-F238E27FC236}">
                <a16:creationId xmlns:a16="http://schemas.microsoft.com/office/drawing/2014/main" id="{226B9E5F-27F3-D21E-9134-C1C36467C9EC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78A37DC-8897-A235-10C9-49338761FAD4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B519A14C-A83A-C450-52C6-24547078D354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7" name="Text Box 12">
            <a:extLst>
              <a:ext uri="{FF2B5EF4-FFF2-40B4-BE49-F238E27FC236}">
                <a16:creationId xmlns:a16="http://schemas.microsoft.com/office/drawing/2014/main" id="{96F62080-7B3D-46AC-9617-8B626DCB2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8" name="Text Box 6">
            <a:extLst>
              <a:ext uri="{FF2B5EF4-FFF2-40B4-BE49-F238E27FC236}">
                <a16:creationId xmlns:a16="http://schemas.microsoft.com/office/drawing/2014/main" id="{867239DE-28B4-F9C8-FD53-732BEAD9E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9" name="Line 10">
            <a:extLst>
              <a:ext uri="{FF2B5EF4-FFF2-40B4-BE49-F238E27FC236}">
                <a16:creationId xmlns:a16="http://schemas.microsoft.com/office/drawing/2014/main" id="{A65CCBF9-AA93-DC16-D306-45A6D8D14AD5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9944695-8F2C-2EE5-A0D6-30DD9C52FB3C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1" name="Oval 9">
            <a:extLst>
              <a:ext uri="{FF2B5EF4-FFF2-40B4-BE49-F238E27FC236}">
                <a16:creationId xmlns:a16="http://schemas.microsoft.com/office/drawing/2014/main" id="{29F635ED-C9D6-73BB-8B05-DAAC818C5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10B4540B-4373-D96E-4770-82F0111B240D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3" name="Line 10">
            <a:extLst>
              <a:ext uri="{FF2B5EF4-FFF2-40B4-BE49-F238E27FC236}">
                <a16:creationId xmlns:a16="http://schemas.microsoft.com/office/drawing/2014/main" id="{4BEA200E-B2E2-026D-6BF2-434131BE6753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3BAFBF1-8BDD-9237-EA15-03470C3FF665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Oval 9">
            <a:extLst>
              <a:ext uri="{FF2B5EF4-FFF2-40B4-BE49-F238E27FC236}">
                <a16:creationId xmlns:a16="http://schemas.microsoft.com/office/drawing/2014/main" id="{468E1718-3C4D-5A92-DF8B-C8A4CBDF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Oval 9">
            <a:extLst>
              <a:ext uri="{FF2B5EF4-FFF2-40B4-BE49-F238E27FC236}">
                <a16:creationId xmlns:a16="http://schemas.microsoft.com/office/drawing/2014/main" id="{268B1AD7-D7FE-13EE-6A16-2BCF17D37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Line 10">
            <a:extLst>
              <a:ext uri="{FF2B5EF4-FFF2-40B4-BE49-F238E27FC236}">
                <a16:creationId xmlns:a16="http://schemas.microsoft.com/office/drawing/2014/main" id="{1C7C74B1-AEB5-3E03-D5C6-7C1F32F41AAD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6A9C9A6E-28F2-2C73-6992-B69A73784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Line 8">
            <a:extLst>
              <a:ext uri="{FF2B5EF4-FFF2-40B4-BE49-F238E27FC236}">
                <a16:creationId xmlns:a16="http://schemas.microsoft.com/office/drawing/2014/main" id="{AE246B29-C2F9-BD49-E329-50ECEFB11AE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0" name="Rounded Rectangle 174">
            <a:extLst>
              <a:ext uri="{FF2B5EF4-FFF2-40B4-BE49-F238E27FC236}">
                <a16:creationId xmlns:a16="http://schemas.microsoft.com/office/drawing/2014/main" id="{036A334F-D8CD-69DF-1BE5-2CF0E3782BDE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 Box 6">
            <a:extLst>
              <a:ext uri="{FF2B5EF4-FFF2-40B4-BE49-F238E27FC236}">
                <a16:creationId xmlns:a16="http://schemas.microsoft.com/office/drawing/2014/main" id="{6F646EF0-3D0B-F94F-ABDA-BEDD763EC6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2" name="Rounded Rectangle 176">
            <a:extLst>
              <a:ext uri="{FF2B5EF4-FFF2-40B4-BE49-F238E27FC236}">
                <a16:creationId xmlns:a16="http://schemas.microsoft.com/office/drawing/2014/main" id="{748C9171-E895-6102-D610-D5476A02DEB2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Box 12">
            <a:extLst>
              <a:ext uri="{FF2B5EF4-FFF2-40B4-BE49-F238E27FC236}">
                <a16:creationId xmlns:a16="http://schemas.microsoft.com/office/drawing/2014/main" id="{F0998764-A45F-C376-F52A-F6BB7707B9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4" name="Line 8">
            <a:extLst>
              <a:ext uri="{FF2B5EF4-FFF2-40B4-BE49-F238E27FC236}">
                <a16:creationId xmlns:a16="http://schemas.microsoft.com/office/drawing/2014/main" id="{F066206A-0437-8322-5840-3612CD97882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5" name="Text Box 12">
            <a:extLst>
              <a:ext uri="{FF2B5EF4-FFF2-40B4-BE49-F238E27FC236}">
                <a16:creationId xmlns:a16="http://schemas.microsoft.com/office/drawing/2014/main" id="{6EEAE302-55AB-B0DF-5030-2483B190DE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A59C3DAA-9B37-0325-8CB1-D70746488C4A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478E950C-8D7B-3B74-A4A6-37E2D2B42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Line 8">
            <a:extLst>
              <a:ext uri="{FF2B5EF4-FFF2-40B4-BE49-F238E27FC236}">
                <a16:creationId xmlns:a16="http://schemas.microsoft.com/office/drawing/2014/main" id="{93328BE9-8377-7097-BEDF-A6D5FCBDEF9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9" name="Rounded Rectangle 183">
            <a:extLst>
              <a:ext uri="{FF2B5EF4-FFF2-40B4-BE49-F238E27FC236}">
                <a16:creationId xmlns:a16="http://schemas.microsoft.com/office/drawing/2014/main" id="{09561428-FAD2-EB18-45B7-907C575DB03A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Box 6">
            <a:extLst>
              <a:ext uri="{FF2B5EF4-FFF2-40B4-BE49-F238E27FC236}">
                <a16:creationId xmlns:a16="http://schemas.microsoft.com/office/drawing/2014/main" id="{BAA565BF-3C01-0E10-4170-3BCDFAA95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0766FB6-CDE5-F13A-6501-470B305A02B9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62" name="Line 10">
            <a:extLst>
              <a:ext uri="{FF2B5EF4-FFF2-40B4-BE49-F238E27FC236}">
                <a16:creationId xmlns:a16="http://schemas.microsoft.com/office/drawing/2014/main" id="{690FDBD9-88F4-8114-8D76-66862254A79B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5" name="Oval 9">
            <a:extLst>
              <a:ext uri="{FF2B5EF4-FFF2-40B4-BE49-F238E27FC236}">
                <a16:creationId xmlns:a16="http://schemas.microsoft.com/office/drawing/2014/main" id="{FF4FEB82-ECFE-F9B1-F31B-E337007D8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6" name="Line 8">
            <a:extLst>
              <a:ext uri="{FF2B5EF4-FFF2-40B4-BE49-F238E27FC236}">
                <a16:creationId xmlns:a16="http://schemas.microsoft.com/office/drawing/2014/main" id="{A2FA8412-2532-3333-4EAE-E405043088BF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7" name="Rounded Rectangle 4">
            <a:extLst>
              <a:ext uri="{FF2B5EF4-FFF2-40B4-BE49-F238E27FC236}">
                <a16:creationId xmlns:a16="http://schemas.microsoft.com/office/drawing/2014/main" id="{55AC4F8B-95DD-BFBA-6A61-811F06EDBF28}"/>
              </a:ext>
            </a:extLst>
          </p:cNvPr>
          <p:cNvSpPr/>
          <p:nvPr/>
        </p:nvSpPr>
        <p:spPr bwMode="auto">
          <a:xfrm>
            <a:off x="341530" y="3812371"/>
            <a:ext cx="8730970" cy="296703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269233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656565" y="1560276"/>
            <a:ext cx="7740124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</a:t>
            </a: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How can the power consumption of idle CPU cores be reduced?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663063" y="2647517"/>
            <a:ext cx="7733626" cy="473249"/>
            <a:chOff x="697" y="1638"/>
            <a:chExt cx="4450" cy="234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31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4.1 Introduction to the ACPI C-states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656565" y="3154501"/>
            <a:ext cx="7740123" cy="657345"/>
            <a:chOff x="695" y="1631"/>
            <a:chExt cx="4452" cy="491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4.2 Overview of ACPI-compliant C-state management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          in Intel’s mobile lines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4"/>
          <p:cNvGrpSpPr>
            <a:grpSpLocks/>
          </p:cNvGrpSpPr>
          <p:nvPr/>
        </p:nvGrpSpPr>
        <p:grpSpPr bwMode="auto">
          <a:xfrm>
            <a:off x="663062" y="3843039"/>
            <a:ext cx="7733625" cy="674631"/>
            <a:chOff x="697" y="1626"/>
            <a:chExt cx="4450" cy="304"/>
          </a:xfrm>
        </p:grpSpPr>
        <p:sp>
          <p:nvSpPr>
            <p:cNvPr id="10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4.3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P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CU-based C-state management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          in Intel’s multithreaded multicore mobile lines</a:t>
              </a:r>
            </a:p>
          </p:txBody>
        </p:sp>
        <p:sp>
          <p:nvSpPr>
            <p:cNvPr id="11" name="Text Box 6"/>
            <p:cNvSpPr txBox="1">
              <a:spLocks noChangeArrowheads="1"/>
            </p:cNvSpPr>
            <p:nvPr/>
          </p:nvSpPr>
          <p:spPr bwMode="auto">
            <a:xfrm>
              <a:off x="697" y="1626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7"/>
          <p:cNvGrpSpPr>
            <a:grpSpLocks/>
          </p:cNvGrpSpPr>
          <p:nvPr/>
        </p:nvGrpSpPr>
        <p:grpSpPr bwMode="auto">
          <a:xfrm>
            <a:off x="656565" y="4558485"/>
            <a:ext cx="7740123" cy="467238"/>
            <a:chOff x="695" y="1631"/>
            <a:chExt cx="4452" cy="349"/>
          </a:xfrm>
        </p:grpSpPr>
        <p:sp>
          <p:nvSpPr>
            <p:cNvPr id="13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4.4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Evolution of 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C-state management in Intel's mobile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line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s</a:t>
              </a:r>
              <a:endParaRPr lang="en-US" altLang="en-US" sz="18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2546775" y="5430706"/>
            <a:ext cx="43123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Sections 4.2 - 4.4 will not be discussed.</a:t>
            </a:r>
          </a:p>
        </p:txBody>
      </p:sp>
    </p:spTree>
    <p:extLst>
      <p:ext uri="{BB962C8B-B14F-4D97-AF65-F5344CB8AC3E}">
        <p14:creationId xmlns:p14="http://schemas.microsoft.com/office/powerpoint/2010/main" val="39567639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(8)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406662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20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</a:t>
            </a:r>
            <a:r>
              <a:rPr kumimoji="0" lang="en-US" sz="1800" b="0" i="0" u="none" strike="noStrike" kern="1200" cap="none" spc="-20" normalizeH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cTDP</a:t>
            </a:r>
            <a:r>
              <a:rPr kumimoji="0" lang="en-US" sz="1800" b="0" i="0" u="none" strike="noStrike" kern="1200" cap="none" spc="-20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values of Intel’s UP3/UP4 class Tiger Lake models aiming at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laptops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26495" y="1496384"/>
            <a:ext cx="9046005" cy="4497901"/>
            <a:chOff x="26495" y="1808820"/>
            <a:chExt cx="9046005" cy="4497901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59" t="13376" r="7665" b="7000"/>
            <a:stretch/>
          </p:blipFill>
          <p:spPr>
            <a:xfrm>
              <a:off x="26495" y="1808820"/>
              <a:ext cx="9046005" cy="4497901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1270433" y="5957700"/>
              <a:ext cx="186140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SFF: Small Form Factor</a:t>
              </a:r>
            </a:p>
          </p:txBody>
        </p:sp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990" t="80299" r="4080" b="14921"/>
            <a:stretch/>
          </p:blipFill>
          <p:spPr>
            <a:xfrm>
              <a:off x="8567945" y="5588740"/>
              <a:ext cx="495055" cy="270031"/>
            </a:xfrm>
            <a:prstGeom prst="rect">
              <a:avLst/>
            </a:prstGeom>
          </p:spPr>
        </p:pic>
      </p:grpSp>
      <p:sp>
        <p:nvSpPr>
          <p:cNvPr id="9" name="Oval 8"/>
          <p:cNvSpPr/>
          <p:nvPr/>
        </p:nvSpPr>
        <p:spPr bwMode="auto">
          <a:xfrm>
            <a:off x="3626895" y="5589280"/>
            <a:ext cx="2205245" cy="3600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671900" y="6174305"/>
            <a:ext cx="22986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err="1">
                <a:latin typeface="+mj-lt"/>
              </a:rPr>
              <a:t>cTDP</a:t>
            </a:r>
            <a:r>
              <a:rPr lang="en-US" sz="1400" dirty="0">
                <a:latin typeface="+mj-lt"/>
              </a:rPr>
              <a:t>: configurable TDP</a:t>
            </a:r>
          </a:p>
        </p:txBody>
      </p:sp>
      <p:sp>
        <p:nvSpPr>
          <p:cNvPr id="10" name="Oval 9"/>
          <p:cNvSpPr/>
          <p:nvPr/>
        </p:nvSpPr>
        <p:spPr bwMode="auto">
          <a:xfrm>
            <a:off x="6147175" y="4484663"/>
            <a:ext cx="585065" cy="45005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Oval 10"/>
          <p:cNvSpPr/>
          <p:nvPr/>
        </p:nvSpPr>
        <p:spPr bwMode="auto">
          <a:xfrm>
            <a:off x="2976277" y="4869160"/>
            <a:ext cx="585065" cy="45005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4E14DB6-FF14-9C39-74C5-7799D1DBB61B}"/>
              </a:ext>
            </a:extLst>
          </p:cNvPr>
          <p:cNvSpPr/>
          <p:nvPr/>
        </p:nvSpPr>
        <p:spPr bwMode="auto">
          <a:xfrm>
            <a:off x="4834747" y="4464115"/>
            <a:ext cx="396000" cy="45005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A32CC3E-CEDB-ECB8-C98D-9D73A62346BB}"/>
              </a:ext>
            </a:extLst>
          </p:cNvPr>
          <p:cNvSpPr/>
          <p:nvPr/>
        </p:nvSpPr>
        <p:spPr bwMode="auto">
          <a:xfrm>
            <a:off x="1385690" y="4869160"/>
            <a:ext cx="396000" cy="45005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854976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extBox 145"/>
          <p:cNvSpPr txBox="1"/>
          <p:nvPr/>
        </p:nvSpPr>
        <p:spPr>
          <a:xfrm>
            <a:off x="71500" y="458670"/>
            <a:ext cx="6504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dirty="0">
                <a:solidFill>
                  <a:srgbClr val="2D2D8A"/>
                </a:solidFill>
                <a:latin typeface="Verdana" panose="020B0604030504040204" pitchFamily="34" charset="0"/>
              </a:rPr>
              <a:t>4. R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educing</a:t>
            </a:r>
            <a:r>
              <a:rPr kumimoji="0" lang="en-US" alt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power consumption of </a:t>
            </a:r>
            <a:r>
              <a:rPr lang="en-US" altLang="en-US" dirty="0">
                <a:solidFill>
                  <a:srgbClr val="2D2D8A"/>
                </a:solidFill>
                <a:latin typeface="Verdana" panose="020B0604030504040204" pitchFamily="34" charset="0"/>
              </a:rPr>
              <a:t>idle CPU cores -1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361676" y="4704635"/>
            <a:ext cx="2680154" cy="203208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 R</a:t>
            </a:r>
            <a:r>
              <a:rPr lang="en-US" sz="1700" dirty="0"/>
              <a:t>educing power consumption of idle CPU cores (</a:t>
            </a:r>
            <a:r>
              <a:rPr lang="hu-HU" sz="1700" dirty="0"/>
              <a:t>1</a:t>
            </a:r>
            <a:r>
              <a:rPr lang="en-US" sz="1700" dirty="0"/>
              <a:t>)</a:t>
            </a: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DE9DCDB4-32EE-9622-31BC-B6FCFFC75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7">
            <a:extLst>
              <a:ext uri="{FF2B5EF4-FFF2-40B4-BE49-F238E27FC236}">
                <a16:creationId xmlns:a16="http://schemas.microsoft.com/office/drawing/2014/main" id="{4493CCE0-0A5A-4026-5D66-42F1F059EC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" name="Line 10">
            <a:extLst>
              <a:ext uri="{FF2B5EF4-FFF2-40B4-BE49-F238E27FC236}">
                <a16:creationId xmlns:a16="http://schemas.microsoft.com/office/drawing/2014/main" id="{B6F64F86-8B64-C3DB-5588-D0178B69DD6A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8" name="Line 12">
            <a:extLst>
              <a:ext uri="{FF2B5EF4-FFF2-40B4-BE49-F238E27FC236}">
                <a16:creationId xmlns:a16="http://schemas.microsoft.com/office/drawing/2014/main" id="{63DDA051-438B-91D2-AAB1-BE0C5FE2BFB8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9672DBB2-7EA8-2190-1A3B-89CF38C04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10" name="Oval 11">
            <a:extLst>
              <a:ext uri="{FF2B5EF4-FFF2-40B4-BE49-F238E27FC236}">
                <a16:creationId xmlns:a16="http://schemas.microsoft.com/office/drawing/2014/main" id="{DFB152C7-B179-EE2A-ABB8-E5284505B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9">
            <a:extLst>
              <a:ext uri="{FF2B5EF4-FFF2-40B4-BE49-F238E27FC236}">
                <a16:creationId xmlns:a16="http://schemas.microsoft.com/office/drawing/2014/main" id="{6FB3C8F1-BD7D-7B7C-A49D-6E7429FA9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7491E38D-FF93-2CF8-6DA8-31ECA4DF05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3" name="Line 7">
            <a:extLst>
              <a:ext uri="{FF2B5EF4-FFF2-40B4-BE49-F238E27FC236}">
                <a16:creationId xmlns:a16="http://schemas.microsoft.com/office/drawing/2014/main" id="{A92F1660-E659-96F0-C6E0-6AF7B6DE81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96DA73B3-4DD3-B7F5-DCA8-F5101FD6FC1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Oval 9">
            <a:extLst>
              <a:ext uri="{FF2B5EF4-FFF2-40B4-BE49-F238E27FC236}">
                <a16:creationId xmlns:a16="http://schemas.microsoft.com/office/drawing/2014/main" id="{BD950713-07AD-675F-5061-FBD286F85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Down Arrow 104">
            <a:extLst>
              <a:ext uri="{FF2B5EF4-FFF2-40B4-BE49-F238E27FC236}">
                <a16:creationId xmlns:a16="http://schemas.microsoft.com/office/drawing/2014/main" id="{8C220F7F-01A7-2A90-E736-018C1ADE2CF7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C104B670-4A68-627E-A93E-64ECCC9B16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Text Box 6">
            <a:extLst>
              <a:ext uri="{FF2B5EF4-FFF2-40B4-BE49-F238E27FC236}">
                <a16:creationId xmlns:a16="http://schemas.microsoft.com/office/drawing/2014/main" id="{B1A455E0-0264-F253-3000-0AF4107850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48ED0484-E8A8-F56E-568A-87D5067E9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578C7A2-EB62-91C7-2894-1607B5E236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Text Box 5">
            <a:extLst>
              <a:ext uri="{FF2B5EF4-FFF2-40B4-BE49-F238E27FC236}">
                <a16:creationId xmlns:a16="http://schemas.microsoft.com/office/drawing/2014/main" id="{6BED7687-B7C1-6824-A598-A21F38B1B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BE688D11-EBA5-29A7-F6A6-8047EAAB3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Line 9">
            <a:extLst>
              <a:ext uri="{FF2B5EF4-FFF2-40B4-BE49-F238E27FC236}">
                <a16:creationId xmlns:a16="http://schemas.microsoft.com/office/drawing/2014/main" id="{7D6E94AB-602F-90CC-9B4B-F8BBD7387B0C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Oval 8">
            <a:extLst>
              <a:ext uri="{FF2B5EF4-FFF2-40B4-BE49-F238E27FC236}">
                <a16:creationId xmlns:a16="http://schemas.microsoft.com/office/drawing/2014/main" id="{61C755C8-987C-B313-32AB-F535F6888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Down Arrow 143">
            <a:extLst>
              <a:ext uri="{FF2B5EF4-FFF2-40B4-BE49-F238E27FC236}">
                <a16:creationId xmlns:a16="http://schemas.microsoft.com/office/drawing/2014/main" id="{5541F404-FC00-CF78-05A0-D1BE7A14757C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Down Arrow 144">
            <a:extLst>
              <a:ext uri="{FF2B5EF4-FFF2-40B4-BE49-F238E27FC236}">
                <a16:creationId xmlns:a16="http://schemas.microsoft.com/office/drawing/2014/main" id="{8A84FC6A-E2F9-B728-788E-8CAF8F5E171F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Rounded Rectangle 146">
            <a:extLst>
              <a:ext uri="{FF2B5EF4-FFF2-40B4-BE49-F238E27FC236}">
                <a16:creationId xmlns:a16="http://schemas.microsoft.com/office/drawing/2014/main" id="{68319A4C-4156-55A3-468B-55B244B919CF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AA88E29-E17A-DBD7-D245-ABA11B98B456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9" name="Rounded Rectangle 148">
            <a:extLst>
              <a:ext uri="{FF2B5EF4-FFF2-40B4-BE49-F238E27FC236}">
                <a16:creationId xmlns:a16="http://schemas.microsoft.com/office/drawing/2014/main" id="{AD795EAF-09E3-4978-4477-6D05A1B11B19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B59722-C310-480A-910B-48AA62CF1DF7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1" name="Down Arrow 150">
            <a:extLst>
              <a:ext uri="{FF2B5EF4-FFF2-40B4-BE49-F238E27FC236}">
                <a16:creationId xmlns:a16="http://schemas.microsoft.com/office/drawing/2014/main" id="{3A61A88E-4AD0-87C1-66B4-34EA265EC907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Rounded Rectangle 151">
            <a:extLst>
              <a:ext uri="{FF2B5EF4-FFF2-40B4-BE49-F238E27FC236}">
                <a16:creationId xmlns:a16="http://schemas.microsoft.com/office/drawing/2014/main" id="{688DA3DA-B929-9A7C-73F9-4EDFC52576C8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C52E2E3-1DEC-C770-9AE7-397733B62A2E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4" name="Line 12">
            <a:extLst>
              <a:ext uri="{FF2B5EF4-FFF2-40B4-BE49-F238E27FC236}">
                <a16:creationId xmlns:a16="http://schemas.microsoft.com/office/drawing/2014/main" id="{B3208E17-3B1F-5F0B-109A-8B68BD32AD9F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BD4BE49-74AB-2816-DE85-A4732FC7B359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62769089-DC5B-E83D-36BD-E1E6B5219AF9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7" name="Text Box 12">
            <a:extLst>
              <a:ext uri="{FF2B5EF4-FFF2-40B4-BE49-F238E27FC236}">
                <a16:creationId xmlns:a16="http://schemas.microsoft.com/office/drawing/2014/main" id="{2D532714-01F9-27FD-09C3-D9EDC4C33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8" name="Text Box 6">
            <a:extLst>
              <a:ext uri="{FF2B5EF4-FFF2-40B4-BE49-F238E27FC236}">
                <a16:creationId xmlns:a16="http://schemas.microsoft.com/office/drawing/2014/main" id="{0DC42A42-9267-4185-E87F-EBED4982E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9" name="Line 10">
            <a:extLst>
              <a:ext uri="{FF2B5EF4-FFF2-40B4-BE49-F238E27FC236}">
                <a16:creationId xmlns:a16="http://schemas.microsoft.com/office/drawing/2014/main" id="{4568DF81-7EC1-AA8E-33F6-35F98263DE76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A539D7E-514A-63B6-89EA-48A6A71C24B0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1" name="Oval 9">
            <a:extLst>
              <a:ext uri="{FF2B5EF4-FFF2-40B4-BE49-F238E27FC236}">
                <a16:creationId xmlns:a16="http://schemas.microsoft.com/office/drawing/2014/main" id="{C7473A8B-083B-0DD1-F407-225BD980E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A8BCADA3-D56D-6ADB-64B5-A2C5F06C2171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3" name="Line 10">
            <a:extLst>
              <a:ext uri="{FF2B5EF4-FFF2-40B4-BE49-F238E27FC236}">
                <a16:creationId xmlns:a16="http://schemas.microsoft.com/office/drawing/2014/main" id="{446C67D7-B886-0AF1-CFE1-56171119A755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D669E8A-51EA-AB55-0C3A-A000FC2E8C5A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Oval 9">
            <a:extLst>
              <a:ext uri="{FF2B5EF4-FFF2-40B4-BE49-F238E27FC236}">
                <a16:creationId xmlns:a16="http://schemas.microsoft.com/office/drawing/2014/main" id="{1C97BB68-8617-DF3B-38C3-1452B2995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Oval 9">
            <a:extLst>
              <a:ext uri="{FF2B5EF4-FFF2-40B4-BE49-F238E27FC236}">
                <a16:creationId xmlns:a16="http://schemas.microsoft.com/office/drawing/2014/main" id="{83466781-E564-BCD2-CE0C-0F979560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Line 10">
            <a:extLst>
              <a:ext uri="{FF2B5EF4-FFF2-40B4-BE49-F238E27FC236}">
                <a16:creationId xmlns:a16="http://schemas.microsoft.com/office/drawing/2014/main" id="{64BF6376-6CA1-0F94-27C3-F51BD33569B0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330FBFDD-3EC8-BB44-4784-35BB9B073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Line 8">
            <a:extLst>
              <a:ext uri="{FF2B5EF4-FFF2-40B4-BE49-F238E27FC236}">
                <a16:creationId xmlns:a16="http://schemas.microsoft.com/office/drawing/2014/main" id="{EBBEC242-C5D4-1291-4FCD-B0A028C9F35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0" name="Rounded Rectangle 174">
            <a:extLst>
              <a:ext uri="{FF2B5EF4-FFF2-40B4-BE49-F238E27FC236}">
                <a16:creationId xmlns:a16="http://schemas.microsoft.com/office/drawing/2014/main" id="{57D1EACC-C997-AFA8-4660-6E7460A1D439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 Box 6">
            <a:extLst>
              <a:ext uri="{FF2B5EF4-FFF2-40B4-BE49-F238E27FC236}">
                <a16:creationId xmlns:a16="http://schemas.microsoft.com/office/drawing/2014/main" id="{38BF20AC-74B6-7117-1A77-190789F63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2" name="Rounded Rectangle 176">
            <a:extLst>
              <a:ext uri="{FF2B5EF4-FFF2-40B4-BE49-F238E27FC236}">
                <a16:creationId xmlns:a16="http://schemas.microsoft.com/office/drawing/2014/main" id="{768E2079-EBA3-7ABB-FA15-2A0A8FE525E5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Box 12">
            <a:extLst>
              <a:ext uri="{FF2B5EF4-FFF2-40B4-BE49-F238E27FC236}">
                <a16:creationId xmlns:a16="http://schemas.microsoft.com/office/drawing/2014/main" id="{4FD37055-6BF2-DFE2-F6D5-D75A04ECE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4" name="Line 8">
            <a:extLst>
              <a:ext uri="{FF2B5EF4-FFF2-40B4-BE49-F238E27FC236}">
                <a16:creationId xmlns:a16="http://schemas.microsoft.com/office/drawing/2014/main" id="{8B19B5B5-DE95-547B-F172-DA2AB61613D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5" name="Text Box 12">
            <a:extLst>
              <a:ext uri="{FF2B5EF4-FFF2-40B4-BE49-F238E27FC236}">
                <a16:creationId xmlns:a16="http://schemas.microsoft.com/office/drawing/2014/main" id="{7AFE04C7-12C1-27F0-7DFB-5EE2F7477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1ED6631-A989-A482-36A4-D12A23DFCDBC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EA69B999-166C-2974-FF7D-C5680C1FC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Line 8">
            <a:extLst>
              <a:ext uri="{FF2B5EF4-FFF2-40B4-BE49-F238E27FC236}">
                <a16:creationId xmlns:a16="http://schemas.microsoft.com/office/drawing/2014/main" id="{7CBCC89B-AA04-390D-564B-C67F55EC5CF3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9" name="Rounded Rectangle 183">
            <a:extLst>
              <a:ext uri="{FF2B5EF4-FFF2-40B4-BE49-F238E27FC236}">
                <a16:creationId xmlns:a16="http://schemas.microsoft.com/office/drawing/2014/main" id="{2B68EC70-6B29-B239-2056-D0FD172EC4BB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Box 6">
            <a:extLst>
              <a:ext uri="{FF2B5EF4-FFF2-40B4-BE49-F238E27FC236}">
                <a16:creationId xmlns:a16="http://schemas.microsoft.com/office/drawing/2014/main" id="{60CEA64C-BD46-1EC5-52C3-DC616A0E2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B70FE2E-4029-B5E5-6B68-3E6690623D96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84" name="Line 10">
            <a:extLst>
              <a:ext uri="{FF2B5EF4-FFF2-40B4-BE49-F238E27FC236}">
                <a16:creationId xmlns:a16="http://schemas.microsoft.com/office/drawing/2014/main" id="{7034C322-3602-3DA7-F866-82A2F5FF5FC0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5" name="Oval 9">
            <a:extLst>
              <a:ext uri="{FF2B5EF4-FFF2-40B4-BE49-F238E27FC236}">
                <a16:creationId xmlns:a16="http://schemas.microsoft.com/office/drawing/2014/main" id="{8807525E-6DC7-4331-3288-805F03248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6" name="Line 8">
            <a:extLst>
              <a:ext uri="{FF2B5EF4-FFF2-40B4-BE49-F238E27FC236}">
                <a16:creationId xmlns:a16="http://schemas.microsoft.com/office/drawing/2014/main" id="{41FDE582-097C-6C3B-A82A-602C871CAB1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489583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 R</a:t>
            </a:r>
            <a:r>
              <a:rPr lang="en-US" sz="1700" dirty="0"/>
              <a:t>educing power consumption of idle CPU cores (2)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62015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Reducing</a:t>
            </a:r>
            <a:r>
              <a:rPr kumimoji="0" lang="en-US" alt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power consumption of </a:t>
            </a:r>
            <a:r>
              <a:rPr lang="en-US" altLang="en-US" dirty="0">
                <a:solidFill>
                  <a:srgbClr val="2D2D8A"/>
                </a:solidFill>
                <a:latin typeface="Verdana" panose="020B0604030504040204" pitchFamily="34" charset="0"/>
              </a:rPr>
              <a:t>idle CPU cores -2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1520" y="828870"/>
            <a:ext cx="8911607" cy="1205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5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By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managing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idle CPU cores,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their power consumption can be reduced</a:t>
            </a:r>
            <a:r>
              <a:rPr lang="en-US" sz="1600" dirty="0">
                <a:latin typeface="+mj-lt"/>
              </a:rPr>
              <a:t>.</a:t>
            </a:r>
          </a:p>
          <a:p>
            <a:pPr marL="342900" indent="-342900">
              <a:spcAft>
                <a:spcPts val="5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Its implementation is based on the ACPI-defined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C-states.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Bevor discussing how it is done,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first, we give an introduction to the ACPI </a:t>
            </a:r>
          </a:p>
          <a:p>
            <a:pPr>
              <a:spcAft>
                <a:spcPts val="5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C-states. </a:t>
            </a:r>
          </a:p>
        </p:txBody>
      </p:sp>
    </p:spTree>
    <p:extLst>
      <p:ext uri="{BB962C8B-B14F-4D97-AF65-F5344CB8AC3E}">
        <p14:creationId xmlns:p14="http://schemas.microsoft.com/office/powerpoint/2010/main" val="3169793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(1)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-2038" y="857739"/>
            <a:ext cx="9144000" cy="861523"/>
          </a:xfrm>
          <a:prstGeom prst="roundRect">
            <a:avLst/>
          </a:prstGeom>
          <a:solidFill>
            <a:srgbClr val="DDF2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48501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4.1 I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ntroduction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the ACPI C-states -1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857740"/>
            <a:ext cx="900259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C-states,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more precisely the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C1 – C3 states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have been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in the ACPI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standard 1.0 (in 1996),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whereas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additional C-states,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C4…Cn 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defined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ACPI 2.0 standard (in 2000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seen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287411436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8046" y="1988840"/>
            <a:ext cx="7937611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4.1 I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ntroduction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to the ACPI C-states</a:t>
            </a:r>
          </a:p>
        </p:txBody>
      </p:sp>
    </p:spTree>
    <p:extLst>
      <p:ext uri="{BB962C8B-B14F-4D97-AF65-F5344CB8AC3E}">
        <p14:creationId xmlns:p14="http://schemas.microsoft.com/office/powerpoint/2010/main" val="365029759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458670"/>
            <a:ext cx="3921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4.1 ACPI idle states C1 – Cn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14044" y="3609020"/>
            <a:ext cx="1689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Global states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1568" y="2798930"/>
            <a:ext cx="316304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Ci: Idle states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FF0000"/>
                </a:solidFill>
                <a:latin typeface="Verdana"/>
              </a:rPr>
              <a:t>  C1 … C3 states since ACPI 1.0,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C4 … Cn states since ACPI 2.0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3944" y="1951093"/>
            <a:ext cx="34403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Pi: Performance 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(active states, since ACPI 2.0))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81680" y="3879050"/>
            <a:ext cx="23376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Si: System Sleep states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61052" y="4239090"/>
            <a:ext cx="3600858" cy="24519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G1: OS-initiated, system context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saved, no rebooting needed.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G2/Soft off: OS-initiated shut down.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Power supply remains on,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system context is not saved,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the system must be restarted.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G3/Mechanical off: Entered by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activating a mechanical switch.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The system must be restarted.</a:t>
            </a:r>
          </a:p>
        </p:txBody>
      </p:sp>
      <p:grpSp>
        <p:nvGrpSpPr>
          <p:cNvPr id="60" name="Group 59"/>
          <p:cNvGrpSpPr/>
          <p:nvPr/>
        </p:nvGrpSpPr>
        <p:grpSpPr>
          <a:xfrm>
            <a:off x="3143846" y="996715"/>
            <a:ext cx="5973659" cy="5779470"/>
            <a:chOff x="3221850" y="996715"/>
            <a:chExt cx="5908082" cy="5746443"/>
          </a:xfrm>
        </p:grpSpPr>
        <p:grpSp>
          <p:nvGrpSpPr>
            <p:cNvPr id="52" name="Group 51"/>
            <p:cNvGrpSpPr/>
            <p:nvPr/>
          </p:nvGrpSpPr>
          <p:grpSpPr>
            <a:xfrm>
              <a:off x="3221850" y="996715"/>
              <a:ext cx="5908082" cy="5746443"/>
              <a:chOff x="3290672" y="996715"/>
              <a:chExt cx="5908082" cy="5746443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 rotWithShape="1">
              <a:blip r:embed="rId2"/>
              <a:srcRect b="75022"/>
              <a:stretch/>
            </p:blipFill>
            <p:spPr>
              <a:xfrm>
                <a:off x="3300297" y="996715"/>
                <a:ext cx="5772203" cy="1717562"/>
              </a:xfrm>
              <a:prstGeom prst="rect">
                <a:avLst/>
              </a:prstGeom>
            </p:spPr>
          </p:pic>
          <p:sp>
            <p:nvSpPr>
              <p:cNvPr id="5" name="Left Brace 4"/>
              <p:cNvSpPr/>
              <p:nvPr/>
            </p:nvSpPr>
            <p:spPr bwMode="auto">
              <a:xfrm>
                <a:off x="3731737" y="2888580"/>
                <a:ext cx="144000" cy="1029143"/>
              </a:xfrm>
              <a:prstGeom prst="leftBrac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>
                <a:off x="3731737" y="1951864"/>
                <a:ext cx="144000" cy="686095"/>
              </a:xfrm>
              <a:prstGeom prst="leftBrac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8814338" y="6343048"/>
                <a:ext cx="37778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*</a:t>
                </a:r>
              </a:p>
            </p:txBody>
          </p:sp>
          <p:pic>
            <p:nvPicPr>
              <p:cNvPr id="14" name="Picture 13"/>
              <p:cNvPicPr>
                <a:picLocks noChangeAspect="1"/>
              </p:cNvPicPr>
              <p:nvPr/>
            </p:nvPicPr>
            <p:blipFill rotWithShape="1">
              <a:blip r:embed="rId2"/>
              <a:srcRect t="60320" b="4009"/>
              <a:stretch/>
            </p:blipFill>
            <p:spPr>
              <a:xfrm>
                <a:off x="3290672" y="4168762"/>
                <a:ext cx="5772203" cy="2452881"/>
              </a:xfrm>
              <a:prstGeom prst="rect">
                <a:avLst/>
              </a:prstGeom>
            </p:spPr>
          </p:pic>
          <p:grpSp>
            <p:nvGrpSpPr>
              <p:cNvPr id="40" name="Group 39"/>
              <p:cNvGrpSpPr/>
              <p:nvPr/>
            </p:nvGrpSpPr>
            <p:grpSpPr>
              <a:xfrm>
                <a:off x="5169063" y="2839317"/>
                <a:ext cx="4029691" cy="1204615"/>
                <a:chOff x="5178688" y="2311986"/>
                <a:chExt cx="3713791" cy="1157706"/>
              </a:xfrm>
            </p:grpSpPr>
            <p:grpSp>
              <p:nvGrpSpPr>
                <p:cNvPr id="35" name="Group 34"/>
                <p:cNvGrpSpPr/>
                <p:nvPr/>
              </p:nvGrpSpPr>
              <p:grpSpPr>
                <a:xfrm>
                  <a:off x="5178688" y="2311986"/>
                  <a:ext cx="3713791" cy="1157706"/>
                  <a:chOff x="5178688" y="2311986"/>
                  <a:chExt cx="3713791" cy="1157706"/>
                </a:xfrm>
              </p:grpSpPr>
              <p:grpSp>
                <p:nvGrpSpPr>
                  <p:cNvPr id="25" name="Group 24"/>
                  <p:cNvGrpSpPr/>
                  <p:nvPr/>
                </p:nvGrpSpPr>
                <p:grpSpPr>
                  <a:xfrm>
                    <a:off x="5178688" y="2311986"/>
                    <a:ext cx="3713791" cy="1157706"/>
                    <a:chOff x="3986935" y="3079293"/>
                    <a:chExt cx="3398756" cy="1474833"/>
                  </a:xfrm>
                </p:grpSpPr>
                <p:pic>
                  <p:nvPicPr>
                    <p:cNvPr id="26" name="Picture 25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23328" t="61054" b="33535"/>
                    <a:stretch/>
                  </p:blipFill>
                  <p:spPr>
                    <a:xfrm>
                      <a:off x="3986935" y="4149080"/>
                      <a:ext cx="3395490" cy="40504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7" name="Picture 26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23254" t="25251" b="64164"/>
                    <a:stretch/>
                  </p:blipFill>
                  <p:spPr>
                    <a:xfrm>
                      <a:off x="3986935" y="3079293"/>
                      <a:ext cx="3398756" cy="79233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9" name="Picture 28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59464" t="62215" r="7844" b="36004"/>
                    <a:stretch/>
                  </p:blipFill>
                  <p:spPr>
                    <a:xfrm>
                      <a:off x="4036573" y="4253249"/>
                      <a:ext cx="1447800" cy="133350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30" name="TextBox 29"/>
                    <p:cNvSpPr txBox="1"/>
                    <p:nvPr/>
                  </p:nvSpPr>
                  <p:spPr>
                    <a:xfrm>
                      <a:off x="3991966" y="4149889"/>
                      <a:ext cx="334775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Cn</a:t>
                      </a:r>
                    </a:p>
                  </p:txBody>
                </p:sp>
                <p:pic>
                  <p:nvPicPr>
                    <p:cNvPr id="31" name="Picture 30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59464" t="26688" r="7844" b="70210"/>
                    <a:stretch/>
                  </p:blipFill>
                  <p:spPr>
                    <a:xfrm>
                      <a:off x="4053885" y="3173113"/>
                      <a:ext cx="1447800" cy="23222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" name="Picture 31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82119" t="31535" r="7844" b="65557"/>
                    <a:stretch/>
                  </p:blipFill>
                  <p:spPr>
                    <a:xfrm>
                      <a:off x="4062331" y="3536479"/>
                      <a:ext cx="3014431" cy="200519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33" name="TextBox 32"/>
                    <p:cNvSpPr txBox="1"/>
                    <p:nvPr/>
                  </p:nvSpPr>
                  <p:spPr>
                    <a:xfrm>
                      <a:off x="4002324" y="3508020"/>
                      <a:ext cx="327439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C2</a:t>
                      </a:r>
                      <a:endPara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" name="TextBox 33"/>
                    <p:cNvSpPr txBox="1"/>
                    <p:nvPr/>
                  </p:nvSpPr>
                  <p:spPr>
                    <a:xfrm>
                      <a:off x="4010393" y="3126293"/>
                      <a:ext cx="327439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C1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2" name="Rectangle 1"/>
                  <p:cNvSpPr/>
                  <p:nvPr/>
                </p:nvSpPr>
                <p:spPr bwMode="auto">
                  <a:xfrm>
                    <a:off x="5204320" y="3100397"/>
                    <a:ext cx="3610018" cy="73556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uLnTx/>
                      <a:uFillTx/>
                      <a:latin typeface="Verdana" pitchFamily="34" charset="0"/>
                      <a:ea typeface="+mn-ea"/>
                      <a:cs typeface="+mn-cs"/>
                    </a:endParaRPr>
                  </a:p>
                </p:txBody>
              </p:sp>
            </p:grpSp>
            <p:cxnSp>
              <p:nvCxnSpPr>
                <p:cNvPr id="36" name="Straight Connector 35"/>
                <p:cNvCxnSpPr/>
                <p:nvPr/>
              </p:nvCxnSpPr>
              <p:spPr bwMode="auto">
                <a:xfrm>
                  <a:off x="5639732" y="2950574"/>
                  <a:ext cx="1" cy="219089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ysDot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9" name="Rectangle 38"/>
                <p:cNvSpPr/>
                <p:nvPr/>
              </p:nvSpPr>
              <p:spPr bwMode="auto">
                <a:xfrm>
                  <a:off x="5261073" y="2910136"/>
                  <a:ext cx="3496392" cy="45719"/>
                </a:xfrm>
                <a:prstGeom prst="rect">
                  <a:avLst/>
                </a:prstGeom>
                <a:solidFill>
                  <a:schemeClr val="bg1"/>
                </a:solidFill>
                <a:ln w="190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2" name="Picture 41"/>
              <p:cNvPicPr>
                <a:picLocks noChangeAspect="1"/>
              </p:cNvPicPr>
              <p:nvPr/>
            </p:nvPicPr>
            <p:blipFill rotWithShape="1">
              <a:blip r:embed="rId2"/>
              <a:srcRect l="11695" t="9733" r="85187" b="62548"/>
              <a:stretch/>
            </p:blipFill>
            <p:spPr>
              <a:xfrm>
                <a:off x="3977011" y="2374534"/>
                <a:ext cx="179686" cy="1902496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2"/>
              <a:srcRect l="10915" t="30522" r="84407" b="65320"/>
              <a:stretch/>
            </p:blipFill>
            <p:spPr>
              <a:xfrm>
                <a:off x="4790006" y="3357070"/>
                <a:ext cx="292999" cy="310224"/>
              </a:xfrm>
              <a:prstGeom prst="rect">
                <a:avLst/>
              </a:prstGeom>
            </p:spPr>
          </p:pic>
          <p:pic>
            <p:nvPicPr>
              <p:cNvPr id="44" name="Picture 43"/>
              <p:cNvPicPr>
                <a:picLocks noChangeAspect="1"/>
              </p:cNvPicPr>
              <p:nvPr/>
            </p:nvPicPr>
            <p:blipFill rotWithShape="1">
              <a:blip r:embed="rId2"/>
              <a:srcRect l="27289" t="18049" r="67138" b="67317"/>
              <a:stretch/>
            </p:blipFill>
            <p:spPr>
              <a:xfrm>
                <a:off x="4882695" y="2291549"/>
                <a:ext cx="352960" cy="1137491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 rotWithShape="1">
              <a:blip r:embed="rId2"/>
              <a:srcRect l="27289" t="31760" r="67897" b="64569"/>
              <a:stretch/>
            </p:blipFill>
            <p:spPr>
              <a:xfrm>
                <a:off x="4893602" y="3625142"/>
                <a:ext cx="292170" cy="258363"/>
              </a:xfrm>
              <a:prstGeom prst="rect">
                <a:avLst/>
              </a:prstGeom>
            </p:spPr>
          </p:pic>
        </p:grpSp>
        <p:sp>
          <p:nvSpPr>
            <p:cNvPr id="53" name="Rectangle 52"/>
            <p:cNvSpPr/>
            <p:nvPr/>
          </p:nvSpPr>
          <p:spPr bwMode="auto">
            <a:xfrm>
              <a:off x="4867006" y="1628800"/>
              <a:ext cx="92689" cy="225025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 bwMode="auto">
            <a:xfrm flipH="1">
              <a:off x="4920548" y="1631754"/>
              <a:ext cx="11492" cy="2232000"/>
            </a:xfrm>
            <a:prstGeom prst="line">
              <a:avLst/>
            </a:prstGeom>
            <a:noFill/>
            <a:ln w="508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" name="Rectangle 56"/>
            <p:cNvSpPr/>
            <p:nvPr/>
          </p:nvSpPr>
          <p:spPr bwMode="auto">
            <a:xfrm>
              <a:off x="4778608" y="1631754"/>
              <a:ext cx="109141" cy="22753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 bwMode="auto">
            <a:xfrm flipV="1">
              <a:off x="4783477" y="1635574"/>
              <a:ext cx="1800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8" name="Rounded Rectangle 37"/>
          <p:cNvSpPr/>
          <p:nvPr/>
        </p:nvSpPr>
        <p:spPr bwMode="auto">
          <a:xfrm>
            <a:off x="3509293" y="2772939"/>
            <a:ext cx="5601510" cy="133663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 w="28575">
                <a:solidFill>
                  <a:srgbClr val="000000"/>
                </a:solidFill>
                <a:prstDash val="sysDash"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3658989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458670"/>
            <a:ext cx="32952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to C-states -2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(3)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-16221" y="890590"/>
            <a:ext cx="9144000" cy="1908340"/>
          </a:xfrm>
          <a:prstGeom prst="roundRect">
            <a:avLst/>
          </a:prstGeom>
          <a:solidFill>
            <a:srgbClr val="DDF2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6515" y="905716"/>
            <a:ext cx="8820171" cy="18928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 point out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standard does not give a detailed specification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for the C4 ...Cn states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rather than standardizing the C4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… C4 states the ACPI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aseline="0" dirty="0">
                <a:solidFill>
                  <a:srgbClr val="000000"/>
                </a:solidFill>
                <a:latin typeface="Verdana"/>
              </a:rPr>
              <a:t>      standard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declares these states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called bewilderingly as additional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power states) 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higher numbered Ci states that provide higher power savings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along with longer entry and exit latencies.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follows that e.g.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C4 or C6 state may be specified differently from vendor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vendor, even from processor line to processor line.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8527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32952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to C-states -3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6515" y="818710"/>
            <a:ext cx="9017469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idle 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is powered on but does not execute instructions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This allows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reduction of power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various techniques, such 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clock gating, power gating, reducing or switching off the supply voltage of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idle cores or caches, etc.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Idle states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characterized by two key parameters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reduction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they provide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time needed to enter and exit to and from an idle 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(4)</a:t>
            </a:r>
          </a:p>
        </p:txBody>
      </p:sp>
    </p:spTree>
    <p:extLst>
      <p:ext uri="{BB962C8B-B14F-4D97-AF65-F5344CB8AC3E}">
        <p14:creationId xmlns:p14="http://schemas.microsoft.com/office/powerpoint/2010/main" val="3823324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(5)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90010" y="877400"/>
            <a:ext cx="9207515" cy="5611940"/>
          </a:xfrm>
          <a:prstGeom prst="roundRect">
            <a:avLst/>
          </a:prstGeom>
          <a:solidFill>
            <a:srgbClr val="DDF2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3" name="Text Box 5"/>
          <p:cNvSpPr txBox="1">
            <a:spLocks noChangeArrowheads="1"/>
          </p:cNvSpPr>
          <p:nvPr/>
        </p:nvSpPr>
        <p:spPr bwMode="auto">
          <a:xfrm>
            <a:off x="71500" y="877400"/>
            <a:ext cx="877336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As stated before, higher numbered C states (deeper idle states) have lower power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consumption but increasingly longer transit latencies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(enter plus exit times),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as indicated below for the C-states C1 - C6.</a:t>
            </a:r>
          </a:p>
        </p:txBody>
      </p:sp>
      <p:sp>
        <p:nvSpPr>
          <p:cNvPr id="24" name="Text Box 6"/>
          <p:cNvSpPr txBox="1">
            <a:spLocks noChangeArrowheads="1"/>
          </p:cNvSpPr>
          <p:nvPr/>
        </p:nvSpPr>
        <p:spPr bwMode="auto">
          <a:xfrm>
            <a:off x="1354892" y="6032102"/>
            <a:ext cx="626729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Figure: Power consumption vs. transfer latency of C-states</a:t>
            </a:r>
          </a:p>
        </p:txBody>
      </p:sp>
      <p:grpSp>
        <p:nvGrpSpPr>
          <p:cNvPr id="25" name="Group 22"/>
          <p:cNvGrpSpPr>
            <a:grpSpLocks/>
          </p:cNvGrpSpPr>
          <p:nvPr/>
        </p:nvGrpSpPr>
        <p:grpSpPr bwMode="auto">
          <a:xfrm>
            <a:off x="551350" y="2015297"/>
            <a:ext cx="8335963" cy="4003675"/>
            <a:chOff x="612" y="1616"/>
            <a:chExt cx="5251" cy="2522"/>
          </a:xfrm>
        </p:grpSpPr>
        <p:sp>
          <p:nvSpPr>
            <p:cNvPr id="26" name="Line 7"/>
            <p:cNvSpPr>
              <a:spLocks noChangeShapeType="1"/>
            </p:cNvSpPr>
            <p:nvPr/>
          </p:nvSpPr>
          <p:spPr bwMode="auto">
            <a:xfrm>
              <a:off x="944" y="3829"/>
              <a:ext cx="3988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Line 8"/>
            <p:cNvSpPr>
              <a:spLocks noChangeShapeType="1"/>
            </p:cNvSpPr>
            <p:nvPr/>
          </p:nvSpPr>
          <p:spPr bwMode="auto">
            <a:xfrm flipV="1">
              <a:off x="944" y="1829"/>
              <a:ext cx="15" cy="2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Line 9"/>
            <p:cNvSpPr>
              <a:spLocks noChangeShapeType="1"/>
            </p:cNvSpPr>
            <p:nvPr/>
          </p:nvSpPr>
          <p:spPr bwMode="auto">
            <a:xfrm>
              <a:off x="944" y="3829"/>
              <a:ext cx="44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 Box 10"/>
            <p:cNvSpPr txBox="1">
              <a:spLocks noChangeArrowheads="1"/>
            </p:cNvSpPr>
            <p:nvPr/>
          </p:nvSpPr>
          <p:spPr bwMode="auto">
            <a:xfrm>
              <a:off x="627" y="1616"/>
              <a:ext cx="1287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Power consumption</a:t>
              </a:r>
            </a:p>
          </p:txBody>
        </p:sp>
        <p:sp>
          <p:nvSpPr>
            <p:cNvPr id="30" name="Text Box 11"/>
            <p:cNvSpPr txBox="1">
              <a:spLocks noChangeArrowheads="1"/>
            </p:cNvSpPr>
            <p:nvPr/>
          </p:nvSpPr>
          <p:spPr bwMode="auto">
            <a:xfrm>
              <a:off x="4578" y="3954"/>
              <a:ext cx="1285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Enter + exit latency</a:t>
              </a:r>
            </a:p>
          </p:txBody>
        </p:sp>
        <p:sp>
          <p:nvSpPr>
            <p:cNvPr id="31" name="Oval 12"/>
            <p:cNvSpPr>
              <a:spLocks noChangeArrowheads="1"/>
            </p:cNvSpPr>
            <p:nvPr/>
          </p:nvSpPr>
          <p:spPr bwMode="auto">
            <a:xfrm>
              <a:off x="612" y="1995"/>
              <a:ext cx="650" cy="204"/>
            </a:xfrm>
            <a:prstGeom prst="ellipse">
              <a:avLst/>
            </a:prstGeom>
            <a:solidFill>
              <a:srgbClr val="FF9999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C0</a:t>
              </a:r>
            </a:p>
          </p:txBody>
        </p:sp>
        <p:sp>
          <p:nvSpPr>
            <p:cNvPr id="32" name="Oval 13"/>
            <p:cNvSpPr>
              <a:spLocks noChangeArrowheads="1"/>
            </p:cNvSpPr>
            <p:nvPr/>
          </p:nvSpPr>
          <p:spPr bwMode="auto">
            <a:xfrm>
              <a:off x="1031" y="2565"/>
              <a:ext cx="650" cy="204"/>
            </a:xfrm>
            <a:prstGeom prst="ellipse">
              <a:avLst/>
            </a:prstGeom>
            <a:solidFill>
              <a:srgbClr val="154DFF">
                <a:alpha val="20000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C1</a:t>
              </a:r>
              <a:endParaRPr kumimoji="0" lang="en-US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3" name="Oval 14"/>
            <p:cNvSpPr>
              <a:spLocks noChangeArrowheads="1"/>
            </p:cNvSpPr>
            <p:nvPr/>
          </p:nvSpPr>
          <p:spPr bwMode="auto">
            <a:xfrm>
              <a:off x="1594" y="2973"/>
              <a:ext cx="649" cy="204"/>
            </a:xfrm>
            <a:prstGeom prst="ellipse">
              <a:avLst/>
            </a:prstGeom>
            <a:solidFill>
              <a:srgbClr val="295CFF">
                <a:alpha val="29804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C2</a:t>
              </a:r>
            </a:p>
          </p:txBody>
        </p:sp>
        <p:sp>
          <p:nvSpPr>
            <p:cNvPr id="34" name="Oval 15"/>
            <p:cNvSpPr>
              <a:spLocks noChangeArrowheads="1"/>
            </p:cNvSpPr>
            <p:nvPr/>
          </p:nvSpPr>
          <p:spPr bwMode="auto">
            <a:xfrm>
              <a:off x="2287" y="3217"/>
              <a:ext cx="650" cy="204"/>
            </a:xfrm>
            <a:prstGeom prst="ellipse">
              <a:avLst/>
            </a:prstGeom>
            <a:solidFill>
              <a:srgbClr val="2F61FF">
                <a:alpha val="39608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C3</a:t>
              </a:r>
            </a:p>
          </p:txBody>
        </p:sp>
        <p:sp>
          <p:nvSpPr>
            <p:cNvPr id="35" name="Oval 16"/>
            <p:cNvSpPr>
              <a:spLocks noChangeArrowheads="1"/>
            </p:cNvSpPr>
            <p:nvPr/>
          </p:nvSpPr>
          <p:spPr bwMode="auto">
            <a:xfrm>
              <a:off x="3036" y="3421"/>
              <a:ext cx="650" cy="204"/>
            </a:xfrm>
            <a:prstGeom prst="ellipse">
              <a:avLst/>
            </a:prstGeom>
            <a:solidFill>
              <a:srgbClr val="1D53FF">
                <a:alpha val="49804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C4</a:t>
              </a:r>
            </a:p>
          </p:txBody>
        </p:sp>
        <p:sp>
          <p:nvSpPr>
            <p:cNvPr id="36" name="Oval 17"/>
            <p:cNvSpPr>
              <a:spLocks noChangeArrowheads="1"/>
            </p:cNvSpPr>
            <p:nvPr/>
          </p:nvSpPr>
          <p:spPr bwMode="auto">
            <a:xfrm>
              <a:off x="3761" y="3543"/>
              <a:ext cx="650" cy="204"/>
            </a:xfrm>
            <a:prstGeom prst="ellipse">
              <a:avLst/>
            </a:prstGeom>
            <a:solidFill>
              <a:srgbClr val="003BF6">
                <a:alpha val="59608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C5</a:t>
              </a:r>
            </a:p>
          </p:txBody>
        </p:sp>
        <p:sp>
          <p:nvSpPr>
            <p:cNvPr id="37" name="Oval 18"/>
            <p:cNvSpPr>
              <a:spLocks noChangeArrowheads="1"/>
            </p:cNvSpPr>
            <p:nvPr/>
          </p:nvSpPr>
          <p:spPr bwMode="auto">
            <a:xfrm>
              <a:off x="4498" y="3702"/>
              <a:ext cx="650" cy="204"/>
            </a:xfrm>
            <a:prstGeom prst="ellipse">
              <a:avLst/>
            </a:prstGeom>
            <a:solidFill>
              <a:srgbClr val="0037E6">
                <a:alpha val="74510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C6</a:t>
              </a:r>
              <a:endParaRPr kumimoji="0" lang="en-US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71500" y="458670"/>
            <a:ext cx="76858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consumption vs. transfer latency of subsequent C-states</a:t>
            </a:r>
          </a:p>
        </p:txBody>
      </p:sp>
      <p:cxnSp>
        <p:nvCxnSpPr>
          <p:cNvPr id="39" name="Straight Arrow Connector 38"/>
          <p:cNvCxnSpPr/>
          <p:nvPr/>
        </p:nvCxnSpPr>
        <p:spPr bwMode="auto">
          <a:xfrm>
            <a:off x="2398642" y="3034749"/>
            <a:ext cx="5353608" cy="1555199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40" name="TextBox 39"/>
          <p:cNvSpPr txBox="1"/>
          <p:nvPr/>
        </p:nvSpPr>
        <p:spPr>
          <a:xfrm rot="970637">
            <a:off x="3405687" y="3382281"/>
            <a:ext cx="33505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 e e p e r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 l e    s t a t e s</a:t>
            </a:r>
          </a:p>
        </p:txBody>
      </p:sp>
    </p:spTree>
    <p:extLst>
      <p:ext uri="{BB962C8B-B14F-4D97-AF65-F5344CB8AC3E}">
        <p14:creationId xmlns:p14="http://schemas.microsoft.com/office/powerpoint/2010/main" val="1345068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Text Box 9"/>
          <p:cNvSpPr txBox="1">
            <a:spLocks noChangeArrowheads="1"/>
          </p:cNvSpPr>
          <p:nvPr/>
        </p:nvSpPr>
        <p:spPr bwMode="auto">
          <a:xfrm>
            <a:off x="2120298" y="6504346"/>
            <a:ext cx="46941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Remark: fc = 2 GHz, FSB =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400 MHz (Northwood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-based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)</a:t>
            </a:r>
          </a:p>
        </p:txBody>
      </p:sp>
      <p:sp>
        <p:nvSpPr>
          <p:cNvPr id="31748" name="Line 10"/>
          <p:cNvSpPr>
            <a:spLocks noChangeShapeType="1"/>
          </p:cNvSpPr>
          <p:nvPr/>
        </p:nvSpPr>
        <p:spPr bwMode="auto">
          <a:xfrm flipH="1">
            <a:off x="971550" y="1517518"/>
            <a:ext cx="0" cy="439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49" name="Line 11"/>
          <p:cNvSpPr>
            <a:spLocks noChangeShapeType="1"/>
          </p:cNvSpPr>
          <p:nvPr/>
        </p:nvSpPr>
        <p:spPr bwMode="auto">
          <a:xfrm>
            <a:off x="684213" y="5622793"/>
            <a:ext cx="834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0" name="Text Box 12"/>
          <p:cNvSpPr txBox="1">
            <a:spLocks noChangeArrowheads="1"/>
          </p:cNvSpPr>
          <p:nvPr/>
        </p:nvSpPr>
        <p:spPr bwMode="auto">
          <a:xfrm>
            <a:off x="-55563" y="1269020"/>
            <a:ext cx="2047876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consumption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[W]</a:t>
            </a:r>
          </a:p>
        </p:txBody>
      </p:sp>
      <p:sp>
        <p:nvSpPr>
          <p:cNvPr id="31751" name="Text Box 15"/>
          <p:cNvSpPr txBox="1">
            <a:spLocks noChangeArrowheads="1"/>
          </p:cNvSpPr>
          <p:nvPr/>
        </p:nvSpPr>
        <p:spPr bwMode="auto">
          <a:xfrm>
            <a:off x="5287963" y="5756143"/>
            <a:ext cx="12684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Stop PLL</a:t>
            </a:r>
          </a:p>
        </p:txBody>
      </p:sp>
      <p:sp>
        <p:nvSpPr>
          <p:cNvPr id="31752" name="Line 16"/>
          <p:cNvSpPr>
            <a:spLocks noChangeShapeType="1"/>
          </p:cNvSpPr>
          <p:nvPr/>
        </p:nvSpPr>
        <p:spPr bwMode="auto">
          <a:xfrm>
            <a:off x="827088" y="4657593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3" name="Line 17"/>
          <p:cNvSpPr>
            <a:spLocks noChangeShapeType="1"/>
          </p:cNvSpPr>
          <p:nvPr/>
        </p:nvSpPr>
        <p:spPr bwMode="auto">
          <a:xfrm>
            <a:off x="827088" y="5146543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4" name="Line 18"/>
          <p:cNvSpPr>
            <a:spLocks noChangeShapeType="1"/>
          </p:cNvSpPr>
          <p:nvPr/>
        </p:nvSpPr>
        <p:spPr bwMode="auto">
          <a:xfrm>
            <a:off x="827088" y="5349743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5" name="Line 19"/>
          <p:cNvSpPr>
            <a:spLocks noChangeShapeType="1"/>
          </p:cNvSpPr>
          <p:nvPr/>
        </p:nvSpPr>
        <p:spPr bwMode="auto">
          <a:xfrm>
            <a:off x="827088" y="3674931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6" name="Line 20"/>
          <p:cNvSpPr>
            <a:spLocks noChangeShapeType="1"/>
          </p:cNvSpPr>
          <p:nvPr/>
        </p:nvSpPr>
        <p:spPr bwMode="auto">
          <a:xfrm>
            <a:off x="827088" y="2693856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7" name="Line 21"/>
          <p:cNvSpPr>
            <a:spLocks noChangeShapeType="1"/>
          </p:cNvSpPr>
          <p:nvPr/>
        </p:nvSpPr>
        <p:spPr bwMode="auto">
          <a:xfrm>
            <a:off x="827088" y="1714368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8" name="Line 22"/>
          <p:cNvSpPr>
            <a:spLocks noChangeShapeType="1"/>
          </p:cNvSpPr>
          <p:nvPr/>
        </p:nvSpPr>
        <p:spPr bwMode="auto">
          <a:xfrm>
            <a:off x="827088" y="2454143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9" name="Line 24"/>
          <p:cNvSpPr>
            <a:spLocks noChangeShapeType="1"/>
          </p:cNvSpPr>
          <p:nvPr/>
        </p:nvSpPr>
        <p:spPr bwMode="auto">
          <a:xfrm>
            <a:off x="827088" y="4902068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60" name="Text Box 25"/>
          <p:cNvSpPr txBox="1">
            <a:spLocks noChangeArrowheads="1"/>
          </p:cNvSpPr>
          <p:nvPr/>
        </p:nvSpPr>
        <p:spPr bwMode="auto">
          <a:xfrm>
            <a:off x="492125" y="1588956"/>
            <a:ext cx="3603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40</a:t>
            </a:r>
          </a:p>
        </p:txBody>
      </p:sp>
      <p:sp>
        <p:nvSpPr>
          <p:cNvPr id="31761" name="Text Box 26"/>
          <p:cNvSpPr txBox="1">
            <a:spLocks noChangeArrowheads="1"/>
          </p:cNvSpPr>
          <p:nvPr/>
        </p:nvSpPr>
        <p:spPr bwMode="auto">
          <a:xfrm>
            <a:off x="492125" y="2641468"/>
            <a:ext cx="3603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30</a:t>
            </a:r>
          </a:p>
        </p:txBody>
      </p:sp>
      <p:sp>
        <p:nvSpPr>
          <p:cNvPr id="31762" name="Text Box 27"/>
          <p:cNvSpPr txBox="1">
            <a:spLocks noChangeArrowheads="1"/>
          </p:cNvSpPr>
          <p:nvPr/>
        </p:nvSpPr>
        <p:spPr bwMode="auto">
          <a:xfrm>
            <a:off x="492125" y="3549518"/>
            <a:ext cx="3603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20</a:t>
            </a:r>
          </a:p>
        </p:txBody>
      </p:sp>
      <p:sp>
        <p:nvSpPr>
          <p:cNvPr id="31763" name="Text Box 28"/>
          <p:cNvSpPr txBox="1">
            <a:spLocks noChangeArrowheads="1"/>
          </p:cNvSpPr>
          <p:nvPr/>
        </p:nvSpPr>
        <p:spPr bwMode="auto">
          <a:xfrm>
            <a:off x="492125" y="4532181"/>
            <a:ext cx="3603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10</a:t>
            </a:r>
          </a:p>
        </p:txBody>
      </p:sp>
      <p:sp>
        <p:nvSpPr>
          <p:cNvPr id="31764" name="Text Box 29"/>
          <p:cNvSpPr txBox="1">
            <a:spLocks noChangeArrowheads="1"/>
          </p:cNvSpPr>
          <p:nvPr/>
        </p:nvSpPr>
        <p:spPr bwMode="auto">
          <a:xfrm>
            <a:off x="515938" y="4879843"/>
            <a:ext cx="3603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31765" name="Line 31"/>
          <p:cNvSpPr>
            <a:spLocks noChangeShapeType="1"/>
          </p:cNvSpPr>
          <p:nvPr/>
        </p:nvSpPr>
        <p:spPr bwMode="auto">
          <a:xfrm flipV="1">
            <a:off x="6011863" y="4243256"/>
            <a:ext cx="0" cy="79216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66" name="Text Box 32"/>
          <p:cNvSpPr txBox="1">
            <a:spLocks noChangeArrowheads="1"/>
          </p:cNvSpPr>
          <p:nvPr/>
        </p:nvSpPr>
        <p:spPr bwMode="auto">
          <a:xfrm>
            <a:off x="3419475" y="4027356"/>
            <a:ext cx="23050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~30 </a:t>
            </a:r>
            <a:r>
              <a:rPr kumimoji="0" lang="el-GR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μ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 for PLL stabili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ation </a:t>
            </a:r>
          </a:p>
        </p:txBody>
      </p:sp>
      <p:sp>
        <p:nvSpPr>
          <p:cNvPr id="31767" name="Text Box 33"/>
          <p:cNvSpPr txBox="1">
            <a:spLocks noChangeArrowheads="1"/>
          </p:cNvSpPr>
          <p:nvPr/>
        </p:nvSpPr>
        <p:spPr bwMode="auto">
          <a:xfrm>
            <a:off x="731838" y="2039806"/>
            <a:ext cx="520700" cy="2444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32W</a:t>
            </a:r>
          </a:p>
        </p:txBody>
      </p:sp>
      <p:sp>
        <p:nvSpPr>
          <p:cNvPr id="31768" name="Text Box 34"/>
          <p:cNvSpPr txBox="1">
            <a:spLocks noChangeArrowheads="1"/>
          </p:cNvSpPr>
          <p:nvPr/>
        </p:nvSpPr>
        <p:spPr bwMode="auto">
          <a:xfrm>
            <a:off x="7848600" y="5597393"/>
            <a:ext cx="140335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Enter + exit latency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rough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estimate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)</a:t>
            </a:r>
          </a:p>
        </p:txBody>
      </p:sp>
      <p:sp>
        <p:nvSpPr>
          <p:cNvPr id="31769" name="Rectangle 35"/>
          <p:cNvSpPr>
            <a:spLocks noChangeArrowheads="1"/>
          </p:cNvSpPr>
          <p:nvPr/>
        </p:nvSpPr>
        <p:spPr bwMode="auto">
          <a:xfrm>
            <a:off x="395288" y="4748081"/>
            <a:ext cx="1152525" cy="288925"/>
          </a:xfrm>
          <a:prstGeom prst="rect">
            <a:avLst/>
          </a:prstGeom>
          <a:solidFill>
            <a:srgbClr val="D5E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0" name="Rectangle 36"/>
          <p:cNvSpPr>
            <a:spLocks noChangeArrowheads="1"/>
          </p:cNvSpPr>
          <p:nvPr/>
        </p:nvSpPr>
        <p:spPr bwMode="auto">
          <a:xfrm>
            <a:off x="5387975" y="5008431"/>
            <a:ext cx="1223963" cy="287337"/>
          </a:xfrm>
          <a:prstGeom prst="rect">
            <a:avLst/>
          </a:prstGeom>
          <a:solidFill>
            <a:srgbClr val="9BD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C3: Deep 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Sleep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1" name="Rectangle 37"/>
          <p:cNvSpPr>
            <a:spLocks noChangeArrowheads="1"/>
          </p:cNvSpPr>
          <p:nvPr/>
        </p:nvSpPr>
        <p:spPr bwMode="auto">
          <a:xfrm>
            <a:off x="539750" y="2309681"/>
            <a:ext cx="936625" cy="287337"/>
          </a:xfrm>
          <a:prstGeom prst="rect">
            <a:avLst/>
          </a:prstGeom>
          <a:solidFill>
            <a:srgbClr val="FFDBB7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C0: 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Working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2" name="Rectangle 39"/>
          <p:cNvSpPr>
            <a:spLocks noChangeArrowheads="1"/>
          </p:cNvSpPr>
          <p:nvPr/>
        </p:nvSpPr>
        <p:spPr bwMode="auto">
          <a:xfrm>
            <a:off x="6661150" y="5190993"/>
            <a:ext cx="1223963" cy="287338"/>
          </a:xfrm>
          <a:prstGeom prst="rect">
            <a:avLst/>
          </a:prstGeom>
          <a:solidFill>
            <a:srgbClr val="75D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C4: Deeper Sleep</a:t>
            </a:r>
          </a:p>
        </p:txBody>
      </p:sp>
      <p:sp>
        <p:nvSpPr>
          <p:cNvPr id="31773" name="Text Box 40"/>
          <p:cNvSpPr txBox="1">
            <a:spLocks noChangeArrowheads="1"/>
          </p:cNvSpPr>
          <p:nvPr/>
        </p:nvSpPr>
        <p:spPr bwMode="auto">
          <a:xfrm>
            <a:off x="447675" y="4792531"/>
            <a:ext cx="10541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C1: Auto Halt</a:t>
            </a:r>
          </a:p>
        </p:txBody>
      </p:sp>
      <p:sp>
        <p:nvSpPr>
          <p:cNvPr id="31774" name="Text Box 41"/>
          <p:cNvSpPr txBox="1">
            <a:spLocks noChangeArrowheads="1"/>
          </p:cNvSpPr>
          <p:nvPr/>
        </p:nvSpPr>
        <p:spPr bwMode="auto">
          <a:xfrm>
            <a:off x="1668463" y="4879843"/>
            <a:ext cx="3603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31775" name="Rectangle 42"/>
          <p:cNvSpPr>
            <a:spLocks noChangeArrowheads="1"/>
          </p:cNvSpPr>
          <p:nvPr/>
        </p:nvSpPr>
        <p:spPr bwMode="auto">
          <a:xfrm>
            <a:off x="1566863" y="4748081"/>
            <a:ext cx="1152525" cy="288925"/>
          </a:xfrm>
          <a:prstGeom prst="rect">
            <a:avLst/>
          </a:prstGeom>
          <a:solidFill>
            <a:srgbClr val="D5E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C2: Stop Grant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6" name="Text Box 43"/>
          <p:cNvSpPr txBox="1">
            <a:spLocks noChangeArrowheads="1"/>
          </p:cNvSpPr>
          <p:nvPr/>
        </p:nvSpPr>
        <p:spPr bwMode="auto">
          <a:xfrm>
            <a:off x="2973388" y="4879843"/>
            <a:ext cx="3603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31777" name="Rectangle 44"/>
          <p:cNvSpPr>
            <a:spLocks noChangeArrowheads="1"/>
          </p:cNvSpPr>
          <p:nvPr/>
        </p:nvSpPr>
        <p:spPr bwMode="auto">
          <a:xfrm>
            <a:off x="2890838" y="4748081"/>
            <a:ext cx="1152525" cy="288925"/>
          </a:xfrm>
          <a:prstGeom prst="rect">
            <a:avLst/>
          </a:prstGeom>
          <a:solidFill>
            <a:srgbClr val="D5E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8" name="Text Box 45"/>
          <p:cNvSpPr txBox="1">
            <a:spLocks noChangeArrowheads="1"/>
          </p:cNvSpPr>
          <p:nvPr/>
        </p:nvSpPr>
        <p:spPr bwMode="auto">
          <a:xfrm>
            <a:off x="2905125" y="4792531"/>
            <a:ext cx="9429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C3: Sleep</a:t>
            </a:r>
          </a:p>
        </p:txBody>
      </p:sp>
      <p:sp>
        <p:nvSpPr>
          <p:cNvPr id="31779" name="Line 46"/>
          <p:cNvSpPr>
            <a:spLocks noChangeShapeType="1"/>
          </p:cNvSpPr>
          <p:nvPr/>
        </p:nvSpPr>
        <p:spPr bwMode="auto">
          <a:xfrm>
            <a:off x="971550" y="4306756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0" name="Line 47"/>
          <p:cNvSpPr>
            <a:spLocks noChangeShapeType="1"/>
          </p:cNvSpPr>
          <p:nvPr/>
        </p:nvSpPr>
        <p:spPr bwMode="auto">
          <a:xfrm>
            <a:off x="2124075" y="4314693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1" name="Text Box 48"/>
          <p:cNvSpPr txBox="1">
            <a:spLocks noChangeArrowheads="1"/>
          </p:cNvSpPr>
          <p:nvPr/>
        </p:nvSpPr>
        <p:spPr bwMode="auto">
          <a:xfrm>
            <a:off x="920750" y="4051168"/>
            <a:ext cx="12160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~ 20 FSB cycles</a:t>
            </a:r>
          </a:p>
        </p:txBody>
      </p:sp>
      <p:sp>
        <p:nvSpPr>
          <p:cNvPr id="31782" name="Text Box 49"/>
          <p:cNvSpPr txBox="1">
            <a:spLocks noChangeArrowheads="1"/>
          </p:cNvSpPr>
          <p:nvPr/>
        </p:nvSpPr>
        <p:spPr bwMode="auto">
          <a:xfrm>
            <a:off x="2185988" y="4038468"/>
            <a:ext cx="12525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~100 FSB cycles</a:t>
            </a:r>
          </a:p>
        </p:txBody>
      </p:sp>
      <p:grpSp>
        <p:nvGrpSpPr>
          <p:cNvPr id="31783" name="Group 50"/>
          <p:cNvGrpSpPr>
            <a:grpSpLocks/>
          </p:cNvGrpSpPr>
          <p:nvPr/>
        </p:nvGrpSpPr>
        <p:grpSpPr bwMode="auto">
          <a:xfrm>
            <a:off x="3419475" y="4314693"/>
            <a:ext cx="2592388" cy="69850"/>
            <a:chOff x="2064" y="2296"/>
            <a:chExt cx="1723" cy="0"/>
          </a:xfrm>
        </p:grpSpPr>
        <p:sp>
          <p:nvSpPr>
            <p:cNvPr id="31800" name="Line 51"/>
            <p:cNvSpPr>
              <a:spLocks noChangeShapeType="1"/>
            </p:cNvSpPr>
            <p:nvPr/>
          </p:nvSpPr>
          <p:spPr bwMode="auto">
            <a:xfrm flipH="1">
              <a:off x="2064" y="2296"/>
              <a:ext cx="725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01" name="Line 52"/>
            <p:cNvSpPr>
              <a:spLocks noChangeShapeType="1"/>
            </p:cNvSpPr>
            <p:nvPr/>
          </p:nvSpPr>
          <p:spPr bwMode="auto">
            <a:xfrm>
              <a:off x="2971" y="2296"/>
              <a:ext cx="81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1784" name="Text Box 53"/>
          <p:cNvSpPr txBox="1">
            <a:spLocks noChangeArrowheads="1"/>
          </p:cNvSpPr>
          <p:nvPr/>
        </p:nvSpPr>
        <p:spPr bwMode="auto">
          <a:xfrm rot="5400000">
            <a:off x="4523582" y="4180549"/>
            <a:ext cx="28733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≈</a:t>
            </a:r>
          </a:p>
        </p:txBody>
      </p:sp>
      <p:sp>
        <p:nvSpPr>
          <p:cNvPr id="31785" name="Line 54"/>
          <p:cNvSpPr>
            <a:spLocks noChangeShapeType="1"/>
          </p:cNvSpPr>
          <p:nvPr/>
        </p:nvSpPr>
        <p:spPr bwMode="auto">
          <a:xfrm>
            <a:off x="2124075" y="4387718"/>
            <a:ext cx="0" cy="3603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6" name="Line 55"/>
          <p:cNvSpPr>
            <a:spLocks noChangeShapeType="1"/>
          </p:cNvSpPr>
          <p:nvPr/>
        </p:nvSpPr>
        <p:spPr bwMode="auto">
          <a:xfrm>
            <a:off x="3419475" y="4387718"/>
            <a:ext cx="0" cy="3603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7" name="Line 58"/>
          <p:cNvSpPr>
            <a:spLocks noChangeShapeType="1"/>
          </p:cNvSpPr>
          <p:nvPr/>
        </p:nvSpPr>
        <p:spPr bwMode="auto">
          <a:xfrm>
            <a:off x="6011863" y="4314693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8" name="Text Box 59"/>
          <p:cNvSpPr txBox="1">
            <a:spLocks noChangeArrowheads="1"/>
          </p:cNvSpPr>
          <p:nvPr/>
        </p:nvSpPr>
        <p:spPr bwMode="auto">
          <a:xfrm>
            <a:off x="6407150" y="4036881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na.</a:t>
            </a:r>
          </a:p>
        </p:txBody>
      </p:sp>
      <p:sp>
        <p:nvSpPr>
          <p:cNvPr id="31789" name="Text Box 60"/>
          <p:cNvSpPr txBox="1">
            <a:spLocks noChangeArrowheads="1"/>
          </p:cNvSpPr>
          <p:nvPr/>
        </p:nvSpPr>
        <p:spPr bwMode="auto">
          <a:xfrm>
            <a:off x="179388" y="5648193"/>
            <a:ext cx="1509067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execution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Proc. is clocked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but service snoops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latch interrupts</a:t>
            </a:r>
          </a:p>
        </p:txBody>
      </p:sp>
      <p:sp>
        <p:nvSpPr>
          <p:cNvPr id="31790" name="Text Box 61"/>
          <p:cNvSpPr txBox="1">
            <a:spLocks noChangeArrowheads="1"/>
          </p:cNvSpPr>
          <p:nvPr/>
        </p:nvSpPr>
        <p:spPr bwMode="auto">
          <a:xfrm>
            <a:off x="1495425" y="5670418"/>
            <a:ext cx="1470025" cy="77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execution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proc. clock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but service snoops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latch interrupts</a:t>
            </a:r>
          </a:p>
        </p:txBody>
      </p:sp>
      <p:sp>
        <p:nvSpPr>
          <p:cNvPr id="31791" name="Text Box 62"/>
          <p:cNvSpPr txBox="1">
            <a:spLocks noChangeArrowheads="1"/>
          </p:cNvSpPr>
          <p:nvPr/>
        </p:nvSpPr>
        <p:spPr bwMode="auto">
          <a:xfrm>
            <a:off x="2851150" y="5683118"/>
            <a:ext cx="1223963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servicing </a:t>
            </a:r>
            <a:b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snoops  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latching </a:t>
            </a:r>
            <a:b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interrupts</a:t>
            </a:r>
          </a:p>
        </p:txBody>
      </p:sp>
      <p:sp>
        <p:nvSpPr>
          <p:cNvPr id="31792" name="Text Box 63"/>
          <p:cNvSpPr txBox="1">
            <a:spLocks noChangeArrowheads="1"/>
          </p:cNvSpPr>
          <p:nvPr/>
        </p:nvSpPr>
        <p:spPr bwMode="auto">
          <a:xfrm>
            <a:off x="6315075" y="5745031"/>
            <a:ext cx="16494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Reduce Vcc until </a:t>
            </a:r>
            <a:b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retention voltage</a:t>
            </a:r>
            <a:b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the L2 cache (V</a:t>
            </a:r>
            <a:r>
              <a:rPr kumimoji="0" lang="hu-HU" altLang="en-US" sz="10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cc4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)</a:t>
            </a:r>
          </a:p>
        </p:txBody>
      </p:sp>
      <p:sp>
        <p:nvSpPr>
          <p:cNvPr id="31793" name="Text Box 64"/>
          <p:cNvSpPr txBox="1">
            <a:spLocks noChangeArrowheads="1"/>
          </p:cNvSpPr>
          <p:nvPr/>
        </p:nvSpPr>
        <p:spPr bwMode="auto">
          <a:xfrm>
            <a:off x="71500" y="458670"/>
            <a:ext cx="825815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Example 1: Power consumption vs. enter + exit latencies of C states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in Intel's 130 nm Mobile Pentium 4 processor (2002) -1</a:t>
            </a:r>
          </a:p>
        </p:txBody>
      </p:sp>
      <p:sp>
        <p:nvSpPr>
          <p:cNvPr id="31794" name="Line 65"/>
          <p:cNvSpPr>
            <a:spLocks noChangeShapeType="1"/>
          </p:cNvSpPr>
          <p:nvPr/>
        </p:nvSpPr>
        <p:spPr bwMode="auto">
          <a:xfrm>
            <a:off x="7235825" y="4224206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95" name="Rectangle 66"/>
          <p:cNvSpPr>
            <a:spLocks noChangeArrowheads="1"/>
          </p:cNvSpPr>
          <p:nvPr/>
        </p:nvSpPr>
        <p:spPr bwMode="auto">
          <a:xfrm>
            <a:off x="755650" y="4368668"/>
            <a:ext cx="433388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7.5 W</a:t>
            </a:r>
          </a:p>
        </p:txBody>
      </p:sp>
      <p:sp>
        <p:nvSpPr>
          <p:cNvPr id="31796" name="Rectangle 68"/>
          <p:cNvSpPr>
            <a:spLocks noChangeArrowheads="1"/>
          </p:cNvSpPr>
          <p:nvPr/>
        </p:nvSpPr>
        <p:spPr bwMode="auto">
          <a:xfrm>
            <a:off x="1906588" y="4381368"/>
            <a:ext cx="433387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7.5 W</a:t>
            </a:r>
          </a:p>
        </p:txBody>
      </p:sp>
      <p:sp>
        <p:nvSpPr>
          <p:cNvPr id="31797" name="Rectangle 69"/>
          <p:cNvSpPr>
            <a:spLocks noChangeArrowheads="1"/>
          </p:cNvSpPr>
          <p:nvPr/>
        </p:nvSpPr>
        <p:spPr bwMode="auto">
          <a:xfrm>
            <a:off x="3201988" y="4394068"/>
            <a:ext cx="433387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7.5 W</a:t>
            </a:r>
          </a:p>
        </p:txBody>
      </p:sp>
      <p:sp>
        <p:nvSpPr>
          <p:cNvPr id="31798" name="Rectangle 70"/>
          <p:cNvSpPr>
            <a:spLocks noChangeArrowheads="1"/>
          </p:cNvSpPr>
          <p:nvPr/>
        </p:nvSpPr>
        <p:spPr bwMode="auto">
          <a:xfrm>
            <a:off x="5794375" y="4732206"/>
            <a:ext cx="433388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5.0 W</a:t>
            </a:r>
          </a:p>
        </p:txBody>
      </p:sp>
      <p:sp>
        <p:nvSpPr>
          <p:cNvPr id="31799" name="Rectangle 71"/>
          <p:cNvSpPr>
            <a:spLocks noChangeArrowheads="1"/>
          </p:cNvSpPr>
          <p:nvPr/>
        </p:nvSpPr>
        <p:spPr bwMode="auto">
          <a:xfrm>
            <a:off x="7019925" y="4894131"/>
            <a:ext cx="433388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2.9 W</a:t>
            </a:r>
          </a:p>
        </p:txBody>
      </p:sp>
      <p:sp>
        <p:nvSpPr>
          <p:cNvPr id="3" name="Rectangle 2"/>
          <p:cNvSpPr/>
          <p:nvPr/>
        </p:nvSpPr>
        <p:spPr>
          <a:xfrm>
            <a:off x="1083790" y="2043760"/>
            <a:ext cx="174759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(C0: TDP, else max values)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139445" y="6465193"/>
            <a:ext cx="93647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845MP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MZ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(6)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4135" y="6512200"/>
            <a:ext cx="169629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latin typeface="+mj-lt"/>
              </a:rPr>
              <a:t>Latching: Registering</a:t>
            </a:r>
          </a:p>
        </p:txBody>
      </p:sp>
    </p:spTree>
    <p:extLst>
      <p:ext uri="{BB962C8B-B14F-4D97-AF65-F5344CB8AC3E}">
        <p14:creationId xmlns:p14="http://schemas.microsoft.com/office/powerpoint/2010/main" val="93799084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(7)</a:t>
            </a:r>
          </a:p>
        </p:txBody>
      </p:sp>
      <p:sp>
        <p:nvSpPr>
          <p:cNvPr id="3" name="Text Box 64"/>
          <p:cNvSpPr txBox="1">
            <a:spLocks noChangeArrowheads="1"/>
          </p:cNvSpPr>
          <p:nvPr/>
        </p:nvSpPr>
        <p:spPr bwMode="auto">
          <a:xfrm>
            <a:off x="71500" y="458670"/>
            <a:ext cx="825815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Example 1: Power consumption vs. enter + exit latencies of C states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in Intel's 130 nm Mobile Pentium 4 processor (2002) -2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1178750"/>
            <a:ext cx="87302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the preceding Figure indicates, in C states the processor consumes significantly</a:t>
            </a:r>
          </a:p>
          <a:p>
            <a:r>
              <a:rPr lang="en-US" sz="1600" dirty="0">
                <a:latin typeface="+mj-lt"/>
              </a:rPr>
              <a:t>  less power (from 7.5 W down to 2.9 W) than in the C0 Working state (35 W). </a:t>
            </a:r>
          </a:p>
        </p:txBody>
      </p:sp>
    </p:spTree>
    <p:extLst>
      <p:ext uri="{BB962C8B-B14F-4D97-AF65-F5344CB8AC3E}">
        <p14:creationId xmlns:p14="http://schemas.microsoft.com/office/powerpoint/2010/main" val="176978034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(9)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9360511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example below shows how heavily the base clock rate depends on the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-8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allocated </a:t>
            </a:r>
            <a:r>
              <a:rPr lang="en-US" spc="-80" dirty="0" err="1">
                <a:solidFill>
                  <a:srgbClr val="2D2D8A"/>
                </a:solidFill>
                <a:latin typeface="Verdana"/>
              </a:rPr>
              <a:t>cDTP</a:t>
            </a:r>
            <a:r>
              <a:rPr lang="en-US" spc="-80" dirty="0">
                <a:solidFill>
                  <a:srgbClr val="2D2D8A"/>
                </a:solidFill>
                <a:latin typeface="Verdana"/>
              </a:rPr>
              <a:t> power budget in</a:t>
            </a:r>
            <a:r>
              <a:rPr kumimoji="0" lang="en-US" sz="1800" b="0" i="0" u="none" strike="noStrike" kern="1200" cap="none" spc="-8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Intel’s UP3 class 11</a:t>
            </a:r>
            <a:r>
              <a:rPr kumimoji="0" lang="en-US" sz="1800" b="0" i="0" u="none" strike="noStrike" kern="1200" cap="none" spc="-8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8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(Tiger Lake) models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10251" y="1491912"/>
            <a:ext cx="8713788" cy="4202497"/>
            <a:chOff x="210251" y="1491912"/>
            <a:chExt cx="8713788" cy="4202497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11558" t="32012" r="38220" b="27136"/>
            <a:stretch/>
          </p:blipFill>
          <p:spPr>
            <a:xfrm>
              <a:off x="210251" y="1491912"/>
              <a:ext cx="8713788" cy="4202497"/>
            </a:xfrm>
            <a:prstGeom prst="rect">
              <a:avLst/>
            </a:prstGeom>
          </p:spPr>
        </p:pic>
        <p:sp>
          <p:nvSpPr>
            <p:cNvPr id="3" name="Rectangle 2"/>
            <p:cNvSpPr/>
            <p:nvPr/>
          </p:nvSpPr>
          <p:spPr bwMode="auto">
            <a:xfrm>
              <a:off x="3157182" y="2348880"/>
              <a:ext cx="1459824" cy="3345529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81F0C08F-E7D7-7008-4FBE-27EDA78A3139}"/>
              </a:ext>
            </a:extLst>
          </p:cNvPr>
          <p:cNvSpPr txBox="1"/>
          <p:nvPr/>
        </p:nvSpPr>
        <p:spPr>
          <a:xfrm>
            <a:off x="210251" y="5994285"/>
            <a:ext cx="89819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the Figure indicates, there is a remarkable difference in the base clock frequency</a:t>
            </a:r>
          </a:p>
          <a:p>
            <a:r>
              <a:rPr lang="en-US" sz="1600" dirty="0">
                <a:latin typeface="+mj-lt"/>
              </a:rPr>
              <a:t>  depending on whether a 12 W or 28 W power budget is selected.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8098261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68275" y="1312490"/>
            <a:ext cx="9058275" cy="5338000"/>
            <a:chOff x="168275" y="1312490"/>
            <a:chExt cx="9058275" cy="5338000"/>
          </a:xfrm>
        </p:grpSpPr>
        <p:sp>
          <p:nvSpPr>
            <p:cNvPr id="88068" name="Text Box 4"/>
            <p:cNvSpPr txBox="1">
              <a:spLocks noChangeArrowheads="1"/>
            </p:cNvSpPr>
            <p:nvPr/>
          </p:nvSpPr>
          <p:spPr bwMode="auto">
            <a:xfrm>
              <a:off x="7823200" y="5492510"/>
              <a:ext cx="1403350" cy="458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Enter + exit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latency</a:t>
              </a: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(rough estimate)</a:t>
              </a:r>
            </a:p>
          </p:txBody>
        </p:sp>
        <p:sp>
          <p:nvSpPr>
            <p:cNvPr id="88069" name="Line 5"/>
            <p:cNvSpPr>
              <a:spLocks noChangeShapeType="1"/>
            </p:cNvSpPr>
            <p:nvPr/>
          </p:nvSpPr>
          <p:spPr bwMode="auto">
            <a:xfrm flipH="1">
              <a:off x="647700" y="1380885"/>
              <a:ext cx="0" cy="4394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70" name="Line 6"/>
            <p:cNvSpPr>
              <a:spLocks noChangeShapeType="1"/>
            </p:cNvSpPr>
            <p:nvPr/>
          </p:nvSpPr>
          <p:spPr bwMode="auto">
            <a:xfrm>
              <a:off x="360363" y="5486160"/>
              <a:ext cx="83407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71" name="Text Box 7"/>
            <p:cNvSpPr txBox="1">
              <a:spLocks noChangeArrowheads="1"/>
            </p:cNvSpPr>
            <p:nvPr/>
          </p:nvSpPr>
          <p:spPr bwMode="auto">
            <a:xfrm>
              <a:off x="673545" y="1312490"/>
              <a:ext cx="1697105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Power consumption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072" name="Text Box 8"/>
            <p:cNvSpPr txBox="1">
              <a:spLocks noChangeArrowheads="1"/>
            </p:cNvSpPr>
            <p:nvPr/>
          </p:nvSpPr>
          <p:spPr bwMode="auto">
            <a:xfrm>
              <a:off x="658813" y="3728797"/>
              <a:ext cx="600075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2.5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</a:t>
              </a:r>
            </a:p>
          </p:txBody>
        </p:sp>
        <p:sp>
          <p:nvSpPr>
            <p:cNvPr id="88073" name="Text Box 9"/>
            <p:cNvSpPr txBox="1">
              <a:spLocks noChangeArrowheads="1"/>
            </p:cNvSpPr>
            <p:nvPr/>
          </p:nvSpPr>
          <p:spPr bwMode="auto">
            <a:xfrm>
              <a:off x="2201863" y="3812935"/>
              <a:ext cx="647700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1.8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</a:t>
              </a:r>
            </a:p>
          </p:txBody>
        </p:sp>
        <p:sp>
          <p:nvSpPr>
            <p:cNvPr id="88074" name="Text Box 10"/>
            <p:cNvSpPr txBox="1">
              <a:spLocks noChangeArrowheads="1"/>
            </p:cNvSpPr>
            <p:nvPr/>
          </p:nvSpPr>
          <p:spPr bwMode="auto">
            <a:xfrm>
              <a:off x="3360738" y="4600335"/>
              <a:ext cx="576262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5.5W</a:t>
              </a:r>
            </a:p>
          </p:txBody>
        </p:sp>
        <p:sp>
          <p:nvSpPr>
            <p:cNvPr id="88075" name="Text Box 11"/>
            <p:cNvSpPr txBox="1">
              <a:spLocks noChangeArrowheads="1"/>
            </p:cNvSpPr>
            <p:nvPr/>
          </p:nvSpPr>
          <p:spPr bwMode="auto">
            <a:xfrm>
              <a:off x="1871663" y="5692535"/>
              <a:ext cx="1763712" cy="9255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L1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caches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are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flushed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into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the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10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L2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cache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No </a:t>
              </a:r>
              <a:r>
                <a:rPr kumimoji="0" lang="en-US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snnops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No latching of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interrupts</a:t>
              </a:r>
              <a:endPara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076" name="Text Box 12"/>
            <p:cNvSpPr txBox="1">
              <a:spLocks noChangeArrowheads="1"/>
            </p:cNvSpPr>
            <p:nvPr/>
          </p:nvSpPr>
          <p:spPr bwMode="auto">
            <a:xfrm>
              <a:off x="3033713" y="5705235"/>
              <a:ext cx="1198562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S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top 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proc.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PLL</a:t>
              </a:r>
            </a:p>
          </p:txBody>
        </p:sp>
        <p:sp>
          <p:nvSpPr>
            <p:cNvPr id="88077" name="Text Box 13"/>
            <p:cNvSpPr txBox="1">
              <a:spLocks noChangeArrowheads="1"/>
            </p:cNvSpPr>
            <p:nvPr/>
          </p:nvSpPr>
          <p:spPr bwMode="auto">
            <a:xfrm>
              <a:off x="4211638" y="5692535"/>
              <a:ext cx="1524000" cy="946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2500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L2 partially flushed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Vcc lowered</a:t>
              </a:r>
              <a:b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(until both the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cores and the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L2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cache retai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n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their state)</a:t>
              </a:r>
            </a:p>
          </p:txBody>
        </p:sp>
        <p:sp>
          <p:nvSpPr>
            <p:cNvPr id="88078" name="Text Box 14"/>
            <p:cNvSpPr txBox="1">
              <a:spLocks noChangeArrowheads="1"/>
            </p:cNvSpPr>
            <p:nvPr/>
          </p:nvSpPr>
          <p:spPr bwMode="auto">
            <a:xfrm>
              <a:off x="5586413" y="5717935"/>
              <a:ext cx="1522412" cy="673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2500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L2 entirely 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f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lushed 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Vcc further lowered 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(u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ntil the cores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retai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n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their state)</a:t>
              </a:r>
            </a:p>
          </p:txBody>
        </p:sp>
        <p:sp>
          <p:nvSpPr>
            <p:cNvPr id="88079" name="Text Box 15"/>
            <p:cNvSpPr txBox="1">
              <a:spLocks noChangeArrowheads="1"/>
            </p:cNvSpPr>
            <p:nvPr/>
          </p:nvSpPr>
          <p:spPr bwMode="auto">
            <a:xfrm>
              <a:off x="6877050" y="5692535"/>
              <a:ext cx="1824038" cy="9579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Both cores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save their 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architectural states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2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in on-die SRAMs 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Vcc 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deep below the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core retention voltage</a:t>
              </a:r>
              <a:endPara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080" name="Line 16"/>
            <p:cNvSpPr>
              <a:spLocks noChangeShapeType="1"/>
            </p:cNvSpPr>
            <p:nvPr/>
          </p:nvSpPr>
          <p:spPr bwMode="auto">
            <a:xfrm>
              <a:off x="503238" y="4520960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1" name="Line 17"/>
            <p:cNvSpPr>
              <a:spLocks noChangeShapeType="1"/>
            </p:cNvSpPr>
            <p:nvPr/>
          </p:nvSpPr>
          <p:spPr bwMode="auto">
            <a:xfrm>
              <a:off x="503238" y="5009910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2" name="Line 18"/>
            <p:cNvSpPr>
              <a:spLocks noChangeShapeType="1"/>
            </p:cNvSpPr>
            <p:nvPr/>
          </p:nvSpPr>
          <p:spPr bwMode="auto">
            <a:xfrm>
              <a:off x="503238" y="5402022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3" name="Line 19"/>
            <p:cNvSpPr>
              <a:spLocks noChangeShapeType="1"/>
            </p:cNvSpPr>
            <p:nvPr/>
          </p:nvSpPr>
          <p:spPr bwMode="auto">
            <a:xfrm>
              <a:off x="503238" y="5402022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4" name="Line 20"/>
            <p:cNvSpPr>
              <a:spLocks noChangeShapeType="1"/>
            </p:cNvSpPr>
            <p:nvPr/>
          </p:nvSpPr>
          <p:spPr bwMode="auto">
            <a:xfrm>
              <a:off x="503238" y="5346460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5" name="Line 21"/>
            <p:cNvSpPr>
              <a:spLocks noChangeShapeType="1"/>
            </p:cNvSpPr>
            <p:nvPr/>
          </p:nvSpPr>
          <p:spPr bwMode="auto">
            <a:xfrm>
              <a:off x="503238" y="5455997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6" name="Line 22"/>
            <p:cNvSpPr>
              <a:spLocks noChangeShapeType="1"/>
            </p:cNvSpPr>
            <p:nvPr/>
          </p:nvSpPr>
          <p:spPr bwMode="auto">
            <a:xfrm>
              <a:off x="503238" y="3538297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7" name="Line 23"/>
            <p:cNvSpPr>
              <a:spLocks noChangeShapeType="1"/>
            </p:cNvSpPr>
            <p:nvPr/>
          </p:nvSpPr>
          <p:spPr bwMode="auto">
            <a:xfrm>
              <a:off x="503238" y="2557222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8" name="Line 24"/>
            <p:cNvSpPr>
              <a:spLocks noChangeShapeType="1"/>
            </p:cNvSpPr>
            <p:nvPr/>
          </p:nvSpPr>
          <p:spPr bwMode="auto">
            <a:xfrm>
              <a:off x="503238" y="2068272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9" name="Line 25"/>
            <p:cNvSpPr>
              <a:spLocks noChangeShapeType="1"/>
            </p:cNvSpPr>
            <p:nvPr/>
          </p:nvSpPr>
          <p:spPr bwMode="auto">
            <a:xfrm>
              <a:off x="503238" y="4236797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0" name="Line 26"/>
            <p:cNvSpPr>
              <a:spLocks noChangeShapeType="1"/>
            </p:cNvSpPr>
            <p:nvPr/>
          </p:nvSpPr>
          <p:spPr bwMode="auto">
            <a:xfrm>
              <a:off x="504825" y="4182822"/>
              <a:ext cx="806608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1" name="Text Box 27"/>
            <p:cNvSpPr txBox="1">
              <a:spLocks noChangeArrowheads="1"/>
            </p:cNvSpPr>
            <p:nvPr/>
          </p:nvSpPr>
          <p:spPr bwMode="auto">
            <a:xfrm>
              <a:off x="168275" y="1444385"/>
              <a:ext cx="36036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88092" name="Text Box 28"/>
            <p:cNvSpPr txBox="1">
              <a:spLocks noChangeArrowheads="1"/>
            </p:cNvSpPr>
            <p:nvPr/>
          </p:nvSpPr>
          <p:spPr bwMode="auto">
            <a:xfrm>
              <a:off x="168275" y="2425460"/>
              <a:ext cx="36036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88093" name="Text Box 29"/>
            <p:cNvSpPr txBox="1">
              <a:spLocks noChangeArrowheads="1"/>
            </p:cNvSpPr>
            <p:nvPr/>
          </p:nvSpPr>
          <p:spPr bwMode="auto">
            <a:xfrm>
              <a:off x="168275" y="3404947"/>
              <a:ext cx="36036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88094" name="Text Box 30"/>
            <p:cNvSpPr txBox="1">
              <a:spLocks noChangeArrowheads="1"/>
            </p:cNvSpPr>
            <p:nvPr/>
          </p:nvSpPr>
          <p:spPr bwMode="auto">
            <a:xfrm>
              <a:off x="168275" y="4387610"/>
              <a:ext cx="36036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88095" name="Text Box 31"/>
            <p:cNvSpPr txBox="1">
              <a:spLocks noChangeArrowheads="1"/>
            </p:cNvSpPr>
            <p:nvPr/>
          </p:nvSpPr>
          <p:spPr bwMode="auto">
            <a:xfrm>
              <a:off x="192088" y="4878147"/>
              <a:ext cx="360362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88096" name="Line 32"/>
            <p:cNvSpPr>
              <a:spLocks noChangeShapeType="1"/>
            </p:cNvSpPr>
            <p:nvPr/>
          </p:nvSpPr>
          <p:spPr bwMode="auto">
            <a:xfrm flipV="1">
              <a:off x="2536825" y="3612910"/>
              <a:ext cx="0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7" name="Line 33"/>
            <p:cNvSpPr>
              <a:spLocks noChangeShapeType="1"/>
            </p:cNvSpPr>
            <p:nvPr/>
          </p:nvSpPr>
          <p:spPr bwMode="auto">
            <a:xfrm flipV="1">
              <a:off x="3663950" y="3612910"/>
              <a:ext cx="7938" cy="9366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8" name="Line 34"/>
            <p:cNvSpPr>
              <a:spLocks noChangeShapeType="1"/>
            </p:cNvSpPr>
            <p:nvPr/>
          </p:nvSpPr>
          <p:spPr bwMode="auto">
            <a:xfrm flipV="1">
              <a:off x="2484438" y="3754197"/>
              <a:ext cx="1187450" cy="12700"/>
            </a:xfrm>
            <a:prstGeom prst="line">
              <a:avLst/>
            </a:prstGeom>
            <a:noFill/>
            <a:ln w="6350">
              <a:solidFill>
                <a:srgbClr val="FF33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9" name="Text Box 36"/>
            <p:cNvSpPr txBox="1">
              <a:spLocks noChangeArrowheads="1"/>
            </p:cNvSpPr>
            <p:nvPr/>
          </p:nvSpPr>
          <p:spPr bwMode="auto">
            <a:xfrm>
              <a:off x="7154863" y="5001972"/>
              <a:ext cx="646112" cy="244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0.3W</a:t>
              </a:r>
            </a:p>
          </p:txBody>
        </p:sp>
        <p:sp>
          <p:nvSpPr>
            <p:cNvPr id="88100" name="Rectangle 37"/>
            <p:cNvSpPr>
              <a:spLocks noChangeArrowheads="1"/>
            </p:cNvSpPr>
            <p:nvPr/>
          </p:nvSpPr>
          <p:spPr bwMode="auto">
            <a:xfrm>
              <a:off x="6937375" y="5243272"/>
              <a:ext cx="1081088" cy="400050"/>
            </a:xfrm>
            <a:prstGeom prst="rect">
              <a:avLst/>
            </a:prstGeom>
            <a:solidFill>
              <a:srgbClr val="11A4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C6: Deep </a:t>
              </a:r>
              <a:b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Power Down</a:t>
              </a:r>
            </a:p>
          </p:txBody>
        </p:sp>
        <p:sp>
          <p:nvSpPr>
            <p:cNvPr id="88101" name="Text Box 38"/>
            <p:cNvSpPr txBox="1">
              <a:spLocks noChangeArrowheads="1"/>
            </p:cNvSpPr>
            <p:nvPr/>
          </p:nvSpPr>
          <p:spPr bwMode="auto">
            <a:xfrm>
              <a:off x="407988" y="1668222"/>
              <a:ext cx="520700" cy="244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35W</a:t>
              </a:r>
            </a:p>
          </p:txBody>
        </p:sp>
        <p:sp>
          <p:nvSpPr>
            <p:cNvPr id="88102" name="Rectangle 39"/>
            <p:cNvSpPr>
              <a:spLocks noChangeArrowheads="1"/>
            </p:cNvSpPr>
            <p:nvPr/>
          </p:nvSpPr>
          <p:spPr bwMode="auto">
            <a:xfrm>
              <a:off x="179388" y="3970097"/>
              <a:ext cx="1655762" cy="431800"/>
            </a:xfrm>
            <a:prstGeom prst="rect">
              <a:avLst/>
            </a:prstGeom>
            <a:solidFill>
              <a:srgbClr val="D5E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C1: </a:t>
              </a: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Auto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C2:  Stop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 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Halt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      Grant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103" name="Rectangle 40"/>
            <p:cNvSpPr>
              <a:spLocks noChangeArrowheads="1"/>
            </p:cNvSpPr>
            <p:nvPr/>
          </p:nvSpPr>
          <p:spPr bwMode="auto">
            <a:xfrm>
              <a:off x="1944688" y="4076460"/>
              <a:ext cx="1187450" cy="287337"/>
            </a:xfrm>
            <a:prstGeom prst="rect">
              <a:avLst/>
            </a:prstGeom>
            <a:solidFill>
              <a:srgbClr val="B7E4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C3: Sleep</a:t>
              </a:r>
            </a:p>
          </p:txBody>
        </p:sp>
        <p:sp>
          <p:nvSpPr>
            <p:cNvPr id="88104" name="Rectangle 41"/>
            <p:cNvSpPr>
              <a:spLocks noChangeArrowheads="1"/>
            </p:cNvSpPr>
            <p:nvPr/>
          </p:nvSpPr>
          <p:spPr bwMode="auto">
            <a:xfrm>
              <a:off x="3048000" y="4859097"/>
              <a:ext cx="1223963" cy="287338"/>
            </a:xfrm>
            <a:prstGeom prst="rect">
              <a:avLst/>
            </a:prstGeom>
            <a:solidFill>
              <a:srgbClr val="9BD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C3: Deep Sleep</a:t>
              </a:r>
            </a:p>
          </p:txBody>
        </p:sp>
        <p:sp>
          <p:nvSpPr>
            <p:cNvPr id="88105" name="Rectangle 42"/>
            <p:cNvSpPr>
              <a:spLocks noChangeArrowheads="1"/>
            </p:cNvSpPr>
            <p:nvPr/>
          </p:nvSpPr>
          <p:spPr bwMode="auto">
            <a:xfrm>
              <a:off x="215900" y="1909522"/>
              <a:ext cx="936625" cy="287338"/>
            </a:xfrm>
            <a:prstGeom prst="rect">
              <a:avLst/>
            </a:prstGeom>
            <a:solidFill>
              <a:srgbClr val="FFDBB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C0: </a:t>
              </a: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Working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106" name="Text Box 43"/>
            <p:cNvSpPr txBox="1">
              <a:spLocks noChangeArrowheads="1"/>
            </p:cNvSpPr>
            <p:nvPr/>
          </p:nvSpPr>
          <p:spPr bwMode="auto">
            <a:xfrm>
              <a:off x="4632325" y="4930535"/>
              <a:ext cx="647700" cy="244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1.7W</a:t>
              </a:r>
            </a:p>
          </p:txBody>
        </p:sp>
        <p:sp>
          <p:nvSpPr>
            <p:cNvPr id="88107" name="Rectangle 44"/>
            <p:cNvSpPr>
              <a:spLocks noChangeArrowheads="1"/>
            </p:cNvSpPr>
            <p:nvPr/>
          </p:nvSpPr>
          <p:spPr bwMode="auto">
            <a:xfrm>
              <a:off x="4344988" y="5192472"/>
              <a:ext cx="1223962" cy="287338"/>
            </a:xfrm>
            <a:prstGeom prst="rect">
              <a:avLst/>
            </a:prstGeom>
            <a:solidFill>
              <a:srgbClr val="75D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C4: Deeper Sleep</a:t>
              </a:r>
            </a:p>
          </p:txBody>
        </p:sp>
        <p:sp>
          <p:nvSpPr>
            <p:cNvPr id="88108" name="Text Box 45"/>
            <p:cNvSpPr txBox="1">
              <a:spLocks noChangeArrowheads="1"/>
            </p:cNvSpPr>
            <p:nvPr/>
          </p:nvSpPr>
          <p:spPr bwMode="auto">
            <a:xfrm>
              <a:off x="5961063" y="4947997"/>
              <a:ext cx="576262" cy="244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1.3W</a:t>
              </a:r>
            </a:p>
          </p:txBody>
        </p:sp>
        <p:sp>
          <p:nvSpPr>
            <p:cNvPr id="88109" name="Rectangle 46"/>
            <p:cNvSpPr>
              <a:spLocks noChangeArrowheads="1"/>
            </p:cNvSpPr>
            <p:nvPr/>
          </p:nvSpPr>
          <p:spPr bwMode="auto">
            <a:xfrm>
              <a:off x="5640388" y="5209935"/>
              <a:ext cx="1223962" cy="360362"/>
            </a:xfrm>
            <a:prstGeom prst="rect">
              <a:avLst/>
            </a:prstGeom>
            <a:solidFill>
              <a:srgbClr val="4BBA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C5: Enh.</a:t>
              </a:r>
              <a:b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Deeper Sleep</a:t>
              </a:r>
            </a:p>
          </p:txBody>
        </p:sp>
        <p:sp>
          <p:nvSpPr>
            <p:cNvPr id="88110" name="Line 47"/>
            <p:cNvSpPr>
              <a:spLocks noChangeShapeType="1"/>
            </p:cNvSpPr>
            <p:nvPr/>
          </p:nvSpPr>
          <p:spPr bwMode="auto">
            <a:xfrm>
              <a:off x="503238" y="1577735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1" name="Text Box 48"/>
            <p:cNvSpPr txBox="1">
              <a:spLocks noChangeArrowheads="1"/>
            </p:cNvSpPr>
            <p:nvPr/>
          </p:nvSpPr>
          <p:spPr bwMode="auto">
            <a:xfrm>
              <a:off x="530225" y="5692535"/>
              <a:ext cx="1470025" cy="7016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marL="87313" indent="-87313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87313" marR="0" lvl="0" indent="-87313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Stop 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execution</a:t>
              </a:r>
            </a:p>
            <a:p>
              <a:pPr marL="87313" marR="0" lvl="0" indent="-87313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Stop proc. clock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87313" marR="0" lvl="0" indent="-87313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but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service </a:t>
              </a: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snoops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87313" marR="0" lvl="0" indent="-87313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latch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interrupts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112" name="Text Box 49"/>
            <p:cNvSpPr txBox="1">
              <a:spLocks noChangeArrowheads="1"/>
            </p:cNvSpPr>
            <p:nvPr/>
          </p:nvSpPr>
          <p:spPr bwMode="auto">
            <a:xfrm>
              <a:off x="3708400" y="3131897"/>
              <a:ext cx="1760538" cy="365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Not designated latencies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usually &lt; 1 µs </a:t>
              </a:r>
            </a:p>
          </p:txBody>
        </p:sp>
        <p:sp>
          <p:nvSpPr>
            <p:cNvPr id="88113" name="Line 50"/>
            <p:cNvSpPr>
              <a:spLocks noChangeShapeType="1"/>
            </p:cNvSpPr>
            <p:nvPr/>
          </p:nvSpPr>
          <p:spPr bwMode="auto">
            <a:xfrm>
              <a:off x="971550" y="3982797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4" name="Text Box 53"/>
            <p:cNvSpPr txBox="1">
              <a:spLocks noChangeArrowheads="1"/>
            </p:cNvSpPr>
            <p:nvPr/>
          </p:nvSpPr>
          <p:spPr bwMode="auto">
            <a:xfrm>
              <a:off x="2535238" y="2752485"/>
              <a:ext cx="184150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115" name="Text Box 54"/>
            <p:cNvSpPr txBox="1">
              <a:spLocks noChangeArrowheads="1"/>
            </p:cNvSpPr>
            <p:nvPr/>
          </p:nvSpPr>
          <p:spPr bwMode="auto">
            <a:xfrm>
              <a:off x="2447925" y="3144597"/>
              <a:ext cx="1295400" cy="352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~15 </a:t>
              </a:r>
              <a:r>
                <a:rPr kumimoji="0" lang="el-GR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μ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 for PLL </a:t>
              </a:r>
              <a:b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stabilization </a:t>
              </a:r>
            </a:p>
          </p:txBody>
        </p:sp>
        <p:sp>
          <p:nvSpPr>
            <p:cNvPr id="88116" name="Line 55"/>
            <p:cNvSpPr>
              <a:spLocks noChangeShapeType="1"/>
            </p:cNvSpPr>
            <p:nvPr/>
          </p:nvSpPr>
          <p:spPr bwMode="auto">
            <a:xfrm flipV="1">
              <a:off x="6213475" y="3754197"/>
              <a:ext cx="1187450" cy="12700"/>
            </a:xfrm>
            <a:prstGeom prst="line">
              <a:avLst/>
            </a:prstGeom>
            <a:noFill/>
            <a:ln w="6350">
              <a:solidFill>
                <a:srgbClr val="FF33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7" name="Line 56"/>
            <p:cNvSpPr>
              <a:spLocks noChangeShapeType="1"/>
            </p:cNvSpPr>
            <p:nvPr/>
          </p:nvSpPr>
          <p:spPr bwMode="auto">
            <a:xfrm>
              <a:off x="6227763" y="3622435"/>
              <a:ext cx="0" cy="15843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8" name="Line 57"/>
            <p:cNvSpPr>
              <a:spLocks noChangeShapeType="1"/>
            </p:cNvSpPr>
            <p:nvPr/>
          </p:nvSpPr>
          <p:spPr bwMode="auto">
            <a:xfrm>
              <a:off x="7380288" y="3622435"/>
              <a:ext cx="0" cy="15843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9" name="Text Box 58"/>
            <p:cNvSpPr txBox="1">
              <a:spLocks noChangeArrowheads="1"/>
            </p:cNvSpPr>
            <p:nvPr/>
          </p:nvSpPr>
          <p:spPr bwMode="auto">
            <a:xfrm>
              <a:off x="6126163" y="3093797"/>
              <a:ext cx="1295400" cy="482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~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100-420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μ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for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entering/exiting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C6</a:t>
              </a:r>
              <a:endPara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56" name="Text Box 64"/>
          <p:cNvSpPr txBox="1">
            <a:spLocks noChangeArrowheads="1"/>
          </p:cNvSpPr>
          <p:nvPr/>
        </p:nvSpPr>
        <p:spPr bwMode="auto">
          <a:xfrm>
            <a:off x="71500" y="458670"/>
            <a:ext cx="829502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Example 2: Power consumption vs. enter + exit latencies of C-states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in Intel's 45 nm Penryn-based Mobile processor (T9xxx) (2008) -1</a:t>
            </a:r>
          </a:p>
        </p:txBody>
      </p:sp>
      <p:sp>
        <p:nvSpPr>
          <p:cNvPr id="5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(8)</a:t>
            </a:r>
          </a:p>
        </p:txBody>
      </p:sp>
      <p:sp>
        <p:nvSpPr>
          <p:cNvPr id="3" name="Szövegdoboz 2"/>
          <p:cNvSpPr txBox="1"/>
          <p:nvPr/>
        </p:nvSpPr>
        <p:spPr>
          <a:xfrm>
            <a:off x="7902370" y="750186"/>
            <a:ext cx="6303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39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29853404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(9)</a:t>
            </a:r>
          </a:p>
        </p:txBody>
      </p:sp>
      <p:sp>
        <p:nvSpPr>
          <p:cNvPr id="5" name="Text Box 64"/>
          <p:cNvSpPr txBox="1">
            <a:spLocks noChangeArrowheads="1"/>
          </p:cNvSpPr>
          <p:nvPr/>
        </p:nvSpPr>
        <p:spPr bwMode="auto">
          <a:xfrm>
            <a:off x="71500" y="458670"/>
            <a:ext cx="829502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Example 2: Power consumption vs. enter + exit latencies of C-states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in Intel's 45 nm Penryn-based Mobile processor (T9xxx) (2008) -2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2862" y="1178750"/>
            <a:ext cx="9165266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Note how far the processor consumption in the C0 working state (35 W) is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reduced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in the C1 to C6 states,</a:t>
            </a:r>
            <a:r>
              <a:rPr lang="en-US" sz="1600" spc="-40" dirty="0">
                <a:latin typeface="+mj-lt"/>
              </a:rPr>
              <a:t> actually from 12.5 W in the C1 state to 0.3 W in the C6 state.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latin typeface="+mj-lt"/>
              </a:rPr>
              <a:t>We also point out that the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C6 state has a significantly lower power consumption (0.3 W)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than the C4 state (1.7 W), </a:t>
            </a:r>
            <a:r>
              <a:rPr lang="en-US" sz="1600" dirty="0">
                <a:latin typeface="+mj-lt"/>
              </a:rPr>
              <a:t>providing headroom for introducing a forerunner</a:t>
            </a:r>
          </a:p>
          <a:p>
            <a:r>
              <a:rPr lang="en-US" sz="1600" dirty="0">
                <a:latin typeface="+mj-lt"/>
              </a:rPr>
              <a:t>      of the Turbo Boost technology, called EDAT (discussed in Section 6.2).</a:t>
            </a:r>
          </a:p>
        </p:txBody>
      </p:sp>
    </p:spTree>
    <p:extLst>
      <p:ext uri="{BB962C8B-B14F-4D97-AF65-F5344CB8AC3E}">
        <p14:creationId xmlns:p14="http://schemas.microsoft.com/office/powerpoint/2010/main" val="190036606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176389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4.2 O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verview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ACPI-compliant C-state management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Intel’s mobile lines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546775" y="2933945"/>
            <a:ext cx="44082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4.2 isn’t part of the Lecture.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C4E1FAE-5D45-7CED-5FCE-E79984520E0D}"/>
              </a:ext>
            </a:extLst>
          </p:cNvPr>
          <p:cNvSpPr txBox="1"/>
          <p:nvPr/>
        </p:nvSpPr>
        <p:spPr>
          <a:xfrm>
            <a:off x="3523163" y="3474005"/>
            <a:ext cx="17347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See Annex 1.</a:t>
            </a:r>
            <a:endParaRPr lang="hu-H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771174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28049" y="1448780"/>
            <a:ext cx="804866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 How can the </a:t>
            </a: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power consumption of active CPU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be reduced?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348028" y="2590796"/>
            <a:ext cx="8228680" cy="468000"/>
            <a:chOff x="697" y="1638"/>
            <a:chExt cx="4450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5.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1 Overview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341530" y="3107605"/>
            <a:ext cx="8235616" cy="468000"/>
            <a:chOff x="695" y="1631"/>
            <a:chExt cx="4737" cy="491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5.2 DVFS (Dynamic Voltage and Frequency Scaling)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4"/>
          <p:cNvGrpSpPr>
            <a:grpSpLocks/>
          </p:cNvGrpSpPr>
          <p:nvPr/>
        </p:nvGrpSpPr>
        <p:grpSpPr bwMode="auto">
          <a:xfrm>
            <a:off x="348027" y="3613268"/>
            <a:ext cx="8228681" cy="468000"/>
            <a:chOff x="697" y="1626"/>
            <a:chExt cx="4450" cy="304"/>
          </a:xfrm>
        </p:grpSpPr>
        <p:sp>
          <p:nvSpPr>
            <p:cNvPr id="10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5.3 CPPC (Collaborative Processor Performance Control)</a:t>
              </a:r>
            </a:p>
          </p:txBody>
        </p:sp>
        <p:sp>
          <p:nvSpPr>
            <p:cNvPr id="11" name="Text Box 6"/>
            <p:cNvSpPr txBox="1">
              <a:spLocks noChangeArrowheads="1"/>
            </p:cNvSpPr>
            <p:nvPr/>
          </p:nvSpPr>
          <p:spPr bwMode="auto">
            <a:xfrm>
              <a:off x="697" y="1626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7"/>
          <p:cNvGrpSpPr>
            <a:grpSpLocks/>
          </p:cNvGrpSpPr>
          <p:nvPr/>
        </p:nvGrpSpPr>
        <p:grpSpPr bwMode="auto">
          <a:xfrm>
            <a:off x="341530" y="4136210"/>
            <a:ext cx="8235178" cy="467238"/>
            <a:chOff x="695" y="1631"/>
            <a:chExt cx="4452" cy="349"/>
          </a:xfrm>
        </p:grpSpPr>
        <p:sp>
          <p:nvSpPr>
            <p:cNvPr id="13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5.4 AVFS (Adaptive Voltage or Frequency Scaling)</a:t>
              </a:r>
            </a:p>
          </p:txBody>
        </p:sp>
        <p:sp>
          <p:nvSpPr>
            <p:cNvPr id="14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 flipH="1">
            <a:off x="1646675" y="4968940"/>
            <a:ext cx="5400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Section 5.4 will not be discussed in the Lecture.</a:t>
            </a:r>
          </a:p>
        </p:txBody>
      </p:sp>
    </p:spTree>
    <p:extLst>
      <p:ext uri="{BB962C8B-B14F-4D97-AF65-F5344CB8AC3E}">
        <p14:creationId xmlns:p14="http://schemas.microsoft.com/office/powerpoint/2010/main" val="340197229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296863" y="1979070"/>
            <a:ext cx="8325587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5.1 Overview</a:t>
            </a:r>
          </a:p>
        </p:txBody>
      </p:sp>
    </p:spTree>
    <p:extLst>
      <p:ext uri="{BB962C8B-B14F-4D97-AF65-F5344CB8AC3E}">
        <p14:creationId xmlns:p14="http://schemas.microsoft.com/office/powerpoint/2010/main" val="902909472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extBox 145"/>
          <p:cNvSpPr txBox="1"/>
          <p:nvPr/>
        </p:nvSpPr>
        <p:spPr>
          <a:xfrm>
            <a:off x="71500" y="458670"/>
            <a:ext cx="20565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solidFill>
                  <a:schemeClr val="accent6"/>
                </a:solidFill>
                <a:latin typeface="Verdana" panose="020B0604030504040204" pitchFamily="34" charset="0"/>
              </a:rPr>
              <a:t>5.1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Overview -1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2385245" y="4624277"/>
            <a:ext cx="4392000" cy="2146473"/>
          </a:xfrm>
          <a:prstGeom prst="roundRect">
            <a:avLst/>
          </a:prstGeom>
          <a:solidFill>
            <a:srgbClr val="DDF2FF"/>
          </a:solidFill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5.1 Overview (</a:t>
            </a:r>
            <a:r>
              <a:rPr lang="hu-HU" sz="1700" dirty="0"/>
              <a:t>1</a:t>
            </a:r>
            <a:r>
              <a:rPr lang="en-US" sz="1700" dirty="0"/>
              <a:t>)</a:t>
            </a: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B58D52C7-57A2-4169-252D-EB04A4F68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" name="Line 7">
            <a:extLst>
              <a:ext uri="{FF2B5EF4-FFF2-40B4-BE49-F238E27FC236}">
                <a16:creationId xmlns:a16="http://schemas.microsoft.com/office/drawing/2014/main" id="{D941CF31-C2FB-6AF9-D37D-4AF6CA59CA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DBED5134-F0A2-52D3-E7C1-5ED28E6F22D7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7" name="Line 12">
            <a:extLst>
              <a:ext uri="{FF2B5EF4-FFF2-40B4-BE49-F238E27FC236}">
                <a16:creationId xmlns:a16="http://schemas.microsoft.com/office/drawing/2014/main" id="{A08BA9A8-DDF5-4D95-BE0D-A475DDFF8818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5">
            <a:extLst>
              <a:ext uri="{FF2B5EF4-FFF2-40B4-BE49-F238E27FC236}">
                <a16:creationId xmlns:a16="http://schemas.microsoft.com/office/drawing/2014/main" id="{DE246FB0-79BD-207E-99C4-D719F33BA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9" name="Oval 11">
            <a:extLst>
              <a:ext uri="{FF2B5EF4-FFF2-40B4-BE49-F238E27FC236}">
                <a16:creationId xmlns:a16="http://schemas.microsoft.com/office/drawing/2014/main" id="{02652456-7E45-0401-5ABB-570948330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F01E562-02E3-650A-05DE-5E4CC3CBE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Text Box 6">
            <a:extLst>
              <a:ext uri="{FF2B5EF4-FFF2-40B4-BE49-F238E27FC236}">
                <a16:creationId xmlns:a16="http://schemas.microsoft.com/office/drawing/2014/main" id="{23C4CAC0-1A09-29A4-8BC3-AA67B1B8EA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2" name="Line 7">
            <a:extLst>
              <a:ext uri="{FF2B5EF4-FFF2-40B4-BE49-F238E27FC236}">
                <a16:creationId xmlns:a16="http://schemas.microsoft.com/office/drawing/2014/main" id="{3487977E-587D-1BFE-454E-FF02E08B2E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3" name="Line 8">
            <a:extLst>
              <a:ext uri="{FF2B5EF4-FFF2-40B4-BE49-F238E27FC236}">
                <a16:creationId xmlns:a16="http://schemas.microsoft.com/office/drawing/2014/main" id="{AA255927-4551-FE9C-9B05-6B3AF8F61BD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Oval 9">
            <a:extLst>
              <a:ext uri="{FF2B5EF4-FFF2-40B4-BE49-F238E27FC236}">
                <a16:creationId xmlns:a16="http://schemas.microsoft.com/office/drawing/2014/main" id="{AE1DF7ED-3C5E-DBF8-CCF5-2BDD8572F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Down Arrow 104">
            <a:extLst>
              <a:ext uri="{FF2B5EF4-FFF2-40B4-BE49-F238E27FC236}">
                <a16:creationId xmlns:a16="http://schemas.microsoft.com/office/drawing/2014/main" id="{54A747D2-F109-A87A-9FF0-19DC8E572258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 Box 15">
            <a:extLst>
              <a:ext uri="{FF2B5EF4-FFF2-40B4-BE49-F238E27FC236}">
                <a16:creationId xmlns:a16="http://schemas.microsoft.com/office/drawing/2014/main" id="{74E9AA5F-C10D-AE22-260C-C326BE62B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7" name="Text Box 6">
            <a:extLst>
              <a:ext uri="{FF2B5EF4-FFF2-40B4-BE49-F238E27FC236}">
                <a16:creationId xmlns:a16="http://schemas.microsoft.com/office/drawing/2014/main" id="{D6825C3A-DF8A-F2BC-660E-E1FF2D871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BCAFF9E0-E890-3BCD-39B9-14589A038C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19" name="Line 11">
            <a:extLst>
              <a:ext uri="{FF2B5EF4-FFF2-40B4-BE49-F238E27FC236}">
                <a16:creationId xmlns:a16="http://schemas.microsoft.com/office/drawing/2014/main" id="{B309AACE-D173-1440-B32D-C6E88D87BE4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0" name="Text Box 5">
            <a:extLst>
              <a:ext uri="{FF2B5EF4-FFF2-40B4-BE49-F238E27FC236}">
                <a16:creationId xmlns:a16="http://schemas.microsoft.com/office/drawing/2014/main" id="{B11BC917-0048-BD24-A083-89A62FECA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1" name="Oval 10">
            <a:extLst>
              <a:ext uri="{FF2B5EF4-FFF2-40B4-BE49-F238E27FC236}">
                <a16:creationId xmlns:a16="http://schemas.microsoft.com/office/drawing/2014/main" id="{BDEA1434-62CE-C27A-4BAE-0E385346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2" name="Line 9">
            <a:extLst>
              <a:ext uri="{FF2B5EF4-FFF2-40B4-BE49-F238E27FC236}">
                <a16:creationId xmlns:a16="http://schemas.microsoft.com/office/drawing/2014/main" id="{9BD2772C-8669-11A4-C7C3-1C3CCFFFFDCF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Oval 8">
            <a:extLst>
              <a:ext uri="{FF2B5EF4-FFF2-40B4-BE49-F238E27FC236}">
                <a16:creationId xmlns:a16="http://schemas.microsoft.com/office/drawing/2014/main" id="{FA477DA3-C939-E113-03FD-832B914CB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Down Arrow 143">
            <a:extLst>
              <a:ext uri="{FF2B5EF4-FFF2-40B4-BE49-F238E27FC236}">
                <a16:creationId xmlns:a16="http://schemas.microsoft.com/office/drawing/2014/main" id="{AF78A51B-3DDA-7F16-B223-D80251AC00CF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5" name="Down Arrow 144">
            <a:extLst>
              <a:ext uri="{FF2B5EF4-FFF2-40B4-BE49-F238E27FC236}">
                <a16:creationId xmlns:a16="http://schemas.microsoft.com/office/drawing/2014/main" id="{7083077C-0E4B-F62D-7755-3296BF3AFE66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Rounded Rectangle 146">
            <a:extLst>
              <a:ext uri="{FF2B5EF4-FFF2-40B4-BE49-F238E27FC236}">
                <a16:creationId xmlns:a16="http://schemas.microsoft.com/office/drawing/2014/main" id="{62FC63F9-484A-9296-C5AC-15DF966A1802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82AAA19-5724-79E3-CB3C-A7C1315BDA42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8" name="Rounded Rectangle 148">
            <a:extLst>
              <a:ext uri="{FF2B5EF4-FFF2-40B4-BE49-F238E27FC236}">
                <a16:creationId xmlns:a16="http://schemas.microsoft.com/office/drawing/2014/main" id="{F118662F-31FA-6AA6-9264-3B90F9C96C43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60AB344-33C6-4531-264F-CD627DC0946F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0" name="Down Arrow 150">
            <a:extLst>
              <a:ext uri="{FF2B5EF4-FFF2-40B4-BE49-F238E27FC236}">
                <a16:creationId xmlns:a16="http://schemas.microsoft.com/office/drawing/2014/main" id="{15639440-8118-E94B-E68F-18952AB94E4C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1" name="Rounded Rectangle 151">
            <a:extLst>
              <a:ext uri="{FF2B5EF4-FFF2-40B4-BE49-F238E27FC236}">
                <a16:creationId xmlns:a16="http://schemas.microsoft.com/office/drawing/2014/main" id="{71CE42C9-AB03-3481-D4A5-E9DCBBB6E18B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85607FF-EB53-92DE-876F-9EE972580A1D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3" name="Line 12">
            <a:extLst>
              <a:ext uri="{FF2B5EF4-FFF2-40B4-BE49-F238E27FC236}">
                <a16:creationId xmlns:a16="http://schemas.microsoft.com/office/drawing/2014/main" id="{1CCF3321-13C8-7B7E-AFDE-9DBFC2232704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AB0902D-7DC7-7031-3761-54D3C1056DE9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1652A919-D5CB-6029-8511-D1E2602C76A3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6" name="Text Box 12">
            <a:extLst>
              <a:ext uri="{FF2B5EF4-FFF2-40B4-BE49-F238E27FC236}">
                <a16:creationId xmlns:a16="http://schemas.microsoft.com/office/drawing/2014/main" id="{16EB0FFB-8E5D-117F-F2D1-38AF5D85CE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7" name="Text Box 6">
            <a:extLst>
              <a:ext uri="{FF2B5EF4-FFF2-40B4-BE49-F238E27FC236}">
                <a16:creationId xmlns:a16="http://schemas.microsoft.com/office/drawing/2014/main" id="{32B1D7F3-EB6D-D766-8105-C344E6FBD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8" name="Line 10">
            <a:extLst>
              <a:ext uri="{FF2B5EF4-FFF2-40B4-BE49-F238E27FC236}">
                <a16:creationId xmlns:a16="http://schemas.microsoft.com/office/drawing/2014/main" id="{ABE4D01F-3441-B094-6CD0-8A8F448ED941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00FE6A6-C57F-D0A1-0EA8-7ADDC3816BAE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0" name="Oval 9">
            <a:extLst>
              <a:ext uri="{FF2B5EF4-FFF2-40B4-BE49-F238E27FC236}">
                <a16:creationId xmlns:a16="http://schemas.microsoft.com/office/drawing/2014/main" id="{60194CA8-040A-D896-7FC5-C32FDFAB1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ADD853A5-DD2A-453A-2BB8-B917EF0C85F0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2" name="Line 10">
            <a:extLst>
              <a:ext uri="{FF2B5EF4-FFF2-40B4-BE49-F238E27FC236}">
                <a16:creationId xmlns:a16="http://schemas.microsoft.com/office/drawing/2014/main" id="{31610656-E8DC-3F48-EDA3-39605A190418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35989F1A-6217-3137-061F-09BC1D8518F1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4" name="Oval 9">
            <a:extLst>
              <a:ext uri="{FF2B5EF4-FFF2-40B4-BE49-F238E27FC236}">
                <a16:creationId xmlns:a16="http://schemas.microsoft.com/office/drawing/2014/main" id="{DE08DE3B-0CBF-28CF-EF77-17565C8D5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5" name="Oval 9">
            <a:extLst>
              <a:ext uri="{FF2B5EF4-FFF2-40B4-BE49-F238E27FC236}">
                <a16:creationId xmlns:a16="http://schemas.microsoft.com/office/drawing/2014/main" id="{855194DA-0222-98F0-A14E-FA86233A9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Line 10">
            <a:extLst>
              <a:ext uri="{FF2B5EF4-FFF2-40B4-BE49-F238E27FC236}">
                <a16:creationId xmlns:a16="http://schemas.microsoft.com/office/drawing/2014/main" id="{F713AE4B-A382-8A4A-E96D-ADC95DAC8599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7DEC633-58B3-CAC1-0BEA-935A23232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Line 8">
            <a:extLst>
              <a:ext uri="{FF2B5EF4-FFF2-40B4-BE49-F238E27FC236}">
                <a16:creationId xmlns:a16="http://schemas.microsoft.com/office/drawing/2014/main" id="{A382571F-9C9B-2BFF-D1E5-622FE94EE80E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Rounded Rectangle 174">
            <a:extLst>
              <a:ext uri="{FF2B5EF4-FFF2-40B4-BE49-F238E27FC236}">
                <a16:creationId xmlns:a16="http://schemas.microsoft.com/office/drawing/2014/main" id="{3141D4F1-396A-D97D-6593-48CAB9BC002B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ext Box 6">
            <a:extLst>
              <a:ext uri="{FF2B5EF4-FFF2-40B4-BE49-F238E27FC236}">
                <a16:creationId xmlns:a16="http://schemas.microsoft.com/office/drawing/2014/main" id="{1E8FE5D4-4D70-C856-1509-D70FAE67A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1" name="Rounded Rectangle 176">
            <a:extLst>
              <a:ext uri="{FF2B5EF4-FFF2-40B4-BE49-F238E27FC236}">
                <a16:creationId xmlns:a16="http://schemas.microsoft.com/office/drawing/2014/main" id="{CD3D5BC9-0796-8632-B4A0-B1D2892EFE3E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ext Box 12">
            <a:extLst>
              <a:ext uri="{FF2B5EF4-FFF2-40B4-BE49-F238E27FC236}">
                <a16:creationId xmlns:a16="http://schemas.microsoft.com/office/drawing/2014/main" id="{89DE0A65-EDDF-91D6-A198-9A99E6BCA4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3" name="Line 8">
            <a:extLst>
              <a:ext uri="{FF2B5EF4-FFF2-40B4-BE49-F238E27FC236}">
                <a16:creationId xmlns:a16="http://schemas.microsoft.com/office/drawing/2014/main" id="{557B2F6F-CA84-A10E-FA1D-21FFAF0730B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4" name="Text Box 12">
            <a:extLst>
              <a:ext uri="{FF2B5EF4-FFF2-40B4-BE49-F238E27FC236}">
                <a16:creationId xmlns:a16="http://schemas.microsoft.com/office/drawing/2014/main" id="{8DE8920C-BB2C-0536-089C-421ED8711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B085D01-D029-F7FA-4B51-BE16069FC9FE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78624C5E-7DD6-E3A3-1F1B-C6C586279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7" name="Line 8">
            <a:extLst>
              <a:ext uri="{FF2B5EF4-FFF2-40B4-BE49-F238E27FC236}">
                <a16:creationId xmlns:a16="http://schemas.microsoft.com/office/drawing/2014/main" id="{D41E8DF9-44C1-A776-24B9-0692D5FD271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Rounded Rectangle 183">
            <a:extLst>
              <a:ext uri="{FF2B5EF4-FFF2-40B4-BE49-F238E27FC236}">
                <a16:creationId xmlns:a16="http://schemas.microsoft.com/office/drawing/2014/main" id="{341FD647-CD70-672A-132B-5BD8C8EE709D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ext Box 6">
            <a:extLst>
              <a:ext uri="{FF2B5EF4-FFF2-40B4-BE49-F238E27FC236}">
                <a16:creationId xmlns:a16="http://schemas.microsoft.com/office/drawing/2014/main" id="{F1B0181B-C9A3-D8B2-C31A-E0779D6FD5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18D36EB-4786-A555-80C5-5CDE6E0C61FD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61" name="Line 10">
            <a:extLst>
              <a:ext uri="{FF2B5EF4-FFF2-40B4-BE49-F238E27FC236}">
                <a16:creationId xmlns:a16="http://schemas.microsoft.com/office/drawing/2014/main" id="{B6FAADEE-8AE8-0EE1-62BF-BA627A847E89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2" name="Oval 9">
            <a:extLst>
              <a:ext uri="{FF2B5EF4-FFF2-40B4-BE49-F238E27FC236}">
                <a16:creationId xmlns:a16="http://schemas.microsoft.com/office/drawing/2014/main" id="{F4E74117-E8B9-C322-7363-AF9124371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7" name="Line 8">
            <a:extLst>
              <a:ext uri="{FF2B5EF4-FFF2-40B4-BE49-F238E27FC236}">
                <a16:creationId xmlns:a16="http://schemas.microsoft.com/office/drawing/2014/main" id="{E6A133D6-4F34-8C87-AF75-F8A1EAF37E7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8" name="Rounded Rectangle 4">
            <a:extLst>
              <a:ext uri="{FF2B5EF4-FFF2-40B4-BE49-F238E27FC236}">
                <a16:creationId xmlns:a16="http://schemas.microsoft.com/office/drawing/2014/main" id="{D018257D-D725-0E7E-8EA0-4120E46BEB74}"/>
              </a:ext>
            </a:extLst>
          </p:cNvPr>
          <p:cNvSpPr/>
          <p:nvPr/>
        </p:nvSpPr>
        <p:spPr bwMode="auto">
          <a:xfrm>
            <a:off x="341530" y="3812371"/>
            <a:ext cx="8730970" cy="296703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881393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5.1 Overview (2)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1596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Overview -2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2505381"/>
            <a:ext cx="61477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These techniques will be described in the next Sections.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6505" y="6444335"/>
            <a:ext cx="5537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CPPC: </a:t>
            </a:r>
            <a:r>
              <a:rPr lang="en-US" sz="1600" dirty="0" err="1">
                <a:latin typeface="+mj-lt"/>
              </a:rPr>
              <a:t>Kooperatív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processzor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teljesítmény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vezérlés</a:t>
            </a:r>
            <a:endParaRPr lang="en-US" sz="1600" dirty="0">
              <a:latin typeface="+mj-lt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-5947" y="843244"/>
            <a:ext cx="9144000" cy="1598719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3944" y="857350"/>
            <a:ext cx="89116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minimize the power consumption of active CPU cores, there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three fundamental PM techniques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available, as follows: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51520" y="1444012"/>
            <a:ext cx="5653342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DVFS</a:t>
            </a:r>
            <a:r>
              <a:rPr lang="en-US" sz="1600" dirty="0">
                <a:latin typeface="+mj-lt"/>
              </a:rPr>
              <a:t>: Dynamic Voltage and Frequency Scaling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CPPC</a:t>
            </a:r>
            <a:r>
              <a:rPr lang="en-US" sz="1600" dirty="0">
                <a:latin typeface="+mj-lt"/>
              </a:rPr>
              <a:t>: Cooperative Processor Performance Control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AVFS</a:t>
            </a:r>
            <a:r>
              <a:rPr lang="en-US" sz="1600" dirty="0">
                <a:latin typeface="+mj-lt"/>
              </a:rPr>
              <a:t>: Adaptive Voltage and Frequency Scaling</a:t>
            </a:r>
          </a:p>
        </p:txBody>
      </p:sp>
    </p:spTree>
    <p:extLst>
      <p:ext uri="{BB962C8B-B14F-4D97-AF65-F5344CB8AC3E}">
        <p14:creationId xmlns:p14="http://schemas.microsoft.com/office/powerpoint/2010/main" val="569409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66893" y="1988096"/>
            <a:ext cx="7875537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5.2 DVFS (Dynamic Voltage and Frequency Scaling)</a:t>
            </a:r>
          </a:p>
        </p:txBody>
      </p:sp>
    </p:spTree>
    <p:extLst>
      <p:ext uri="{BB962C8B-B14F-4D97-AF65-F5344CB8AC3E}">
        <p14:creationId xmlns:p14="http://schemas.microsoft.com/office/powerpoint/2010/main" val="377198860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(1)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0" y="843167"/>
            <a:ext cx="9144000" cy="547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1500" y="843167"/>
            <a:ext cx="81964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+mj-lt"/>
              </a:rPr>
              <a:t>Principle of DVFS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(assuming a </a:t>
            </a:r>
            <a:r>
              <a:rPr lang="en-US" dirty="0">
                <a:solidFill>
                  <a:srgbClr val="FF0000"/>
                </a:solidFill>
                <a:latin typeface="+mj-lt"/>
              </a:rPr>
              <a:t>single threaded single core processor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)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32541" y="1493409"/>
            <a:ext cx="51644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a) The </a:t>
            </a:r>
            <a:r>
              <a:rPr lang="en-US" dirty="0">
                <a:solidFill>
                  <a:srgbClr val="FF0000"/>
                </a:solidFill>
              </a:rPr>
              <a:t>d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ynamic power consumption </a:t>
            </a:r>
            <a:r>
              <a:rPr lang="en-US" sz="1600" dirty="0">
                <a:latin typeface="+mj-lt"/>
              </a:rPr>
              <a:t>is given by: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546775" y="1868838"/>
            <a:ext cx="2579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const. * Vcc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 * fc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132604" y="2213489"/>
            <a:ext cx="27895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with </a:t>
            </a:r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: core voltage</a:t>
            </a:r>
          </a:p>
          <a:p>
            <a:pPr>
              <a:spcAft>
                <a:spcPts val="200"/>
              </a:spcAft>
            </a:pPr>
            <a:r>
              <a:rPr lang="en-US" sz="1600" dirty="0">
                <a:latin typeface="+mj-lt"/>
              </a:rPr>
              <a:t>       fc:   clock frequency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21212" y="2828099"/>
            <a:ext cx="88659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b)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The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core voltage (</a:t>
            </a:r>
            <a:r>
              <a:rPr lang="en-US" sz="1600" dirty="0" err="1">
                <a:solidFill>
                  <a:srgbClr val="FF0000"/>
                </a:solidFill>
                <a:latin typeface="+mj-lt"/>
              </a:rPr>
              <a:t>Vcc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) </a:t>
            </a:r>
            <a:r>
              <a:rPr lang="en-US" sz="1600" dirty="0">
                <a:latin typeface="+mj-lt"/>
              </a:rPr>
              <a:t>required to maintain the clock frequency (fc) is</a:t>
            </a:r>
          </a:p>
          <a:p>
            <a:r>
              <a:rPr lang="en-US" sz="1600" dirty="0">
                <a:latin typeface="+mj-lt"/>
              </a:rPr>
              <a:t>      roughly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linearly proportional to the clock frequency (fc).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779004" y="3424359"/>
            <a:ext cx="19319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 = const. * fc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94077" y="4292516"/>
            <a:ext cx="8422498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As Dd increases very sharply with fc</a:t>
            </a:r>
            <a:r>
              <a:rPr lang="en-US" sz="1600" dirty="0">
                <a:latin typeface="+mj-lt"/>
              </a:rPr>
              <a:t>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DVFS strives to scale down fc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as far as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possible</a:t>
            </a:r>
            <a:r>
              <a:rPr lang="en-US" sz="1600" dirty="0">
                <a:latin typeface="+mj-lt"/>
              </a:rPr>
              <a:t>, that is as far as possible without noticeably lengthening the runtime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of the actual workload.</a:t>
            </a:r>
          </a:p>
          <a:p>
            <a:r>
              <a:rPr lang="en-US" sz="1600" dirty="0">
                <a:latin typeface="+mj-lt"/>
              </a:rPr>
              <a:t>Simultaneously, DVFS reduces the core voltage </a:t>
            </a:r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appropriately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 i.e., to the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minimum required to maintain the reduced fc.</a:t>
            </a:r>
            <a:r>
              <a:rPr lang="en-US" sz="1600" dirty="0">
                <a:latin typeface="+mj-lt"/>
              </a:rPr>
              <a:t> </a:t>
            </a:r>
          </a:p>
          <a:p>
            <a:r>
              <a:rPr lang="en-US" sz="1600" dirty="0">
                <a:latin typeface="+mj-lt"/>
              </a:rPr>
              <a:t>This process is repeated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subsequent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time intervals (time windows)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>
                <a:latin typeface="+mj-lt"/>
              </a:rPr>
              <a:t>of 30 to</a:t>
            </a:r>
          </a:p>
          <a:p>
            <a:r>
              <a:rPr lang="en-US" sz="1600" dirty="0">
                <a:latin typeface="+mj-lt"/>
              </a:rPr>
              <a:t>   100 </a:t>
            </a:r>
            <a:r>
              <a:rPr lang="en-US" sz="1600" dirty="0" err="1">
                <a:latin typeface="+mj-lt"/>
              </a:rPr>
              <a:t>ms</a:t>
            </a:r>
            <a:r>
              <a:rPr lang="en-US" sz="1600" dirty="0">
                <a:latin typeface="+mj-lt"/>
              </a:rPr>
              <a:t>, to reduce dynamic power consumption.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1500" y="1177866"/>
            <a:ext cx="39084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DVFS is based on two relationships: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1500" y="458670"/>
            <a:ext cx="64411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  <a:latin typeface="+mj-lt"/>
              </a:rPr>
              <a:t>5.2 D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VFS (Dynamic Voltage and Frequency Scaling)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94077" y="3718416"/>
            <a:ext cx="168347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If follows that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766854" y="3958950"/>
            <a:ext cx="2172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const. * fc</a:t>
            </a:r>
            <a:r>
              <a:rPr lang="en-US" sz="1600" baseline="30000" dirty="0">
                <a:latin typeface="+mj-lt"/>
              </a:rPr>
              <a:t>3</a:t>
            </a:r>
            <a:r>
              <a:rPr lang="en-US" sz="1600" dirty="0">
                <a:latin typeface="+mj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08492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9" grpId="0"/>
      <p:bldP spid="20" grpId="0"/>
      <p:bldP spid="21" grpId="0"/>
      <p:bldP spid="22" grpId="0"/>
      <p:bldP spid="23" grpId="0"/>
      <p:bldP spid="27" grpId="0"/>
      <p:bldP spid="28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(2)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1" y="828002"/>
            <a:ext cx="9162510" cy="6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5160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implementation of DVFS -1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863373"/>
            <a:ext cx="887114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DVFS is built on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P-states (Performance states of the processor), </a:t>
            </a:r>
            <a:r>
              <a:rPr lang="en-US" sz="1600" dirty="0">
                <a:latin typeface="+mj-lt"/>
              </a:rPr>
              <a:t>which were defined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by the 2nd release of the ACPI standard.</a:t>
            </a:r>
          </a:p>
          <a:p>
            <a:r>
              <a:rPr lang="en-US" sz="1600" dirty="0">
                <a:latin typeface="+mj-lt"/>
              </a:rPr>
              <a:t>See the accompanying Figure for the interpretation of P-states.</a:t>
            </a:r>
          </a:p>
        </p:txBody>
      </p:sp>
    </p:spTree>
    <p:extLst>
      <p:ext uri="{BB962C8B-B14F-4D97-AF65-F5344CB8AC3E}">
        <p14:creationId xmlns:p14="http://schemas.microsoft.com/office/powerpoint/2010/main" val="25314689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36910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Scenario TDP (SDP)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2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6514" y="818710"/>
            <a:ext cx="10306145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Called also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Scenario Design Point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60" dirty="0">
                <a:latin typeface="+mj-lt"/>
              </a:rPr>
              <a:t>Introduced by Intel along with their 3. gen. Ivy Bridge line as well in 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2012 </a:t>
            </a:r>
            <a:r>
              <a:rPr lang="en-US" sz="1600" spc="-60" dirty="0">
                <a:latin typeface="+mj-lt"/>
              </a:rPr>
              <a:t>and used fro</a:t>
            </a:r>
            <a:r>
              <a:rPr lang="en-US" sz="1600" dirty="0">
                <a:latin typeface="+mj-lt"/>
              </a:rPr>
              <a:t>m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</a:t>
            </a:r>
            <a:r>
              <a:rPr lang="en-US" sz="1600" spc="-30" dirty="0">
                <a:latin typeface="+mj-lt"/>
              </a:rPr>
              <a:t>time to time, e.g., in the specification of their 7 W (SDP) Lakefield processors (2020).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SDP</a:t>
            </a:r>
            <a:r>
              <a:rPr lang="en-US" sz="1600" dirty="0">
                <a:latin typeface="+mj-lt"/>
              </a:rPr>
              <a:t> only states the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average power consumption </a:t>
            </a:r>
            <a:r>
              <a:rPr lang="en-US" sz="1600" dirty="0">
                <a:latin typeface="+mj-lt"/>
              </a:rPr>
              <a:t>of a processor using a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particular mix of benchmark programs </a:t>
            </a:r>
            <a:r>
              <a:rPr lang="en-US" sz="1600" dirty="0">
                <a:latin typeface="+mj-lt"/>
              </a:rPr>
              <a:t>that simulate "real-world" scenarios. “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SPD value is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remarkably lower than the related TDP value</a:t>
            </a:r>
            <a:r>
              <a:rPr lang="en-US" sz="1600" dirty="0">
                <a:latin typeface="+mj-lt"/>
              </a:rPr>
              <a:t>, e.g., for the 13 W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Core i7-3689Y Intel states an SDP of 7 W.</a:t>
            </a:r>
          </a:p>
          <a:p>
            <a:r>
              <a:rPr lang="en-US" sz="1600" spc="-30" dirty="0">
                <a:latin typeface="+mj-lt"/>
              </a:rPr>
              <a:t>    </a:t>
            </a:r>
            <a:r>
              <a:rPr lang="en-US" sz="1600" spc="-70" dirty="0">
                <a:latin typeface="+mj-lt"/>
              </a:rPr>
              <a:t>Declaring SPD values instead of or beyond the TDP value is more or less a </a:t>
            </a:r>
            <a:r>
              <a:rPr lang="en-US" sz="1600" spc="-70" dirty="0">
                <a:solidFill>
                  <a:srgbClr val="0070C0"/>
                </a:solidFill>
                <a:latin typeface="+mj-lt"/>
              </a:rPr>
              <a:t>marketing ploy</a:t>
            </a:r>
            <a:r>
              <a:rPr lang="en-US" sz="1600" spc="-70" dirty="0">
                <a:latin typeface="+mj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43703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458670"/>
            <a:ext cx="48902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 P (Performance) states P0 –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(3)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36585" y="3609020"/>
            <a:ext cx="1689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Global states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61510" y="2888940"/>
            <a:ext cx="29482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Ci: Idle 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(C4…Cn states since ACPI 2.0)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-63515" y="1951093"/>
            <a:ext cx="34403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Pi: Performance 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(active states, since ACPI 2.0))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04221" y="3879050"/>
            <a:ext cx="23376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Si: System Sleep states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83593" y="4239090"/>
            <a:ext cx="3600858" cy="24519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G1: OS-initiated, system context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saved, no rebooting needed.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G2/Soft off: OS-initiated shut down.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Power supply remains on,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system context is not saved,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the system must be restarted.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G3/Mechanical off: Entered by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activating a mechanical switch.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The system must be restarted.</a:t>
            </a:r>
          </a:p>
        </p:txBody>
      </p:sp>
      <p:grpSp>
        <p:nvGrpSpPr>
          <p:cNvPr id="60" name="Group 59"/>
          <p:cNvGrpSpPr/>
          <p:nvPr/>
        </p:nvGrpSpPr>
        <p:grpSpPr>
          <a:xfrm>
            <a:off x="3143846" y="996715"/>
            <a:ext cx="5973659" cy="5779470"/>
            <a:chOff x="3221850" y="996715"/>
            <a:chExt cx="5908082" cy="5746443"/>
          </a:xfrm>
        </p:grpSpPr>
        <p:grpSp>
          <p:nvGrpSpPr>
            <p:cNvPr id="52" name="Group 51"/>
            <p:cNvGrpSpPr/>
            <p:nvPr/>
          </p:nvGrpSpPr>
          <p:grpSpPr>
            <a:xfrm>
              <a:off x="3221850" y="996715"/>
              <a:ext cx="5908082" cy="5746443"/>
              <a:chOff x="3290672" y="996715"/>
              <a:chExt cx="5908082" cy="5746443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 rotWithShape="1">
              <a:blip r:embed="rId2"/>
              <a:srcRect b="75022"/>
              <a:stretch/>
            </p:blipFill>
            <p:spPr>
              <a:xfrm>
                <a:off x="3300297" y="996715"/>
                <a:ext cx="5772203" cy="1717562"/>
              </a:xfrm>
              <a:prstGeom prst="rect">
                <a:avLst/>
              </a:prstGeom>
            </p:spPr>
          </p:pic>
          <p:sp>
            <p:nvSpPr>
              <p:cNvPr id="5" name="Left Brace 4"/>
              <p:cNvSpPr/>
              <p:nvPr/>
            </p:nvSpPr>
            <p:spPr bwMode="auto">
              <a:xfrm>
                <a:off x="3731737" y="2888580"/>
                <a:ext cx="144000" cy="1029143"/>
              </a:xfrm>
              <a:prstGeom prst="leftBrac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>
                <a:off x="3731737" y="1951864"/>
                <a:ext cx="144000" cy="686095"/>
              </a:xfrm>
              <a:prstGeom prst="leftBrac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8814338" y="6343048"/>
                <a:ext cx="37778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*</a:t>
                </a:r>
              </a:p>
            </p:txBody>
          </p:sp>
          <p:pic>
            <p:nvPicPr>
              <p:cNvPr id="14" name="Picture 13"/>
              <p:cNvPicPr>
                <a:picLocks noChangeAspect="1"/>
              </p:cNvPicPr>
              <p:nvPr/>
            </p:nvPicPr>
            <p:blipFill rotWithShape="1">
              <a:blip r:embed="rId2"/>
              <a:srcRect t="60320" b="4009"/>
              <a:stretch/>
            </p:blipFill>
            <p:spPr>
              <a:xfrm>
                <a:off x="3290672" y="4168762"/>
                <a:ext cx="5772203" cy="2452881"/>
              </a:xfrm>
              <a:prstGeom prst="rect">
                <a:avLst/>
              </a:prstGeom>
            </p:spPr>
          </p:pic>
          <p:grpSp>
            <p:nvGrpSpPr>
              <p:cNvPr id="40" name="Group 39"/>
              <p:cNvGrpSpPr/>
              <p:nvPr/>
            </p:nvGrpSpPr>
            <p:grpSpPr>
              <a:xfrm>
                <a:off x="5169063" y="2839317"/>
                <a:ext cx="4029691" cy="1204615"/>
                <a:chOff x="5178688" y="2311986"/>
                <a:chExt cx="3713791" cy="1157706"/>
              </a:xfrm>
            </p:grpSpPr>
            <p:grpSp>
              <p:nvGrpSpPr>
                <p:cNvPr id="35" name="Group 34"/>
                <p:cNvGrpSpPr/>
                <p:nvPr/>
              </p:nvGrpSpPr>
              <p:grpSpPr>
                <a:xfrm>
                  <a:off x="5178688" y="2311986"/>
                  <a:ext cx="3713791" cy="1157706"/>
                  <a:chOff x="5178688" y="2311986"/>
                  <a:chExt cx="3713791" cy="1157706"/>
                </a:xfrm>
              </p:grpSpPr>
              <p:grpSp>
                <p:nvGrpSpPr>
                  <p:cNvPr id="25" name="Group 24"/>
                  <p:cNvGrpSpPr/>
                  <p:nvPr/>
                </p:nvGrpSpPr>
                <p:grpSpPr>
                  <a:xfrm>
                    <a:off x="5178688" y="2311986"/>
                    <a:ext cx="3713791" cy="1157706"/>
                    <a:chOff x="3986935" y="3079293"/>
                    <a:chExt cx="3398756" cy="1474833"/>
                  </a:xfrm>
                </p:grpSpPr>
                <p:pic>
                  <p:nvPicPr>
                    <p:cNvPr id="26" name="Picture 25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23328" t="61054" b="33535"/>
                    <a:stretch/>
                  </p:blipFill>
                  <p:spPr>
                    <a:xfrm>
                      <a:off x="3986935" y="4149080"/>
                      <a:ext cx="3395490" cy="40504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7" name="Picture 26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23254" t="25251" b="64164"/>
                    <a:stretch/>
                  </p:blipFill>
                  <p:spPr>
                    <a:xfrm>
                      <a:off x="3986935" y="3079293"/>
                      <a:ext cx="3398756" cy="79233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9" name="Picture 28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59464" t="62215" r="7844" b="36004"/>
                    <a:stretch/>
                  </p:blipFill>
                  <p:spPr>
                    <a:xfrm>
                      <a:off x="4036573" y="4253249"/>
                      <a:ext cx="1447800" cy="133350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30" name="TextBox 29"/>
                    <p:cNvSpPr txBox="1"/>
                    <p:nvPr/>
                  </p:nvSpPr>
                  <p:spPr>
                    <a:xfrm>
                      <a:off x="3991966" y="4149889"/>
                      <a:ext cx="334775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Cn</a:t>
                      </a:r>
                    </a:p>
                  </p:txBody>
                </p:sp>
                <p:pic>
                  <p:nvPicPr>
                    <p:cNvPr id="31" name="Picture 30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59464" t="26688" r="7844" b="70210"/>
                    <a:stretch/>
                  </p:blipFill>
                  <p:spPr>
                    <a:xfrm>
                      <a:off x="4053885" y="3173113"/>
                      <a:ext cx="1447800" cy="23222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" name="Picture 31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82119" t="31535" r="7844" b="65557"/>
                    <a:stretch/>
                  </p:blipFill>
                  <p:spPr>
                    <a:xfrm>
                      <a:off x="4062331" y="3536479"/>
                      <a:ext cx="3014431" cy="200519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33" name="TextBox 32"/>
                    <p:cNvSpPr txBox="1"/>
                    <p:nvPr/>
                  </p:nvSpPr>
                  <p:spPr>
                    <a:xfrm>
                      <a:off x="4002324" y="3508020"/>
                      <a:ext cx="327439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C2</a:t>
                      </a:r>
                      <a:endPara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" name="TextBox 33"/>
                    <p:cNvSpPr txBox="1"/>
                    <p:nvPr/>
                  </p:nvSpPr>
                  <p:spPr>
                    <a:xfrm>
                      <a:off x="4010393" y="3126293"/>
                      <a:ext cx="327439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C1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2" name="Rectangle 1"/>
                  <p:cNvSpPr/>
                  <p:nvPr/>
                </p:nvSpPr>
                <p:spPr bwMode="auto">
                  <a:xfrm>
                    <a:off x="5204320" y="3100397"/>
                    <a:ext cx="3610018" cy="73556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uLnTx/>
                      <a:uFillTx/>
                      <a:latin typeface="Verdana" pitchFamily="34" charset="0"/>
                      <a:ea typeface="+mn-ea"/>
                      <a:cs typeface="+mn-cs"/>
                    </a:endParaRPr>
                  </a:p>
                </p:txBody>
              </p:sp>
            </p:grpSp>
            <p:cxnSp>
              <p:nvCxnSpPr>
                <p:cNvPr id="36" name="Straight Connector 35"/>
                <p:cNvCxnSpPr/>
                <p:nvPr/>
              </p:nvCxnSpPr>
              <p:spPr bwMode="auto">
                <a:xfrm>
                  <a:off x="5639732" y="2950574"/>
                  <a:ext cx="1" cy="219089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ysDot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9" name="Rectangle 38"/>
                <p:cNvSpPr/>
                <p:nvPr/>
              </p:nvSpPr>
              <p:spPr bwMode="auto">
                <a:xfrm>
                  <a:off x="5261073" y="2910136"/>
                  <a:ext cx="3496392" cy="45719"/>
                </a:xfrm>
                <a:prstGeom prst="rect">
                  <a:avLst/>
                </a:prstGeom>
                <a:solidFill>
                  <a:schemeClr val="bg1"/>
                </a:solidFill>
                <a:ln w="190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2" name="Picture 41"/>
              <p:cNvPicPr>
                <a:picLocks noChangeAspect="1"/>
              </p:cNvPicPr>
              <p:nvPr/>
            </p:nvPicPr>
            <p:blipFill rotWithShape="1">
              <a:blip r:embed="rId2"/>
              <a:srcRect l="11695" t="9733" r="85187" b="62548"/>
              <a:stretch/>
            </p:blipFill>
            <p:spPr>
              <a:xfrm>
                <a:off x="3977011" y="2374534"/>
                <a:ext cx="179686" cy="1902496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2"/>
              <a:srcRect l="10915" t="30522" r="84407" b="65320"/>
              <a:stretch/>
            </p:blipFill>
            <p:spPr>
              <a:xfrm>
                <a:off x="4790006" y="3357070"/>
                <a:ext cx="292999" cy="310224"/>
              </a:xfrm>
              <a:prstGeom prst="rect">
                <a:avLst/>
              </a:prstGeom>
            </p:spPr>
          </p:pic>
          <p:pic>
            <p:nvPicPr>
              <p:cNvPr id="44" name="Picture 43"/>
              <p:cNvPicPr>
                <a:picLocks noChangeAspect="1"/>
              </p:cNvPicPr>
              <p:nvPr/>
            </p:nvPicPr>
            <p:blipFill rotWithShape="1">
              <a:blip r:embed="rId2"/>
              <a:srcRect l="27289" t="18049" r="67138" b="67317"/>
              <a:stretch/>
            </p:blipFill>
            <p:spPr>
              <a:xfrm>
                <a:off x="4882695" y="2291549"/>
                <a:ext cx="352960" cy="1137491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 rotWithShape="1">
              <a:blip r:embed="rId2"/>
              <a:srcRect l="27289" t="31760" r="67897" b="64569"/>
              <a:stretch/>
            </p:blipFill>
            <p:spPr>
              <a:xfrm>
                <a:off x="4893602" y="3625142"/>
                <a:ext cx="292170" cy="258363"/>
              </a:xfrm>
              <a:prstGeom prst="rect">
                <a:avLst/>
              </a:prstGeom>
            </p:spPr>
          </p:pic>
        </p:grpSp>
        <p:sp>
          <p:nvSpPr>
            <p:cNvPr id="53" name="Rectangle 52"/>
            <p:cNvSpPr/>
            <p:nvPr/>
          </p:nvSpPr>
          <p:spPr bwMode="auto">
            <a:xfrm>
              <a:off x="4867006" y="1628800"/>
              <a:ext cx="92689" cy="225025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 bwMode="auto">
            <a:xfrm flipH="1">
              <a:off x="4920548" y="1631754"/>
              <a:ext cx="11492" cy="2232000"/>
            </a:xfrm>
            <a:prstGeom prst="line">
              <a:avLst/>
            </a:prstGeom>
            <a:noFill/>
            <a:ln w="508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" name="Rectangle 56"/>
            <p:cNvSpPr/>
            <p:nvPr/>
          </p:nvSpPr>
          <p:spPr bwMode="auto">
            <a:xfrm>
              <a:off x="4778608" y="1631754"/>
              <a:ext cx="109141" cy="22753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 bwMode="auto">
            <a:xfrm flipV="1">
              <a:off x="4783477" y="1635574"/>
              <a:ext cx="1800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8" name="Rounded Rectangle 37"/>
          <p:cNvSpPr/>
          <p:nvPr/>
        </p:nvSpPr>
        <p:spPr bwMode="auto">
          <a:xfrm>
            <a:off x="296863" y="1687316"/>
            <a:ext cx="8734913" cy="112974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 w="28575">
                <a:solidFill>
                  <a:srgbClr val="000000"/>
                </a:solidFill>
                <a:prstDash val="sysDash"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9871745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(4)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5307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implementation of DVFS -2</a:t>
            </a:r>
          </a:p>
        </p:txBody>
      </p:sp>
      <p:sp>
        <p:nvSpPr>
          <p:cNvPr id="6" name="Rectangle 5"/>
          <p:cNvSpPr/>
          <p:nvPr/>
        </p:nvSpPr>
        <p:spPr>
          <a:xfrm>
            <a:off x="26495" y="5115671"/>
            <a:ext cx="86409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Figure: Example of operating points (of Intel’s Pentium M processor (</a:t>
            </a:r>
            <a:r>
              <a:rPr lang="en-US" sz="1600" dirty="0">
                <a:latin typeface="+mj-lt"/>
                <a:ea typeface="Verdana" panose="020B0604030504040204" pitchFamily="34" charset="0"/>
              </a:rPr>
              <a:t>~</a:t>
            </a:r>
            <a:r>
              <a:rPr lang="en-US" sz="1600" dirty="0">
                <a:latin typeface="+mj-lt"/>
              </a:rPr>
              <a:t>2003))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376645" y="2166248"/>
            <a:ext cx="5908475" cy="2899573"/>
            <a:chOff x="1736685" y="2888940"/>
            <a:chExt cx="5908475" cy="2899573"/>
          </a:xfrm>
        </p:grpSpPr>
        <p:pic>
          <p:nvPicPr>
            <p:cNvPr id="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396" t="17250" r="8726" b="26415"/>
            <a:stretch/>
          </p:blipFill>
          <p:spPr bwMode="auto">
            <a:xfrm>
              <a:off x="1736685" y="2933945"/>
              <a:ext cx="5908475" cy="28545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Box 8"/>
            <p:cNvSpPr txBox="1"/>
            <p:nvPr/>
          </p:nvSpPr>
          <p:spPr>
            <a:xfrm>
              <a:off x="6482501" y="2888940"/>
              <a:ext cx="38824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>
                  <a:solidFill>
                    <a:srgbClr val="FF0000"/>
                  </a:solidFill>
                  <a:latin typeface="+mj-lt"/>
                </a:rPr>
                <a:t>P1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832140" y="3309704"/>
              <a:ext cx="38824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>
                  <a:solidFill>
                    <a:srgbClr val="FF0000"/>
                  </a:solidFill>
                  <a:latin typeface="+mj-lt"/>
                </a:rPr>
                <a:t>P2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93642" y="3933825"/>
              <a:ext cx="38824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>
                  <a:solidFill>
                    <a:srgbClr val="FF0000"/>
                  </a:solidFill>
                  <a:latin typeface="+mj-lt"/>
                </a:rPr>
                <a:t>P6</a:t>
              </a: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8885" y="877696"/>
            <a:ext cx="9144000" cy="616089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1500" y="908720"/>
            <a:ext cx="8652828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P-states</a:t>
            </a:r>
            <a:r>
              <a:rPr lang="en-US" sz="1600" dirty="0">
                <a:latin typeface="+mj-lt"/>
              </a:rPr>
              <a:t> are possible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operating points </a:t>
            </a:r>
            <a:r>
              <a:rPr lang="en-US" sz="1600" dirty="0">
                <a:latin typeface="+mj-lt"/>
              </a:rPr>
              <a:t>(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Vcc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and fc pairs) of a core </a:t>
            </a:r>
            <a:r>
              <a:rPr lang="en-US" sz="1600" dirty="0">
                <a:latin typeface="+mj-lt"/>
              </a:rPr>
              <a:t>while running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under DVFS.</a:t>
            </a:r>
          </a:p>
          <a:p>
            <a:r>
              <a:rPr lang="en-US" sz="1600" dirty="0">
                <a:latin typeface="+mj-lt"/>
              </a:rPr>
              <a:t>An example below will illustrate this.</a:t>
            </a:r>
          </a:p>
        </p:txBody>
      </p:sp>
    </p:spTree>
    <p:extLst>
      <p:ext uri="{BB962C8B-B14F-4D97-AF65-F5344CB8AC3E}">
        <p14:creationId xmlns:p14="http://schemas.microsoft.com/office/powerpoint/2010/main" val="761700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(5)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2456" y="846874"/>
            <a:ext cx="9144000" cy="86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-45721" y="877897"/>
            <a:ext cx="9108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When DVFS is used, the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OS</a:t>
            </a:r>
            <a:r>
              <a:rPr lang="en-US" sz="1600" spc="-20" dirty="0">
                <a:latin typeface="+mj-lt"/>
              </a:rPr>
              <a:t> continuously determines the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lowest possible P-states</a:t>
            </a:r>
          </a:p>
          <a:p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in subsequent time windows, which are needed to run the workload without a</a:t>
            </a:r>
          </a:p>
          <a:p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noticeable 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lengthening, to keep power consumption as low as possible.</a:t>
            </a:r>
            <a:endParaRPr lang="en-US" sz="1600" spc="-60" dirty="0">
              <a:latin typeface="+mj-lt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5307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implementation of DVFS -3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5399736" y="3668106"/>
            <a:ext cx="3942794" cy="9310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300" dirty="0">
                <a:latin typeface="+mj-lt"/>
              </a:rPr>
              <a:t>Both fc and Vdd will be scaled </a:t>
            </a:r>
          </a:p>
          <a:p>
            <a:pPr>
              <a:spcAft>
                <a:spcPts val="300"/>
              </a:spcAft>
            </a:pPr>
            <a:r>
              <a:rPr lang="hu-HU" sz="1300" dirty="0">
                <a:latin typeface="+mj-lt"/>
              </a:rPr>
              <a:t>        </a:t>
            </a:r>
            <a:r>
              <a:rPr lang="hu-HU" sz="1300" dirty="0" err="1">
                <a:latin typeface="+mj-lt"/>
              </a:rPr>
              <a:t>according</a:t>
            </a:r>
            <a:r>
              <a:rPr lang="hu-HU" sz="1300" dirty="0">
                <a:latin typeface="+mj-lt"/>
              </a:rPr>
              <a:t> to the </a:t>
            </a:r>
            <a:r>
              <a:rPr lang="hu-HU" sz="1300" dirty="0" err="1">
                <a:latin typeface="+mj-lt"/>
              </a:rPr>
              <a:t>workload</a:t>
            </a:r>
            <a:r>
              <a:rPr lang="hu-HU" sz="1300" dirty="0">
                <a:latin typeface="+mj-lt"/>
              </a:rPr>
              <a:t> </a:t>
            </a:r>
            <a:r>
              <a:rPr lang="hu-HU" sz="1300" dirty="0" err="1">
                <a:latin typeface="+mj-lt"/>
              </a:rPr>
              <a:t>intensity</a:t>
            </a:r>
            <a:r>
              <a:rPr lang="hu-HU" sz="13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300" dirty="0" err="1">
                <a:latin typeface="+mj-lt"/>
              </a:rPr>
              <a:t>Vcc</a:t>
            </a:r>
            <a:r>
              <a:rPr lang="hu-HU" sz="1300" dirty="0">
                <a:latin typeface="+mj-lt"/>
              </a:rPr>
              <a:t> is chosen with a guard band</a:t>
            </a:r>
          </a:p>
          <a:p>
            <a:pPr algn="ctr"/>
            <a:r>
              <a:rPr lang="hu-HU" sz="1300" dirty="0">
                <a:latin typeface="+mj-lt"/>
              </a:rPr>
              <a:t>  </a:t>
            </a:r>
            <a:r>
              <a:rPr lang="hu-HU" sz="1300" dirty="0" err="1">
                <a:latin typeface="+mj-lt"/>
              </a:rPr>
              <a:t>according</a:t>
            </a:r>
            <a:r>
              <a:rPr lang="hu-HU" sz="1300" dirty="0">
                <a:latin typeface="+mj-lt"/>
              </a:rPr>
              <a:t> to the actual fc values.</a:t>
            </a:r>
            <a:endParaRPr lang="en-US" sz="1300" dirty="0">
              <a:latin typeface="+mj-lt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395254" y="5409220"/>
            <a:ext cx="27606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Principle of </a:t>
            </a:r>
            <a:r>
              <a:rPr lang="en-US" sz="1600" dirty="0" err="1">
                <a:latin typeface="+mj-lt"/>
              </a:rPr>
              <a:t>DVFS</a:t>
            </a:r>
            <a:endParaRPr lang="en-US" sz="1600" dirty="0">
              <a:latin typeface="+mj-lt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2524257" y="1988840"/>
            <a:ext cx="4022740" cy="3423835"/>
            <a:chOff x="2524257" y="1988840"/>
            <a:chExt cx="4022740" cy="3576477"/>
          </a:xfrm>
        </p:grpSpPr>
        <p:grpSp>
          <p:nvGrpSpPr>
            <p:cNvPr id="15" name="Group 14"/>
            <p:cNvGrpSpPr/>
            <p:nvPr/>
          </p:nvGrpSpPr>
          <p:grpSpPr>
            <a:xfrm>
              <a:off x="2524257" y="1988840"/>
              <a:ext cx="4022740" cy="3576477"/>
              <a:chOff x="3109375" y="2620964"/>
              <a:chExt cx="2934158" cy="2522655"/>
            </a:xfrm>
          </p:grpSpPr>
          <p:sp>
            <p:nvSpPr>
              <p:cNvPr id="16" name="Line 41"/>
              <p:cNvSpPr>
                <a:spLocks noChangeShapeType="1"/>
              </p:cNvSpPr>
              <p:nvPr/>
            </p:nvSpPr>
            <p:spPr bwMode="auto">
              <a:xfrm>
                <a:off x="3515775" y="4881564"/>
                <a:ext cx="220662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17" name="Line 42"/>
              <p:cNvSpPr>
                <a:spLocks noChangeShapeType="1"/>
              </p:cNvSpPr>
              <p:nvPr/>
            </p:nvSpPr>
            <p:spPr bwMode="auto">
              <a:xfrm flipV="1">
                <a:off x="3625312" y="2936877"/>
                <a:ext cx="9525" cy="2005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18" name="Line 43"/>
              <p:cNvSpPr>
                <a:spLocks noChangeShapeType="1"/>
              </p:cNvSpPr>
              <p:nvPr/>
            </p:nvSpPr>
            <p:spPr bwMode="auto">
              <a:xfrm flipH="1">
                <a:off x="3576100" y="4039129"/>
                <a:ext cx="825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19" name="Line 44"/>
              <p:cNvSpPr>
                <a:spLocks noChangeShapeType="1"/>
              </p:cNvSpPr>
              <p:nvPr/>
            </p:nvSpPr>
            <p:spPr bwMode="auto">
              <a:xfrm flipH="1">
                <a:off x="3576100" y="3689088"/>
                <a:ext cx="825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0" name="Line 45"/>
              <p:cNvSpPr>
                <a:spLocks noChangeShapeType="1"/>
              </p:cNvSpPr>
              <p:nvPr/>
            </p:nvSpPr>
            <p:spPr bwMode="auto">
              <a:xfrm flipH="1">
                <a:off x="3576100" y="3368056"/>
                <a:ext cx="825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1" name="Line 46"/>
              <p:cNvSpPr>
                <a:spLocks noChangeShapeType="1"/>
              </p:cNvSpPr>
              <p:nvPr/>
            </p:nvSpPr>
            <p:spPr bwMode="auto">
              <a:xfrm flipH="1">
                <a:off x="3576100" y="3098802"/>
                <a:ext cx="825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2" name="Text Box 47"/>
              <p:cNvSpPr txBox="1">
                <a:spLocks noChangeArrowheads="1"/>
              </p:cNvSpPr>
              <p:nvPr/>
            </p:nvSpPr>
            <p:spPr bwMode="auto">
              <a:xfrm>
                <a:off x="5795424" y="4757739"/>
                <a:ext cx="2481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</a:t>
                </a:r>
              </a:p>
            </p:txBody>
          </p:sp>
          <p:sp>
            <p:nvSpPr>
              <p:cNvPr id="23" name="Text Box 48"/>
              <p:cNvSpPr txBox="1">
                <a:spLocks noChangeArrowheads="1"/>
              </p:cNvSpPr>
              <p:nvPr/>
            </p:nvSpPr>
            <p:spPr bwMode="auto">
              <a:xfrm>
                <a:off x="3452275" y="2620964"/>
                <a:ext cx="351000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</a:t>
                </a:r>
                <a:endParaRPr lang="hu-HU" altLang="en-US" sz="1200" b="1" dirty="0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4" name="Text Box 49"/>
              <p:cNvSpPr txBox="1">
                <a:spLocks noChangeArrowheads="1"/>
              </p:cNvSpPr>
              <p:nvPr/>
            </p:nvSpPr>
            <p:spPr bwMode="auto">
              <a:xfrm>
                <a:off x="5134107" y="4940302"/>
                <a:ext cx="304231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fc0</a:t>
                </a:r>
              </a:p>
            </p:txBody>
          </p:sp>
          <p:sp>
            <p:nvSpPr>
              <p:cNvPr id="25" name="Text Box 51"/>
              <p:cNvSpPr txBox="1">
                <a:spLocks noChangeArrowheads="1"/>
              </p:cNvSpPr>
              <p:nvPr/>
            </p:nvSpPr>
            <p:spPr bwMode="auto">
              <a:xfrm>
                <a:off x="4941711" y="3188770"/>
                <a:ext cx="894686" cy="3972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Highest</a:t>
                </a:r>
                <a:br>
                  <a:rPr lang="hu-HU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</a:b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power</a:t>
                </a:r>
              </a:p>
              <a:p>
                <a:pPr algn="ctr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 consumption</a:t>
                </a:r>
                <a:endParaRPr lang="hu-HU" altLang="en-US" sz="1200" dirty="0">
                  <a:solidFill>
                    <a:srgbClr val="FF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6" name="Text Box 52"/>
              <p:cNvSpPr txBox="1">
                <a:spLocks noChangeArrowheads="1"/>
              </p:cNvSpPr>
              <p:nvPr/>
            </p:nvSpPr>
            <p:spPr bwMode="auto">
              <a:xfrm>
                <a:off x="3120487" y="2987677"/>
                <a:ext cx="40010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</a:t>
                </a: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7" name="Text Box 53"/>
              <p:cNvSpPr txBox="1">
                <a:spLocks noChangeArrowheads="1"/>
              </p:cNvSpPr>
              <p:nvPr/>
            </p:nvSpPr>
            <p:spPr bwMode="auto">
              <a:xfrm>
                <a:off x="3110962" y="3290096"/>
                <a:ext cx="40010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</a:t>
                </a: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1</a:t>
                </a:r>
              </a:p>
            </p:txBody>
          </p:sp>
          <p:sp>
            <p:nvSpPr>
              <p:cNvPr id="28" name="Text Box 54"/>
              <p:cNvSpPr txBox="1">
                <a:spLocks noChangeArrowheads="1"/>
              </p:cNvSpPr>
              <p:nvPr/>
            </p:nvSpPr>
            <p:spPr bwMode="auto">
              <a:xfrm>
                <a:off x="3112550" y="3951641"/>
                <a:ext cx="40010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dirty="0" err="1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ccn</a:t>
                </a:r>
                <a:endParaRPr lang="hu-HU" altLang="en-US" sz="1200" dirty="0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9" name="Text Box 55"/>
              <p:cNvSpPr txBox="1">
                <a:spLocks noChangeArrowheads="1"/>
              </p:cNvSpPr>
              <p:nvPr/>
            </p:nvSpPr>
            <p:spPr bwMode="auto">
              <a:xfrm>
                <a:off x="3109375" y="3611124"/>
                <a:ext cx="40010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</a:t>
                </a: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30" name="Text Box 56"/>
              <p:cNvSpPr txBox="1">
                <a:spLocks noChangeArrowheads="1"/>
              </p:cNvSpPr>
              <p:nvPr/>
            </p:nvSpPr>
            <p:spPr bwMode="auto">
              <a:xfrm>
                <a:off x="3309400" y="3765905"/>
                <a:ext cx="17561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.</a:t>
                </a:r>
              </a:p>
            </p:txBody>
          </p:sp>
          <p:sp>
            <p:nvSpPr>
              <p:cNvPr id="31" name="Text Box 57"/>
              <p:cNvSpPr txBox="1">
                <a:spLocks noChangeArrowheads="1"/>
              </p:cNvSpPr>
              <p:nvPr/>
            </p:nvSpPr>
            <p:spPr bwMode="auto">
              <a:xfrm>
                <a:off x="3309400" y="3706638"/>
                <a:ext cx="17561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.</a:t>
                </a:r>
              </a:p>
            </p:txBody>
          </p:sp>
          <p:sp>
            <p:nvSpPr>
              <p:cNvPr id="32" name="Line 59"/>
              <p:cNvSpPr>
                <a:spLocks noChangeShapeType="1"/>
              </p:cNvSpPr>
              <p:nvPr/>
            </p:nvSpPr>
            <p:spPr bwMode="auto">
              <a:xfrm>
                <a:off x="5263612" y="4818064"/>
                <a:ext cx="0" cy="10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33" name="Line 60"/>
              <p:cNvSpPr>
                <a:spLocks noChangeShapeType="1"/>
              </p:cNvSpPr>
              <p:nvPr/>
            </p:nvSpPr>
            <p:spPr bwMode="auto">
              <a:xfrm>
                <a:off x="3985675" y="4818064"/>
                <a:ext cx="0" cy="10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34" name="Text Box 61"/>
              <p:cNvSpPr txBox="1">
                <a:spLocks noChangeArrowheads="1"/>
              </p:cNvSpPr>
              <p:nvPr/>
            </p:nvSpPr>
            <p:spPr bwMode="auto">
              <a:xfrm>
                <a:off x="3841883" y="4948239"/>
                <a:ext cx="304231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fcn</a:t>
                </a:r>
              </a:p>
            </p:txBody>
          </p:sp>
          <p:sp>
            <p:nvSpPr>
              <p:cNvPr id="35" name="Line 62"/>
              <p:cNvSpPr>
                <a:spLocks noChangeShapeType="1"/>
              </p:cNvSpPr>
              <p:nvPr/>
            </p:nvSpPr>
            <p:spPr bwMode="auto">
              <a:xfrm>
                <a:off x="4422237" y="4818064"/>
                <a:ext cx="0" cy="10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36" name="Text Box 63"/>
              <p:cNvSpPr txBox="1">
                <a:spLocks noChangeArrowheads="1"/>
              </p:cNvSpPr>
              <p:nvPr/>
            </p:nvSpPr>
            <p:spPr bwMode="auto">
              <a:xfrm>
                <a:off x="4285057" y="4948239"/>
                <a:ext cx="304231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fc2</a:t>
                </a:r>
              </a:p>
            </p:txBody>
          </p:sp>
          <p:sp>
            <p:nvSpPr>
              <p:cNvPr id="37" name="Line 64"/>
              <p:cNvSpPr>
                <a:spLocks noChangeShapeType="1"/>
              </p:cNvSpPr>
              <p:nvPr/>
            </p:nvSpPr>
            <p:spPr bwMode="auto">
              <a:xfrm>
                <a:off x="4847687" y="4816477"/>
                <a:ext cx="0" cy="10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38" name="Text Box 65"/>
              <p:cNvSpPr txBox="1">
                <a:spLocks noChangeArrowheads="1"/>
              </p:cNvSpPr>
              <p:nvPr/>
            </p:nvSpPr>
            <p:spPr bwMode="auto">
              <a:xfrm>
                <a:off x="4710507" y="4946652"/>
                <a:ext cx="304231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fc1</a:t>
                </a:r>
              </a:p>
            </p:txBody>
          </p:sp>
          <p:sp>
            <p:nvSpPr>
              <p:cNvPr id="39" name="Text Box 67"/>
              <p:cNvSpPr txBox="1">
                <a:spLocks noChangeArrowheads="1"/>
              </p:cNvSpPr>
              <p:nvPr/>
            </p:nvSpPr>
            <p:spPr bwMode="auto">
              <a:xfrm>
                <a:off x="4301312" y="3534549"/>
                <a:ext cx="2025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●</a:t>
                </a:r>
              </a:p>
            </p:txBody>
          </p:sp>
          <p:sp>
            <p:nvSpPr>
              <p:cNvPr id="40" name="Text Box 68"/>
              <p:cNvSpPr txBox="1">
                <a:spLocks noChangeArrowheads="1"/>
              </p:cNvSpPr>
              <p:nvPr/>
            </p:nvSpPr>
            <p:spPr bwMode="auto">
              <a:xfrm>
                <a:off x="5071524" y="2917535"/>
                <a:ext cx="2025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●</a:t>
                </a:r>
              </a:p>
            </p:txBody>
          </p:sp>
          <p:sp>
            <p:nvSpPr>
              <p:cNvPr id="41" name="Text Box 69"/>
              <p:cNvSpPr txBox="1">
                <a:spLocks noChangeArrowheads="1"/>
              </p:cNvSpPr>
              <p:nvPr/>
            </p:nvSpPr>
            <p:spPr bwMode="auto">
              <a:xfrm>
                <a:off x="3804700" y="3894295"/>
                <a:ext cx="2025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●</a:t>
                </a:r>
              </a:p>
            </p:txBody>
          </p:sp>
          <p:sp>
            <p:nvSpPr>
              <p:cNvPr id="42" name="Text Box 70"/>
              <p:cNvSpPr txBox="1">
                <a:spLocks noChangeArrowheads="1"/>
              </p:cNvSpPr>
              <p:nvPr/>
            </p:nvSpPr>
            <p:spPr bwMode="auto">
              <a:xfrm>
                <a:off x="4741324" y="3195831"/>
                <a:ext cx="2025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●</a:t>
                </a:r>
              </a:p>
            </p:txBody>
          </p:sp>
          <p:sp>
            <p:nvSpPr>
              <p:cNvPr id="43" name="Text Box 102"/>
              <p:cNvSpPr txBox="1">
                <a:spLocks noChangeArrowheads="1"/>
              </p:cNvSpPr>
              <p:nvPr/>
            </p:nvSpPr>
            <p:spPr bwMode="auto">
              <a:xfrm rot="19355788">
                <a:off x="3916873" y="3086087"/>
                <a:ext cx="658878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Workload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4052147" y="4840573"/>
                <a:ext cx="197832" cy="19538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..</a:t>
                </a:r>
                <a:endParaRPr lang="en-US" sz="1200" dirty="0"/>
              </a:p>
            </p:txBody>
          </p:sp>
          <p:sp>
            <p:nvSpPr>
              <p:cNvPr id="45" name="Text Box 80"/>
              <p:cNvSpPr txBox="1">
                <a:spLocks noChangeArrowheads="1"/>
              </p:cNvSpPr>
              <p:nvPr/>
            </p:nvSpPr>
            <p:spPr bwMode="auto">
              <a:xfrm>
                <a:off x="5045405" y="2777828"/>
                <a:ext cx="296046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P</a:t>
                </a:r>
                <a:r>
                  <a:rPr lang="en-US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0</a:t>
                </a:r>
                <a:endParaRPr lang="hu-HU" altLang="en-US" sz="1200" b="1" dirty="0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" name="Text Box 80"/>
              <p:cNvSpPr txBox="1">
                <a:spLocks noChangeArrowheads="1"/>
              </p:cNvSpPr>
              <p:nvPr/>
            </p:nvSpPr>
            <p:spPr bwMode="auto">
              <a:xfrm>
                <a:off x="4709031" y="3048229"/>
                <a:ext cx="296046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P1</a:t>
                </a:r>
              </a:p>
            </p:txBody>
          </p:sp>
          <p:sp>
            <p:nvSpPr>
              <p:cNvPr id="47" name="Text Box 80"/>
              <p:cNvSpPr txBox="1">
                <a:spLocks noChangeArrowheads="1"/>
              </p:cNvSpPr>
              <p:nvPr/>
            </p:nvSpPr>
            <p:spPr bwMode="auto">
              <a:xfrm>
                <a:off x="4276857" y="3395514"/>
                <a:ext cx="296046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P2</a:t>
                </a:r>
              </a:p>
            </p:txBody>
          </p:sp>
          <p:sp>
            <p:nvSpPr>
              <p:cNvPr id="48" name="Text Box 80"/>
              <p:cNvSpPr txBox="1">
                <a:spLocks noChangeArrowheads="1"/>
              </p:cNvSpPr>
              <p:nvPr/>
            </p:nvSpPr>
            <p:spPr bwMode="auto">
              <a:xfrm>
                <a:off x="3774582" y="3789312"/>
                <a:ext cx="296046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Pn</a:t>
                </a:r>
              </a:p>
            </p:txBody>
          </p:sp>
          <p:cxnSp>
            <p:nvCxnSpPr>
              <p:cNvPr id="49" name="Straight Connector 48"/>
              <p:cNvCxnSpPr/>
              <p:nvPr/>
            </p:nvCxnSpPr>
            <p:spPr bwMode="auto">
              <a:xfrm flipV="1">
                <a:off x="3957145" y="3055073"/>
                <a:ext cx="1292179" cy="1001011"/>
              </a:xfrm>
              <a:prstGeom prst="line">
                <a:avLst/>
              </a:prstGeom>
              <a:noFill/>
              <a:ln w="1905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" name="Straight Arrow Connector 49"/>
              <p:cNvCxnSpPr/>
              <p:nvPr/>
            </p:nvCxnSpPr>
            <p:spPr bwMode="auto">
              <a:xfrm flipH="1">
                <a:off x="3739657" y="2762922"/>
                <a:ext cx="1237407" cy="97175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/>
                <a:tailEnd type="triangle"/>
              </a:ln>
              <a:effectLst/>
            </p:spPr>
          </p:cxnSp>
        </p:grpSp>
        <p:sp>
          <p:nvSpPr>
            <p:cNvPr id="53" name="Text Box 50"/>
            <p:cNvSpPr txBox="1">
              <a:spLocks noChangeArrowheads="1"/>
            </p:cNvSpPr>
            <p:nvPr/>
          </p:nvSpPr>
          <p:spPr bwMode="auto">
            <a:xfrm>
              <a:off x="3068374" y="4294229"/>
              <a:ext cx="1438644" cy="684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fontAlgn="base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 dirty="0">
                  <a:solidFill>
                    <a:srgbClr val="FF0000"/>
                  </a:solidFill>
                  <a:latin typeface="Verdana" panose="020B0604030504040204" pitchFamily="34" charset="0"/>
                </a:rPr>
                <a:t>Lowest</a:t>
              </a:r>
              <a:br>
                <a:rPr lang="hu-HU" altLang="en-US" sz="1000" dirty="0">
                  <a:solidFill>
                    <a:srgbClr val="FF0000"/>
                  </a:solidFill>
                  <a:latin typeface="Verdana" panose="020B0604030504040204" pitchFamily="34" charset="0"/>
                </a:rPr>
              </a:br>
              <a:r>
                <a:rPr lang="en-US" altLang="en-US" sz="1000" dirty="0">
                  <a:solidFill>
                    <a:srgbClr val="FF0000"/>
                  </a:solidFill>
                  <a:latin typeface="Verdana" panose="020B0604030504040204" pitchFamily="34" charset="0"/>
                </a:rPr>
                <a:t>power</a:t>
              </a:r>
            </a:p>
            <a:p>
              <a:pPr algn="ctr" fontAlgn="base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FF0000"/>
                  </a:solidFill>
                  <a:latin typeface="Verdana" panose="020B0604030504040204" pitchFamily="34" charset="0"/>
                </a:rPr>
                <a:t> consumption</a:t>
              </a:r>
              <a:endParaRPr lang="hu-HU" altLang="en-US" sz="1000" dirty="0">
                <a:solidFill>
                  <a:srgbClr val="FF0000"/>
                </a:solidFill>
                <a:latin typeface="Verdana" panose="020B0604030504040204" pitchFamily="34" charset="0"/>
              </a:endParaRPr>
            </a:p>
          </p:txBody>
        </p:sp>
      </p:grpSp>
      <p:sp>
        <p:nvSpPr>
          <p:cNvPr id="57" name="Rounded Rectangle 56"/>
          <p:cNvSpPr/>
          <p:nvPr/>
        </p:nvSpPr>
        <p:spPr bwMode="auto">
          <a:xfrm>
            <a:off x="18510" y="5859270"/>
            <a:ext cx="9144000" cy="830997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1500" y="5859270"/>
            <a:ext cx="89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latin typeface="+mj-lt"/>
              </a:rPr>
              <a:t>To find the lowest possible P-state, the </a:t>
            </a:r>
            <a:r>
              <a:rPr lang="en-US" sz="1600" spc="-50" dirty="0">
                <a:solidFill>
                  <a:srgbClr val="FF0000"/>
                </a:solidFill>
                <a:latin typeface="+mj-lt"/>
              </a:rPr>
              <a:t>OS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 will </a:t>
            </a:r>
            <a:r>
              <a:rPr lang="en-US" sz="1600" spc="-50" dirty="0">
                <a:solidFill>
                  <a:srgbClr val="FF0000"/>
                </a:solidFill>
                <a:latin typeface="+mj-lt"/>
              </a:rPr>
              <a:t>assess the utilization rate of the core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in</a:t>
            </a:r>
          </a:p>
          <a:p>
            <a:r>
              <a:rPr lang="en-US" sz="1600" spc="-50" dirty="0">
                <a:solidFill>
                  <a:srgbClr val="0070C0"/>
                </a:solidFill>
                <a:latin typeface="+mj-lt"/>
              </a:rPr>
              <a:t>       each of the time windows </a:t>
            </a:r>
            <a:r>
              <a:rPr lang="en-US" sz="1600" spc="-30" dirty="0">
                <a:latin typeface="+mj-lt"/>
              </a:rPr>
              <a:t>(as discussed later) and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will adjust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the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basic clock 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frequency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 (and related core </a:t>
            </a:r>
            <a:r>
              <a:rPr lang="en-US" sz="1600" spc="-70" dirty="0">
                <a:solidFill>
                  <a:srgbClr val="0070C0"/>
                </a:solidFill>
                <a:latin typeface="+mj-lt"/>
              </a:rPr>
              <a:t>voltage) accordingly, </a:t>
            </a:r>
            <a:r>
              <a:rPr lang="en-US" sz="1600" spc="-70" dirty="0">
                <a:latin typeface="+mj-lt"/>
              </a:rPr>
              <a:t>as the next example demonstrates.</a:t>
            </a:r>
          </a:p>
        </p:txBody>
      </p:sp>
    </p:spTree>
    <p:extLst>
      <p:ext uri="{BB962C8B-B14F-4D97-AF65-F5344CB8AC3E}">
        <p14:creationId xmlns:p14="http://schemas.microsoft.com/office/powerpoint/2010/main" val="2805300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7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(6)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5307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implementation of DVFS -4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773705"/>
            <a:ext cx="809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Cont. 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0" y="2834163"/>
            <a:ext cx="9144000" cy="1080000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-26495" y="1914610"/>
            <a:ext cx="9144000" cy="864000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6515" y="1088740"/>
            <a:ext cx="9246698" cy="27853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E.g. if a core recently runs at 2 GHz but is utilized only by 50 %, each second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 clock cycle is wasted, and the clock frequency can be reduced to 1 GHz without</a:t>
            </a:r>
          </a:p>
          <a:p>
            <a:pPr lvl="0">
              <a:spcAft>
                <a:spcPts val="8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worsening the user experience.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Then, the OS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selects the optimal working point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from a given list of possible 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 P states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(fc,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Vcc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values) by looking for the P-state with a core frequency</a:t>
            </a:r>
          </a:p>
          <a:p>
            <a:pPr lvl="0">
              <a:spcAft>
                <a:spcPts val="12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of at least 1 GHz.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Subsequently,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OS forwards the specification of the requested P-state to the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      processor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via a register interface that is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defined by the ACPI standard, and finally,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PCU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(Power Control Unit)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of the CPU will accomplish the required P-state 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      transition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detailed subsequently. </a:t>
            </a:r>
          </a:p>
        </p:txBody>
      </p:sp>
    </p:spTree>
    <p:extLst>
      <p:ext uri="{BB962C8B-B14F-4D97-AF65-F5344CB8AC3E}">
        <p14:creationId xmlns:p14="http://schemas.microsoft.com/office/powerpoint/2010/main" val="3741203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(7)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773705"/>
            <a:ext cx="902811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We note that certain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early DVFS implementations </a:t>
            </a:r>
            <a:r>
              <a:rPr lang="en-US" sz="1600" dirty="0">
                <a:latin typeface="+mj-lt"/>
              </a:rPr>
              <a:t>(notable from AMD in about 2000)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were not ACPI-based </a:t>
            </a:r>
            <a:r>
              <a:rPr lang="en-US" sz="1600" dirty="0">
                <a:latin typeface="+mj-lt"/>
              </a:rPr>
              <a:t>but were proprietary.</a:t>
            </a:r>
          </a:p>
          <a:p>
            <a:r>
              <a:rPr lang="en-US" sz="1600" dirty="0">
                <a:latin typeface="+mj-lt"/>
              </a:rPr>
              <a:t>Nevertheless, we do not want to go into any details.</a:t>
            </a:r>
          </a:p>
        </p:txBody>
      </p:sp>
    </p:spTree>
    <p:extLst>
      <p:ext uri="{BB962C8B-B14F-4D97-AF65-F5344CB8AC3E}">
        <p14:creationId xmlns:p14="http://schemas.microsoft.com/office/powerpoint/2010/main" val="1580279467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71500" y="458670"/>
            <a:ext cx="90801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chemeClr val="accent6"/>
                </a:solidFill>
                <a:latin typeface="+mj-lt"/>
              </a:rPr>
              <a:t>Main tasks of implementing DVFS (assuming multiple cores and multithreading)</a:t>
            </a:r>
          </a:p>
        </p:txBody>
      </p:sp>
      <p:sp>
        <p:nvSpPr>
          <p:cNvPr id="4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(8)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828870"/>
            <a:ext cx="8897820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In a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multithreaded core </a:t>
            </a: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OS allocates tasks to threads </a:t>
            </a:r>
            <a:r>
              <a:rPr lang="en-US" sz="1600" dirty="0">
                <a:latin typeface="+mj-lt"/>
              </a:rPr>
              <a:t>rather than to cores.</a:t>
            </a:r>
          </a:p>
          <a:p>
            <a:r>
              <a:rPr lang="en-US" sz="1600" dirty="0">
                <a:latin typeface="+mj-lt"/>
              </a:rPr>
              <a:t>Then for implementing DVFS,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OS has to determine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thread utilization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rather than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core utilization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8525690-CD75-45D7-8D61-E7C7FB547526}"/>
              </a:ext>
            </a:extLst>
          </p:cNvPr>
          <p:cNvSpPr/>
          <p:nvPr/>
        </p:nvSpPr>
        <p:spPr bwMode="auto">
          <a:xfrm>
            <a:off x="-18510" y="1899190"/>
            <a:ext cx="9151618" cy="32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1" name="Line 7"/>
          <p:cNvSpPr>
            <a:spLocks noChangeShapeType="1"/>
          </p:cNvSpPr>
          <p:nvPr/>
        </p:nvSpPr>
        <p:spPr bwMode="auto">
          <a:xfrm flipV="1">
            <a:off x="973521" y="2524240"/>
            <a:ext cx="699516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2" name="Line 8"/>
          <p:cNvSpPr>
            <a:spLocks noChangeShapeType="1"/>
          </p:cNvSpPr>
          <p:nvPr/>
        </p:nvSpPr>
        <p:spPr bwMode="auto">
          <a:xfrm rot="5400000" flipH="1">
            <a:off x="4237791" y="2419270"/>
            <a:ext cx="217836" cy="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Line 10"/>
          <p:cNvSpPr>
            <a:spLocks noChangeShapeType="1"/>
          </p:cNvSpPr>
          <p:nvPr/>
        </p:nvSpPr>
        <p:spPr bwMode="auto">
          <a:xfrm rot="-5400000" flipH="1" flipV="1">
            <a:off x="879105" y="2609783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6" name="Line 12"/>
          <p:cNvSpPr>
            <a:spLocks noChangeShapeType="1"/>
          </p:cNvSpPr>
          <p:nvPr/>
        </p:nvSpPr>
        <p:spPr bwMode="auto">
          <a:xfrm rot="-5400000" flipH="1" flipV="1">
            <a:off x="7886063" y="262070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7" name="Text Box 6"/>
          <p:cNvSpPr txBox="1">
            <a:spLocks noChangeArrowheads="1"/>
          </p:cNvSpPr>
          <p:nvPr/>
        </p:nvSpPr>
        <p:spPr bwMode="auto">
          <a:xfrm>
            <a:off x="7137930" y="2771933"/>
            <a:ext cx="1861407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e) The PCU of the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accomplishes the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fc, </a:t>
            </a:r>
            <a:r>
              <a:rPr lang="en-US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Vcc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transitions</a:t>
            </a:r>
          </a:p>
        </p:txBody>
      </p:sp>
      <p:sp>
        <p:nvSpPr>
          <p:cNvPr id="30" name="Line 8"/>
          <p:cNvSpPr>
            <a:spLocks noChangeShapeType="1"/>
          </p:cNvSpPr>
          <p:nvPr/>
        </p:nvSpPr>
        <p:spPr bwMode="auto">
          <a:xfrm rot="5400000" flipH="1">
            <a:off x="5614221" y="3213260"/>
            <a:ext cx="13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1" name="Text Box 15"/>
          <p:cNvSpPr txBox="1">
            <a:spLocks noChangeArrowheads="1"/>
          </p:cNvSpPr>
          <p:nvPr/>
        </p:nvSpPr>
        <p:spPr bwMode="auto">
          <a:xfrm>
            <a:off x="76247" y="1961843"/>
            <a:ext cx="904125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Main tasks of OS directed DVFS implementation (assuming multiple cores and multithreading) 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5058958" y="3976968"/>
            <a:ext cx="2483372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d) the OS communicates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target P-state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the processor</a:t>
            </a: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 rot="-5400000" flipH="1" flipV="1">
            <a:off x="4253317" y="2618754"/>
            <a:ext cx="183474" cy="33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781404" y="2795296"/>
            <a:ext cx="3311796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c) The OS or the processor coordinates the target P-states</a:t>
            </a:r>
          </a:p>
          <a:p>
            <a:pPr algn="ctr"/>
            <a:r>
              <a:rPr lang="en-US" sz="1300" b="1" dirty="0">
                <a:latin typeface="+mj-lt"/>
              </a:rPr>
              <a:t>if there are multiple threads</a:t>
            </a:r>
          </a:p>
          <a:p>
            <a:pPr algn="ctr"/>
            <a:r>
              <a:rPr lang="en-US" sz="1300" b="1" dirty="0">
                <a:latin typeface="+mj-lt"/>
              </a:rPr>
              <a:t>per core or multiple cores</a:t>
            </a:r>
          </a:p>
          <a:p>
            <a:pPr algn="ctr"/>
            <a:r>
              <a:rPr lang="en-US" sz="1300" b="1" dirty="0">
                <a:latin typeface="+mj-lt"/>
              </a:rPr>
              <a:t>share the same power supply  </a:t>
            </a:r>
          </a:p>
        </p:txBody>
      </p:sp>
      <p:sp>
        <p:nvSpPr>
          <p:cNvPr id="36" name="Text Box 12"/>
          <p:cNvSpPr txBox="1">
            <a:spLocks noChangeArrowheads="1"/>
          </p:cNvSpPr>
          <p:nvPr/>
        </p:nvSpPr>
        <p:spPr bwMode="auto">
          <a:xfrm>
            <a:off x="1385721" y="3969420"/>
            <a:ext cx="2678938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b) Based on the calculated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thread utilization,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the OS determines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target P-state 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rot="-5400000" flipH="1" flipV="1">
            <a:off x="2079686" y="3196221"/>
            <a:ext cx="133200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9" name="Oval 9"/>
          <p:cNvSpPr>
            <a:spLocks noChangeArrowheads="1"/>
          </p:cNvSpPr>
          <p:nvPr/>
        </p:nvSpPr>
        <p:spPr bwMode="auto">
          <a:xfrm>
            <a:off x="4308610" y="272081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Oval 9"/>
          <p:cNvSpPr>
            <a:spLocks noChangeArrowheads="1"/>
          </p:cNvSpPr>
          <p:nvPr/>
        </p:nvSpPr>
        <p:spPr bwMode="auto">
          <a:xfrm>
            <a:off x="2709968" y="3834405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1" name="Oval 9"/>
          <p:cNvSpPr>
            <a:spLocks noChangeArrowheads="1"/>
          </p:cNvSpPr>
          <p:nvPr/>
        </p:nvSpPr>
        <p:spPr bwMode="auto">
          <a:xfrm>
            <a:off x="934827" y="266550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2" name="Oval 8"/>
          <p:cNvSpPr>
            <a:spLocks noChangeArrowheads="1"/>
          </p:cNvSpPr>
          <p:nvPr/>
        </p:nvSpPr>
        <p:spPr bwMode="auto">
          <a:xfrm>
            <a:off x="6266870" y="386409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3" name="Oval 11"/>
          <p:cNvSpPr>
            <a:spLocks noChangeArrowheads="1"/>
          </p:cNvSpPr>
          <p:nvPr/>
        </p:nvSpPr>
        <p:spPr bwMode="auto">
          <a:xfrm>
            <a:off x="7944166" y="2670267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5" name="Text Box 12"/>
          <p:cNvSpPr txBox="1">
            <a:spLocks noChangeArrowheads="1"/>
          </p:cNvSpPr>
          <p:nvPr/>
        </p:nvSpPr>
        <p:spPr bwMode="auto">
          <a:xfrm>
            <a:off x="-18394" y="2793388"/>
            <a:ext cx="2222083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a) The OS determines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thread utilization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7610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1" grpId="0" animBg="1"/>
      <p:bldP spid="22" grpId="0" animBg="1"/>
      <p:bldP spid="24" grpId="0" animBg="1"/>
      <p:bldP spid="26" grpId="0" animBg="1"/>
      <p:bldP spid="27" grpId="0"/>
      <p:bldP spid="30" grpId="0" animBg="1"/>
      <p:bldP spid="31" grpId="0"/>
      <p:bldP spid="32" grpId="0"/>
      <p:bldP spid="34" grpId="0" animBg="1"/>
      <p:bldP spid="35" grpId="0"/>
      <p:bldP spid="36" grpId="0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5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(9)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5883368"/>
            <a:ext cx="8874481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</a:t>
            </a:r>
            <a:r>
              <a:rPr lang="en-US" sz="1600" dirty="0">
                <a:latin typeface="+mj-lt"/>
              </a:rPr>
              <a:t>: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64-bit counters </a:t>
            </a:r>
            <a:r>
              <a:rPr lang="en-US" sz="1600" dirty="0">
                <a:latin typeface="+mj-lt"/>
              </a:rPr>
              <a:t>used to determine thread utilization were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introduced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</a:t>
            </a:r>
            <a:r>
              <a:rPr lang="en-US" sz="1600" spc="-20" dirty="0">
                <a:latin typeface="+mj-lt"/>
              </a:rPr>
              <a:t>in 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Pentium M Core Duo (</a:t>
            </a:r>
            <a:r>
              <a:rPr lang="en-US" sz="1600" spc="-20" dirty="0" err="1">
                <a:solidFill>
                  <a:srgbClr val="0070C0"/>
                </a:solidFill>
                <a:latin typeface="+mj-lt"/>
              </a:rPr>
              <a:t>Yonah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) processor </a:t>
            </a:r>
            <a:r>
              <a:rPr lang="en-US" sz="1600" spc="-20" dirty="0">
                <a:solidFill>
                  <a:srgbClr val="0070C0"/>
                </a:solidFill>
              </a:rPr>
              <a:t>in 2006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,</a:t>
            </a:r>
            <a:r>
              <a:rPr lang="en-US" sz="1600" spc="-20" dirty="0">
                <a:latin typeface="+mj-lt"/>
              </a:rPr>
              <a:t> based on an Intel patent [</a:t>
            </a:r>
            <a:r>
              <a:rPr lang="hu-HU" sz="1600" spc="-20" dirty="0">
                <a:latin typeface="+mj-lt"/>
              </a:rPr>
              <a:t>50</a:t>
            </a:r>
            <a:r>
              <a:rPr lang="en-US" sz="1600" spc="-20" dirty="0">
                <a:latin typeface="+mj-lt"/>
              </a:rPr>
              <a:t>].</a:t>
            </a:r>
          </a:p>
          <a:p>
            <a:r>
              <a:rPr lang="en-US" sz="1600" dirty="0">
                <a:latin typeface="+mj-lt"/>
              </a:rPr>
              <a:t>  Previous EIST implementations used Window’s performance counters instead.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16221" y="848400"/>
            <a:ext cx="9144000" cy="288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1533" y="848402"/>
            <a:ext cx="8964000" cy="29392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Recent processors have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two Model Specific Registers (MSRs) per thread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dirty="0">
                <a:latin typeface="+mj-lt"/>
              </a:rPr>
              <a:t>(called also logical processors), that 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actually 64-bit </a:t>
            </a:r>
            <a:r>
              <a:rPr lang="en-US" sz="1600" dirty="0">
                <a:latin typeface="+mj-lt"/>
              </a:rPr>
              <a:t>counters.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These counters are updated only when the related processor is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in the C0 state,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sz="1600" dirty="0">
                <a:latin typeface="Verdana"/>
              </a:rPr>
              <a:t>i.e., when the processor is in the active state.</a:t>
            </a:r>
            <a:endParaRPr lang="en-US" sz="1600" dirty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One</a:t>
            </a:r>
            <a:r>
              <a:rPr lang="en-US" sz="1600" dirty="0">
                <a:latin typeface="+mj-lt"/>
              </a:rPr>
              <a:t> of the counters (IA32_MPERF MSR (0xE7h)) will be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incremented in proportion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to the base frequency,</a:t>
            </a:r>
          </a:p>
          <a:p>
            <a:r>
              <a:rPr lang="en-US" sz="1600" dirty="0">
                <a:latin typeface="+mj-lt"/>
              </a:rPr>
              <a:t>    </a:t>
            </a:r>
            <a:r>
              <a:rPr lang="en-US" sz="1600" spc="-40" dirty="0">
                <a:latin typeface="+mj-lt"/>
              </a:rPr>
              <a:t>the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other</a:t>
            </a:r>
            <a:r>
              <a:rPr lang="en-US" sz="1600" spc="-40" dirty="0">
                <a:latin typeface="+mj-lt"/>
              </a:rPr>
              <a:t> one (IA32_APERF MSR (0xE8h))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in proportion to the actual clock frequenc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y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(performance).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OS calculates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thread utilization (in %) in the actual time window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by dividing the actual count by the base count </a:t>
            </a:r>
            <a:r>
              <a:rPr lang="en-US" sz="1600" dirty="0">
                <a:latin typeface="+mj-lt"/>
              </a:rPr>
              <a:t>taken in this window.</a:t>
            </a:r>
            <a:endParaRPr lang="en-US" sz="16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75616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a) The OS determines the thread utilization (simplified)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49</a:t>
            </a:r>
            <a:r>
              <a:rPr lang="en-US" dirty="0">
                <a:latin typeface="+mj-lt"/>
              </a:rPr>
              <a:t>]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-1</a:t>
            </a:r>
          </a:p>
        </p:txBody>
      </p:sp>
    </p:spTree>
    <p:extLst>
      <p:ext uri="{BB962C8B-B14F-4D97-AF65-F5344CB8AC3E}">
        <p14:creationId xmlns:p14="http://schemas.microsoft.com/office/powerpoint/2010/main" val="2770477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(10)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-5947" y="1123468"/>
            <a:ext cx="9144000" cy="100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1928" y="1184686"/>
            <a:ext cx="8884933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The OS has a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list of available P states </a:t>
            </a:r>
            <a:r>
              <a:rPr lang="en-US" sz="1600" dirty="0">
                <a:latin typeface="Verdana"/>
              </a:rPr>
              <a:t>of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the cores (specifying fc and needed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Vcc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).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From the available P-states,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OS selects the lowest possible one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to service the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 actual workload (i.e. utility rate).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474669"/>
            <a:ext cx="89130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b) Based on the calculated thread utilization the OS determines the target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    P-state 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0" y="1295875"/>
            <a:ext cx="9144000" cy="1008000"/>
          </a:xfrm>
          <a:prstGeom prst="round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7892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(11)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1674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 allocation of a P-state to the actual thread utilization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51</a:t>
            </a:r>
            <a:r>
              <a:rPr lang="en-US" dirty="0">
                <a:latin typeface="+mj-lt"/>
              </a:rPr>
              <a:t>]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386535" y="1088740"/>
            <a:ext cx="7485777" cy="4062528"/>
            <a:chOff x="73505" y="1391697"/>
            <a:chExt cx="7485777" cy="406252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14563" t="28562" r="53692" b="29941"/>
            <a:stretch/>
          </p:blipFill>
          <p:spPr>
            <a:xfrm>
              <a:off x="2672790" y="1729870"/>
              <a:ext cx="4644515" cy="3364315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 flipH="1">
              <a:off x="2006715" y="1406895"/>
              <a:ext cx="20205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Core utilization %</a:t>
              </a:r>
            </a:p>
          </p:txBody>
        </p:sp>
        <p:cxnSp>
          <p:nvCxnSpPr>
            <p:cNvPr id="11" name="Straight Connector 10"/>
            <p:cNvCxnSpPr/>
            <p:nvPr/>
          </p:nvCxnSpPr>
          <p:spPr bwMode="auto">
            <a:xfrm>
              <a:off x="2619015" y="3023955"/>
              <a:ext cx="1944000" cy="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12" name="TextBox 11"/>
            <p:cNvSpPr txBox="1"/>
            <p:nvPr/>
          </p:nvSpPr>
          <p:spPr>
            <a:xfrm>
              <a:off x="73505" y="2851193"/>
              <a:ext cx="265329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Actual thread utilization % </a:t>
              </a: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2006715" y="1391697"/>
              <a:ext cx="2565285" cy="372016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857187" y="1423025"/>
              <a:ext cx="20730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Thread utilization % </a:t>
              </a:r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2"/>
            <a:srcRect l="14563" t="69504" r="53692" b="25500"/>
            <a:stretch/>
          </p:blipFill>
          <p:spPr>
            <a:xfrm>
              <a:off x="2897815" y="5049180"/>
              <a:ext cx="4644515" cy="405045"/>
            </a:xfrm>
            <a:prstGeom prst="rect">
              <a:avLst/>
            </a:prstGeom>
          </p:spPr>
        </p:pic>
        <p:pic>
          <p:nvPicPr>
            <p:cNvPr id="20" name="Picture 19"/>
            <p:cNvPicPr>
              <a:picLocks noChangeAspect="1"/>
            </p:cNvPicPr>
            <p:nvPr/>
          </p:nvPicPr>
          <p:blipFill rotWithShape="1">
            <a:blip r:embed="rId2"/>
            <a:srcRect l="14563" t="68393" r="53692" b="25501"/>
            <a:stretch/>
          </p:blipFill>
          <p:spPr>
            <a:xfrm>
              <a:off x="2895517" y="4959170"/>
              <a:ext cx="4644515" cy="495055"/>
            </a:xfrm>
            <a:prstGeom prst="rect">
              <a:avLst/>
            </a:prstGeom>
          </p:spPr>
        </p:pic>
        <p:sp>
          <p:nvSpPr>
            <p:cNvPr id="23" name="Rectangle 22"/>
            <p:cNvSpPr/>
            <p:nvPr/>
          </p:nvSpPr>
          <p:spPr bwMode="auto">
            <a:xfrm>
              <a:off x="3221850" y="5094185"/>
              <a:ext cx="4337432" cy="36004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14563" t="70058" r="53692" b="25501"/>
            <a:stretch/>
          </p:blipFill>
          <p:spPr>
            <a:xfrm>
              <a:off x="2672790" y="5094185"/>
              <a:ext cx="4644515" cy="360040"/>
            </a:xfrm>
            <a:prstGeom prst="rect">
              <a:avLst/>
            </a:prstGeom>
          </p:spPr>
        </p:pic>
        <p:cxnSp>
          <p:nvCxnSpPr>
            <p:cNvPr id="27" name="Straight Arrow Connector 26"/>
            <p:cNvCxnSpPr/>
            <p:nvPr/>
          </p:nvCxnSpPr>
          <p:spPr bwMode="auto">
            <a:xfrm>
              <a:off x="3851920" y="2841027"/>
              <a:ext cx="0" cy="2118143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5" name="TextBox 4"/>
          <p:cNvSpPr txBox="1"/>
          <p:nvPr/>
        </p:nvSpPr>
        <p:spPr>
          <a:xfrm>
            <a:off x="71500" y="5409220"/>
            <a:ext cx="8910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seen in Figure, in case of 65 % utilization, the P1 operating point will be chosen. </a:t>
            </a:r>
          </a:p>
        </p:txBody>
      </p:sp>
    </p:spTree>
    <p:extLst>
      <p:ext uri="{BB962C8B-B14F-4D97-AF65-F5344CB8AC3E}">
        <p14:creationId xmlns:p14="http://schemas.microsoft.com/office/powerpoint/2010/main" val="4107714909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(12)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038" y="1404295"/>
            <a:ext cx="9144000" cy="468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DDEE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90704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c) The OS or the processor coordinates the target P-states if there are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   multiple threads per core or multiple cores share the same power supply     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35312" y="1442154"/>
            <a:ext cx="8812156" cy="46628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In multithreaded processors, </a:t>
            </a:r>
            <a:r>
              <a:rPr lang="en-US" sz="1600" dirty="0">
                <a:latin typeface="+mj-lt"/>
              </a:rPr>
              <a:t>multiple threads are running on the same core,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then the target P-state (coordinated P-state) of the core will be the P-state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of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most demanding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thread running on that core.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In multicore processors</a:t>
            </a:r>
            <a:r>
              <a:rPr lang="en-US" sz="1600" dirty="0">
                <a:latin typeface="+mj-lt"/>
              </a:rPr>
              <a:t>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if the cores share the same core voltage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 there is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 a hardware dependency </a:t>
            </a:r>
            <a:r>
              <a:rPr lang="en-US" sz="1600" dirty="0">
                <a:latin typeface="+mj-lt"/>
              </a:rPr>
              <a:t>(as often in symmetrical multicores or processors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latin typeface="+mj-lt"/>
              </a:rPr>
              <a:t>       </a:t>
            </a:r>
            <a:r>
              <a:rPr lang="en-US" sz="1600" spc="-40" dirty="0">
                <a:latin typeface="+mj-lt"/>
              </a:rPr>
              <a:t>including core groups),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as all cores run at the same voltage </a:t>
            </a:r>
            <a:r>
              <a:rPr lang="en-US" sz="1600" spc="-40" dirty="0">
                <a:latin typeface="+mj-lt"/>
              </a:rPr>
              <a:t>(and clock frequency).</a:t>
            </a:r>
          </a:p>
          <a:p>
            <a:r>
              <a:rPr lang="en-US" sz="1600" dirty="0">
                <a:latin typeface="+mj-lt"/>
              </a:rPr>
              <a:t>    In this case,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the target P-state becomes the P-state of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most demanding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 core of all cores </a:t>
            </a:r>
            <a:r>
              <a:rPr lang="en-US" sz="1600" dirty="0">
                <a:latin typeface="+mj-lt"/>
              </a:rPr>
              <a:t>supplied by the same voltage.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Furthermore, in the case when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multiple cores share the same core voltage and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the cores are multithreaded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most demanding thread of all threads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will set the requested P-state.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By contrast, </a:t>
            </a:r>
            <a:r>
              <a:rPr lang="en-US" sz="1600" dirty="0">
                <a:latin typeface="+mj-lt"/>
              </a:rPr>
              <a:t>certain processors have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per-core P-state control </a:t>
            </a:r>
            <a:r>
              <a:rPr lang="en-US" sz="1600" dirty="0">
                <a:latin typeface="+mj-lt"/>
              </a:rPr>
              <a:t>(like Intel’s recent</a:t>
            </a:r>
          </a:p>
          <a:p>
            <a:r>
              <a:rPr lang="en-US" sz="1600" dirty="0">
                <a:latin typeface="+mj-lt"/>
              </a:rPr>
              <a:t>       </a:t>
            </a:r>
            <a:r>
              <a:rPr lang="en-US" sz="1600" spc="-30" dirty="0">
                <a:latin typeface="+mj-lt"/>
              </a:rPr>
              <a:t>server processors or AMD’s Zen processors); in these cases, obviously, there is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 no need to coordinate the P-states of the cores.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Nevertheless, if the cores have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per-core P-state control, but the cores are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multithreaded </a:t>
            </a:r>
            <a:r>
              <a:rPr lang="en-US" sz="1600" dirty="0">
                <a:latin typeface="+mj-lt"/>
              </a:rPr>
              <a:t>(as typical in recent processors), there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remains the need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to coordinate the target P-states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of the threads running on the same core</a:t>
            </a:r>
            <a:r>
              <a:rPr lang="en-US" sz="1600" dirty="0">
                <a:latin typeface="+mj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499057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1868" y="998730"/>
            <a:ext cx="9105637" cy="568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graphicFrame>
        <p:nvGraphicFramePr>
          <p:cNvPr id="10" name="Group 3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8453303"/>
              </p:ext>
            </p:extLst>
          </p:nvPr>
        </p:nvGraphicFramePr>
        <p:xfrm>
          <a:off x="2411760" y="1223755"/>
          <a:ext cx="4770529" cy="5301296"/>
        </p:xfrm>
        <a:graphic>
          <a:graphicData uri="http://schemas.openxmlformats.org/drawingml/2006/table">
            <a:tbl>
              <a:tblPr/>
              <a:tblGrid>
                <a:gridCol w="3531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2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2465">
                  <a:extLst>
                    <a:ext uri="{9D8B030D-6E8A-4147-A177-3AD203B41FA5}">
                      <a16:colId xmlns:a16="http://schemas.microsoft.com/office/drawing/2014/main" val="65790080"/>
                    </a:ext>
                  </a:extLst>
                </a:gridCol>
                <a:gridCol w="1472465">
                  <a:extLst>
                    <a:ext uri="{9D8B030D-6E8A-4147-A177-3AD203B41FA5}">
                      <a16:colId xmlns:a16="http://schemas.microsoft.com/office/drawing/2014/main" val="2206590268"/>
                    </a:ext>
                  </a:extLst>
                </a:gridCol>
              </a:tblGrid>
              <a:tr h="539786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Processor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category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TDP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Intel’s</a:t>
                      </a:r>
                    </a:p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usual tags 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8345260"/>
                  </a:ext>
                </a:extLst>
              </a:tr>
              <a:tr h="539786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Servers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05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85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-250 W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9786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HEDTs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100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-150 W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X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7011484"/>
                  </a:ext>
                </a:extLst>
              </a:tr>
              <a:tr h="53978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 perf.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K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5454">
                <a:tc v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Mainstream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50-65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39786">
                <a:tc v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Low power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35-45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8443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 perf.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≈45 W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H/HQ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Mainstream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≈25-35 W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3079528"/>
                  </a:ext>
                </a:extLst>
              </a:tr>
              <a:tr h="445021">
                <a:tc vMerge="1">
                  <a:txBody>
                    <a:bodyPr/>
                    <a:lstStyle/>
                    <a:p>
                      <a:endParaRPr lang="hu-H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Ultra-thin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≈15 W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45244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Tablet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05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Y/m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1" name="Text Box 126"/>
          <p:cNvSpPr txBox="1">
            <a:spLocks noChangeArrowheads="1"/>
          </p:cNvSpPr>
          <p:nvPr/>
        </p:nvSpPr>
        <p:spPr bwMode="auto">
          <a:xfrm rot="16200000">
            <a:off x="1674071" y="4749925"/>
            <a:ext cx="1577004" cy="461665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Notebooks</a:t>
            </a:r>
          </a:p>
        </p:txBody>
      </p:sp>
      <p:sp>
        <p:nvSpPr>
          <p:cNvPr id="13" name="Text Box 125"/>
          <p:cNvSpPr txBox="1">
            <a:spLocks noChangeArrowheads="1"/>
          </p:cNvSpPr>
          <p:nvPr/>
        </p:nvSpPr>
        <p:spPr bwMode="auto">
          <a:xfrm rot="16200000">
            <a:off x="2051385" y="3556710"/>
            <a:ext cx="1087760" cy="276999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Desktops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1500" y="458670"/>
            <a:ext cx="8701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Typical TDP values of different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categories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401407" y="1773326"/>
            <a:ext cx="51090" cy="3719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2032593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(13)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62075" y="1584085"/>
            <a:ext cx="2903403" cy="260648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51520" y="4464405"/>
            <a:ext cx="88471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Example of  P-state  coordination in a dual-core multithreaded processor,</a:t>
            </a:r>
          </a:p>
          <a:p>
            <a:pPr algn="ctr"/>
            <a:r>
              <a:rPr lang="en-US" sz="1600" dirty="0">
                <a:latin typeface="+mj-lt"/>
              </a:rPr>
              <a:t>if the cores share the same core voltage [</a:t>
            </a:r>
            <a:r>
              <a:rPr lang="hu-HU" sz="1600" dirty="0">
                <a:latin typeface="+mj-lt"/>
              </a:rPr>
              <a:t>45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88471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 of P-state coordination in a dual-core multithreaded processor,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if the cores share the same core voltage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45</a:t>
            </a:r>
            <a:r>
              <a:rPr lang="en-US" dirty="0">
                <a:latin typeface="+mj-lt"/>
              </a:rPr>
              <a:t>]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5139190"/>
            <a:ext cx="93696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40" dirty="0">
                <a:latin typeface="+mj-lt"/>
              </a:rPr>
              <a:t>In this case obviously, the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P-state of the most demanding thread </a:t>
            </a:r>
            <a:r>
              <a:rPr lang="en-US" sz="1600" spc="-40" dirty="0">
                <a:latin typeface="+mj-lt"/>
              </a:rPr>
              <a:t>running on the dual-core</a:t>
            </a:r>
          </a:p>
          <a:p>
            <a:r>
              <a:rPr lang="en-US" sz="1600" dirty="0">
                <a:latin typeface="+mj-lt"/>
              </a:rPr>
              <a:t>  processor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will determine the target P-state</a:t>
            </a:r>
            <a:r>
              <a:rPr lang="en-US" sz="1600" dirty="0">
                <a:latin typeface="+mj-lt"/>
              </a:rPr>
              <a:t> (coordinated P-states) of the cores</a:t>
            </a:r>
          </a:p>
        </p:txBody>
      </p:sp>
    </p:spTree>
    <p:extLst>
      <p:ext uri="{BB962C8B-B14F-4D97-AF65-F5344CB8AC3E}">
        <p14:creationId xmlns:p14="http://schemas.microsoft.com/office/powerpoint/2010/main" val="2505924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(14)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1489219" y="3495491"/>
            <a:ext cx="6250985" cy="1935215"/>
            <a:chOff x="1489219" y="2303875"/>
            <a:chExt cx="6250985" cy="1935215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489219" y="2664865"/>
              <a:ext cx="6250985" cy="1574225"/>
            </a:xfrm>
            <a:prstGeom prst="rect">
              <a:avLst/>
            </a:prstGeom>
          </p:spPr>
        </p:pic>
        <p:cxnSp>
          <p:nvCxnSpPr>
            <p:cNvPr id="9" name="Straight Connector 8"/>
            <p:cNvCxnSpPr/>
            <p:nvPr/>
          </p:nvCxnSpPr>
          <p:spPr bwMode="auto">
            <a:xfrm>
              <a:off x="6626100" y="3023955"/>
              <a:ext cx="0" cy="428022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" name="TextBox 9"/>
            <p:cNvSpPr txBox="1"/>
            <p:nvPr/>
          </p:nvSpPr>
          <p:spPr>
            <a:xfrm>
              <a:off x="6642495" y="2783612"/>
              <a:ext cx="4571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dirty="0">
                  <a:latin typeface="+mj-lt"/>
                </a:rPr>
                <a:t>7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458552" y="2782329"/>
              <a:ext cx="4937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dirty="0">
                  <a:latin typeface="+mj-lt"/>
                </a:rPr>
                <a:t>8</a:t>
              </a:r>
            </a:p>
          </p:txBody>
        </p:sp>
        <p:cxnSp>
          <p:nvCxnSpPr>
            <p:cNvPr id="13" name="Straight Arrow Connector 12"/>
            <p:cNvCxnSpPr/>
            <p:nvPr/>
          </p:nvCxnSpPr>
          <p:spPr bwMode="auto">
            <a:xfrm>
              <a:off x="7035641" y="2664865"/>
              <a:ext cx="0" cy="494105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14" name="TextBox 13"/>
            <p:cNvSpPr txBox="1"/>
            <p:nvPr/>
          </p:nvSpPr>
          <p:spPr>
            <a:xfrm>
              <a:off x="6822250" y="2303875"/>
              <a:ext cx="42832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>
                  <a:latin typeface="+mj-lt"/>
                </a:rPr>
                <a:t>Vcc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832140" y="2303875"/>
              <a:ext cx="83548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latin typeface="+mj-lt"/>
                </a:rPr>
                <a:t>Multiplier</a:t>
              </a:r>
            </a:p>
          </p:txBody>
        </p:sp>
        <p:cxnSp>
          <p:nvCxnSpPr>
            <p:cNvPr id="16" name="Straight Arrow Connector 15"/>
            <p:cNvCxnSpPr/>
            <p:nvPr/>
          </p:nvCxnSpPr>
          <p:spPr bwMode="auto">
            <a:xfrm>
              <a:off x="6282190" y="2667035"/>
              <a:ext cx="0" cy="494105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18" name="TextBox 17"/>
          <p:cNvSpPr txBox="1"/>
          <p:nvPr/>
        </p:nvSpPr>
        <p:spPr>
          <a:xfrm>
            <a:off x="161510" y="5385701"/>
            <a:ext cx="90508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Use of the IA32_PERF_CTL registers (MSR register) to set a new P-state [</a:t>
            </a:r>
            <a:r>
              <a:rPr lang="hu-HU" sz="1600" dirty="0">
                <a:latin typeface="+mj-lt"/>
              </a:rPr>
              <a:t>49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511300" y="3623537"/>
            <a:ext cx="13564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IA_PERF_CTL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0" y="847771"/>
            <a:ext cx="9144000" cy="23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DDEE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06823" y="877898"/>
            <a:ext cx="8713154" cy="23237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If the OS detects a new P-state which differs from the actual one, it writes a </a:t>
            </a:r>
          </a:p>
          <a:p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proprietary code to a Model Specific Register (MSR)</a:t>
            </a:r>
            <a:r>
              <a:rPr lang="en-US" sz="1600" dirty="0">
                <a:latin typeface="+mj-lt"/>
              </a:rPr>
              <a:t> that is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allocated to the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thread (logical processor).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The MSRs allocated to the thread are called the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IA32_PERF_CTL registers.</a:t>
            </a:r>
          </a:p>
          <a:p>
            <a:r>
              <a:rPr lang="en-US" sz="1600" dirty="0">
                <a:latin typeface="+mj-lt"/>
              </a:rPr>
              <a:t>The OS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specifies the desired P-state</a:t>
            </a:r>
            <a:r>
              <a:rPr lang="en-US" sz="1600" dirty="0">
                <a:latin typeface="+mj-lt"/>
              </a:rPr>
              <a:t> by writing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vendor-specific code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into the bits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0-15 of the </a:t>
            </a:r>
            <a:r>
              <a:rPr lang="en-US" sz="1600" dirty="0">
                <a:solidFill>
                  <a:srgbClr val="0070C0"/>
                </a:solidFill>
              </a:rPr>
              <a:t>IA32_PERF_CTL register, </a:t>
            </a:r>
            <a:r>
              <a:rPr lang="en-US" sz="1600" dirty="0"/>
              <a:t>which is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allocated to the thread. </a:t>
            </a:r>
          </a:p>
          <a:p>
            <a:r>
              <a:rPr lang="en-US" sz="1600" dirty="0">
                <a:latin typeface="+mj-lt"/>
              </a:rPr>
              <a:t>(Typically,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bits [15:8] </a:t>
            </a:r>
            <a:r>
              <a:rPr lang="en-US" sz="1600" dirty="0">
                <a:latin typeface="+mj-lt"/>
              </a:rPr>
              <a:t>specify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target multiplier of the core clock </a:t>
            </a:r>
            <a:r>
              <a:rPr lang="en-US" sz="1600" dirty="0">
                <a:latin typeface="+mj-lt"/>
              </a:rPr>
              <a:t>(e.g., 34 for </a:t>
            </a:r>
          </a:p>
          <a:p>
            <a:r>
              <a:rPr lang="en-US" sz="1600" dirty="0">
                <a:latin typeface="+mj-lt"/>
              </a:rPr>
              <a:t>   34 x 133 MHz) and </a:t>
            </a:r>
            <a:r>
              <a:rPr lang="en-US" dirty="0">
                <a:solidFill>
                  <a:srgbClr val="0070C0"/>
                </a:solidFill>
                <a:latin typeface="+mj-lt"/>
              </a:rPr>
              <a:t>bits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[7:0] </a:t>
            </a: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target core voltage</a:t>
            </a:r>
            <a:r>
              <a:rPr lang="en-US" sz="1600" dirty="0">
                <a:latin typeface="+mj-lt"/>
              </a:rPr>
              <a:t>, using suitable coding).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1499" y="401520"/>
            <a:ext cx="9676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  <a:latin typeface="+mj-lt"/>
              </a:rPr>
              <a:t>d) The OS communicates the target P-state to the processor (simplified) </a:t>
            </a:r>
            <a:r>
              <a:rPr lang="en-US" spc="-50" dirty="0">
                <a:latin typeface="+mj-lt"/>
              </a:rPr>
              <a:t>[</a:t>
            </a:r>
            <a:r>
              <a:rPr lang="hu-HU" spc="-50" dirty="0">
                <a:latin typeface="+mj-lt"/>
              </a:rPr>
              <a:t>49</a:t>
            </a:r>
            <a:r>
              <a:rPr lang="en-US" spc="-50" dirty="0">
                <a:latin typeface="+mj-lt"/>
              </a:rPr>
              <a:t>]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8885" y="5994285"/>
            <a:ext cx="9144000" cy="67507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0488" y="5994285"/>
            <a:ext cx="87089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Note </a:t>
            </a:r>
            <a:r>
              <a:rPr lang="en-US" sz="1600" dirty="0">
                <a:latin typeface="+mj-lt"/>
              </a:rPr>
              <a:t>that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core frequency </a:t>
            </a:r>
            <a:r>
              <a:rPr lang="en-US" sz="1600" dirty="0">
                <a:latin typeface="+mj-lt"/>
              </a:rPr>
              <a:t>is determined by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multiplying the bus clock frequency</a:t>
            </a:r>
          </a:p>
          <a:p>
            <a:r>
              <a:rPr lang="en-US" sz="1600" dirty="0">
                <a:latin typeface="+mj-lt"/>
              </a:rPr>
              <a:t> (133 MHz in the example above) by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multiplier value</a:t>
            </a:r>
            <a:r>
              <a:rPr lang="en-US" sz="1600" dirty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37097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" grpId="0" animBg="1"/>
      <p:bldP spid="12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(15)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6800" y="835795"/>
            <a:ext cx="9144000" cy="92802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6535" y="880800"/>
            <a:ext cx="860427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PCU (Power Control Unit) of the processor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takes notice of the state transition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request </a:t>
            </a:r>
            <a:r>
              <a:rPr lang="en-US" sz="1600" dirty="0">
                <a:latin typeface="+mj-lt"/>
              </a:rPr>
              <a:t>and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performs it </a:t>
            </a:r>
            <a:r>
              <a:rPr lang="en-US" sz="1600" dirty="0">
                <a:latin typeface="+mj-lt"/>
              </a:rPr>
              <a:t>by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setting the PLL </a:t>
            </a:r>
            <a:r>
              <a:rPr lang="en-US" sz="1600" dirty="0">
                <a:latin typeface="+mj-lt"/>
              </a:rPr>
              <a:t>associated to the core running the</a:t>
            </a:r>
          </a:p>
          <a:p>
            <a:r>
              <a:rPr lang="en-US" sz="1600" dirty="0">
                <a:latin typeface="+mj-lt"/>
              </a:rPr>
              <a:t>  considered thread and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setting </a:t>
            </a:r>
            <a:r>
              <a:rPr lang="en-US" sz="1600" dirty="0">
                <a:latin typeface="+mj-lt"/>
              </a:rPr>
              <a:t>also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the (VR) Voltage Regulator suitably.</a:t>
            </a:r>
            <a:endParaRPr lang="en-US" sz="1600" dirty="0"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5471" y="458670"/>
            <a:ext cx="89853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+mj-lt"/>
              </a:rPr>
              <a:t>e) The PCU of the processor accomplishes the fc, </a:t>
            </a:r>
            <a:r>
              <a:rPr lang="en-US" dirty="0" err="1">
                <a:latin typeface="+mj-lt"/>
              </a:rPr>
              <a:t>Vcc</a:t>
            </a:r>
            <a:r>
              <a:rPr lang="en-US" dirty="0">
                <a:latin typeface="+mj-lt"/>
              </a:rPr>
              <a:t> transitions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5471" y="6354325"/>
            <a:ext cx="42779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PLL: Phase-Locked Loop (</a:t>
            </a:r>
            <a:r>
              <a:rPr lang="en-US" sz="1600" dirty="0" err="1">
                <a:latin typeface="+mj-lt"/>
              </a:rPr>
              <a:t>óragenerátor</a:t>
            </a:r>
            <a:r>
              <a:rPr lang="en-US" sz="1600" dirty="0"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790377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  <p:bldP spid="4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(16)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51678" y="6192061"/>
            <a:ext cx="90515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Accomplishing P-state transitions in Intel’s Nehalem-based processors -1 [</a:t>
            </a:r>
            <a:r>
              <a:rPr lang="hu-HU" sz="1600" dirty="0">
                <a:latin typeface="+mj-lt"/>
              </a:rPr>
              <a:t>52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0" y="874427"/>
            <a:ext cx="9162510" cy="110478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5572" y="474273"/>
            <a:ext cx="91094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Example: Accomplishing P-state transitions in Intel’s Nehalem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proc.s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52</a:t>
            </a:r>
            <a:r>
              <a:rPr lang="en-US" dirty="0">
                <a:latin typeface="+mj-lt"/>
              </a:rPr>
              <a:t>]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-1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59695" y="825052"/>
            <a:ext cx="8982844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clock frequency </a:t>
            </a:r>
            <a:r>
              <a:rPr lang="en-US" sz="1600" dirty="0">
                <a:latin typeface="+mj-lt"/>
              </a:rPr>
              <a:t>is generated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by PLLs </a:t>
            </a:r>
            <a:r>
              <a:rPr lang="en-US" sz="1600" dirty="0">
                <a:latin typeface="+mj-lt"/>
              </a:rPr>
              <a:t>based on the Bus clock (133 MHz)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multiplied by the clock multiplier that is read out from the IA_PERF_CTL register.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Note that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each core gets the same clock frequency </a:t>
            </a:r>
            <a:r>
              <a:rPr lang="en-US" sz="1600" dirty="0">
                <a:latin typeface="+mj-lt"/>
              </a:rPr>
              <a:t>(red lines).</a:t>
            </a:r>
          </a:p>
          <a:p>
            <a:r>
              <a:rPr lang="en-US" sz="1600" dirty="0">
                <a:latin typeface="+mj-lt"/>
              </a:rPr>
              <a:t>    Consequently,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all cores in Intel’s client processors run at the same clock rate</a:t>
            </a:r>
            <a:r>
              <a:rPr lang="en-US" sz="1600" dirty="0">
                <a:latin typeface="+mj-lt"/>
              </a:rPr>
              <a:t>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2078850"/>
            <a:ext cx="9144000" cy="4095455"/>
            <a:chOff x="0" y="2033845"/>
            <a:chExt cx="9144000" cy="4275475"/>
          </a:xfrm>
        </p:grpSpPr>
        <p:pic>
          <p:nvPicPr>
            <p:cNvPr id="6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953"/>
            <a:stretch/>
          </p:blipFill>
          <p:spPr bwMode="auto">
            <a:xfrm>
              <a:off x="0" y="2033845"/>
              <a:ext cx="9144000" cy="427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Rounded Rectangle 6"/>
            <p:cNvSpPr/>
            <p:nvPr/>
          </p:nvSpPr>
          <p:spPr bwMode="auto">
            <a:xfrm>
              <a:off x="5427095" y="3348556"/>
              <a:ext cx="2925325" cy="219568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8" name="Straight Connector 7"/>
            <p:cNvCxnSpPr/>
            <p:nvPr/>
          </p:nvCxnSpPr>
          <p:spPr bwMode="auto">
            <a:xfrm>
              <a:off x="5877145" y="4239091"/>
              <a:ext cx="1935215" cy="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/>
            <p:cNvCxnSpPr/>
            <p:nvPr/>
          </p:nvCxnSpPr>
          <p:spPr bwMode="auto">
            <a:xfrm>
              <a:off x="5866707" y="4496595"/>
              <a:ext cx="2125673" cy="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Straight Connector 9"/>
            <p:cNvCxnSpPr/>
            <p:nvPr/>
          </p:nvCxnSpPr>
          <p:spPr bwMode="auto">
            <a:xfrm>
              <a:off x="5841655" y="4701667"/>
              <a:ext cx="1270345" cy="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Arrow Connector 13"/>
            <p:cNvCxnSpPr/>
            <p:nvPr/>
          </p:nvCxnSpPr>
          <p:spPr bwMode="auto">
            <a:xfrm>
              <a:off x="4706938" y="2377292"/>
              <a:ext cx="1" cy="1366744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5" name="TextBox 4"/>
            <p:cNvSpPr txBox="1"/>
            <p:nvPr/>
          </p:nvSpPr>
          <p:spPr>
            <a:xfrm>
              <a:off x="5780406" y="2573905"/>
              <a:ext cx="234698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C000"/>
                  </a:solidFill>
                  <a:latin typeface="+mj-lt"/>
                </a:rPr>
                <a:t>PLL: Phase Locked Loop</a:t>
              </a:r>
            </a:p>
            <a:p>
              <a:r>
                <a:rPr lang="en-US" sz="1400" dirty="0">
                  <a:solidFill>
                    <a:srgbClr val="FFC000"/>
                  </a:solidFill>
                  <a:latin typeface="+mj-lt"/>
                </a:rPr>
                <a:t>        (</a:t>
              </a:r>
              <a:r>
                <a:rPr lang="en-US" sz="1400" dirty="0" err="1">
                  <a:solidFill>
                    <a:srgbClr val="FFC000"/>
                  </a:solidFill>
                  <a:latin typeface="+mj-lt"/>
                </a:rPr>
                <a:t>Fáziszárt</a:t>
              </a:r>
              <a:r>
                <a:rPr lang="en-US" sz="1400" dirty="0">
                  <a:solidFill>
                    <a:srgbClr val="FFC000"/>
                  </a:solidFill>
                  <a:latin typeface="+mj-lt"/>
                </a:rPr>
                <a:t> </a:t>
              </a:r>
              <a:r>
                <a:rPr lang="en-US" sz="1400" dirty="0" err="1">
                  <a:solidFill>
                    <a:srgbClr val="FFC000"/>
                  </a:solidFill>
                  <a:latin typeface="+mj-lt"/>
                </a:rPr>
                <a:t>hurok</a:t>
              </a:r>
              <a:r>
                <a:rPr lang="en-US" sz="1400" dirty="0">
                  <a:solidFill>
                    <a:srgbClr val="FFC000"/>
                  </a:solidFill>
                  <a:latin typeface="+mj-lt"/>
                </a:rPr>
                <a:t>)</a:t>
              </a:r>
            </a:p>
          </p:txBody>
        </p:sp>
        <p:sp>
          <p:nvSpPr>
            <p:cNvPr id="20" name="Rounded Rectangle 19"/>
            <p:cNvSpPr/>
            <p:nvPr/>
          </p:nvSpPr>
          <p:spPr bwMode="auto">
            <a:xfrm>
              <a:off x="4279074" y="2166450"/>
              <a:ext cx="1665185" cy="180020"/>
            </a:xfrm>
            <a:prstGeom prst="roundRect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dirty="0">
                  <a:ln>
                    <a:noFill/>
                  </a:ln>
                  <a:solidFill>
                    <a:srgbClr val="3333CC"/>
                  </a:solidFill>
                  <a:effectLst/>
                  <a:latin typeface="Verdana" pitchFamily="34" charset="0"/>
                </a:rPr>
                <a:t>I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147705" y="2121445"/>
              <a:ext cx="181652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+mj-lt"/>
                </a:rPr>
                <a:t>IA32_PERF_CTL MSR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61510" y="6479847"/>
            <a:ext cx="28083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PLL: Phased-Locked Loop</a:t>
            </a:r>
          </a:p>
        </p:txBody>
      </p:sp>
    </p:spTree>
    <p:extLst>
      <p:ext uri="{BB962C8B-B14F-4D97-AF65-F5344CB8AC3E}">
        <p14:creationId xmlns:p14="http://schemas.microsoft.com/office/powerpoint/2010/main" val="841665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1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(17)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0" y="2123855"/>
            <a:ext cx="9144000" cy="4275475"/>
            <a:chOff x="0" y="2123855"/>
            <a:chExt cx="9144000" cy="4275475"/>
          </a:xfrm>
        </p:grpSpPr>
        <p:pic>
          <p:nvPicPr>
            <p:cNvPr id="5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953"/>
            <a:stretch/>
          </p:blipFill>
          <p:spPr bwMode="auto">
            <a:xfrm>
              <a:off x="0" y="2123855"/>
              <a:ext cx="9144000" cy="427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Rounded Rectangle 10"/>
            <p:cNvSpPr/>
            <p:nvPr/>
          </p:nvSpPr>
          <p:spPr bwMode="auto">
            <a:xfrm>
              <a:off x="4279074" y="2287282"/>
              <a:ext cx="1665185" cy="180020"/>
            </a:xfrm>
            <a:prstGeom prst="roundRect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dirty="0">
                  <a:ln>
                    <a:noFill/>
                  </a:ln>
                  <a:solidFill>
                    <a:srgbClr val="3333CC"/>
                  </a:solidFill>
                  <a:effectLst/>
                  <a:latin typeface="Verdana" pitchFamily="34" charset="0"/>
                </a:rPr>
                <a:t>I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147705" y="2242277"/>
              <a:ext cx="181652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+mj-lt"/>
                </a:rPr>
                <a:t>IA32_PERF_CTL MSR</a:t>
              </a:r>
            </a:p>
          </p:txBody>
        </p:sp>
        <p:cxnSp>
          <p:nvCxnSpPr>
            <p:cNvPr id="13" name="Straight Arrow Connector 12"/>
            <p:cNvCxnSpPr/>
            <p:nvPr/>
          </p:nvCxnSpPr>
          <p:spPr bwMode="auto">
            <a:xfrm>
              <a:off x="4706938" y="2467302"/>
              <a:ext cx="1" cy="1366744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</p:spPr>
        </p:cxnSp>
      </p:grpSp>
      <p:sp>
        <p:nvSpPr>
          <p:cNvPr id="14" name="TextBox 13"/>
          <p:cNvSpPr txBox="1"/>
          <p:nvPr/>
        </p:nvSpPr>
        <p:spPr>
          <a:xfrm>
            <a:off x="141846" y="6444335"/>
            <a:ext cx="89793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Accomplishing P-state transitions in Intel’s Nehalem-based processors -2 [</a:t>
            </a:r>
            <a:r>
              <a:rPr lang="hu-HU" sz="1600" dirty="0">
                <a:latin typeface="+mj-lt"/>
              </a:rPr>
              <a:t>52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038" y="809085"/>
            <a:ext cx="9144000" cy="119235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35473" y="821632"/>
            <a:ext cx="8792022" cy="11798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PCU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reads out the target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core voltage </a:t>
            </a:r>
            <a:r>
              <a:rPr lang="en-US" sz="1600" dirty="0">
                <a:latin typeface="Verdana"/>
              </a:rPr>
              <a:t>from the IA_PERF_CTL register and</a:t>
            </a:r>
          </a:p>
          <a:p>
            <a:pPr lvl="0">
              <a:spcAft>
                <a:spcPts val="4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sends the appropriate code of the core voltage to the Voltage Regulator (VR). </a:t>
            </a:r>
          </a:p>
          <a:p>
            <a:pPr lvl="0">
              <a:spcAft>
                <a:spcPts val="4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The VR sets then the requested core voltage (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Vcc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) through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power gates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the example,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all 4 cores share the same core voltage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(yellow lines).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0883" y="472437"/>
            <a:ext cx="95866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Example: Accomplishing P-state transitions in Intel’s Nehalem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proc.s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52</a:t>
            </a:r>
            <a:r>
              <a:rPr lang="en-US" dirty="0">
                <a:latin typeface="+mj-lt"/>
              </a:rPr>
              <a:t>]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-2</a:t>
            </a:r>
          </a:p>
        </p:txBody>
      </p:sp>
    </p:spTree>
    <p:extLst>
      <p:ext uri="{BB962C8B-B14F-4D97-AF65-F5344CB8AC3E}">
        <p14:creationId xmlns:p14="http://schemas.microsoft.com/office/powerpoint/2010/main" val="3508709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500B85-CB4A-7DDD-71EC-367E44C75B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(18)</a:t>
            </a:r>
            <a:endParaRPr lang="hu-HU" sz="17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009DC98-9617-4DCB-8E81-57F2B1D1180C}"/>
              </a:ext>
            </a:extLst>
          </p:cNvPr>
          <p:cNvSpPr txBox="1"/>
          <p:nvPr/>
        </p:nvSpPr>
        <p:spPr>
          <a:xfrm>
            <a:off x="71500" y="458670"/>
            <a:ext cx="9190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DVFS to reduce power consumption of active CPU cores -1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11D97DB-F3B2-C6DB-180D-01CF4D282283}"/>
              </a:ext>
            </a:extLst>
          </p:cNvPr>
          <p:cNvSpPr txBox="1"/>
          <p:nvPr/>
        </p:nvSpPr>
        <p:spPr>
          <a:xfrm>
            <a:off x="71500" y="829450"/>
            <a:ext cx="86405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discussed in Section 3, DVFS is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based on the 2nd release of the ACPI standard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(2000</a:t>
            </a:r>
            <a:r>
              <a:rPr lang="en-US" sz="1600" dirty="0">
                <a:latin typeface="+mj-lt"/>
              </a:rPr>
              <a:t>), which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gained support in Windows XP in 2002 </a:t>
            </a:r>
            <a:r>
              <a:rPr lang="en-US" sz="1600" dirty="0">
                <a:latin typeface="+mj-lt"/>
              </a:rPr>
              <a:t>(see next Figure).</a:t>
            </a:r>
          </a:p>
        </p:txBody>
      </p:sp>
    </p:spTree>
    <p:extLst>
      <p:ext uri="{BB962C8B-B14F-4D97-AF65-F5344CB8AC3E}">
        <p14:creationId xmlns:p14="http://schemas.microsoft.com/office/powerpoint/2010/main" val="27717232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43" name="Text Box 105"/>
          <p:cNvSpPr txBox="1">
            <a:spLocks noChangeArrowheads="1"/>
          </p:cNvSpPr>
          <p:nvPr/>
        </p:nvSpPr>
        <p:spPr bwMode="auto">
          <a:xfrm>
            <a:off x="251520" y="6241455"/>
            <a:ext cx="86661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Windows XP and Windows Server 2003 do not support all of the ACPI 2.0 specification [</a:t>
            </a:r>
            <a:r>
              <a:rPr lang="hu-HU" altLang="en-US" sz="1400" noProof="0" dirty="0">
                <a:solidFill>
                  <a:srgbClr val="000000"/>
                </a:solidFill>
                <a:latin typeface="Verdana" panose="020B0604030504040204" pitchFamily="34" charset="0"/>
              </a:rPr>
              <a:t>38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400" dirty="0">
                <a:solidFill>
                  <a:srgbClr val="000000"/>
                </a:solidFill>
                <a:latin typeface="Verdana" panose="020B0604030504040204" pitchFamily="34" charset="0"/>
              </a:rPr>
              <a:t>   SP: Service Pack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71500" y="458670"/>
            <a:ext cx="62279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Emergence of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standard and its OS support</a:t>
            </a:r>
          </a:p>
        </p:txBody>
      </p:sp>
      <p:sp>
        <p:nvSpPr>
          <p:cNvPr id="12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(19)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6729" y="908720"/>
            <a:ext cx="9107271" cy="5303703"/>
            <a:chOff x="36729" y="908720"/>
            <a:chExt cx="9107271" cy="5303703"/>
          </a:xfrm>
        </p:grpSpPr>
        <p:sp>
          <p:nvSpPr>
            <p:cNvPr id="164868" name="Line 4"/>
            <p:cNvSpPr>
              <a:spLocks noChangeShapeType="1"/>
            </p:cNvSpPr>
            <p:nvPr/>
          </p:nvSpPr>
          <p:spPr bwMode="auto">
            <a:xfrm>
              <a:off x="107950" y="5876444"/>
              <a:ext cx="90360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69" name="Text Box 5"/>
            <p:cNvSpPr txBox="1">
              <a:spLocks noChangeArrowheads="1"/>
            </p:cNvSpPr>
            <p:nvPr/>
          </p:nvSpPr>
          <p:spPr bwMode="auto">
            <a:xfrm>
              <a:off x="1331913" y="5943119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1995</a:t>
              </a:r>
            </a:p>
          </p:txBody>
        </p:sp>
        <p:sp>
          <p:nvSpPr>
            <p:cNvPr id="164870" name="Text Box 6"/>
            <p:cNvSpPr txBox="1">
              <a:spLocks noChangeArrowheads="1"/>
            </p:cNvSpPr>
            <p:nvPr/>
          </p:nvSpPr>
          <p:spPr bwMode="auto">
            <a:xfrm>
              <a:off x="3458112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2000</a:t>
              </a:r>
            </a:p>
          </p:txBody>
        </p:sp>
        <p:sp>
          <p:nvSpPr>
            <p:cNvPr id="164871" name="Text Box 7"/>
            <p:cNvSpPr txBox="1">
              <a:spLocks noChangeArrowheads="1"/>
            </p:cNvSpPr>
            <p:nvPr/>
          </p:nvSpPr>
          <p:spPr bwMode="auto">
            <a:xfrm>
              <a:off x="7640638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164872" name="Line 8"/>
            <p:cNvSpPr>
              <a:spLocks noChangeShapeType="1"/>
            </p:cNvSpPr>
            <p:nvPr/>
          </p:nvSpPr>
          <p:spPr bwMode="auto">
            <a:xfrm>
              <a:off x="8112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3" name="Line 9"/>
            <p:cNvSpPr>
              <a:spLocks noChangeShapeType="1"/>
            </p:cNvSpPr>
            <p:nvPr/>
          </p:nvSpPr>
          <p:spPr bwMode="auto">
            <a:xfrm>
              <a:off x="22304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4" name="Line 10"/>
            <p:cNvSpPr>
              <a:spLocks noChangeShapeType="1"/>
            </p:cNvSpPr>
            <p:nvPr/>
          </p:nvSpPr>
          <p:spPr bwMode="auto">
            <a:xfrm>
              <a:off x="391160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5" name="Line 11"/>
            <p:cNvSpPr>
              <a:spLocks noChangeShapeType="1"/>
            </p:cNvSpPr>
            <p:nvPr/>
          </p:nvSpPr>
          <p:spPr bwMode="auto">
            <a:xfrm>
              <a:off x="6432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6" name="Line 12"/>
            <p:cNvSpPr>
              <a:spLocks noChangeShapeType="1"/>
            </p:cNvSpPr>
            <p:nvPr/>
          </p:nvSpPr>
          <p:spPr bwMode="auto">
            <a:xfrm>
              <a:off x="5591175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7" name="Line 13"/>
            <p:cNvSpPr>
              <a:spLocks noChangeShapeType="1"/>
            </p:cNvSpPr>
            <p:nvPr/>
          </p:nvSpPr>
          <p:spPr bwMode="auto">
            <a:xfrm>
              <a:off x="47529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8" name="Line 14"/>
            <p:cNvSpPr>
              <a:spLocks noChangeShapeType="1"/>
            </p:cNvSpPr>
            <p:nvPr/>
          </p:nvSpPr>
          <p:spPr bwMode="auto">
            <a:xfrm>
              <a:off x="1390650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9" name="Line 15"/>
            <p:cNvSpPr>
              <a:spLocks noChangeShapeType="1"/>
            </p:cNvSpPr>
            <p:nvPr/>
          </p:nvSpPr>
          <p:spPr bwMode="auto">
            <a:xfrm>
              <a:off x="30702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0" name="Line 16"/>
            <p:cNvSpPr>
              <a:spLocks noChangeShapeType="1"/>
            </p:cNvSpPr>
            <p:nvPr/>
          </p:nvSpPr>
          <p:spPr bwMode="auto">
            <a:xfrm>
              <a:off x="72707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1" name="Line 17"/>
            <p:cNvSpPr>
              <a:spLocks noChangeShapeType="1"/>
            </p:cNvSpPr>
            <p:nvPr/>
          </p:nvSpPr>
          <p:spPr bwMode="auto">
            <a:xfrm>
              <a:off x="853281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2" name="Line 18"/>
            <p:cNvSpPr>
              <a:spLocks noChangeShapeType="1"/>
            </p:cNvSpPr>
            <p:nvPr/>
          </p:nvSpPr>
          <p:spPr bwMode="auto">
            <a:xfrm>
              <a:off x="68532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3" name="Line 19"/>
            <p:cNvSpPr>
              <a:spLocks noChangeShapeType="1"/>
            </p:cNvSpPr>
            <p:nvPr/>
          </p:nvSpPr>
          <p:spPr bwMode="auto">
            <a:xfrm>
              <a:off x="601186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4" name="Line 20"/>
            <p:cNvSpPr>
              <a:spLocks noChangeShapeType="1"/>
            </p:cNvSpPr>
            <p:nvPr/>
          </p:nvSpPr>
          <p:spPr bwMode="auto">
            <a:xfrm>
              <a:off x="51720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5" name="Line 21"/>
            <p:cNvSpPr>
              <a:spLocks noChangeShapeType="1"/>
            </p:cNvSpPr>
            <p:nvPr/>
          </p:nvSpPr>
          <p:spPr bwMode="auto">
            <a:xfrm>
              <a:off x="7691438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6" name="Line 22"/>
            <p:cNvSpPr>
              <a:spLocks noChangeShapeType="1"/>
            </p:cNvSpPr>
            <p:nvPr/>
          </p:nvSpPr>
          <p:spPr bwMode="auto">
            <a:xfrm>
              <a:off x="971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7" name="Line 23"/>
            <p:cNvSpPr>
              <a:spLocks noChangeShapeType="1"/>
            </p:cNvSpPr>
            <p:nvPr/>
          </p:nvSpPr>
          <p:spPr bwMode="auto">
            <a:xfrm>
              <a:off x="2651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8" name="Line 24"/>
            <p:cNvSpPr>
              <a:spLocks noChangeShapeType="1"/>
            </p:cNvSpPr>
            <p:nvPr/>
          </p:nvSpPr>
          <p:spPr bwMode="auto">
            <a:xfrm>
              <a:off x="433228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9" name="Line 25"/>
            <p:cNvSpPr>
              <a:spLocks noChangeShapeType="1"/>
            </p:cNvSpPr>
            <p:nvPr/>
          </p:nvSpPr>
          <p:spPr bwMode="auto">
            <a:xfrm>
              <a:off x="18113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90" name="Line 26"/>
            <p:cNvSpPr>
              <a:spLocks noChangeShapeType="1"/>
            </p:cNvSpPr>
            <p:nvPr/>
          </p:nvSpPr>
          <p:spPr bwMode="auto">
            <a:xfrm>
              <a:off x="3490913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91" name="Text Box 27"/>
            <p:cNvSpPr txBox="1">
              <a:spLocks noChangeArrowheads="1"/>
            </p:cNvSpPr>
            <p:nvPr/>
          </p:nvSpPr>
          <p:spPr bwMode="auto">
            <a:xfrm>
              <a:off x="5541963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2005</a:t>
              </a:r>
            </a:p>
          </p:txBody>
        </p:sp>
        <p:sp>
          <p:nvSpPr>
            <p:cNvPr id="164892" name="Text Box 28"/>
            <p:cNvSpPr txBox="1">
              <a:spLocks noChangeArrowheads="1"/>
            </p:cNvSpPr>
            <p:nvPr/>
          </p:nvSpPr>
          <p:spPr bwMode="auto">
            <a:xfrm>
              <a:off x="1242113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08/1995</a:t>
              </a:r>
            </a:p>
          </p:txBody>
        </p:sp>
        <p:sp>
          <p:nvSpPr>
            <p:cNvPr id="164893" name="Text Box 29"/>
            <p:cNvSpPr txBox="1">
              <a:spLocks noChangeArrowheads="1"/>
            </p:cNvSpPr>
            <p:nvPr/>
          </p:nvSpPr>
          <p:spPr bwMode="auto">
            <a:xfrm>
              <a:off x="971550" y="1264333"/>
              <a:ext cx="1258888" cy="252412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95</a:t>
              </a:r>
            </a:p>
          </p:txBody>
        </p:sp>
        <p:grpSp>
          <p:nvGrpSpPr>
            <p:cNvPr id="164894" name="Group 30"/>
            <p:cNvGrpSpPr>
              <a:grpSpLocks/>
            </p:cNvGrpSpPr>
            <p:nvPr/>
          </p:nvGrpSpPr>
          <p:grpSpPr bwMode="auto">
            <a:xfrm>
              <a:off x="1619250" y="1173845"/>
              <a:ext cx="36513" cy="36513"/>
              <a:chOff x="1066" y="799"/>
              <a:chExt cx="90" cy="46"/>
            </a:xfrm>
          </p:grpSpPr>
          <p:sp>
            <p:nvSpPr>
              <p:cNvPr id="164969" name="Line 3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70" name="Line 3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895" name="Text Box 33"/>
            <p:cNvSpPr txBox="1">
              <a:spLocks noChangeArrowheads="1"/>
            </p:cNvSpPr>
            <p:nvPr/>
          </p:nvSpPr>
          <p:spPr bwMode="auto">
            <a:xfrm>
              <a:off x="2894701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/199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896" name="Text Box 34"/>
            <p:cNvSpPr txBox="1">
              <a:spLocks noChangeArrowheads="1"/>
            </p:cNvSpPr>
            <p:nvPr/>
          </p:nvSpPr>
          <p:spPr bwMode="auto">
            <a:xfrm>
              <a:off x="2727325" y="1259570"/>
              <a:ext cx="1258888" cy="25241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98SE</a:t>
              </a:r>
            </a:p>
          </p:txBody>
        </p:sp>
        <p:grpSp>
          <p:nvGrpSpPr>
            <p:cNvPr id="164897" name="Group 35"/>
            <p:cNvGrpSpPr>
              <a:grpSpLocks/>
            </p:cNvGrpSpPr>
            <p:nvPr/>
          </p:nvGrpSpPr>
          <p:grpSpPr bwMode="auto">
            <a:xfrm>
              <a:off x="3271838" y="1169083"/>
              <a:ext cx="36512" cy="36512"/>
              <a:chOff x="1066" y="799"/>
              <a:chExt cx="90" cy="46"/>
            </a:xfrm>
          </p:grpSpPr>
          <p:sp>
            <p:nvSpPr>
              <p:cNvPr id="164967" name="Line 3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8" name="Line 3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898" name="Text Box 38"/>
            <p:cNvSpPr txBox="1">
              <a:spLocks noChangeArrowheads="1"/>
            </p:cNvSpPr>
            <p:nvPr/>
          </p:nvSpPr>
          <p:spPr bwMode="auto">
            <a:xfrm>
              <a:off x="1650101" y="40140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07/1996</a:t>
              </a:r>
            </a:p>
          </p:txBody>
        </p:sp>
        <p:sp>
          <p:nvSpPr>
            <p:cNvPr id="164899" name="Text Box 39"/>
            <p:cNvSpPr txBox="1">
              <a:spLocks noChangeArrowheads="1"/>
            </p:cNvSpPr>
            <p:nvPr/>
          </p:nvSpPr>
          <p:spPr bwMode="auto">
            <a:xfrm>
              <a:off x="1476375" y="4338483"/>
              <a:ext cx="1258888" cy="252412"/>
            </a:xfrm>
            <a:prstGeom prst="rect">
              <a:avLst/>
            </a:prstGeom>
            <a:solidFill>
              <a:srgbClr val="CF660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NT 4.0</a:t>
              </a:r>
            </a:p>
          </p:txBody>
        </p:sp>
        <p:grpSp>
          <p:nvGrpSpPr>
            <p:cNvPr id="164900" name="Group 40"/>
            <p:cNvGrpSpPr>
              <a:grpSpLocks/>
            </p:cNvGrpSpPr>
            <p:nvPr/>
          </p:nvGrpSpPr>
          <p:grpSpPr bwMode="auto">
            <a:xfrm>
              <a:off x="2027238" y="4247995"/>
              <a:ext cx="36512" cy="36513"/>
              <a:chOff x="1066" y="799"/>
              <a:chExt cx="90" cy="46"/>
            </a:xfrm>
          </p:grpSpPr>
          <p:sp>
            <p:nvSpPr>
              <p:cNvPr id="164965" name="Line 4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6" name="Line 4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1" name="Text Box 43"/>
            <p:cNvSpPr txBox="1">
              <a:spLocks noChangeArrowheads="1"/>
            </p:cNvSpPr>
            <p:nvPr/>
          </p:nvSpPr>
          <p:spPr bwMode="auto">
            <a:xfrm>
              <a:off x="3318563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164902" name="Text Box 44"/>
            <p:cNvSpPr txBox="1">
              <a:spLocks noChangeArrowheads="1"/>
            </p:cNvSpPr>
            <p:nvPr/>
          </p:nvSpPr>
          <p:spPr bwMode="auto">
            <a:xfrm>
              <a:off x="27733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Prof.</a:t>
              </a:r>
            </a:p>
          </p:txBody>
        </p:sp>
        <p:grpSp>
          <p:nvGrpSpPr>
            <p:cNvPr id="164903" name="Group 45"/>
            <p:cNvGrpSpPr>
              <a:grpSpLocks/>
            </p:cNvGrpSpPr>
            <p:nvPr/>
          </p:nvGrpSpPr>
          <p:grpSpPr bwMode="auto">
            <a:xfrm>
              <a:off x="3695700" y="2204133"/>
              <a:ext cx="36513" cy="36512"/>
              <a:chOff x="1066" y="799"/>
              <a:chExt cx="90" cy="46"/>
            </a:xfrm>
          </p:grpSpPr>
          <p:sp>
            <p:nvSpPr>
              <p:cNvPr id="164963" name="Line 4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4" name="Line 4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4" name="Text Box 48"/>
            <p:cNvSpPr txBox="1">
              <a:spLocks noChangeArrowheads="1"/>
            </p:cNvSpPr>
            <p:nvPr/>
          </p:nvSpPr>
          <p:spPr bwMode="auto">
            <a:xfrm>
              <a:off x="3255063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164905" name="Text Box 49"/>
            <p:cNvSpPr txBox="1">
              <a:spLocks noChangeArrowheads="1"/>
            </p:cNvSpPr>
            <p:nvPr/>
          </p:nvSpPr>
          <p:spPr bwMode="auto">
            <a:xfrm>
              <a:off x="3036888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Server</a:t>
              </a:r>
            </a:p>
          </p:txBody>
        </p:sp>
        <p:grpSp>
          <p:nvGrpSpPr>
            <p:cNvPr id="164906" name="Group 50"/>
            <p:cNvGrpSpPr>
              <a:grpSpLocks/>
            </p:cNvGrpSpPr>
            <p:nvPr/>
          </p:nvGrpSpPr>
          <p:grpSpPr bwMode="auto">
            <a:xfrm>
              <a:off x="3632200" y="3347883"/>
              <a:ext cx="36513" cy="36512"/>
              <a:chOff x="1066" y="799"/>
              <a:chExt cx="90" cy="46"/>
            </a:xfrm>
          </p:grpSpPr>
          <p:sp>
            <p:nvSpPr>
              <p:cNvPr id="164961" name="Line 5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2" name="Line 5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7" name="Text Box 53"/>
            <p:cNvSpPr txBox="1">
              <a:spLocks noChangeArrowheads="1"/>
            </p:cNvSpPr>
            <p:nvPr/>
          </p:nvSpPr>
          <p:spPr bwMode="auto">
            <a:xfrm>
              <a:off x="3998409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10/2001</a:t>
              </a:r>
            </a:p>
          </p:txBody>
        </p:sp>
        <p:sp>
          <p:nvSpPr>
            <p:cNvPr id="164908" name="Text Box 54"/>
            <p:cNvSpPr txBox="1">
              <a:spLocks noChangeArrowheads="1"/>
            </p:cNvSpPr>
            <p:nvPr/>
          </p:nvSpPr>
          <p:spPr bwMode="auto">
            <a:xfrm>
              <a:off x="41068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XP</a:t>
              </a:r>
            </a:p>
          </p:txBody>
        </p:sp>
        <p:grpSp>
          <p:nvGrpSpPr>
            <p:cNvPr id="164909" name="Group 55"/>
            <p:cNvGrpSpPr>
              <a:grpSpLocks/>
            </p:cNvGrpSpPr>
            <p:nvPr/>
          </p:nvGrpSpPr>
          <p:grpSpPr bwMode="auto">
            <a:xfrm>
              <a:off x="4259263" y="2204133"/>
              <a:ext cx="36512" cy="36512"/>
              <a:chOff x="1066" y="799"/>
              <a:chExt cx="90" cy="46"/>
            </a:xfrm>
          </p:grpSpPr>
          <p:sp>
            <p:nvSpPr>
              <p:cNvPr id="164959" name="Line 5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0" name="Line 5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0" name="Text Box 58"/>
            <p:cNvSpPr txBox="1">
              <a:spLocks noChangeArrowheads="1"/>
            </p:cNvSpPr>
            <p:nvPr/>
          </p:nvSpPr>
          <p:spPr bwMode="auto">
            <a:xfrm>
              <a:off x="4502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04/2003</a:t>
              </a:r>
            </a:p>
          </p:txBody>
        </p:sp>
        <p:sp>
          <p:nvSpPr>
            <p:cNvPr id="164911" name="Text Box 59"/>
            <p:cNvSpPr txBox="1">
              <a:spLocks noChangeArrowheads="1"/>
            </p:cNvSpPr>
            <p:nvPr/>
          </p:nvSpPr>
          <p:spPr bwMode="auto">
            <a:xfrm>
              <a:off x="4475163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2003</a:t>
              </a:r>
            </a:p>
          </p:txBody>
        </p:sp>
        <p:grpSp>
          <p:nvGrpSpPr>
            <p:cNvPr id="164912" name="Group 60"/>
            <p:cNvGrpSpPr>
              <a:grpSpLocks/>
            </p:cNvGrpSpPr>
            <p:nvPr/>
          </p:nvGrpSpPr>
          <p:grpSpPr bwMode="auto">
            <a:xfrm>
              <a:off x="4879975" y="3347883"/>
              <a:ext cx="36513" cy="36512"/>
              <a:chOff x="1066" y="799"/>
              <a:chExt cx="90" cy="46"/>
            </a:xfrm>
          </p:grpSpPr>
          <p:sp>
            <p:nvSpPr>
              <p:cNvPr id="164957" name="Line 6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8" name="Line 6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3" name="Text Box 63"/>
            <p:cNvSpPr txBox="1">
              <a:spLocks noChangeArrowheads="1"/>
            </p:cNvSpPr>
            <p:nvPr/>
          </p:nvSpPr>
          <p:spPr bwMode="auto">
            <a:xfrm>
              <a:off x="6120501" y="198884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01/2007</a:t>
              </a:r>
            </a:p>
          </p:txBody>
        </p:sp>
        <p:sp>
          <p:nvSpPr>
            <p:cNvPr id="164914" name="Text Box 64"/>
            <p:cNvSpPr txBox="1">
              <a:spLocks noChangeArrowheads="1"/>
            </p:cNvSpPr>
            <p:nvPr/>
          </p:nvSpPr>
          <p:spPr bwMode="auto">
            <a:xfrm>
              <a:off x="57959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Vista</a:t>
              </a:r>
            </a:p>
          </p:txBody>
        </p:sp>
        <p:grpSp>
          <p:nvGrpSpPr>
            <p:cNvPr id="164915" name="Group 65"/>
            <p:cNvGrpSpPr>
              <a:grpSpLocks/>
            </p:cNvGrpSpPr>
            <p:nvPr/>
          </p:nvGrpSpPr>
          <p:grpSpPr bwMode="auto">
            <a:xfrm>
              <a:off x="6497638" y="2212070"/>
              <a:ext cx="36512" cy="36513"/>
              <a:chOff x="1066" y="799"/>
              <a:chExt cx="90" cy="46"/>
            </a:xfrm>
          </p:grpSpPr>
          <p:sp>
            <p:nvSpPr>
              <p:cNvPr id="164955" name="Line 6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6" name="Line 6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6" name="Text Box 68"/>
            <p:cNvSpPr txBox="1">
              <a:spLocks noChangeArrowheads="1"/>
            </p:cNvSpPr>
            <p:nvPr/>
          </p:nvSpPr>
          <p:spPr bwMode="auto">
            <a:xfrm>
              <a:off x="6534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02/2008</a:t>
              </a:r>
            </a:p>
          </p:txBody>
        </p:sp>
        <p:sp>
          <p:nvSpPr>
            <p:cNvPr id="164917" name="Text Box 69"/>
            <p:cNvSpPr txBox="1">
              <a:spLocks noChangeArrowheads="1"/>
            </p:cNvSpPr>
            <p:nvPr/>
          </p:nvSpPr>
          <p:spPr bwMode="auto">
            <a:xfrm>
              <a:off x="6319838" y="3446308"/>
              <a:ext cx="1258887" cy="252412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2008</a:t>
              </a:r>
            </a:p>
          </p:txBody>
        </p:sp>
        <p:grpSp>
          <p:nvGrpSpPr>
            <p:cNvPr id="164918" name="Group 70"/>
            <p:cNvGrpSpPr>
              <a:grpSpLocks/>
            </p:cNvGrpSpPr>
            <p:nvPr/>
          </p:nvGrpSpPr>
          <p:grpSpPr bwMode="auto">
            <a:xfrm>
              <a:off x="6911975" y="3355820"/>
              <a:ext cx="36513" cy="36513"/>
              <a:chOff x="1066" y="799"/>
              <a:chExt cx="90" cy="46"/>
            </a:xfrm>
          </p:grpSpPr>
          <p:sp>
            <p:nvSpPr>
              <p:cNvPr id="164953" name="Line 7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4" name="Line 7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9" name="Text Box 73"/>
            <p:cNvSpPr txBox="1">
              <a:spLocks noChangeArrowheads="1"/>
            </p:cNvSpPr>
            <p:nvPr/>
          </p:nvSpPr>
          <p:spPr bwMode="auto">
            <a:xfrm>
              <a:off x="7115362" y="1988840"/>
              <a:ext cx="1077539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End of 2009</a:t>
              </a:r>
            </a:p>
          </p:txBody>
        </p:sp>
        <p:sp>
          <p:nvSpPr>
            <p:cNvPr id="164920" name="Text Box 74"/>
            <p:cNvSpPr txBox="1">
              <a:spLocks noChangeArrowheads="1"/>
            </p:cNvSpPr>
            <p:nvPr/>
          </p:nvSpPr>
          <p:spPr bwMode="auto">
            <a:xfrm>
              <a:off x="71294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7</a:t>
              </a:r>
            </a:p>
          </p:txBody>
        </p:sp>
        <p:grpSp>
          <p:nvGrpSpPr>
            <p:cNvPr id="164921" name="Group 75"/>
            <p:cNvGrpSpPr>
              <a:grpSpLocks/>
            </p:cNvGrpSpPr>
            <p:nvPr/>
          </p:nvGrpSpPr>
          <p:grpSpPr bwMode="auto">
            <a:xfrm>
              <a:off x="7626350" y="2212070"/>
              <a:ext cx="36513" cy="36513"/>
              <a:chOff x="1066" y="799"/>
              <a:chExt cx="90" cy="46"/>
            </a:xfrm>
          </p:grpSpPr>
          <p:sp>
            <p:nvSpPr>
              <p:cNvPr id="164951" name="Line 7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2" name="Line 7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22" name="Text Box 78"/>
            <p:cNvSpPr txBox="1">
              <a:spLocks noChangeArrowheads="1"/>
            </p:cNvSpPr>
            <p:nvPr/>
          </p:nvSpPr>
          <p:spPr bwMode="auto">
            <a:xfrm>
              <a:off x="36729" y="1154065"/>
              <a:ext cx="93487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Consumer</a:t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3" name="Text Box 79"/>
            <p:cNvSpPr txBox="1">
              <a:spLocks noChangeArrowheads="1"/>
            </p:cNvSpPr>
            <p:nvPr/>
          </p:nvSpPr>
          <p:spPr bwMode="auto">
            <a:xfrm>
              <a:off x="71500" y="4194085"/>
              <a:ext cx="917239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Corporate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4" name="Text Box 80"/>
            <p:cNvSpPr txBox="1">
              <a:spLocks noChangeArrowheads="1"/>
            </p:cNvSpPr>
            <p:nvPr/>
          </p:nvSpPr>
          <p:spPr bwMode="auto">
            <a:xfrm>
              <a:off x="544513" y="2213865"/>
              <a:ext cx="931665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Desktops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Laptops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5" name="Text Box 81"/>
            <p:cNvSpPr txBox="1">
              <a:spLocks noChangeArrowheads="1"/>
            </p:cNvSpPr>
            <p:nvPr/>
          </p:nvSpPr>
          <p:spPr bwMode="auto">
            <a:xfrm>
              <a:off x="539750" y="3422495"/>
              <a:ext cx="750526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Servers</a:t>
              </a:r>
            </a:p>
          </p:txBody>
        </p:sp>
        <p:sp>
          <p:nvSpPr>
            <p:cNvPr id="164926" name="Text Box 82"/>
            <p:cNvSpPr txBox="1">
              <a:spLocks noChangeArrowheads="1"/>
            </p:cNvSpPr>
            <p:nvPr/>
          </p:nvSpPr>
          <p:spPr bwMode="auto">
            <a:xfrm>
              <a:off x="7338814" y="259942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27" name="Text Box 83"/>
            <p:cNvSpPr txBox="1">
              <a:spLocks noChangeArrowheads="1"/>
            </p:cNvSpPr>
            <p:nvPr/>
          </p:nvSpPr>
          <p:spPr bwMode="auto">
            <a:xfrm>
              <a:off x="2887464" y="15421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28" name="Text Box 84"/>
            <p:cNvSpPr txBox="1">
              <a:spLocks noChangeArrowheads="1"/>
            </p:cNvSpPr>
            <p:nvPr/>
          </p:nvSpPr>
          <p:spPr bwMode="auto">
            <a:xfrm>
              <a:off x="2923977" y="257719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29" name="Text Box 85"/>
            <p:cNvSpPr txBox="1">
              <a:spLocks noChangeArrowheads="1"/>
            </p:cNvSpPr>
            <p:nvPr/>
          </p:nvSpPr>
          <p:spPr bwMode="auto">
            <a:xfrm>
              <a:off x="3244652" y="37209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30" name="Text Box 86"/>
            <p:cNvSpPr txBox="1">
              <a:spLocks noChangeArrowheads="1"/>
            </p:cNvSpPr>
            <p:nvPr/>
          </p:nvSpPr>
          <p:spPr bwMode="auto">
            <a:xfrm>
              <a:off x="3820308" y="2573905"/>
              <a:ext cx="210346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1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1.0b</a:t>
              </a:r>
              <a:b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SP1 (09/2002): </a:t>
              </a:r>
              <a:r>
                <a:rPr kumimoji="0" lang="en-US" altLang="en-US" sz="11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31" name="Text Box 87"/>
            <p:cNvSpPr txBox="1">
              <a:spLocks noChangeArrowheads="1"/>
            </p:cNvSpPr>
            <p:nvPr/>
          </p:nvSpPr>
          <p:spPr bwMode="auto">
            <a:xfrm>
              <a:off x="4648493" y="3720945"/>
              <a:ext cx="891591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32" name="Text Box 88"/>
            <p:cNvSpPr txBox="1">
              <a:spLocks noChangeArrowheads="1"/>
            </p:cNvSpPr>
            <p:nvPr/>
          </p:nvSpPr>
          <p:spPr bwMode="auto">
            <a:xfrm>
              <a:off x="5986264" y="2585133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33" name="Text Box 89"/>
            <p:cNvSpPr txBox="1">
              <a:spLocks noChangeArrowheads="1"/>
            </p:cNvSpPr>
            <p:nvPr/>
          </p:nvSpPr>
          <p:spPr bwMode="auto">
            <a:xfrm>
              <a:off x="6545064" y="374317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34" name="Text Box 90"/>
            <p:cNvSpPr txBox="1">
              <a:spLocks noChangeArrowheads="1"/>
            </p:cNvSpPr>
            <p:nvPr/>
          </p:nvSpPr>
          <p:spPr bwMode="auto">
            <a:xfrm>
              <a:off x="17802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12/1996</a:t>
              </a:r>
            </a:p>
          </p:txBody>
        </p:sp>
        <p:sp>
          <p:nvSpPr>
            <p:cNvPr id="164935" name="Text Box 91"/>
            <p:cNvSpPr txBox="1">
              <a:spLocks noChangeArrowheads="1"/>
            </p:cNvSpPr>
            <p:nvPr/>
          </p:nvSpPr>
          <p:spPr bwMode="auto">
            <a:xfrm>
              <a:off x="15478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grpSp>
          <p:nvGrpSpPr>
            <p:cNvPr id="164936" name="Group 92"/>
            <p:cNvGrpSpPr>
              <a:grpSpLocks/>
            </p:cNvGrpSpPr>
            <p:nvPr/>
          </p:nvGrpSpPr>
          <p:grpSpPr bwMode="auto">
            <a:xfrm>
              <a:off x="2157413" y="5060469"/>
              <a:ext cx="36512" cy="36512"/>
              <a:chOff x="1066" y="799"/>
              <a:chExt cx="90" cy="46"/>
            </a:xfrm>
          </p:grpSpPr>
          <p:sp>
            <p:nvSpPr>
              <p:cNvPr id="164949" name="Line 93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0" name="Line 94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37" name="Text Box 95"/>
            <p:cNvSpPr txBox="1">
              <a:spLocks noChangeArrowheads="1"/>
            </p:cNvSpPr>
            <p:nvPr/>
          </p:nvSpPr>
          <p:spPr bwMode="auto">
            <a:xfrm>
              <a:off x="33296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07/2000</a:t>
              </a:r>
            </a:p>
          </p:txBody>
        </p:sp>
        <p:sp>
          <p:nvSpPr>
            <p:cNvPr id="164938" name="Text Box 96"/>
            <p:cNvSpPr txBox="1">
              <a:spLocks noChangeArrowheads="1"/>
            </p:cNvSpPr>
            <p:nvPr/>
          </p:nvSpPr>
          <p:spPr bwMode="auto">
            <a:xfrm>
              <a:off x="30972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</a:p>
          </p:txBody>
        </p:sp>
        <p:grpSp>
          <p:nvGrpSpPr>
            <p:cNvPr id="164939" name="Group 97"/>
            <p:cNvGrpSpPr>
              <a:grpSpLocks/>
            </p:cNvGrpSpPr>
            <p:nvPr/>
          </p:nvGrpSpPr>
          <p:grpSpPr bwMode="auto">
            <a:xfrm>
              <a:off x="3706813" y="5060469"/>
              <a:ext cx="36512" cy="36512"/>
              <a:chOff x="1066" y="799"/>
              <a:chExt cx="90" cy="46"/>
            </a:xfrm>
          </p:grpSpPr>
          <p:sp>
            <p:nvSpPr>
              <p:cNvPr id="164947" name="Line 98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48" name="Line 99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40" name="Text Box 100"/>
            <p:cNvSpPr txBox="1">
              <a:spLocks noChangeArrowheads="1"/>
            </p:cNvSpPr>
            <p:nvPr/>
          </p:nvSpPr>
          <p:spPr bwMode="auto">
            <a:xfrm>
              <a:off x="5058463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09/2004</a:t>
              </a:r>
            </a:p>
          </p:txBody>
        </p:sp>
        <p:sp>
          <p:nvSpPr>
            <p:cNvPr id="164941" name="Text Box 101"/>
            <p:cNvSpPr txBox="1">
              <a:spLocks noChangeArrowheads="1"/>
            </p:cNvSpPr>
            <p:nvPr/>
          </p:nvSpPr>
          <p:spPr bwMode="auto">
            <a:xfrm>
              <a:off x="4826000" y="515095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grpSp>
          <p:nvGrpSpPr>
            <p:cNvPr id="164942" name="Group 102"/>
            <p:cNvGrpSpPr>
              <a:grpSpLocks/>
            </p:cNvGrpSpPr>
            <p:nvPr/>
          </p:nvGrpSpPr>
          <p:grpSpPr bwMode="auto">
            <a:xfrm>
              <a:off x="5435600" y="5060469"/>
              <a:ext cx="36513" cy="36512"/>
              <a:chOff x="1066" y="799"/>
              <a:chExt cx="90" cy="46"/>
            </a:xfrm>
          </p:grpSpPr>
          <p:sp>
            <p:nvSpPr>
              <p:cNvPr id="164945" name="Line 103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46" name="Line 104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8" name="Oval 106"/>
            <p:cNvSpPr>
              <a:spLocks noChangeArrowheads="1"/>
            </p:cNvSpPr>
            <p:nvPr/>
          </p:nvSpPr>
          <p:spPr bwMode="auto">
            <a:xfrm rot="20362588">
              <a:off x="3995738" y="1921385"/>
              <a:ext cx="1800225" cy="252095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09" name="Text Box 101"/>
            <p:cNvSpPr txBox="1">
              <a:spLocks noChangeArrowheads="1"/>
            </p:cNvSpPr>
            <p:nvPr/>
          </p:nvSpPr>
          <p:spPr bwMode="auto">
            <a:xfrm>
              <a:off x="6717050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10" name="Text Box 101"/>
            <p:cNvSpPr txBox="1">
              <a:spLocks noChangeArrowheads="1"/>
            </p:cNvSpPr>
            <p:nvPr/>
          </p:nvSpPr>
          <p:spPr bwMode="auto">
            <a:xfrm>
              <a:off x="7863268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11" name="Text Box 100"/>
            <p:cNvSpPr txBox="1">
              <a:spLocks noChangeArrowheads="1"/>
            </p:cNvSpPr>
            <p:nvPr/>
          </p:nvSpPr>
          <p:spPr bwMode="auto">
            <a:xfrm>
              <a:off x="8077070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Text Box 100"/>
            <p:cNvSpPr txBox="1">
              <a:spLocks noChangeArrowheads="1"/>
            </p:cNvSpPr>
            <p:nvPr/>
          </p:nvSpPr>
          <p:spPr bwMode="auto">
            <a:xfrm>
              <a:off x="7077698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06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113" name="Group 112"/>
            <p:cNvGrpSpPr/>
            <p:nvPr/>
          </p:nvGrpSpPr>
          <p:grpSpPr>
            <a:xfrm>
              <a:off x="7459632" y="5078433"/>
              <a:ext cx="40550" cy="40244"/>
              <a:chOff x="7276759" y="5291578"/>
              <a:chExt cx="40550" cy="40244"/>
            </a:xfrm>
          </p:grpSpPr>
          <p:sp>
            <p:nvSpPr>
              <p:cNvPr id="114" name="Line 104"/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5" name="Line 103"/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8459245" y="5081551"/>
              <a:ext cx="40550" cy="40244"/>
              <a:chOff x="7276759" y="5291578"/>
              <a:chExt cx="40550" cy="40244"/>
            </a:xfrm>
          </p:grpSpPr>
          <p:sp>
            <p:nvSpPr>
              <p:cNvPr id="117" name="Line 104"/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8" name="Line 103"/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3176845" y="1719536"/>
              <a:ext cx="5966698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Introduction of OS support of DVFS (Dynamic Voltage and Frequency Scaling)</a:t>
              </a:r>
            </a:p>
          </p:txBody>
        </p:sp>
        <p:sp>
          <p:nvSpPr>
            <p:cNvPr id="121" name="Oval 120"/>
            <p:cNvSpPr/>
            <p:nvPr/>
          </p:nvSpPr>
          <p:spPr bwMode="auto">
            <a:xfrm>
              <a:off x="2951820" y="4841890"/>
              <a:ext cx="1566863" cy="855095"/>
            </a:xfrm>
            <a:prstGeom prst="ellips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3365928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(20)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878086" y="1596504"/>
            <a:ext cx="16385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Static </a:t>
            </a: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technique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773208" y="1577454"/>
            <a:ext cx="19271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Dynamic </a:t>
            </a: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techniques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47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CPPC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SVFS</a:t>
            </a:r>
            <a:endParaRPr lang="en-US" sz="12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DFS</a:t>
            </a:r>
            <a:endParaRPr lang="en-US" sz="1200" b="1" dirty="0"/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200" b="1" dirty="0"/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AV</a:t>
            </a:r>
            <a:r>
              <a:rPr lang="en-US" sz="1200" b="1" dirty="0"/>
              <a:t>F</a:t>
            </a:r>
            <a:r>
              <a:rPr lang="hu-HU" sz="1200" b="1" dirty="0"/>
              <a:t>S</a:t>
            </a:r>
            <a:endParaRPr lang="en-US" sz="1200" b="1" dirty="0"/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Examples</a:t>
            </a:r>
            <a:endParaRPr lang="en-US" sz="1200" i="1" dirty="0">
              <a:latin typeface="+mj-lt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Intel</a:t>
            </a:r>
            <a:endParaRPr lang="en-US" sz="1200" i="1" dirty="0"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SpeedStep in</a:t>
            </a:r>
          </a:p>
          <a:p>
            <a:pPr algn="ctr">
              <a:spcAft>
                <a:spcPts val="200"/>
              </a:spcAft>
            </a:pPr>
            <a:r>
              <a:rPr lang="hu-HU" sz="1200" i="1" dirty="0">
                <a:latin typeface="+mj-lt"/>
              </a:rPr>
              <a:t>Mobile Pentium III</a:t>
            </a:r>
            <a:r>
              <a:rPr lang="en-US" sz="1200" i="1" dirty="0">
                <a:latin typeface="+mj-lt"/>
              </a:rPr>
              <a:t> (2000)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/>
              <a:t>Mobile Pentium 4</a:t>
            </a:r>
            <a:r>
              <a:rPr lang="en-US" sz="1200" i="1" dirty="0"/>
              <a:t> (2002)</a:t>
            </a:r>
            <a:endParaRPr lang="hu-HU" sz="1200" i="1" dirty="0"/>
          </a:p>
          <a:p>
            <a:pPr algn="ctr"/>
            <a:r>
              <a:rPr lang="hu-HU" sz="1200" i="1" dirty="0"/>
              <a:t>(Northwood</a:t>
            </a:r>
            <a:r>
              <a:rPr lang="en-US" sz="1200" i="1" dirty="0"/>
              <a:t> based)</a:t>
            </a:r>
            <a:endParaRPr lang="hu-HU" sz="1200" i="1" dirty="0"/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EIST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 in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Pentium M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(Banias) (2003)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and subsequent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 lines</a:t>
            </a:r>
            <a:endParaRPr lang="hu-HU" sz="1200" i="1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787135" y="2847171"/>
            <a:ext cx="15376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latin typeface="+mj-lt"/>
              </a:rPr>
              <a:t>Speed Shift in</a:t>
            </a:r>
          </a:p>
          <a:p>
            <a:pPr algn="ctr"/>
            <a:r>
              <a:rPr lang="en-US" sz="1200" i="1" dirty="0">
                <a:latin typeface="+mj-lt"/>
              </a:rPr>
              <a:t>   </a:t>
            </a:r>
            <a:r>
              <a:rPr lang="hu-HU" sz="1200" i="1" dirty="0">
                <a:latin typeface="+mj-lt"/>
              </a:rPr>
              <a:t>Skylake</a:t>
            </a:r>
            <a:r>
              <a:rPr lang="en-US" sz="1200" i="1" dirty="0">
                <a:latin typeface="+mj-lt"/>
              </a:rPr>
              <a:t> </a:t>
            </a:r>
            <a:r>
              <a:rPr lang="hu-HU" sz="1200" i="1" dirty="0">
                <a:latin typeface="+mj-lt"/>
              </a:rPr>
              <a:t>(2015)</a:t>
            </a:r>
            <a:endParaRPr lang="en-US" sz="1200" i="1" dirty="0">
              <a:latin typeface="+mj-lt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3056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AMD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81995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PowerNow! and</a:t>
            </a:r>
          </a:p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Cool'n'Quiet</a:t>
            </a:r>
          </a:p>
          <a:p>
            <a:pPr algn="ctr"/>
            <a:r>
              <a:rPr lang="hu-HU" sz="1200" i="1" dirty="0">
                <a:latin typeface="+mj-lt"/>
              </a:rPr>
              <a:t>technologies</a:t>
            </a:r>
          </a:p>
          <a:p>
            <a:pPr algn="ctr"/>
            <a:r>
              <a:rPr lang="hu-HU" sz="1200" i="1" dirty="0">
                <a:latin typeface="+mj-lt"/>
              </a:rPr>
              <a:t>in mobiles/desktops</a:t>
            </a:r>
          </a:p>
          <a:p>
            <a:pPr algn="ctr"/>
            <a:r>
              <a:rPr lang="hu-HU" sz="1200" i="1" dirty="0">
                <a:latin typeface="+mj-lt"/>
              </a:rPr>
              <a:t> and servers</a:t>
            </a:r>
            <a:r>
              <a:rPr lang="en-US" sz="1200" i="1" dirty="0">
                <a:latin typeface="+mj-lt"/>
              </a:rPr>
              <a:t> (</a:t>
            </a:r>
            <a:r>
              <a:rPr lang="hu-HU" sz="1200" i="1" dirty="0">
                <a:latin typeface="+mj-lt"/>
              </a:rPr>
              <a:t>since 2000</a:t>
            </a:r>
            <a:r>
              <a:rPr lang="en-US" sz="1200" i="1" dirty="0">
                <a:latin typeface="+mj-lt"/>
              </a:rPr>
              <a:t>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Samsung</a:t>
            </a:r>
            <a:endParaRPr lang="en-US" sz="1200" i="1" dirty="0"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ASV in</a:t>
            </a:r>
          </a:p>
          <a:p>
            <a:pPr algn="ctr"/>
            <a:r>
              <a:rPr lang="hu-HU" sz="1200" i="1" dirty="0"/>
              <a:t>Exynos 7420 (2015)</a:t>
            </a:r>
          </a:p>
          <a:p>
            <a:pPr algn="ctr"/>
            <a:r>
              <a:rPr lang="hu-HU" sz="1200" i="1" dirty="0"/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Exynos 4</a:t>
            </a:r>
            <a:r>
              <a:rPr lang="en-US" sz="1200" i="1" dirty="0">
                <a:latin typeface="+mj-lt"/>
              </a:rPr>
              <a:t> (2012)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>
                <a:latin typeface="+mj-lt"/>
              </a:rPr>
              <a:t>(used in Galaxy III)</a:t>
            </a:r>
            <a:endParaRPr lang="en-US" sz="1200" i="1" dirty="0">
              <a:latin typeface="+mj-lt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48101" y="6553816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ARM/National</a:t>
            </a:r>
            <a:endParaRPr lang="en-US" sz="1200" i="1" dirty="0">
              <a:latin typeface="+mj-lt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66182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IEM IP  (2002)</a:t>
            </a:r>
            <a:endParaRPr lang="en-US" sz="1200" i="1" dirty="0">
              <a:latin typeface="+mj-lt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IBM</a:t>
            </a:r>
            <a:endParaRPr lang="en-US" sz="1200" i="1" dirty="0">
              <a:latin typeface="+mj-lt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200" i="1" dirty="0">
                <a:latin typeface="+mj-lt"/>
              </a:rPr>
              <a:t>Power</a:t>
            </a:r>
            <a:r>
              <a:rPr lang="en-US" sz="1200" i="1" dirty="0">
                <a:latin typeface="+mj-lt"/>
              </a:rPr>
              <a:t>PC </a:t>
            </a:r>
            <a:r>
              <a:rPr lang="hu-HU" sz="1200" i="1" dirty="0">
                <a:latin typeface="+mj-lt"/>
              </a:rPr>
              <a:t>750FX</a:t>
            </a:r>
          </a:p>
          <a:p>
            <a:pPr algn="ctr"/>
            <a:r>
              <a:rPr lang="hu-HU" sz="1200" i="1" dirty="0">
                <a:latin typeface="+mj-lt"/>
              </a:rPr>
              <a:t>(2003)</a:t>
            </a:r>
            <a:endParaRPr lang="en-US" sz="1200" i="1" dirty="0">
              <a:latin typeface="+mj-lt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23574" y="4884556"/>
            <a:ext cx="13644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Energy Scale</a:t>
            </a:r>
          </a:p>
          <a:p>
            <a:pPr algn="ctr"/>
            <a:r>
              <a:rPr lang="hu-HU" sz="1200" i="1" dirty="0">
                <a:latin typeface="+mj-lt"/>
              </a:rPr>
              <a:t>in POWER6</a:t>
            </a:r>
          </a:p>
          <a:p>
            <a:pPr algn="ctr"/>
            <a:r>
              <a:rPr lang="hu-HU" sz="1200" i="1" dirty="0">
                <a:latin typeface="+mj-lt"/>
              </a:rPr>
              <a:t>(2007) and</a:t>
            </a:r>
          </a:p>
          <a:p>
            <a:pPr algn="ctr"/>
            <a:r>
              <a:rPr lang="hu-HU" sz="1200" i="1" dirty="0">
                <a:latin typeface="+mj-lt"/>
              </a:rPr>
              <a:t>subsequent </a:t>
            </a:r>
          </a:p>
          <a:p>
            <a:pPr algn="ctr"/>
            <a:r>
              <a:rPr lang="hu-HU" sz="1200" i="1" dirty="0">
                <a:latin typeface="+mj-lt"/>
              </a:rPr>
              <a:t>processors</a:t>
            </a:r>
            <a:endParaRPr lang="en-US" sz="1200" i="1" dirty="0">
              <a:latin typeface="+mj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200" i="1" dirty="0" err="1">
                <a:latin typeface="+mj-lt"/>
              </a:rPr>
              <a:t>405LP</a:t>
            </a:r>
            <a:r>
              <a:rPr lang="en-US" sz="1200" i="1" dirty="0">
                <a:latin typeface="+mj-lt"/>
              </a:rPr>
              <a:t> (2002)</a:t>
            </a:r>
          </a:p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Dynamic Power </a:t>
            </a:r>
          </a:p>
          <a:p>
            <a:pPr algn="ctr"/>
            <a:r>
              <a:rPr lang="hu-HU" sz="1200" i="1" dirty="0">
                <a:latin typeface="+mj-lt"/>
              </a:rPr>
              <a:t>Performance Scaling in</a:t>
            </a:r>
            <a:endParaRPr lang="en-US" sz="1200" i="1" dirty="0">
              <a:latin typeface="+mj-lt"/>
            </a:endParaRPr>
          </a:p>
          <a:p>
            <a:pPr algn="ctr"/>
            <a:r>
              <a:rPr lang="en-US" sz="1200" i="1" dirty="0">
                <a:latin typeface="+mj-lt"/>
              </a:rPr>
              <a:t>PowerPC </a:t>
            </a:r>
            <a:r>
              <a:rPr lang="en-US" sz="1200" i="1" dirty="0" err="1">
                <a:latin typeface="+mj-lt"/>
              </a:rPr>
              <a:t>750GX</a:t>
            </a:r>
            <a:r>
              <a:rPr lang="en-US" sz="1200" i="1" dirty="0">
                <a:latin typeface="+mj-lt"/>
              </a:rPr>
              <a:t> (2004)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>
                <a:latin typeface="+mj-lt"/>
              </a:rPr>
              <a:t>PowerPC 970xx (2004)</a:t>
            </a:r>
            <a:endParaRPr lang="en-US" sz="1200" i="1" dirty="0">
              <a:latin typeface="+mj-lt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>
                <a:latin typeface="+mj-lt"/>
              </a:rPr>
              <a:t>LongHaul</a:t>
            </a:r>
            <a:r>
              <a:rPr lang="en-US" sz="1200" dirty="0">
                <a:latin typeface="+mj-lt"/>
              </a:rPr>
              <a:t> 1.0 in</a:t>
            </a:r>
          </a:p>
          <a:p>
            <a:pPr algn="ctr"/>
            <a:r>
              <a:rPr lang="en-US" sz="1200" dirty="0" err="1">
                <a:latin typeface="+mj-lt"/>
              </a:rPr>
              <a:t>C3</a:t>
            </a:r>
            <a:r>
              <a:rPr lang="en-US" sz="1200" dirty="0">
                <a:latin typeface="+mj-lt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>
                <a:latin typeface="+mj-lt"/>
              </a:rPr>
              <a:t>LongHaul</a:t>
            </a:r>
            <a:r>
              <a:rPr lang="en-US" sz="1200" dirty="0">
                <a:latin typeface="+mj-lt"/>
              </a:rPr>
              <a:t> 2.0 in</a:t>
            </a:r>
          </a:p>
          <a:p>
            <a:pPr algn="ctr"/>
            <a:r>
              <a:rPr lang="en-US" sz="1200" dirty="0" err="1">
                <a:latin typeface="+mj-lt"/>
              </a:rPr>
              <a:t>C3</a:t>
            </a:r>
            <a:r>
              <a:rPr lang="en-US" sz="1200" dirty="0">
                <a:latin typeface="+mj-lt"/>
              </a:rPr>
              <a:t> Samuel 2 step. 1 (2001)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3722700" y="2114991"/>
            <a:ext cx="2268000" cy="4731055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71500" y="458670"/>
            <a:ext cx="9190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DVFS to reduce power consumption of active CPU cores -2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315199" y="3477705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+mj-lt"/>
              </a:rPr>
              <a:t>Adaptive </a:t>
            </a:r>
            <a:r>
              <a:rPr lang="en-US" sz="1200" dirty="0" err="1">
                <a:latin typeface="+mj-lt"/>
              </a:rPr>
              <a:t>PowerSaver</a:t>
            </a:r>
            <a:r>
              <a:rPr lang="en-US" sz="1200" dirty="0">
                <a:latin typeface="+mj-lt"/>
              </a:rPr>
              <a:t> </a:t>
            </a:r>
          </a:p>
          <a:p>
            <a:pPr algn="ctr"/>
            <a:r>
              <a:rPr lang="en-US" sz="1200" dirty="0">
                <a:latin typeface="+mj-lt"/>
              </a:rPr>
              <a:t>in Nano (2008)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465248" y="3863149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AVFS in</a:t>
            </a:r>
          </a:p>
          <a:p>
            <a:pPr algn="ctr"/>
            <a:r>
              <a:rPr lang="hu-HU" sz="1200" i="1" dirty="0">
                <a:latin typeface="+mj-lt"/>
              </a:rPr>
              <a:t>Exca</a:t>
            </a:r>
            <a:r>
              <a:rPr lang="en-US" sz="1200" i="1" dirty="0">
                <a:latin typeface="+mj-lt"/>
              </a:rPr>
              <a:t>v</a:t>
            </a:r>
            <a:r>
              <a:rPr lang="hu-HU" sz="1200" i="1" dirty="0">
                <a:latin typeface="+mj-lt"/>
              </a:rPr>
              <a:t>ator-based</a:t>
            </a:r>
          </a:p>
          <a:p>
            <a:pPr algn="ctr">
              <a:spcAft>
                <a:spcPts val="200"/>
              </a:spcAft>
            </a:pPr>
            <a:r>
              <a:rPr lang="hu-HU" sz="1200" i="1" dirty="0">
                <a:latin typeface="+mj-lt"/>
              </a:rPr>
              <a:t>Carizzo (2015)</a:t>
            </a:r>
            <a:endParaRPr lang="en-US" sz="1200" i="1" dirty="0">
              <a:latin typeface="+mj-lt"/>
            </a:endParaRPr>
          </a:p>
          <a:p>
            <a:pPr algn="ctr"/>
            <a:r>
              <a:rPr lang="it-IT" sz="1200" i="1" dirty="0">
                <a:latin typeface="+mj-lt"/>
              </a:rPr>
              <a:t>Pure Power in</a:t>
            </a:r>
          </a:p>
          <a:p>
            <a:pPr algn="ctr"/>
            <a:r>
              <a:rPr lang="it-IT" sz="1200" i="1" dirty="0">
                <a:latin typeface="+mj-lt"/>
              </a:rPr>
              <a:t>   Ryzen (2017)</a:t>
            </a:r>
            <a:endParaRPr lang="en-US" sz="1200" i="1" dirty="0">
              <a:latin typeface="+mj-lt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08680" y="3843670"/>
            <a:ext cx="164339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solidFill>
                  <a:srgbClr val="000000"/>
                </a:solidFill>
                <a:latin typeface="Verdana"/>
              </a:rPr>
              <a:t>CPPC support in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   the Zen 2-based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    Ryzen 3000 line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   (2019)</a:t>
            </a:r>
          </a:p>
        </p:txBody>
      </p:sp>
    </p:spTree>
    <p:extLst>
      <p:ext uri="{BB962C8B-B14F-4D97-AF65-F5344CB8AC3E}">
        <p14:creationId xmlns:p14="http://schemas.microsoft.com/office/powerpoint/2010/main" val="4195409328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500B85-CB4A-7DDD-71EC-367E44C75B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(21)</a:t>
            </a:r>
            <a:endParaRPr lang="hu-HU" sz="17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009DC98-9617-4DCB-8E81-57F2B1D1180C}"/>
              </a:ext>
            </a:extLst>
          </p:cNvPr>
          <p:cNvSpPr txBox="1"/>
          <p:nvPr/>
        </p:nvSpPr>
        <p:spPr>
          <a:xfrm>
            <a:off x="71500" y="458670"/>
            <a:ext cx="9190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DVFS to reduce power consumption of active CPU cores -3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B9AA9E6-1468-E4D1-2BD0-348C0246A71B}"/>
              </a:ext>
            </a:extLst>
          </p:cNvPr>
          <p:cNvSpPr/>
          <p:nvPr/>
        </p:nvSpPr>
        <p:spPr bwMode="auto">
          <a:xfrm>
            <a:off x="-18510" y="1719263"/>
            <a:ext cx="9144000" cy="13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11D97DB-F3B2-C6DB-180D-01CF4D282283}"/>
              </a:ext>
            </a:extLst>
          </p:cNvPr>
          <p:cNvSpPr txBox="1"/>
          <p:nvPr/>
        </p:nvSpPr>
        <p:spPr>
          <a:xfrm>
            <a:off x="296863" y="818710"/>
            <a:ext cx="8735918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AMD </a:t>
            </a:r>
            <a:r>
              <a:rPr lang="en-US" sz="1600" dirty="0">
                <a:latin typeface="+mj-lt"/>
              </a:rPr>
              <a:t>introduced DVFS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2000, </a:t>
            </a:r>
            <a:r>
              <a:rPr lang="en-US" sz="1600" dirty="0">
                <a:latin typeface="+mj-lt"/>
              </a:rPr>
              <a:t>however,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with proprietary software support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This power management technique found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wide acceptance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after Microsoft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announced its OS support in 2002.</a:t>
            </a:r>
          </a:p>
          <a:p>
            <a:r>
              <a:rPr lang="en-US" sz="1600" dirty="0">
                <a:latin typeface="+mj-lt"/>
              </a:rPr>
              <a:t>    Around this time, all major processor vendors, like Intel, AMD, or IBM, started 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using DVFS.</a:t>
            </a:r>
          </a:p>
          <a:p>
            <a:r>
              <a:rPr lang="en-US" sz="1600" dirty="0">
                <a:latin typeface="+mj-lt"/>
              </a:rPr>
              <a:t>    Accordingly, DVFS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became the dominant power management technique</a:t>
            </a:r>
          </a:p>
          <a:p>
            <a:r>
              <a:rPr lang="en-US" sz="1600" dirty="0">
                <a:latin typeface="+mj-lt"/>
              </a:rPr>
              <a:t>      for reducing the power consumption of active CPU cores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the 2000s until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newer designs</a:t>
            </a:r>
            <a:r>
              <a:rPr lang="en-US" sz="1600" dirty="0">
                <a:latin typeface="+mj-lt"/>
              </a:rPr>
              <a:t>, such as CPPC or AVS,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replaced it, mainly after 2015.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2012 also, one of the major mobile suppliers, Samsung, revealed the use</a:t>
            </a:r>
          </a:p>
          <a:p>
            <a:r>
              <a:rPr lang="en-US" sz="1600" dirty="0">
                <a:latin typeface="+mj-lt"/>
              </a:rPr>
              <a:t>      of DVFS in their </a:t>
            </a:r>
            <a:r>
              <a:rPr lang="en-US" sz="1600" dirty="0" err="1">
                <a:latin typeface="+mj-lt"/>
              </a:rPr>
              <a:t>Exynos</a:t>
            </a:r>
            <a:r>
              <a:rPr lang="en-US" sz="1600" dirty="0">
                <a:latin typeface="+mj-lt"/>
              </a:rPr>
              <a:t> 4 line in 2012.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18060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11799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 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759180"/>
            <a:ext cx="88551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There were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two techniques for reducing the power consumption of active CPU cores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prior to DVFS:</a:t>
            </a:r>
            <a:endParaRPr lang="en-US" sz="1600" dirty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0701" y="1323925"/>
            <a:ext cx="8931099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SVFS (Static Voltage Scaling)</a:t>
            </a:r>
          </a:p>
          <a:p>
            <a:r>
              <a:rPr lang="en-US" sz="1600" spc="-30" dirty="0">
                <a:latin typeface="+mj-lt"/>
              </a:rPr>
              <a:t>      In this technique the processor has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two voltage and frequency points</a:t>
            </a:r>
            <a:r>
              <a:rPr lang="en-US" sz="1600" spc="-30" dirty="0">
                <a:latin typeface="+mj-lt"/>
              </a:rPr>
              <a:t>, according to </a:t>
            </a:r>
          </a:p>
          <a:p>
            <a:r>
              <a:rPr lang="en-US" sz="1600" dirty="0">
                <a:latin typeface="+mj-lt"/>
              </a:rPr>
              <a:t>        whether the device is connected to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mains</a:t>
            </a:r>
            <a:r>
              <a:rPr lang="en-US" sz="1600" dirty="0">
                <a:latin typeface="+mj-lt"/>
              </a:rPr>
              <a:t> or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battery</a:t>
            </a:r>
            <a:r>
              <a:rPr lang="en-US" sz="1600" dirty="0">
                <a:latin typeface="+mj-lt"/>
              </a:rPr>
              <a:t>.  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84233" y="2213865"/>
            <a:ext cx="4001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DFS (Dynamic Frequency Scaling)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54426" y="2494055"/>
            <a:ext cx="81440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Here the processor </a:t>
            </a:r>
            <a:r>
              <a:rPr lang="hu-HU" sz="1600" dirty="0">
                <a:solidFill>
                  <a:srgbClr val="0070C0"/>
                </a:solidFill>
                <a:latin typeface="+mj-lt"/>
              </a:rPr>
              <a:t>scale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 only the core frequency </a:t>
            </a:r>
            <a:r>
              <a:rPr lang="hu-HU" sz="1600" dirty="0">
                <a:solidFill>
                  <a:srgbClr val="0070C0"/>
                </a:solidFill>
                <a:latin typeface="+mj-lt"/>
              </a:rPr>
              <a:t>according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to the </a:t>
            </a:r>
            <a:r>
              <a:rPr lang="hu-HU" sz="1600" dirty="0">
                <a:solidFill>
                  <a:srgbClr val="0070C0"/>
                </a:solidFill>
                <a:latin typeface="+mj-lt"/>
              </a:rPr>
              <a:t>workload 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</a:t>
            </a:r>
            <a:r>
              <a:rPr lang="hu-HU" sz="1600" dirty="0">
                <a:solidFill>
                  <a:srgbClr val="0070C0"/>
                </a:solidFill>
                <a:latin typeface="+mj-lt"/>
              </a:rPr>
              <a:t>intensity</a:t>
            </a:r>
            <a:r>
              <a:rPr lang="en-US" sz="1600" dirty="0">
                <a:latin typeface="+mj-lt"/>
              </a:rPr>
              <a:t> to reduce power consumption.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82153" y="3069250"/>
            <a:ext cx="88162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Nevertheless, we do not discuss these techniques in detail, only indicate their use</a:t>
            </a:r>
          </a:p>
          <a:p>
            <a:r>
              <a:rPr lang="en-US" sz="1600" dirty="0">
                <a:latin typeface="+mj-lt"/>
              </a:rPr>
              <a:t>  in our overview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632094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7340405"/>
              </p:ext>
            </p:extLst>
          </p:nvPr>
        </p:nvGraphicFramePr>
        <p:xfrm>
          <a:off x="161508" y="1718990"/>
          <a:ext cx="8982491" cy="41922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3213">
                  <a:extLst>
                    <a:ext uri="{9D8B030D-6E8A-4147-A177-3AD203B41FA5}">
                      <a16:colId xmlns:a16="http://schemas.microsoft.com/office/drawing/2014/main" val="975077045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Models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TDP</a:t>
                      </a:r>
                    </a:p>
                    <a:p>
                      <a:pPr algn="ctr"/>
                      <a:r>
                        <a:rPr lang="en-US" sz="1400" b="1" dirty="0"/>
                        <a:t>(W)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 cores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Graphics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</a:t>
                      </a:r>
                    </a:p>
                    <a:p>
                      <a:pPr algn="ctr"/>
                      <a:r>
                        <a:rPr lang="en-US" sz="1400" b="1" dirty="0"/>
                        <a:t>graphics EUs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/>
                        <a:t>eDRAM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Max. </a:t>
                      </a:r>
                    </a:p>
                    <a:p>
                      <a:pPr algn="ctr"/>
                      <a:r>
                        <a:rPr lang="en-US" sz="1400" b="1" dirty="0"/>
                        <a:t>Base frequency</a:t>
                      </a:r>
                    </a:p>
                    <a:p>
                      <a:pPr algn="ctr"/>
                      <a:r>
                        <a:rPr lang="en-US" sz="1400" b="1" dirty="0"/>
                        <a:t>(GHz)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6Yxx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18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I7-6xxxU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I3/I5/i7-6xxxU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520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I3/i5/i7-6xxxT</a:t>
                      </a:r>
                    </a:p>
                    <a:p>
                      <a:pPr algn="ctr"/>
                      <a:r>
                        <a:rPr lang="en-US" sz="1400" dirty="0"/>
                        <a:t>I3-6xxxH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2.8</a:t>
                      </a:r>
                    </a:p>
                    <a:p>
                      <a:pPr algn="ctr"/>
                      <a:r>
                        <a:rPr lang="en-US" sz="1400" dirty="0"/>
                        <a:t>2.7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I5/i7-6xxxHQ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9379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I3-6xxx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91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71500" y="458670"/>
            <a:ext cx="83591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How does TDP (allocated power budget) limit the basic clock rate?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(12)</a:t>
            </a:r>
            <a:endParaRPr lang="en-US" sz="1700" dirty="0"/>
          </a:p>
        </p:txBody>
      </p:sp>
      <p:sp>
        <p:nvSpPr>
          <p:cNvPr id="5" name="Rectangle 4"/>
          <p:cNvSpPr/>
          <p:nvPr/>
        </p:nvSpPr>
        <p:spPr>
          <a:xfrm>
            <a:off x="1422388" y="1728130"/>
            <a:ext cx="1304407" cy="4183155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793110" y="1718810"/>
            <a:ext cx="1304407" cy="4192476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22288" y="6048611"/>
            <a:ext cx="1847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495" y="6120779"/>
            <a:ext cx="91806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Base clock frequency vs. TDP in Intel’s Skylake DT and mobile lines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818710"/>
            <a:ext cx="98560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1600" spc="-40" dirty="0">
                <a:latin typeface="Verdana"/>
              </a:rPr>
              <a:t>Below is an example of how TDP limits the base clock frequency of Intel's Skylake DT and</a:t>
            </a:r>
          </a:p>
          <a:p>
            <a:pPr lvl="0">
              <a:defRPr/>
            </a:pPr>
            <a:r>
              <a:rPr lang="en-US" sz="1600" spc="-40" dirty="0">
                <a:latin typeface="Verdana"/>
              </a:rPr>
              <a:t> mobile processors.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314464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  <p:bldP spid="2" grpId="0"/>
      <p:bldP spid="6" grpId="0"/>
      <p:bldP spid="10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(23)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878086" y="1596504"/>
            <a:ext cx="16385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Static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technique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773208" y="1577454"/>
            <a:ext cx="19271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Dynamic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techniques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47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CPPC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SVFS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SpeedStep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Pentium III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(2000)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Mobile Pentium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(2002)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(Northwood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based)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EIST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(Banias) (2003)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922150" y="2847171"/>
            <a:ext cx="15376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205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43670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PowerNow! and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Cool'n'Quiet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mobiles/desktops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servers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2000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ASV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Exynos 7420 (2015)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(used in Galaxy III)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48101" y="6553816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ARM/National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66182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IEM IP  (2002)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750FX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(2003)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23574" y="4884556"/>
            <a:ext cx="13644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Scale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POWER6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(2007) and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405LP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(2002)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Scaling in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750GX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(2004)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970xx (2004)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2 step. 1 (2001)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315199" y="3477705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PowerSaver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Nano (2008)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465248" y="3863149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Exca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 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Ryzen (2017)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1500" y="458670"/>
            <a:ext cx="9140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Further techniques for reducing the power consumption of active CPU cores</a:t>
            </a:r>
          </a:p>
        </p:txBody>
      </p:sp>
      <p:sp>
        <p:nvSpPr>
          <p:cNvPr id="24" name="Rounded Rectangle 23"/>
          <p:cNvSpPr/>
          <p:nvPr/>
        </p:nvSpPr>
        <p:spPr bwMode="auto">
          <a:xfrm>
            <a:off x="12059" y="1941617"/>
            <a:ext cx="3669523" cy="491638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832140" y="3858143"/>
            <a:ext cx="15969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latin typeface="+mj-lt"/>
              </a:rPr>
              <a:t>CPPC support in</a:t>
            </a:r>
          </a:p>
          <a:p>
            <a:pPr algn="ctr"/>
            <a:r>
              <a:rPr lang="en-US" sz="1200" i="1" dirty="0">
                <a:latin typeface="+mj-lt"/>
              </a:rPr>
              <a:t>the Zen 2-based</a:t>
            </a:r>
          </a:p>
          <a:p>
            <a:pPr algn="ctr"/>
            <a:r>
              <a:rPr lang="en-US" sz="1200" i="1" dirty="0">
                <a:latin typeface="+mj-lt"/>
              </a:rPr>
              <a:t>Ryzen 3000 line</a:t>
            </a:r>
          </a:p>
          <a:p>
            <a:pPr algn="ctr"/>
            <a:r>
              <a:rPr lang="en-US" sz="1200" i="1" dirty="0">
                <a:latin typeface="+mj-lt"/>
              </a:rPr>
              <a:t>(2019)</a:t>
            </a:r>
          </a:p>
        </p:txBody>
      </p:sp>
    </p:spTree>
    <p:extLst>
      <p:ext uri="{BB962C8B-B14F-4D97-AF65-F5344CB8AC3E}">
        <p14:creationId xmlns:p14="http://schemas.microsoft.com/office/powerpoint/2010/main" val="2202922065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(24)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16505" y="6444335"/>
            <a:ext cx="5537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CPPC: </a:t>
            </a:r>
            <a:r>
              <a:rPr lang="en-US" sz="1600" dirty="0" err="1">
                <a:latin typeface="+mj-lt"/>
              </a:rPr>
              <a:t>Kooperatív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processzor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teljesítmény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vezérlés</a:t>
            </a:r>
            <a:endParaRPr lang="en-US" sz="1600" dirty="0">
              <a:latin typeface="+mj-lt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-18510" y="804185"/>
            <a:ext cx="9195371" cy="2524299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6515" y="1098900"/>
            <a:ext cx="9082551" cy="22416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CPPC (Collaborative Processor Performance Control) </a:t>
            </a:r>
          </a:p>
          <a:p>
            <a:r>
              <a:rPr lang="en-US" sz="1600" dirty="0">
                <a:latin typeface="+mj-lt"/>
              </a:rPr>
              <a:t>    In CPPC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PCU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takes over the power management control from the OS</a:t>
            </a:r>
          </a:p>
          <a:p>
            <a:r>
              <a:rPr lang="en-US" sz="1600" dirty="0">
                <a:latin typeface="+mj-lt"/>
              </a:rPr>
              <a:t>      as done in case of the DVFS,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to get a faster and more precise frequency and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voltage scaling</a:t>
            </a:r>
            <a:r>
              <a:rPr lang="en-US" sz="1600" dirty="0">
                <a:latin typeface="+mj-lt"/>
              </a:rPr>
              <a:t> (introduced in </a:t>
            </a:r>
            <a:r>
              <a:rPr lang="en-US" sz="1600" dirty="0" err="1">
                <a:latin typeface="+mj-lt"/>
              </a:rPr>
              <a:t>Skylake</a:t>
            </a:r>
            <a:r>
              <a:rPr lang="en-US" sz="1600" dirty="0">
                <a:latin typeface="+mj-lt"/>
              </a:rPr>
              <a:t> (2015)), to be discussed in Section 5.3).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AVFS (Adaptive Voltage and Frequency Scaling)</a:t>
            </a:r>
          </a:p>
          <a:p>
            <a:r>
              <a:rPr lang="en-US" sz="1600" dirty="0">
                <a:latin typeface="+mj-lt"/>
              </a:rPr>
              <a:t>    AVFS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replaces the worst case design approach of DVFS by an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adaptive approach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to achieve a more efficient voltage and frequency scaling</a:t>
            </a:r>
            <a:r>
              <a:rPr lang="en-US" sz="1600" dirty="0">
                <a:latin typeface="+mj-lt"/>
              </a:rPr>
              <a:t>, it is described in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latin typeface="+mj-lt"/>
              </a:rPr>
              <a:t>      Section 5.4, but not discussed in the Lecture.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80585" y="3405481"/>
            <a:ext cx="85218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next Figure indicates processor lines utilizing both techniques mentioned.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4894225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Remark 2</a:t>
            </a:r>
            <a:r>
              <a:rPr lang="en-US" sz="1600" dirty="0">
                <a:latin typeface="+mj-lt"/>
              </a:rPr>
              <a:t> </a:t>
            </a:r>
          </a:p>
          <a:p>
            <a:r>
              <a:rPr lang="en-US" sz="1600" dirty="0">
                <a:latin typeface="+mj-lt"/>
              </a:rPr>
              <a:t>There 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direct improvements </a:t>
            </a:r>
            <a:r>
              <a:rPr lang="en-US" sz="1600" dirty="0">
                <a:latin typeface="+mj-lt"/>
              </a:rPr>
              <a:t>of DVFS: </a:t>
            </a:r>
          </a:p>
        </p:txBody>
      </p:sp>
    </p:spTree>
    <p:extLst>
      <p:ext uri="{BB962C8B-B14F-4D97-AF65-F5344CB8AC3E}">
        <p14:creationId xmlns:p14="http://schemas.microsoft.com/office/powerpoint/2010/main" val="2063272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6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(25)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878086" y="1596504"/>
            <a:ext cx="16385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Static </a:t>
            </a: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technique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773208" y="1577454"/>
            <a:ext cx="19271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Dynamic </a:t>
            </a: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techniques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47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CPPC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SVFS</a:t>
            </a:r>
            <a:endParaRPr lang="en-US" sz="12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DFS</a:t>
            </a:r>
            <a:endParaRPr lang="en-US" sz="1200" b="1" dirty="0"/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200" b="1" dirty="0"/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AV</a:t>
            </a:r>
            <a:r>
              <a:rPr lang="en-US" sz="1200" b="1" dirty="0"/>
              <a:t>F</a:t>
            </a:r>
            <a:r>
              <a:rPr lang="hu-HU" sz="1200" b="1" dirty="0"/>
              <a:t>S</a:t>
            </a:r>
            <a:endParaRPr lang="en-US" sz="1200" b="1" dirty="0"/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Examples</a:t>
            </a:r>
            <a:endParaRPr lang="en-US" sz="1200" i="1" dirty="0">
              <a:latin typeface="+mj-lt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Intel</a:t>
            </a:r>
            <a:endParaRPr lang="en-US" sz="1200" i="1" dirty="0"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SpeedStep in</a:t>
            </a:r>
          </a:p>
          <a:p>
            <a:pPr algn="ctr">
              <a:spcAft>
                <a:spcPts val="200"/>
              </a:spcAft>
            </a:pPr>
            <a:r>
              <a:rPr lang="hu-HU" sz="1200" i="1" dirty="0">
                <a:latin typeface="+mj-lt"/>
              </a:rPr>
              <a:t>Mobile Pentium III</a:t>
            </a:r>
            <a:r>
              <a:rPr lang="en-US" sz="1200" i="1" dirty="0">
                <a:latin typeface="+mj-lt"/>
              </a:rPr>
              <a:t> (2000)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/>
              <a:t>Mobile Pentium 4</a:t>
            </a:r>
            <a:r>
              <a:rPr lang="en-US" sz="1200" i="1" dirty="0"/>
              <a:t> (2002)</a:t>
            </a:r>
            <a:endParaRPr lang="hu-HU" sz="1200" i="1" dirty="0"/>
          </a:p>
          <a:p>
            <a:pPr algn="ctr"/>
            <a:r>
              <a:rPr lang="hu-HU" sz="1200" i="1" dirty="0"/>
              <a:t>(Northwood</a:t>
            </a:r>
            <a:r>
              <a:rPr lang="en-US" sz="1200" i="1" dirty="0"/>
              <a:t> based)</a:t>
            </a:r>
            <a:endParaRPr lang="hu-HU" sz="1200" i="1" dirty="0"/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EIST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 in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Pentium M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(Banias) (2003)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and subsequent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 lines</a:t>
            </a:r>
            <a:endParaRPr lang="hu-HU" sz="1200" i="1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787135" y="2847171"/>
            <a:ext cx="15376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latin typeface="+mj-lt"/>
              </a:rPr>
              <a:t>Speed Shift in</a:t>
            </a:r>
          </a:p>
          <a:p>
            <a:pPr algn="ctr"/>
            <a:r>
              <a:rPr lang="en-US" sz="1200" i="1" dirty="0">
                <a:latin typeface="+mj-lt"/>
              </a:rPr>
              <a:t>   </a:t>
            </a:r>
            <a:r>
              <a:rPr lang="hu-HU" sz="1200" i="1" dirty="0">
                <a:latin typeface="+mj-lt"/>
              </a:rPr>
              <a:t>Skylake</a:t>
            </a:r>
            <a:r>
              <a:rPr lang="en-US" sz="1200" i="1" dirty="0">
                <a:latin typeface="+mj-lt"/>
              </a:rPr>
              <a:t> </a:t>
            </a:r>
            <a:r>
              <a:rPr lang="hu-HU" sz="1200" i="1" dirty="0">
                <a:latin typeface="+mj-lt"/>
              </a:rPr>
              <a:t>(2015)</a:t>
            </a:r>
            <a:endParaRPr lang="en-US" sz="1200" i="1" dirty="0">
              <a:latin typeface="+mj-lt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205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AMD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81995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PowerNow! and</a:t>
            </a:r>
          </a:p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Cool'n'Quiet</a:t>
            </a:r>
          </a:p>
          <a:p>
            <a:pPr algn="ctr"/>
            <a:r>
              <a:rPr lang="hu-HU" sz="1200" i="1" dirty="0">
                <a:latin typeface="+mj-lt"/>
              </a:rPr>
              <a:t>technologies</a:t>
            </a:r>
          </a:p>
          <a:p>
            <a:pPr algn="ctr"/>
            <a:r>
              <a:rPr lang="hu-HU" sz="1200" i="1" dirty="0">
                <a:latin typeface="+mj-lt"/>
              </a:rPr>
              <a:t>in mobiles/desktops</a:t>
            </a:r>
          </a:p>
          <a:p>
            <a:pPr algn="ctr"/>
            <a:r>
              <a:rPr lang="hu-HU" sz="1200" i="1" dirty="0">
                <a:latin typeface="+mj-lt"/>
              </a:rPr>
              <a:t> and servers</a:t>
            </a:r>
            <a:r>
              <a:rPr lang="en-US" sz="1200" i="1" dirty="0">
                <a:latin typeface="+mj-lt"/>
              </a:rPr>
              <a:t> (</a:t>
            </a:r>
            <a:r>
              <a:rPr lang="hu-HU" sz="1200" i="1" dirty="0">
                <a:latin typeface="+mj-lt"/>
              </a:rPr>
              <a:t>since 2000</a:t>
            </a:r>
            <a:r>
              <a:rPr lang="en-US" sz="1200" i="1" dirty="0">
                <a:latin typeface="+mj-lt"/>
              </a:rPr>
              <a:t>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Samsung</a:t>
            </a:r>
            <a:endParaRPr lang="en-US" sz="1200" i="1" dirty="0"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ASV in</a:t>
            </a:r>
          </a:p>
          <a:p>
            <a:pPr algn="ctr"/>
            <a:r>
              <a:rPr lang="hu-HU" sz="1200" i="1" dirty="0"/>
              <a:t>Exynos 7420 (2015)</a:t>
            </a:r>
          </a:p>
          <a:p>
            <a:pPr algn="ctr"/>
            <a:r>
              <a:rPr lang="hu-HU" sz="1200" i="1" dirty="0"/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Exynos 4</a:t>
            </a:r>
            <a:r>
              <a:rPr lang="en-US" sz="1200" i="1" dirty="0">
                <a:latin typeface="+mj-lt"/>
              </a:rPr>
              <a:t> (2012)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>
                <a:latin typeface="+mj-lt"/>
              </a:rPr>
              <a:t>(used in Galaxy III)</a:t>
            </a:r>
            <a:endParaRPr lang="en-US" sz="1200" i="1" dirty="0">
              <a:latin typeface="+mj-lt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48101" y="6553816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ARM/National</a:t>
            </a:r>
            <a:endParaRPr lang="en-US" sz="1200" i="1" dirty="0">
              <a:latin typeface="+mj-lt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66182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IEM IP  (2002)</a:t>
            </a:r>
            <a:endParaRPr lang="en-US" sz="1200" i="1" dirty="0">
              <a:latin typeface="+mj-lt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IBM</a:t>
            </a:r>
            <a:endParaRPr lang="en-US" sz="1200" i="1" dirty="0">
              <a:latin typeface="+mj-lt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200" i="1" dirty="0">
                <a:latin typeface="+mj-lt"/>
              </a:rPr>
              <a:t>Power</a:t>
            </a:r>
            <a:r>
              <a:rPr lang="en-US" sz="1200" i="1" dirty="0">
                <a:latin typeface="+mj-lt"/>
              </a:rPr>
              <a:t>PC </a:t>
            </a:r>
            <a:r>
              <a:rPr lang="hu-HU" sz="1200" i="1" dirty="0">
                <a:latin typeface="+mj-lt"/>
              </a:rPr>
              <a:t>750FX</a:t>
            </a:r>
          </a:p>
          <a:p>
            <a:pPr algn="ctr"/>
            <a:r>
              <a:rPr lang="hu-HU" sz="1200" i="1" dirty="0">
                <a:latin typeface="+mj-lt"/>
              </a:rPr>
              <a:t>(2003)</a:t>
            </a:r>
            <a:endParaRPr lang="en-US" sz="1200" i="1" dirty="0">
              <a:latin typeface="+mj-lt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23574" y="4884556"/>
            <a:ext cx="13644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Energy Scale</a:t>
            </a:r>
          </a:p>
          <a:p>
            <a:pPr algn="ctr"/>
            <a:r>
              <a:rPr lang="hu-HU" sz="1200" i="1" dirty="0">
                <a:latin typeface="+mj-lt"/>
              </a:rPr>
              <a:t>in POWER6</a:t>
            </a:r>
          </a:p>
          <a:p>
            <a:pPr algn="ctr"/>
            <a:r>
              <a:rPr lang="hu-HU" sz="1200" i="1" dirty="0">
                <a:latin typeface="+mj-lt"/>
              </a:rPr>
              <a:t>(2007) and</a:t>
            </a:r>
          </a:p>
          <a:p>
            <a:pPr algn="ctr"/>
            <a:r>
              <a:rPr lang="hu-HU" sz="1200" i="1" dirty="0">
                <a:latin typeface="+mj-lt"/>
              </a:rPr>
              <a:t>subsequent </a:t>
            </a:r>
          </a:p>
          <a:p>
            <a:pPr algn="ctr"/>
            <a:r>
              <a:rPr lang="hu-HU" sz="1200" i="1" dirty="0">
                <a:latin typeface="+mj-lt"/>
              </a:rPr>
              <a:t>processors</a:t>
            </a:r>
            <a:endParaRPr lang="en-US" sz="1200" i="1" dirty="0">
              <a:latin typeface="+mj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200" i="1" dirty="0" err="1">
                <a:latin typeface="+mj-lt"/>
              </a:rPr>
              <a:t>405LP</a:t>
            </a:r>
            <a:r>
              <a:rPr lang="en-US" sz="1200" i="1" dirty="0">
                <a:latin typeface="+mj-lt"/>
              </a:rPr>
              <a:t> (2002)</a:t>
            </a:r>
          </a:p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Dynamic Power </a:t>
            </a:r>
          </a:p>
          <a:p>
            <a:pPr algn="ctr"/>
            <a:r>
              <a:rPr lang="hu-HU" sz="1200" i="1" dirty="0">
                <a:latin typeface="+mj-lt"/>
              </a:rPr>
              <a:t>Performance Scaling in</a:t>
            </a:r>
            <a:endParaRPr lang="en-US" sz="1200" i="1" dirty="0">
              <a:latin typeface="+mj-lt"/>
            </a:endParaRPr>
          </a:p>
          <a:p>
            <a:pPr algn="ctr"/>
            <a:r>
              <a:rPr lang="en-US" sz="1200" i="1" dirty="0">
                <a:latin typeface="+mj-lt"/>
              </a:rPr>
              <a:t>PowerPC </a:t>
            </a:r>
            <a:r>
              <a:rPr lang="en-US" sz="1200" i="1" dirty="0" err="1">
                <a:latin typeface="+mj-lt"/>
              </a:rPr>
              <a:t>750GX</a:t>
            </a:r>
            <a:r>
              <a:rPr lang="en-US" sz="1200" i="1" dirty="0">
                <a:latin typeface="+mj-lt"/>
              </a:rPr>
              <a:t> (2004)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>
                <a:latin typeface="+mj-lt"/>
              </a:rPr>
              <a:t>PowerPC 970xx (2004)</a:t>
            </a:r>
            <a:endParaRPr lang="en-US" sz="1200" i="1" dirty="0">
              <a:latin typeface="+mj-lt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>
                <a:latin typeface="+mj-lt"/>
              </a:rPr>
              <a:t>LongHaul</a:t>
            </a:r>
            <a:r>
              <a:rPr lang="en-US" sz="1200" dirty="0">
                <a:latin typeface="+mj-lt"/>
              </a:rPr>
              <a:t> 1.0 in</a:t>
            </a:r>
          </a:p>
          <a:p>
            <a:pPr algn="ctr"/>
            <a:r>
              <a:rPr lang="en-US" sz="1200" dirty="0" err="1">
                <a:latin typeface="+mj-lt"/>
              </a:rPr>
              <a:t>C3</a:t>
            </a:r>
            <a:r>
              <a:rPr lang="en-US" sz="1200" dirty="0">
                <a:latin typeface="+mj-lt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>
                <a:latin typeface="+mj-lt"/>
              </a:rPr>
              <a:t>LongHaul</a:t>
            </a:r>
            <a:r>
              <a:rPr lang="en-US" sz="1200" dirty="0">
                <a:latin typeface="+mj-lt"/>
              </a:rPr>
              <a:t> 2.0 in</a:t>
            </a:r>
          </a:p>
          <a:p>
            <a:pPr algn="ctr"/>
            <a:r>
              <a:rPr lang="en-US" sz="1200" dirty="0" err="1">
                <a:latin typeface="+mj-lt"/>
              </a:rPr>
              <a:t>C3</a:t>
            </a:r>
            <a:r>
              <a:rPr lang="en-US" sz="1200" dirty="0">
                <a:latin typeface="+mj-lt"/>
              </a:rPr>
              <a:t> Samuel 2 step. 1 (2001)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5578519" y="2125517"/>
            <a:ext cx="3525241" cy="4731055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71500" y="458670"/>
            <a:ext cx="9190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DVFS to reduce power consumption of active CPU cores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315199" y="3477705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+mj-lt"/>
              </a:rPr>
              <a:t>Adaptive </a:t>
            </a:r>
            <a:r>
              <a:rPr lang="en-US" sz="1200" dirty="0" err="1">
                <a:latin typeface="+mj-lt"/>
              </a:rPr>
              <a:t>PowerSaver</a:t>
            </a:r>
            <a:r>
              <a:rPr lang="en-US" sz="1200" dirty="0">
                <a:latin typeface="+mj-lt"/>
              </a:rPr>
              <a:t> </a:t>
            </a:r>
          </a:p>
          <a:p>
            <a:pPr algn="ctr"/>
            <a:r>
              <a:rPr lang="en-US" sz="1200" dirty="0">
                <a:latin typeface="+mj-lt"/>
              </a:rPr>
              <a:t>in Nano (2008)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465248" y="3863149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AVFS in</a:t>
            </a:r>
          </a:p>
          <a:p>
            <a:pPr algn="ctr"/>
            <a:r>
              <a:rPr lang="hu-HU" sz="1200" i="1" dirty="0">
                <a:latin typeface="+mj-lt"/>
              </a:rPr>
              <a:t>Exca</a:t>
            </a:r>
            <a:r>
              <a:rPr lang="en-US" sz="1200" i="1" dirty="0">
                <a:latin typeface="+mj-lt"/>
              </a:rPr>
              <a:t>v</a:t>
            </a:r>
            <a:r>
              <a:rPr lang="hu-HU" sz="1200" i="1" dirty="0">
                <a:latin typeface="+mj-lt"/>
              </a:rPr>
              <a:t>ator-based</a:t>
            </a:r>
          </a:p>
          <a:p>
            <a:pPr algn="ctr">
              <a:spcAft>
                <a:spcPts val="200"/>
              </a:spcAft>
            </a:pPr>
            <a:r>
              <a:rPr lang="hu-HU" sz="1200" i="1" dirty="0">
                <a:latin typeface="+mj-lt"/>
              </a:rPr>
              <a:t>Carizzo (2015)</a:t>
            </a:r>
            <a:endParaRPr lang="en-US" sz="1200" i="1" dirty="0">
              <a:latin typeface="+mj-lt"/>
            </a:endParaRPr>
          </a:p>
          <a:p>
            <a:pPr algn="ctr"/>
            <a:r>
              <a:rPr lang="it-IT" sz="1200" i="1" dirty="0">
                <a:latin typeface="+mj-lt"/>
              </a:rPr>
              <a:t>Pure Power in</a:t>
            </a:r>
          </a:p>
          <a:p>
            <a:pPr algn="ctr"/>
            <a:r>
              <a:rPr lang="it-IT" sz="1200" i="1" dirty="0">
                <a:latin typeface="+mj-lt"/>
              </a:rPr>
              <a:t>   Ryzen (2017)</a:t>
            </a:r>
            <a:endParaRPr lang="en-US" sz="1200" i="1" dirty="0">
              <a:latin typeface="+mj-lt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31923" y="3843670"/>
            <a:ext cx="15969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solidFill>
                  <a:srgbClr val="000000"/>
                </a:solidFill>
                <a:latin typeface="Verdana"/>
              </a:rPr>
              <a:t>CPPC support in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the Zen 2-based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Ryzen 3000 line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(2019)</a:t>
            </a:r>
          </a:p>
        </p:txBody>
      </p:sp>
    </p:spTree>
    <p:extLst>
      <p:ext uri="{BB962C8B-B14F-4D97-AF65-F5344CB8AC3E}">
        <p14:creationId xmlns:p14="http://schemas.microsoft.com/office/powerpoint/2010/main" val="341909776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(26)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4327" y="519770"/>
            <a:ext cx="9127779" cy="1188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810"/>
            <a:ext cx="9148979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3F3F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that both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and AMD </a:t>
            </a:r>
            <a:r>
              <a:rPr lang="en-US" sz="1600" dirty="0">
                <a:latin typeface="+mj-lt"/>
              </a:rPr>
              <a:t>(in their Zen 2-based or newer lines) opted for the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CPPC </a:t>
            </a:r>
            <a:r>
              <a:rPr lang="en-US" sz="1600" dirty="0">
                <a:latin typeface="+mj-lt"/>
              </a:rPr>
              <a:t>technique to improve DVFS.</a:t>
            </a:r>
          </a:p>
          <a:p>
            <a:r>
              <a:rPr lang="en-US" sz="1600" dirty="0">
                <a:latin typeface="+mj-lt"/>
              </a:rPr>
              <a:t>By contrast,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IBM’s server lines,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AMD’s previous lines, </a:t>
            </a:r>
            <a:r>
              <a:rPr lang="en-US" sz="1600" dirty="0">
                <a:latin typeface="+mj-lt"/>
              </a:rPr>
              <a:t>and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ARM’s, </a:t>
            </a:r>
            <a:r>
              <a:rPr lang="en-US" sz="1600" dirty="0">
                <a:latin typeface="+mj-lt"/>
              </a:rPr>
              <a:t>as well as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Samsung’s</a:t>
            </a:r>
          </a:p>
          <a:p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mobile processor lines </a:t>
            </a:r>
            <a:r>
              <a:rPr lang="en-US" sz="1600" dirty="0">
                <a:latin typeface="+mj-lt"/>
              </a:rPr>
              <a:t>preferred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AVFS</a:t>
            </a:r>
            <a:r>
              <a:rPr lang="en-US" sz="1600" dirty="0">
                <a:latin typeface="+mj-lt"/>
              </a:rPr>
              <a:t> rather than CPPC</a:t>
            </a:r>
            <a:r>
              <a:rPr lang="en-US" sz="1600" dirty="0">
                <a:solidFill>
                  <a:srgbClr val="FF3F3F"/>
                </a:solidFill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52885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8568"/>
            <a:ext cx="8123238" cy="458003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5.3 C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PPC (Collaborative Processor Performance Control)</a:t>
            </a:r>
          </a:p>
        </p:txBody>
      </p:sp>
    </p:spTree>
    <p:extLst>
      <p:ext uri="{BB962C8B-B14F-4D97-AF65-F5344CB8AC3E}">
        <p14:creationId xmlns:p14="http://schemas.microsoft.com/office/powerpoint/2010/main" val="275702573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(1)</a:t>
            </a:r>
            <a:endParaRPr lang="en-US" sz="1700" dirty="0"/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878087" y="1596504"/>
            <a:ext cx="1638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Static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technique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773205" y="1577454"/>
            <a:ext cx="192713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Dynamic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techniques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51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CPPC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SVFS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SpeedStep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Pentium III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(2000)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Mobile Pentium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(2002)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(Northwood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based)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EIST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(Banias) (2003)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745382" y="2821413"/>
            <a:ext cx="1592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205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81995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PowerNow! and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Cool'n'Quiet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mobiles/desktops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servers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2000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ASV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Exynos 7420 (2015)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(used in Galaxy III)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48101" y="6553816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ARM/National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66182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IEM IP  (2002)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750FX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(2003)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04338" y="4884556"/>
            <a:ext cx="140294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Scale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POWER6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(2007) and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405LP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(2002)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Scaling in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750GX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(2004)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970xx (2004)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2 step. 1 (2001)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5655120" y="2031691"/>
            <a:ext cx="1828800" cy="4824881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1500" y="458670"/>
            <a:ext cx="70337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5.3 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PPC (Collaborative Processor Performance Control) -1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315199" y="3477705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PowerSaver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Nano (2008)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465248" y="3882399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Exca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 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Ryzen (2017)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783798" y="3905070"/>
            <a:ext cx="15969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solidFill>
                  <a:srgbClr val="000000"/>
                </a:solidFill>
                <a:latin typeface="Verdana"/>
              </a:rPr>
              <a:t>CPPC support in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the Zen 2-based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Ryzen 3000 line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(2019)</a:t>
            </a:r>
          </a:p>
        </p:txBody>
      </p:sp>
    </p:spTree>
    <p:extLst>
      <p:ext uri="{BB962C8B-B14F-4D97-AF65-F5344CB8AC3E}">
        <p14:creationId xmlns:p14="http://schemas.microsoft.com/office/powerpoint/2010/main" val="42929556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(2)</a:t>
            </a:r>
            <a:endParaRPr lang="en-US" sz="1700" dirty="0"/>
          </a:p>
        </p:txBody>
      </p:sp>
      <p:sp>
        <p:nvSpPr>
          <p:cNvPr id="6" name="TextBox 5"/>
          <p:cNvSpPr txBox="1"/>
          <p:nvPr/>
        </p:nvSpPr>
        <p:spPr>
          <a:xfrm>
            <a:off x="116505" y="6444335"/>
            <a:ext cx="5537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CPPC: </a:t>
            </a:r>
            <a:r>
              <a:rPr lang="en-US" sz="1600" dirty="0" err="1">
                <a:latin typeface="+mj-lt"/>
              </a:rPr>
              <a:t>Kooperatív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processzor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teljesítmény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vezérlés</a:t>
            </a:r>
            <a:endParaRPr lang="en-US" sz="1600" dirty="0">
              <a:latin typeface="+mj-lt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46689" y="828002"/>
            <a:ext cx="9149752" cy="42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rPr>
              <a:t>,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65737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CPPC (Collaborative Processor Performance Control) -2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47480" y="845373"/>
            <a:ext cx="8803436" cy="43242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technology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new processor performance control method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introduced in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5.0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standard (2011), called the 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Collaborative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Performance Control (CPPC)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If CPPC is implemented, it 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supersedes the previous ACPI 2.0-based DVFS </a:t>
            </a:r>
          </a:p>
          <a:p>
            <a:pPr lvl="0">
              <a:spcAft>
                <a:spcPts val="600"/>
              </a:spcAft>
              <a:defRPr/>
            </a:pPr>
            <a:r>
              <a:rPr lang="it-IT" sz="1600" dirty="0">
                <a:solidFill>
                  <a:srgbClr val="0070C0"/>
                </a:solidFill>
                <a:latin typeface="Verdana"/>
              </a:rPr>
              <a:t>       technology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introduced</a:t>
            </a:r>
            <a:r>
              <a:rPr kumimoji="0" lang="it-IT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CPPC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their Skylake family (2015) and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designated it as the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technology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CPPC requires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minimal OS support.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kumimoji="0" lang="it-IT" sz="1600" b="0" i="0" u="none" strike="noStrike" kern="1200" cap="none" spc="-3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Nevertheless, OS support became available only after launching the Skylake Family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along with the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Windows 10 2015 Fall Update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Collaborative Processor Performance Control technology is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 bound to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Intel’s processors,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also AMD introduced it in their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Zen 2-based Ryzen 3000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it-IT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DT line (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2019).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It is worth noting that 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AMD’s CPPC implementation 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was already 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based on 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a new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      revision of the CPPC standard (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ACPI 5.1 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(2014)) called </a:t>
            </a:r>
            <a:r>
              <a:rPr lang="it-IT" sz="1600" dirty="0">
                <a:solidFill>
                  <a:srgbClr val="FF0000"/>
                </a:solidFill>
                <a:latin typeface="Verdana"/>
              </a:rPr>
              <a:t>CPPC2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15532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(3)</a:t>
            </a:r>
            <a:endParaRPr lang="en-US" sz="1700" dirty="0"/>
          </a:p>
        </p:txBody>
      </p:sp>
      <p:sp>
        <p:nvSpPr>
          <p:cNvPr id="12" name="Rounded Rectangle 11"/>
          <p:cNvSpPr/>
          <p:nvPr/>
        </p:nvSpPr>
        <p:spPr bwMode="auto">
          <a:xfrm>
            <a:off x="18510" y="828002"/>
            <a:ext cx="9144000" cy="596116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2"/>
          <a:srcRect t="16047" r="69172" b="14912"/>
          <a:stretch/>
        </p:blipFill>
        <p:spPr>
          <a:xfrm>
            <a:off x="5422004" y="1362030"/>
            <a:ext cx="3720737" cy="4379273"/>
          </a:xfrm>
          <a:prstGeom prst="rect">
            <a:avLst/>
          </a:prstGeom>
        </p:spPr>
      </p:pic>
      <p:sp>
        <p:nvSpPr>
          <p:cNvPr id="35" name="Rectangle 34"/>
          <p:cNvSpPr/>
          <p:nvPr/>
        </p:nvSpPr>
        <p:spPr>
          <a:xfrm>
            <a:off x="280098" y="898446"/>
            <a:ext cx="505698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Intel's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 technology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2003)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76596" y="1213481"/>
            <a:ext cx="5230827" cy="48167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 assesses how far </a:t>
            </a:r>
            <a:r>
              <a:rPr lang="en-US" sz="1600" noProof="0" dirty="0">
                <a:solidFill>
                  <a:srgbClr val="0070C0"/>
                </a:solidFill>
                <a:latin typeface="Verdana"/>
              </a:rPr>
              <a:t>CPU cores or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sz="1600" noProof="0" dirty="0">
                <a:solidFill>
                  <a:srgbClr val="0070C0"/>
                </a:solidFill>
                <a:latin typeface="Verdana"/>
              </a:rPr>
              <a:t>threads (if multithreading) are utilized,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until 2006: by counting idle clock cycles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</a:rPr>
              <a:t>      </a:t>
            </a:r>
            <a:r>
              <a:rPr lang="en-US" sz="1600" spc="-50" dirty="0">
                <a:latin typeface="Verdana"/>
              </a:rPr>
              <a:t>during thread scheduling -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in time windows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    since 2006: by reading out two counters 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    (actually 2 MSRs: the IA32_MPERF and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latin typeface="Verdana"/>
              </a:rPr>
              <a:t>      IA32_APER </a:t>
            </a:r>
            <a:r>
              <a:rPr lang="en-US" sz="1600" dirty="0" err="1">
                <a:latin typeface="Verdana"/>
              </a:rPr>
              <a:t>Fregisters</a:t>
            </a:r>
            <a:r>
              <a:rPr lang="en-US" sz="1600" dirty="0">
                <a:latin typeface="Verdana"/>
              </a:rPr>
              <a:t>),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chooses the requested fc, </a:t>
            </a:r>
            <a:r>
              <a:rPr kumimoji="0" lang="en-US" sz="1600" b="0" i="0" u="none" strike="noStrike" kern="1200" cap="none" spc="-2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(P-state),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20" dirty="0">
                <a:solidFill>
                  <a:srgbClr val="0070C0"/>
                </a:solidFill>
                <a:latin typeface="Verdana"/>
              </a:rPr>
              <a:t>OS coordinates P-states </a:t>
            </a:r>
            <a:r>
              <a:rPr lang="en-US" sz="1600" spc="-20" dirty="0">
                <a:latin typeface="Verdana"/>
              </a:rPr>
              <a:t>if needed, then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forwards the identifiers of the selected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P-state to an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MSR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(the IA32_PERF_CTL)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finally, the PCU sets the requested P-state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Drawbacks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DVFS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 control cycles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fact that it provides only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few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P-states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scaling, i.e. it implements a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coarse-grained frequency control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1500" y="458670"/>
            <a:ext cx="69757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Intel's EIST and Speed Shift technologies -1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523466" y="943451"/>
            <a:ext cx="2204450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ACPI 2.0-based DVFS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984121" y="5739322"/>
            <a:ext cx="3656770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Figure: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BIOS declared P-states [</a:t>
            </a:r>
            <a:r>
              <a:rPr lang="hu-HU" sz="1500" noProof="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53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]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245744" y="6144657"/>
            <a:ext cx="86928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MSRs (Model-Specific Registers),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introduced in Intel's 80386 line, are registers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     that are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not necessarily available in subsequent lines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processor family.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353835" y="1998829"/>
            <a:ext cx="13981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(PMU control)</a:t>
            </a:r>
          </a:p>
        </p:txBody>
      </p:sp>
      <p:sp>
        <p:nvSpPr>
          <p:cNvPr id="43" name="Rounded Rectangle 42"/>
          <p:cNvSpPr/>
          <p:nvPr/>
        </p:nvSpPr>
        <p:spPr bwMode="auto">
          <a:xfrm>
            <a:off x="9624" y="458788"/>
            <a:ext cx="9134375" cy="6330378"/>
          </a:xfrm>
          <a:prstGeom prst="round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7892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40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(4)</a:t>
            </a:r>
            <a:endParaRPr lang="en-US" sz="1700" dirty="0"/>
          </a:p>
        </p:txBody>
      </p:sp>
      <p:sp>
        <p:nvSpPr>
          <p:cNvPr id="11" name="Rounded Rectangle 10"/>
          <p:cNvSpPr/>
          <p:nvPr/>
        </p:nvSpPr>
        <p:spPr bwMode="auto">
          <a:xfrm>
            <a:off x="-26495" y="892972"/>
            <a:ext cx="9144000" cy="564137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51520" y="1991449"/>
            <a:ext cx="4678847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and the processor collaborate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in controlling processor performance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such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provides user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supplied control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hints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(e.g., whether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power or performance is preferred),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transfers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power control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to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Control Unit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autonomously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fc and 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Vcc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settings while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performing performance/energy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efficiency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optimizations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as 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728900" y="1410127"/>
            <a:ext cx="4386271" cy="4379273"/>
            <a:chOff x="4622023" y="1472217"/>
            <a:chExt cx="4386271" cy="4379273"/>
          </a:xfrm>
        </p:grpSpPr>
        <p:pic>
          <p:nvPicPr>
            <p:cNvPr id="20" name="Picture 19"/>
            <p:cNvPicPr>
              <a:picLocks noChangeAspect="1"/>
            </p:cNvPicPr>
            <p:nvPr/>
          </p:nvPicPr>
          <p:blipFill rotWithShape="1">
            <a:blip r:embed="rId2"/>
            <a:srcRect l="33165" t="16047" r="42216" b="14912"/>
            <a:stretch/>
          </p:blipFill>
          <p:spPr>
            <a:xfrm>
              <a:off x="4622023" y="1472217"/>
              <a:ext cx="3047999" cy="4379273"/>
            </a:xfrm>
            <a:prstGeom prst="rect">
              <a:avLst/>
            </a:prstGeom>
          </p:spPr>
        </p:pic>
        <p:sp>
          <p:nvSpPr>
            <p:cNvPr id="21" name="Right Brace 20"/>
            <p:cNvSpPr/>
            <p:nvPr/>
          </p:nvSpPr>
          <p:spPr bwMode="auto">
            <a:xfrm>
              <a:off x="7423594" y="2343957"/>
              <a:ext cx="274320" cy="2286000"/>
            </a:xfrm>
            <a:prstGeom prst="rightBrac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94408" y="3232597"/>
              <a:ext cx="1313886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Autonomous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control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dirty="0">
                  <a:solidFill>
                    <a:srgbClr val="000000"/>
                  </a:solidFill>
                  <a:latin typeface="Verdana"/>
                </a:rPr>
                <a:t>by the PCU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71500" y="1133745"/>
            <a:ext cx="455727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contrast, in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technology</a:t>
            </a:r>
          </a:p>
        </p:txBody>
      </p:sp>
      <p:sp>
        <p:nvSpPr>
          <p:cNvPr id="24" name="Rectangle 23"/>
          <p:cNvSpPr/>
          <p:nvPr/>
        </p:nvSpPr>
        <p:spPr>
          <a:xfrm>
            <a:off x="5080715" y="1029294"/>
            <a:ext cx="2620852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HCPS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982192" y="5890337"/>
            <a:ext cx="432522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larger number of clock multiplier defined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frequency levels [</a:t>
            </a:r>
            <a:r>
              <a:rPr lang="hu-HU" sz="1500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8207" y="458670"/>
            <a:ext cx="69757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Intel's EIST and Speed Shift technologies -2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867197" y="2663915"/>
            <a:ext cx="11079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(OS sets </a:t>
            </a:r>
          </a:p>
          <a:p>
            <a:pPr algn="ctr"/>
            <a:r>
              <a:rPr lang="en-US" sz="1400" dirty="0">
                <a:latin typeface="+mj-lt"/>
              </a:rPr>
              <a:t>the limits)</a:t>
            </a:r>
          </a:p>
        </p:txBody>
      </p:sp>
      <p:sp>
        <p:nvSpPr>
          <p:cNvPr id="29" name="Rectangle 28"/>
          <p:cNvSpPr/>
          <p:nvPr/>
        </p:nvSpPr>
        <p:spPr bwMode="auto">
          <a:xfrm>
            <a:off x="5157065" y="1029294"/>
            <a:ext cx="720080" cy="285156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135418" y="1043735"/>
            <a:ext cx="222689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ACPI 5.0-based CPPC </a:t>
            </a:r>
          </a:p>
        </p:txBody>
      </p:sp>
    </p:spTree>
    <p:extLst>
      <p:ext uri="{BB962C8B-B14F-4D97-AF65-F5344CB8AC3E}">
        <p14:creationId xmlns:p14="http://schemas.microsoft.com/office/powerpoint/2010/main" val="2719708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(5)</a:t>
            </a:r>
            <a:endParaRPr lang="en-US" sz="1700" dirty="0"/>
          </a:p>
        </p:txBody>
      </p:sp>
      <p:sp>
        <p:nvSpPr>
          <p:cNvPr id="6" name="Rounded Rectangle 5"/>
          <p:cNvSpPr/>
          <p:nvPr/>
        </p:nvSpPr>
        <p:spPr bwMode="auto">
          <a:xfrm>
            <a:off x="-2038" y="891540"/>
            <a:ext cx="9144000" cy="52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199" y="477542"/>
            <a:ext cx="67449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Operation of the Speed Shift technology (more detailed)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14418" y="877898"/>
            <a:ext cx="90281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First,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OS provides user-supplied control hints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for the processor,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including min.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or max. performance limits, preference for energy efficiency or performance, etc.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96525" y="1462963"/>
            <a:ext cx="8838895" cy="46628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transfers performance control to the PCU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and the PCU controls</a:t>
            </a:r>
          </a:p>
          <a:p>
            <a:pPr lvl="0"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autonomously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the fc and </a:t>
            </a:r>
            <a:r>
              <a:rPr lang="en-US" sz="1600" spc="-30" dirty="0" err="1">
                <a:solidFill>
                  <a:srgbClr val="0070C0"/>
                </a:solidFill>
                <a:latin typeface="Verdana"/>
              </a:rPr>
              <a:t>Vcc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 settings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while performing state transitions much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faster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than the OS would have done.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PCU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assesses the performance request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application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the same way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as the OS before, by reading the IA32_MPERF MSR and IA32_APERF MSR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registers etc.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Nevertheless,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does not derive the requested fc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values alone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from the performance request of the application but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carries out also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performance/energy efficiency optimizations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well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 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If needed,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PCU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coordinates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the performance requests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of threads in case of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multithreading, or performance requests of a group of cores if they share the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same core voltage and clock frequency, as discussed before.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Finally,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sets the requested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fc values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same way as before.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has the possibility to monitor the power management accomplished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lang="en-US" sz="1600" spc="-2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by the PCU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by reading a specific MSR register (the IA32_HWP_STATUS register)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      and if necessary, the OS invokes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a mechanism to overtake the performance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control from the PCU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(not discussed here).</a:t>
            </a:r>
          </a:p>
        </p:txBody>
      </p:sp>
    </p:spTree>
    <p:extLst>
      <p:ext uri="{BB962C8B-B14F-4D97-AF65-F5344CB8AC3E}">
        <p14:creationId xmlns:p14="http://schemas.microsoft.com/office/powerpoint/2010/main" val="3034590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(13)</a:t>
            </a:r>
            <a:endParaRPr 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82389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How does TDP (allocated power budget) limit the basic clock rate? -2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818710"/>
            <a:ext cx="88659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As data shows, </a:t>
            </a:r>
            <a:r>
              <a:rPr lang="en-US" dirty="0">
                <a:solidFill>
                  <a:srgbClr val="0070C0"/>
                </a:solidFill>
              </a:rPr>
              <a:t>4.5 W </a:t>
            </a:r>
            <a:r>
              <a:rPr lang="en-US" dirty="0"/>
              <a:t>allocated TDP restricts the basic core frequency to </a:t>
            </a:r>
            <a:r>
              <a:rPr lang="en-US" dirty="0">
                <a:solidFill>
                  <a:srgbClr val="0070C0"/>
                </a:solidFill>
              </a:rPr>
              <a:t>1.2 GHz</a:t>
            </a:r>
          </a:p>
          <a:p>
            <a:r>
              <a:rPr lang="en-US" dirty="0"/>
              <a:t>  whereas </a:t>
            </a:r>
            <a:r>
              <a:rPr lang="en-US" dirty="0">
                <a:solidFill>
                  <a:srgbClr val="0070C0"/>
                </a:solidFill>
              </a:rPr>
              <a:t>91 W</a:t>
            </a:r>
            <a:r>
              <a:rPr lang="en-US" dirty="0"/>
              <a:t> TDP allows a clock rate of up to </a:t>
            </a:r>
            <a:r>
              <a:rPr lang="en-US" dirty="0">
                <a:solidFill>
                  <a:srgbClr val="0070C0"/>
                </a:solidFill>
              </a:rPr>
              <a:t>4.2 GHz</a:t>
            </a:r>
            <a:r>
              <a:rPr lang="en-US" dirty="0"/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230759979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(7)</a:t>
            </a:r>
            <a:endParaRPr lang="en-US" sz="1700" dirty="0"/>
          </a:p>
        </p:txBody>
      </p:sp>
      <p:grpSp>
        <p:nvGrpSpPr>
          <p:cNvPr id="3" name="Group 2"/>
          <p:cNvGrpSpPr/>
          <p:nvPr/>
        </p:nvGrpSpPr>
        <p:grpSpPr>
          <a:xfrm>
            <a:off x="4728900" y="1410127"/>
            <a:ext cx="3075891" cy="4379273"/>
            <a:chOff x="4622023" y="1472217"/>
            <a:chExt cx="3075891" cy="4379273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33165" t="16047" r="42216" b="14912"/>
            <a:stretch/>
          </p:blipFill>
          <p:spPr>
            <a:xfrm>
              <a:off x="4622023" y="1472217"/>
              <a:ext cx="3047999" cy="4379273"/>
            </a:xfrm>
            <a:prstGeom prst="rect">
              <a:avLst/>
            </a:prstGeom>
          </p:spPr>
        </p:pic>
        <p:sp>
          <p:nvSpPr>
            <p:cNvPr id="5" name="Right Brace 4"/>
            <p:cNvSpPr/>
            <p:nvPr/>
          </p:nvSpPr>
          <p:spPr bwMode="auto">
            <a:xfrm>
              <a:off x="7423594" y="2343957"/>
              <a:ext cx="274320" cy="2286000"/>
            </a:xfrm>
            <a:prstGeom prst="rightBrac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t="16047" r="69172" b="14912"/>
          <a:stretch/>
        </p:blipFill>
        <p:spPr>
          <a:xfrm>
            <a:off x="161510" y="1372304"/>
            <a:ext cx="3720737" cy="4486966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902370" y="3031213"/>
            <a:ext cx="11079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(OS sets 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the limits)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166962" y="5834287"/>
            <a:ext cx="33890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A larger number of clock multiplier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defined frequency levels [</a:t>
            </a:r>
            <a:r>
              <a:rPr lang="hu-HU" sz="1400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89659" y="5859270"/>
            <a:ext cx="22461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Figure: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BIOS declared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P-states [</a:t>
            </a:r>
            <a:r>
              <a:rPr lang="hu-HU" sz="1400" noProof="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]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767355" y="3481263"/>
            <a:ext cx="124745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solidFill>
                  <a:srgbClr val="FF0000"/>
                </a:solidFill>
                <a:latin typeface="+mj-lt"/>
              </a:rPr>
              <a:t>PCU controls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742" y="1088740"/>
            <a:ext cx="31598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Intel’s EIST (DVFS) + Turbo Boost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572000" y="1088740"/>
            <a:ext cx="23391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Intel’s </a:t>
            </a:r>
            <a:r>
              <a:rPr lang="en-US" sz="1200" b="1" dirty="0" err="1">
                <a:latin typeface="+mj-lt"/>
              </a:rPr>
              <a:t>SpeedStep</a:t>
            </a:r>
            <a:r>
              <a:rPr lang="en-US" sz="1200" b="1" dirty="0">
                <a:latin typeface="+mj-lt"/>
              </a:rPr>
              <a:t> (EIST)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500" y="458670"/>
            <a:ext cx="85388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Contrasting Intel’s EIST (DVFS) and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SpeedStep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(CPPC) PM technologies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141730" y="2033845"/>
            <a:ext cx="10839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PCU control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408511" y="3839722"/>
            <a:ext cx="8050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B050"/>
                </a:solidFill>
                <a:latin typeface="+mj-lt"/>
              </a:rPr>
              <a:t>(DVFS)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7750313" y="2819478"/>
            <a:ext cx="1342735" cy="1305145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2006715" y="3654145"/>
            <a:ext cx="1342735" cy="10800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133064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5917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MSRs used for Intel's Speed Shift technology -1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928045"/>
            <a:ext cx="8295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defined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set of MSRs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support Speed Shift technology, as seen below.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6657" t="30753" r="10171" b="7808"/>
          <a:stretch/>
        </p:blipFill>
        <p:spPr>
          <a:xfrm>
            <a:off x="0" y="1455311"/>
            <a:ext cx="9144000" cy="379765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46575" y="5295691"/>
            <a:ext cx="75772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MSRs defined by Intel to support its Speed Shift technology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49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95957" y="5724545"/>
            <a:ext cx="91282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spc="-20" dirty="0">
                <a:solidFill>
                  <a:srgbClr val="0070C0"/>
                </a:solidFill>
                <a:latin typeface="Verdana"/>
              </a:rPr>
              <a:t>In the Table HWP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 means </a:t>
            </a:r>
            <a:r>
              <a:rPr lang="en-US" sz="1600" spc="-20" dirty="0">
                <a:solidFill>
                  <a:srgbClr val="0070C0"/>
                </a:solidFill>
                <a:latin typeface="Verdana"/>
              </a:rPr>
              <a:t>Hardware Performance control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, </a:t>
            </a:r>
            <a:r>
              <a:rPr lang="en-US" sz="1600" spc="-20" dirty="0">
                <a:latin typeface="Verdana"/>
              </a:rPr>
              <a:t>actually Speed Shift technology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</a:rPr>
              <a:t>  (another name for CPPC used in Intel’s documentations).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(8)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484360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(6)</a:t>
            </a:r>
            <a:endParaRPr lang="en-US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11868" y="819534"/>
            <a:ext cx="9105637" cy="129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35111" y="1133745"/>
            <a:ext cx="88823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As long as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EIST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technology provides only a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few discrete fc values for scaling,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Speed Shift </a:t>
            </a:r>
            <a:r>
              <a:rPr lang="en-US" sz="1600" dirty="0">
                <a:latin typeface="Verdana"/>
              </a:rPr>
              <a:t>technology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may use every frequency multiplier value for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setting fc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(as fc = multiplier * </a:t>
            </a:r>
            <a:r>
              <a:rPr kumimoji="0" lang="en-US" sz="16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fbus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 as indicated in the Figure below.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65678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Benefits of the CPPC (alias Speed Shift) technology -1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1500" y="802962"/>
            <a:ext cx="4605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a) A </a:t>
            </a:r>
            <a:r>
              <a:rPr lang="en-US" dirty="0">
                <a:solidFill>
                  <a:srgbClr val="FF0000"/>
                </a:solidFill>
                <a:latin typeface="+mj-lt"/>
              </a:rPr>
              <a:t>significantly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finer frequency control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767159" y="2526634"/>
            <a:ext cx="2525817" cy="3648593"/>
            <a:chOff x="4622023" y="1472217"/>
            <a:chExt cx="3075891" cy="4379273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2"/>
            <a:srcRect l="33165" t="16047" r="42216" b="14912"/>
            <a:stretch/>
          </p:blipFill>
          <p:spPr>
            <a:xfrm>
              <a:off x="4622023" y="1472217"/>
              <a:ext cx="3047999" cy="4379273"/>
            </a:xfrm>
            <a:prstGeom prst="rect">
              <a:avLst/>
            </a:prstGeom>
          </p:spPr>
        </p:pic>
        <p:sp>
          <p:nvSpPr>
            <p:cNvPr id="12" name="Right Brace 11"/>
            <p:cNvSpPr/>
            <p:nvPr/>
          </p:nvSpPr>
          <p:spPr bwMode="auto">
            <a:xfrm>
              <a:off x="7423594" y="2343957"/>
              <a:ext cx="274320" cy="2286000"/>
            </a:xfrm>
            <a:prstGeom prst="rightBrac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"/>
          <a:srcRect t="16047" r="69172" b="14912"/>
          <a:stretch/>
        </p:blipFill>
        <p:spPr>
          <a:xfrm>
            <a:off x="1016574" y="2495121"/>
            <a:ext cx="3055342" cy="3738318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39934" y="3895890"/>
            <a:ext cx="109196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(OS sets 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the limits,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305714" y="6212624"/>
            <a:ext cx="2782987" cy="4359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A larger number of clock multiplier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defined frequency levels [</a:t>
            </a:r>
            <a:r>
              <a:rPr lang="hu-HU" sz="1400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39689" y="6233439"/>
            <a:ext cx="1844444" cy="4359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Figure: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BIOS declared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P-states [</a:t>
            </a:r>
            <a:r>
              <a:rPr lang="hu-HU" sz="1400" noProof="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]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307239" y="4342705"/>
            <a:ext cx="1090186" cy="2564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PCU controls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71600" y="2258870"/>
            <a:ext cx="2594752" cy="2307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Intel’s EIST (DVFS) + Turbo Boost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638318" y="2258870"/>
            <a:ext cx="1920791" cy="2307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Intel’s </a:t>
            </a:r>
            <a:r>
              <a:rPr lang="en-US" sz="1200" b="1" dirty="0" err="1">
                <a:latin typeface="+mj-lt"/>
              </a:rPr>
              <a:t>SpeedStep</a:t>
            </a:r>
            <a:r>
              <a:rPr lang="en-US" sz="1200" b="1" dirty="0">
                <a:latin typeface="+mj-lt"/>
              </a:rPr>
              <a:t> (EIST)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642663" y="3046285"/>
            <a:ext cx="890104" cy="2307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PCU control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742925" y="4512352"/>
            <a:ext cx="661062" cy="2307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B050"/>
                </a:solidFill>
                <a:latin typeface="+mj-lt"/>
              </a:rPr>
              <a:t>(DVFS)</a:t>
            </a:r>
          </a:p>
        </p:txBody>
      </p:sp>
      <p:sp>
        <p:nvSpPr>
          <p:cNvPr id="22" name="Oval 21"/>
          <p:cNvSpPr/>
          <p:nvPr/>
        </p:nvSpPr>
        <p:spPr bwMode="auto">
          <a:xfrm>
            <a:off x="7317445" y="3654165"/>
            <a:ext cx="1260000" cy="12600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531793" y="4396238"/>
            <a:ext cx="1102608" cy="899802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03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 animBg="1"/>
      <p:bldP spid="23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274623" y="5139190"/>
            <a:ext cx="8866530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above example, a frequency transition to the maximum core frequency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3.5 GHz) needs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without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SpeedShift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110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(blue line) and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with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the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SpeedShift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technology (yellow-green line) only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35 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ms.</a:t>
            </a:r>
            <a:endParaRPr kumimoji="0" lang="en-US" sz="1600" b="0" i="0" u="none" strike="noStrike" kern="1200" cap="none" spc="0" normalizeH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This indicates that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SpeedShift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technology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significantly reduces the time required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for frequency transitions.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(9)</a:t>
            </a:r>
            <a:endParaRPr lang="en-US" sz="1700" dirty="0"/>
          </a:p>
        </p:txBody>
      </p:sp>
      <p:pic>
        <p:nvPicPr>
          <p:cNvPr id="36" name="Kép 10">
            <a:extLst>
              <a:ext uri="{FF2B5EF4-FFF2-40B4-BE49-F238E27FC236}">
                <a16:creationId xmlns:a16="http://schemas.microsoft.com/office/drawing/2014/main" id="{F89E4164-ED8A-48A3-B82D-3C6449CEA2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525" y="1898830"/>
            <a:ext cx="8531794" cy="2563200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 bwMode="auto">
          <a:xfrm>
            <a:off x="-8885" y="835560"/>
            <a:ext cx="9144000" cy="720000"/>
          </a:xfrm>
          <a:prstGeom prst="roundRect">
            <a:avLst/>
          </a:prstGeom>
          <a:solidFill>
            <a:srgbClr val="DDF2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73600" y="1192105"/>
            <a:ext cx="7867090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spc="-20" dirty="0">
                <a:latin typeface="+mj-lt"/>
              </a:rPr>
              <a:t>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PCU may perform frequency transitions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significantly faster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than the OS,</a:t>
            </a:r>
          </a:p>
          <a:p>
            <a:r>
              <a:rPr lang="en-US" sz="1600" spc="-20" dirty="0">
                <a:latin typeface="+mj-lt"/>
              </a:rPr>
              <a:t>as the Figure below demonstrates.</a:t>
            </a:r>
            <a:endParaRPr lang="en-US" sz="1600" dirty="0">
              <a:latin typeface="+mj-lt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458670"/>
            <a:ext cx="67153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j-lt"/>
              </a:rPr>
              <a:t>Benefits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of the CPPC (alias Speed Shift) technology -2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500" y="818710"/>
            <a:ext cx="56140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+mj-lt"/>
              </a:rPr>
              <a:t>b) Significantly speeding up frequency scaling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E941833-DCF1-9FF8-B580-DB39469CB29B}"/>
              </a:ext>
            </a:extLst>
          </p:cNvPr>
          <p:cNvSpPr txBox="1"/>
          <p:nvPr/>
        </p:nvSpPr>
        <p:spPr>
          <a:xfrm>
            <a:off x="-63515" y="4464115"/>
            <a:ext cx="92710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Figure: Example for speeding up frequency transitions by Intel's Speed Shift technology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 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used in the 6. gen. Skylake line (2015) while running a representative task [</a:t>
            </a:r>
            <a:r>
              <a:rPr lang="hu-HU" sz="1600" spc="-50" noProof="0" dirty="0">
                <a:latin typeface="Verdana"/>
              </a:rPr>
              <a:t>53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73968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89464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1: Performance increase achieved by the Speed Shift technology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while running the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PCMark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8 - Home benchmark program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pic>
        <p:nvPicPr>
          <p:cNvPr id="5" name="Picture 5" descr="PCMark 8 - Hom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544" y="1533659"/>
            <a:ext cx="8468936" cy="3257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06992" y="5004038"/>
            <a:ext cx="856997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PCMark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8 Home edition </a:t>
            </a: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is an industry standard benchmark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 Windows 8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    and Windows 7 apps, </a:t>
            </a: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 covers real-world tasks and scenarios that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reflect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     typical PC usage at home</a:t>
            </a: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[</a:t>
            </a:r>
            <a:r>
              <a:rPr lang="hu-HU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54</a:t>
            </a: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].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3344" y="5844051"/>
            <a:ext cx="899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seen, enabling the Speed Shift technology provides in this case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negligible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gain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about 1.5 %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 </a:t>
            </a: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(10)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2774395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8864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2: Performance increase achieved by the Speed Shift technology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while running the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WebXPRT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2015 benchmark program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4848" y="1535846"/>
            <a:ext cx="8399798" cy="323069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06515" y="4945485"/>
            <a:ext cx="8852705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WebXPRT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covers six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HTML5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 and JavaScript-based workloads like Photo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Enhancement, Organize Albums, Stock Option Pricing, Sales Graphs. 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these applications Speed Shift technology results in a performance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gain of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about 20 %.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(11)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1524864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(12)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1594" y="877898"/>
            <a:ext cx="9105637" cy="864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91831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Enhancing the Speed Shift technology in Intel's 7. generation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Kaby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Lake line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877898"/>
            <a:ext cx="921098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their 7</a:t>
            </a:r>
            <a:r>
              <a:rPr kumimoji="0" lang="en-US" sz="1600" b="0" i="0" u="none" strike="noStrike" kern="1200" cap="none" spc="-3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-3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Kaby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Lake line (2017),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redesigned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their Speed Shift implementation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achieved a remarkable gain in speeding up clock frequency transitions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indicated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1228536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93265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8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Speeding up frequency transitions by using Intel’s enhanced Speed Shift technology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7. gen. </a:t>
            </a:r>
            <a:r>
              <a:rPr kumimoji="0" lang="en-US" sz="1800" b="0" i="0" u="none" strike="noStrike" kern="1200" cap="none" spc="-4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Kaby</a:t>
            </a:r>
            <a:r>
              <a:rPr kumimoji="0" lang="en-US" sz="1800" b="0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Lake line (2016), while running a representative </a:t>
            </a:r>
            <a:r>
              <a:rPr kumimoji="0" lang="en-US" sz="1800" b="0" i="0" u="none" strike="noStrike" kern="1200" cap="none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task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2676" t="19693" r="3381" b="20154"/>
          <a:stretch/>
        </p:blipFill>
        <p:spPr>
          <a:xfrm>
            <a:off x="180306" y="1545469"/>
            <a:ext cx="8834907" cy="309093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500" y="4869160"/>
            <a:ext cx="859882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the Figure shows, with the enhanced implementation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max. clock frequency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will be achieved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about 10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rather than 35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in the previous 6. gen.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Sky Lake line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55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 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(13)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326111529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(14)</a:t>
            </a:r>
            <a:endParaRPr lang="en-US" sz="170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6024" t="11015" r="4607"/>
          <a:stretch/>
        </p:blipFill>
        <p:spPr>
          <a:xfrm>
            <a:off x="4346975" y="2609618"/>
            <a:ext cx="4501252" cy="417019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61848" y="2371563"/>
            <a:ext cx="4050112" cy="2385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AMD’s implementation is said</a:t>
            </a:r>
          </a:p>
          <a:p>
            <a:r>
              <a:rPr lang="en-US" sz="1600" dirty="0">
                <a:latin typeface="+mj-lt"/>
              </a:rPr>
              <a:t>      to provide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very fast clock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ramping of about 1–2 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ms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</a:t>
            </a:r>
          </a:p>
          <a:p>
            <a:r>
              <a:rPr lang="en-US" sz="1600" dirty="0">
                <a:latin typeface="+mj-lt"/>
              </a:rPr>
              <a:t>      as the Figure on the right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indicates.</a:t>
            </a:r>
          </a:p>
          <a:p>
            <a:r>
              <a:rPr lang="en-US" sz="1600" dirty="0">
                <a:latin typeface="+mj-lt"/>
              </a:rPr>
              <a:t>    This time is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much shorter </a:t>
            </a:r>
            <a:r>
              <a:rPr lang="en-US" sz="1600" dirty="0">
                <a:latin typeface="+mj-lt"/>
              </a:rPr>
              <a:t>than</a:t>
            </a:r>
          </a:p>
          <a:p>
            <a:r>
              <a:rPr lang="en-US" sz="1600" dirty="0">
                <a:latin typeface="+mj-lt"/>
              </a:rPr>
              <a:t>      Intel’s published figure for the</a:t>
            </a:r>
          </a:p>
          <a:p>
            <a:r>
              <a:rPr lang="en-US" sz="1600" dirty="0">
                <a:latin typeface="+mj-lt"/>
              </a:rPr>
              <a:t>      7. gen. </a:t>
            </a:r>
            <a:r>
              <a:rPr lang="en-US" sz="1600" dirty="0" err="1">
                <a:latin typeface="+mj-lt"/>
              </a:rPr>
              <a:t>Kaby</a:t>
            </a:r>
            <a:r>
              <a:rPr lang="en-US" sz="1600" dirty="0">
                <a:latin typeface="+mj-lt"/>
              </a:rPr>
              <a:t> Lake line (2016)</a:t>
            </a:r>
          </a:p>
          <a:p>
            <a:r>
              <a:rPr lang="en-US" sz="1600" dirty="0">
                <a:latin typeface="+mj-lt"/>
              </a:rPr>
              <a:t>      of about 10 </a:t>
            </a:r>
            <a:r>
              <a:rPr lang="en-US" sz="1600" dirty="0" err="1">
                <a:latin typeface="+mj-lt"/>
              </a:rPr>
              <a:t>ms.</a:t>
            </a:r>
            <a:endParaRPr lang="en-US" sz="1600" dirty="0"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76545" y="5274205"/>
            <a:ext cx="35935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Clock ramping in AMD’s</a:t>
            </a:r>
          </a:p>
          <a:p>
            <a:r>
              <a:rPr lang="en-US" sz="1600" dirty="0">
                <a:latin typeface="+mj-lt"/>
              </a:rPr>
              <a:t>  Zen 2-based Ryzen 3000 line  </a:t>
            </a:r>
          </a:p>
          <a:p>
            <a:r>
              <a:rPr lang="en-US" sz="1600" dirty="0">
                <a:latin typeface="+mj-lt"/>
              </a:rPr>
              <a:t>  (2019) [</a:t>
            </a:r>
            <a:r>
              <a:rPr lang="hu-HU" sz="1600" dirty="0">
                <a:latin typeface="+mj-lt"/>
              </a:rPr>
              <a:t>56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5888" y="6185659"/>
            <a:ext cx="39517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u="sng" dirty="0">
                <a:latin typeface="+mj-lt"/>
              </a:rPr>
              <a:t>UEFI: </a:t>
            </a:r>
            <a:r>
              <a:rPr lang="en-US" dirty="0"/>
              <a:t>Universal Extensible Firmware</a:t>
            </a:r>
          </a:p>
          <a:p>
            <a:r>
              <a:rPr lang="en-US" dirty="0"/>
              <a:t>          Interface (replaces BIOS)</a:t>
            </a:r>
            <a:endParaRPr lang="en-US" sz="1600" u="sng" dirty="0">
              <a:latin typeface="+mj-lt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12312" y="828001"/>
            <a:ext cx="9105637" cy="6027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458670"/>
            <a:ext cx="84124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AMD’s implementation of Collaborative Processor Performance Control </a:t>
            </a:r>
          </a:p>
        </p:txBody>
      </p:sp>
      <p:sp>
        <p:nvSpPr>
          <p:cNvPr id="15" name="TextBox 14"/>
          <p:cNvSpPr txBox="1"/>
          <p:nvPr/>
        </p:nvSpPr>
        <p:spPr>
          <a:xfrm flipH="1">
            <a:off x="270127" y="818710"/>
            <a:ext cx="8982393" cy="15542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Along with their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Zen 2-based Ryzen 3000 DT line (7/2019)</a:t>
            </a:r>
            <a:r>
              <a:rPr lang="en-US" sz="1600" dirty="0">
                <a:latin typeface="+mj-lt"/>
              </a:rPr>
              <a:t> also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AMD</a:t>
            </a:r>
            <a:r>
              <a:rPr lang="en-US" sz="1600" dirty="0">
                <a:latin typeface="+mj-lt"/>
              </a:rPr>
              <a:t> implemented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latin typeface="+mj-lt"/>
              </a:rPr>
              <a:t>      the Collaborative Processor Performance Control Revision 2, called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CPPC2</a:t>
            </a:r>
            <a:r>
              <a:rPr lang="en-US" sz="1600" dirty="0">
                <a:latin typeface="+mj-lt"/>
              </a:rPr>
              <a:t>.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No dedicated name for this technique became published so far.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Its use requires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Windows 10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May 2019 update and a new BIOS release (7/2019)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supporting CPPC2.</a:t>
            </a:r>
          </a:p>
        </p:txBody>
      </p:sp>
    </p:spTree>
    <p:extLst>
      <p:ext uri="{BB962C8B-B14F-4D97-AF65-F5344CB8AC3E}">
        <p14:creationId xmlns:p14="http://schemas.microsoft.com/office/powerpoint/2010/main" val="2682216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3" grpId="0"/>
      <p:bldP spid="9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(15)</a:t>
            </a:r>
            <a:endParaRPr lang="en-US" sz="1700" dirty="0"/>
          </a:p>
        </p:txBody>
      </p:sp>
      <p:sp>
        <p:nvSpPr>
          <p:cNvPr id="7" name="TextBox 6"/>
          <p:cNvSpPr txBox="1"/>
          <p:nvPr/>
        </p:nvSpPr>
        <p:spPr>
          <a:xfrm>
            <a:off x="71500" y="1133745"/>
            <a:ext cx="63153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running applications the following relations are valid: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96525" y="1448780"/>
            <a:ext cx="857157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dissipation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~ f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runtime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~ 1/f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total energy consumption originating from the dynamic dissipation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~ f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50169" y="2277365"/>
            <a:ext cx="38781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f denoting the clock frequency.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21194" y="2637405"/>
            <a:ext cx="890160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is proportional with f,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energy that is dissipated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during runtime,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proportional to f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x 1/f, the dynamic energy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dissipated during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runtime is proportional 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square of the frequency (f),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seen below.   </a:t>
            </a:r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81" t="19685" r="17102" b="36221"/>
          <a:stretch/>
        </p:blipFill>
        <p:spPr bwMode="auto">
          <a:xfrm>
            <a:off x="1343628" y="3474005"/>
            <a:ext cx="6248400" cy="2225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296525" y="5660755"/>
            <a:ext cx="85771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Dependence of energy consumption arising from the dynamic dissipation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(designated as Compute energy in the Figure) on the performance (~ f) </a:t>
            </a:r>
          </a:p>
        </p:txBody>
      </p:sp>
      <p:sp>
        <p:nvSpPr>
          <p:cNvPr id="17" name="Right Arrow 16"/>
          <p:cNvSpPr/>
          <p:nvPr/>
        </p:nvSpPr>
        <p:spPr bwMode="auto">
          <a:xfrm>
            <a:off x="764469" y="2183615"/>
            <a:ext cx="315035" cy="45719"/>
          </a:xfrm>
          <a:prstGeom prst="right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1500" y="458670"/>
            <a:ext cx="8396401" cy="6976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Enhancing Intel’s Speed Shift technology by Duty cycle control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altLang="en-US" noProof="0" dirty="0">
                <a:solidFill>
                  <a:srgbClr val="000000"/>
                </a:solidFill>
                <a:latin typeface="Verdana"/>
                <a:cs typeface="Arial" charset="0"/>
              </a:rPr>
              <a:t>57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 -1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(Optional reading)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14257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3" grpId="0"/>
      <p:bldP spid="1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(14)</a:t>
            </a:r>
            <a:endParaRPr 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-16221" y="863715"/>
            <a:ext cx="9144000" cy="3060000"/>
          </a:xfrm>
          <a:prstGeom prst="roundRect">
            <a:avLst/>
          </a:prstGeom>
          <a:solidFill>
            <a:srgbClr val="DDEEFF"/>
          </a:solidFill>
          <a:ln>
            <a:solidFill>
              <a:srgbClr val="86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71500" y="449378"/>
            <a:ext cx="90811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  <a:latin typeface="+mj-lt"/>
              </a:rPr>
              <a:t>A lesson on the significance of dissipation - The Tale of Intel’s Pentium 4 family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95908" y="854934"/>
            <a:ext cx="88215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Intel released its Pentium 4 family 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2000.</a:t>
            </a:r>
            <a:r>
              <a:rPr lang="en-US" sz="1600" dirty="0">
                <a:latin typeface="+mj-lt"/>
              </a:rPr>
              <a:t>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96525" y="1194425"/>
            <a:ext cx="9046005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Paul </a:t>
            </a:r>
            <a:r>
              <a:rPr lang="en-US" sz="1600" spc="-30" dirty="0" err="1">
                <a:latin typeface="+mj-lt"/>
              </a:rPr>
              <a:t>Otellini</a:t>
            </a:r>
            <a:r>
              <a:rPr lang="en-US" sz="1600" spc="-30" dirty="0">
                <a:latin typeface="+mj-lt"/>
              </a:rPr>
              <a:t>, Intel’s CEO at that time, declared in a keynote speech held at Intel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US" sz="1600" spc="-60" dirty="0">
                <a:latin typeface="+mj-lt"/>
              </a:rPr>
              <a:t>Developer Forum, Fall 2001:  “We are convinced that the microarchitecture that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Pentium 4 embodies will be able to scale to 10 Gigahertz over its lifetime.” </a:t>
            </a:r>
            <a:r>
              <a:rPr lang="hu-HU" sz="1600" dirty="0">
                <a:latin typeface="+mj-lt"/>
              </a:rPr>
              <a:t>[4</a:t>
            </a:r>
            <a:r>
              <a:rPr lang="en-US" sz="1600" dirty="0">
                <a:latin typeface="+mj-lt"/>
              </a:rPr>
              <a:t>].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Nevertheless,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never reached 4 GHz </a:t>
            </a:r>
            <a:r>
              <a:rPr lang="en-US" sz="1600" dirty="0">
                <a:latin typeface="+mj-lt"/>
              </a:rPr>
              <a:t>and was forced to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cancel </a:t>
            </a:r>
            <a:r>
              <a:rPr lang="en-US" sz="1600" dirty="0">
                <a:latin typeface="+mj-lt"/>
              </a:rPr>
              <a:t>the Pentium 4 </a:t>
            </a:r>
          </a:p>
          <a:p>
            <a:r>
              <a:rPr lang="en-US" sz="1600" dirty="0">
                <a:latin typeface="+mj-lt"/>
              </a:rPr>
              <a:t>      line after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lifecycle of about four years in 2004 due to higher-than-expected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dissipation.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Too high dissipation </a:t>
            </a:r>
            <a:r>
              <a:rPr lang="en-US" sz="1600" spc="-30" dirty="0">
                <a:latin typeface="+mj-lt"/>
              </a:rPr>
              <a:t>was caused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by Intel’s strive to raise performance by increasing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clock frequencies </a:t>
            </a:r>
            <a:r>
              <a:rPr lang="en-US" sz="1600" spc="-30" dirty="0">
                <a:latin typeface="+mj-lt"/>
              </a:rPr>
              <a:t>via lengthening the processing pipelines, since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higher clock rates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give rise to higher dynamic dissipation</a:t>
            </a:r>
            <a:r>
              <a:rPr lang="en-US" sz="1600" spc="-30" dirty="0">
                <a:latin typeface="+mj-lt"/>
              </a:rPr>
              <a:t>, as discussed before and indicated in the</a:t>
            </a:r>
          </a:p>
          <a:p>
            <a:r>
              <a:rPr lang="en-US" sz="1600" dirty="0">
                <a:latin typeface="+mj-lt"/>
              </a:rPr>
              <a:t>      next Figure. </a:t>
            </a:r>
          </a:p>
          <a:p>
            <a:pPr>
              <a:spcAft>
                <a:spcPts val="600"/>
              </a:spcAft>
            </a:pPr>
            <a:endParaRPr lang="en-US" sz="16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6399330"/>
            <a:ext cx="28723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CEO: Chief Executive Officer</a:t>
            </a:r>
          </a:p>
        </p:txBody>
      </p:sp>
    </p:spTree>
    <p:extLst>
      <p:ext uri="{BB962C8B-B14F-4D97-AF65-F5344CB8AC3E}">
        <p14:creationId xmlns:p14="http://schemas.microsoft.com/office/powerpoint/2010/main" val="3626550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(16)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818710"/>
            <a:ext cx="20810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other hand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7566" y="1106473"/>
            <a:ext cx="8751114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originating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static dissipation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proportional to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runtime.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runtime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inversely proportional to the frequency (f).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59255" y="1993688"/>
            <a:ext cx="83313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Consequently,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arising from the static dissipation is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nversely proportional to the frequency (f)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which is proportional to 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5EAED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5EAEDA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indicated in the Figure below.</a:t>
            </a: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99" r="9845" b="37506"/>
          <a:stretch/>
        </p:blipFill>
        <p:spPr bwMode="auto">
          <a:xfrm>
            <a:off x="949750" y="2959936"/>
            <a:ext cx="7312660" cy="2168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296525" y="5208293"/>
            <a:ext cx="85771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Dependence of energy consumption originating from the static dissipation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and system power (designated as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system energy in the Figure) on the performance (~ f)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57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1500" y="458670"/>
            <a:ext cx="83964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Enhancing Intel’s Speed Shift technology by Duty cycle control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altLang="en-US" noProof="0" dirty="0">
                <a:solidFill>
                  <a:srgbClr val="000000"/>
                </a:solidFill>
                <a:latin typeface="Verdana"/>
                <a:cs typeface="Arial" charset="0"/>
              </a:rPr>
              <a:t>57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 -2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85863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(17)</a:t>
            </a:r>
            <a:endParaRPr lang="en-US" sz="1700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841" r="15482" b="36635"/>
          <a:stretch/>
        </p:blipFill>
        <p:spPr bwMode="auto">
          <a:xfrm>
            <a:off x="882045" y="2156160"/>
            <a:ext cx="7245350" cy="22317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71500" y="4406410"/>
            <a:ext cx="857710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Dependence of energy consumption originating from both the dynamic dissipation (designated as the Compute energy in the Figure) and the static dissipation and system power (designated as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system energy in the Figure) on the performance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22300" y="5576830"/>
            <a:ext cx="90476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Obviously,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min. energy consumption point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most efficient working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a core.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1500" y="458670"/>
            <a:ext cx="83964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Enhancing Intel’s Speed Shift technology by Duty cycle control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altLang="en-US" noProof="0" dirty="0">
                <a:solidFill>
                  <a:srgbClr val="000000"/>
                </a:solidFill>
                <a:latin typeface="Verdana"/>
                <a:cs typeface="Arial" charset="0"/>
              </a:rPr>
              <a:t>57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 -3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58E3AE1-622A-32F3-8142-0642DD21E96A}"/>
              </a:ext>
            </a:extLst>
          </p:cNvPr>
          <p:cNvSpPr/>
          <p:nvPr/>
        </p:nvSpPr>
        <p:spPr bwMode="auto">
          <a:xfrm>
            <a:off x="-18510" y="834602"/>
            <a:ext cx="9144000" cy="1244248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FDE7EC7-E74E-11BA-C015-F4035DF56C60}"/>
              </a:ext>
            </a:extLst>
          </p:cNvPr>
          <p:cNvSpPr txBox="1"/>
          <p:nvPr/>
        </p:nvSpPr>
        <p:spPr>
          <a:xfrm>
            <a:off x="71500" y="818710"/>
            <a:ext cx="796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a consequence,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total energy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originating from both the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1753F4C-A5A4-A2AF-6022-DF1911F07D49}"/>
              </a:ext>
            </a:extLst>
          </p:cNvPr>
          <p:cNvSpPr txBox="1"/>
          <p:nvPr/>
        </p:nvSpPr>
        <p:spPr>
          <a:xfrm>
            <a:off x="227056" y="1121045"/>
            <a:ext cx="6184706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dissipation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static dissipation as well as system power consumption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4311DD1-7E8F-4189-F4A6-1C86A7CA3EBD}"/>
              </a:ext>
            </a:extLst>
          </p:cNvPr>
          <p:cNvSpPr txBox="1"/>
          <p:nvPr/>
        </p:nvSpPr>
        <p:spPr>
          <a:xfrm>
            <a:off x="71500" y="1706110"/>
            <a:ext cx="75091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 a minimum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by the P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designation in the Figure below.</a:t>
            </a:r>
          </a:p>
        </p:txBody>
      </p:sp>
    </p:spTree>
    <p:extLst>
      <p:ext uri="{BB962C8B-B14F-4D97-AF65-F5344CB8AC3E}">
        <p14:creationId xmlns:p14="http://schemas.microsoft.com/office/powerpoint/2010/main" val="3407863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(18)</a:t>
            </a:r>
            <a:endParaRPr lang="en-US" sz="1700" dirty="0"/>
          </a:p>
        </p:txBody>
      </p:sp>
      <p:pic>
        <p:nvPicPr>
          <p:cNvPr id="1945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22" r="26574" b="48760"/>
          <a:stretch/>
        </p:blipFill>
        <p:spPr bwMode="auto">
          <a:xfrm>
            <a:off x="1257300" y="3744035"/>
            <a:ext cx="6735080" cy="2295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500" y="458670"/>
            <a:ext cx="67497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management including duty cycle control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57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-1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05862" y="6079360"/>
            <a:ext cx="660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Power management including duty cycle control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57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 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AA72A66-08E9-7F50-4280-FB7C84D87A24}"/>
              </a:ext>
            </a:extLst>
          </p:cNvPr>
          <p:cNvSpPr/>
          <p:nvPr/>
        </p:nvSpPr>
        <p:spPr bwMode="auto">
          <a:xfrm>
            <a:off x="-18510" y="818710"/>
            <a:ext cx="9144000" cy="249102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1A6A7B-E1B0-4FCA-C024-230DB325FF32}"/>
              </a:ext>
            </a:extLst>
          </p:cNvPr>
          <p:cNvSpPr txBox="1"/>
          <p:nvPr/>
        </p:nvSpPr>
        <p:spPr>
          <a:xfrm>
            <a:off x="229821" y="818710"/>
            <a:ext cx="9132821" cy="28238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duty cycle control,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frequency will be lowered as far as possible, until the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Pe working point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reached.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will be calculated every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workload and system characteristics.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 benefit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when the system is clocked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below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point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it would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increase the total energy consumption.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Therefore, a so-called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algorithm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overrides lower P requests and sets f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according to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algorithm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turns the processor package on and off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about 1000 times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in a second.</a:t>
            </a:r>
          </a:p>
          <a:p>
            <a:pPr lvl="0"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It is activated only if </a:t>
            </a:r>
            <a:r>
              <a:rPr lang="en-US" sz="1600" dirty="0">
                <a:solidFill>
                  <a:srgbClr val="000000"/>
                </a:solidFill>
              </a:rPr>
              <a:t>entering the package sleep state is possible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64590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4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(19)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66679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management including duty cycle control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57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-2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4" b="48652"/>
          <a:stretch/>
        </p:blipFill>
        <p:spPr bwMode="auto">
          <a:xfrm>
            <a:off x="347663" y="1493785"/>
            <a:ext cx="8448675" cy="1856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232967" y="818710"/>
            <a:ext cx="87767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Figure below shows how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processor package is turned off and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lang="en-US" sz="1600" dirty="0"/>
              <a:t>about </a:t>
            </a:r>
          </a:p>
          <a:p>
            <a:pPr lvl="0">
              <a:defRPr/>
            </a:pPr>
            <a:r>
              <a:rPr lang="en-US" sz="1600" dirty="0"/>
              <a:t>       1000 times/sec)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duty cycling.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76580" y="3913721"/>
            <a:ext cx="88674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the length of the duty time,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resulting performance can be scaled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with the performance demand.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off-state,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the processor is in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C6 package idle state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</a:p>
          <a:p>
            <a:pPr lvl="0"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See the next Figure for the actions needed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set the processor into the package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C6 state.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6909" y="3440485"/>
            <a:ext cx="83505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Principle of duty cycling, used to reduce energy consumption below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29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(20)</a:t>
            </a:r>
            <a:endParaRPr lang="en-US" sz="1700" dirty="0"/>
          </a:p>
        </p:txBody>
      </p:sp>
      <p:sp>
        <p:nvSpPr>
          <p:cNvPr id="63" name="TextBox 62"/>
          <p:cNvSpPr txBox="1"/>
          <p:nvPr/>
        </p:nvSpPr>
        <p:spPr>
          <a:xfrm>
            <a:off x="71500" y="458670"/>
            <a:ext cx="55745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Power saving measures in C1 to C6 idle states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4212" y="5319210"/>
            <a:ext cx="8952387" cy="9335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/>
              <a:t>While flushing L2 caches, modified cache content will be written to the L3 cache.</a:t>
            </a:r>
            <a:endParaRPr lang="en-US" sz="1600" dirty="0">
              <a:solidFill>
                <a:srgbClr val="0070C0"/>
              </a:solidFill>
            </a:endParaRPr>
          </a:p>
          <a:p>
            <a:pPr>
              <a:spcAft>
                <a:spcPts val="200"/>
              </a:spcAft>
            </a:pPr>
            <a:r>
              <a:rPr lang="en-US" sz="1600" dirty="0">
                <a:solidFill>
                  <a:srgbClr val="0070C0"/>
                </a:solidFill>
              </a:rPr>
              <a:t>To set </a:t>
            </a:r>
            <a:r>
              <a:rPr lang="en-US" sz="1600" dirty="0" err="1">
                <a:solidFill>
                  <a:srgbClr val="0070C0"/>
                </a:solidFill>
              </a:rPr>
              <a:t>Vcc</a:t>
            </a:r>
            <a:r>
              <a:rPr lang="en-US" sz="1600" dirty="0">
                <a:solidFill>
                  <a:srgbClr val="0070C0"/>
                </a:solidFill>
              </a:rPr>
              <a:t> to 0 by switching off cores, power gating or integrated voltage regulators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are typically used.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2546774" y="983226"/>
            <a:ext cx="5842636" cy="4231987"/>
            <a:chOff x="2546774" y="983226"/>
            <a:chExt cx="5842636" cy="4231987"/>
          </a:xfrm>
        </p:grpSpPr>
        <p:sp>
          <p:nvSpPr>
            <p:cNvPr id="4" name="TextBox 3"/>
            <p:cNvSpPr txBox="1"/>
            <p:nvPr/>
          </p:nvSpPr>
          <p:spPr>
            <a:xfrm>
              <a:off x="3518473" y="1647621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L1</a:t>
              </a:r>
              <a:endParaRPr lang="en-US" sz="1200" b="1" dirty="0">
                <a:latin typeface="+mj-lt"/>
              </a:endParaRPr>
            </a:p>
          </p:txBody>
        </p:sp>
        <p:sp>
          <p:nvSpPr>
            <p:cNvPr id="5" name="Rounded Rectangle 4"/>
            <p:cNvSpPr/>
            <p:nvPr/>
          </p:nvSpPr>
          <p:spPr bwMode="auto">
            <a:xfrm>
              <a:off x="3426653" y="1550251"/>
              <a:ext cx="591690" cy="419089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521532" y="1647463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L1</a:t>
              </a:r>
              <a:endParaRPr lang="en-US" sz="1200" b="1" dirty="0">
                <a:latin typeface="+mj-lt"/>
              </a:endParaRPr>
            </a:p>
          </p:txBody>
        </p:sp>
        <p:cxnSp>
          <p:nvCxnSpPr>
            <p:cNvPr id="7" name="Straight Arrow Connector 6"/>
            <p:cNvCxnSpPr/>
            <p:nvPr/>
          </p:nvCxnSpPr>
          <p:spPr bwMode="auto">
            <a:xfrm flipH="1">
              <a:off x="3721031" y="1964118"/>
              <a:ext cx="7702" cy="31431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" name="TextBox 7"/>
            <p:cNvSpPr txBox="1"/>
            <p:nvPr/>
          </p:nvSpPr>
          <p:spPr>
            <a:xfrm>
              <a:off x="2547615" y="2751104"/>
              <a:ext cx="415727" cy="2998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 err="1">
                  <a:solidFill>
                    <a:srgbClr val="FF0000"/>
                  </a:solidFill>
                </a:rPr>
                <a:t>C3</a:t>
              </a:r>
              <a:endParaRPr lang="en-US" sz="1300" dirty="0">
                <a:solidFill>
                  <a:srgbClr val="FF0000"/>
                </a:solidFill>
              </a:endParaRPr>
            </a:p>
          </p:txBody>
        </p:sp>
        <p:sp>
          <p:nvSpPr>
            <p:cNvPr id="9" name="Rounded Rectangle 8"/>
            <p:cNvSpPr/>
            <p:nvPr/>
          </p:nvSpPr>
          <p:spPr bwMode="auto">
            <a:xfrm>
              <a:off x="3313696" y="2264978"/>
              <a:ext cx="809671" cy="523862"/>
            </a:xfrm>
            <a:prstGeom prst="roundRect">
              <a:avLst/>
            </a:prstGeom>
            <a:solidFill>
              <a:srgbClr val="B6B6B6"/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521528" y="2346482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L2</a:t>
              </a:r>
              <a:endParaRPr lang="en-US" sz="1200" b="1" dirty="0">
                <a:latin typeface="+mj-lt"/>
              </a:endParaRPr>
            </a:p>
          </p:txBody>
        </p:sp>
        <p:sp>
          <p:nvSpPr>
            <p:cNvPr id="11" name="Rounded Rectangle 10"/>
            <p:cNvSpPr/>
            <p:nvPr/>
          </p:nvSpPr>
          <p:spPr bwMode="auto">
            <a:xfrm>
              <a:off x="3036310" y="3165879"/>
              <a:ext cx="3673344" cy="523862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cxnSp>
          <p:nvCxnSpPr>
            <p:cNvPr id="12" name="Straight Arrow Connector 11"/>
            <p:cNvCxnSpPr/>
            <p:nvPr/>
          </p:nvCxnSpPr>
          <p:spPr bwMode="auto">
            <a:xfrm flipH="1">
              <a:off x="3691528" y="2817554"/>
              <a:ext cx="7702" cy="31431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" name="TextBox 12"/>
            <p:cNvSpPr txBox="1"/>
            <p:nvPr/>
          </p:nvSpPr>
          <p:spPr>
            <a:xfrm>
              <a:off x="4186785" y="2810289"/>
              <a:ext cx="687944" cy="3176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Flush</a:t>
              </a:r>
            </a:p>
          </p:txBody>
        </p:sp>
        <p:sp>
          <p:nvSpPr>
            <p:cNvPr id="14" name="Rounded Rectangle 13"/>
            <p:cNvSpPr/>
            <p:nvPr/>
          </p:nvSpPr>
          <p:spPr bwMode="auto">
            <a:xfrm>
              <a:off x="3259235" y="1433008"/>
              <a:ext cx="934355" cy="1519201"/>
            </a:xfrm>
            <a:prstGeom prst="roundRect">
              <a:avLst/>
            </a:prstGeom>
            <a:noFill/>
            <a:ln w="28575" cap="flat" cmpd="sng" algn="ctr">
              <a:solidFill>
                <a:schemeClr val="tx1"/>
              </a:solidFill>
              <a:prstDash val="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608462" y="3273692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L3</a:t>
              </a:r>
              <a:endParaRPr lang="en-US" sz="1200" b="1" dirty="0">
                <a:latin typeface="+mj-lt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249938" y="1992022"/>
              <a:ext cx="427386" cy="317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altLang="en-US" sz="1200" b="1" dirty="0" err="1">
                  <a:solidFill>
                    <a:srgbClr val="000000"/>
                  </a:solidFill>
                  <a:latin typeface="+mj-lt"/>
                </a:rPr>
                <a:t>C0</a:t>
              </a:r>
              <a:endParaRPr lang="en-US" altLang="en-US" sz="1200" b="1" dirty="0">
                <a:solidFill>
                  <a:srgbClr val="000000"/>
                </a:solidFill>
                <a:latin typeface="+mj-lt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2555136" y="4024908"/>
              <a:ext cx="1947631" cy="490555"/>
              <a:chOff x="4052451" y="3788792"/>
              <a:chExt cx="1842319" cy="428131"/>
            </a:xfrm>
          </p:grpSpPr>
          <p:sp>
            <p:nvSpPr>
              <p:cNvPr id="20" name="Oval 6"/>
              <p:cNvSpPr>
                <a:spLocks noChangeArrowheads="1"/>
              </p:cNvSpPr>
              <p:nvPr/>
            </p:nvSpPr>
            <p:spPr bwMode="auto">
              <a:xfrm>
                <a:off x="4511279" y="3788792"/>
                <a:ext cx="471891" cy="428131"/>
              </a:xfrm>
              <a:prstGeom prst="ellipse">
                <a:avLst/>
              </a:prstGeom>
              <a:solidFill>
                <a:srgbClr val="3366FF">
                  <a:alpha val="32941"/>
                </a:srgbClr>
              </a:solidFill>
              <a:ln w="12700">
                <a:solidFill>
                  <a:srgbClr val="3366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1pPr>
                <a:lvl2pPr marL="742950" indent="-28575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2pPr>
                <a:lvl3pPr marL="11430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3pPr>
                <a:lvl4pPr marL="16002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4pPr>
                <a:lvl5pPr marL="20574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 b="1" dirty="0" err="1"/>
                  <a:t>C0</a:t>
                </a:r>
                <a:endParaRPr lang="en-US" altLang="en-US" sz="1200" b="1" dirty="0"/>
              </a:p>
            </p:txBody>
          </p:sp>
          <p:grpSp>
            <p:nvGrpSpPr>
              <p:cNvPr id="21" name="Group 20"/>
              <p:cNvGrpSpPr/>
              <p:nvPr/>
            </p:nvGrpSpPr>
            <p:grpSpPr>
              <a:xfrm>
                <a:off x="5210495" y="3837723"/>
                <a:ext cx="684275" cy="365760"/>
                <a:chOff x="4354816" y="5228824"/>
                <a:chExt cx="684275" cy="365760"/>
              </a:xfrm>
            </p:grpSpPr>
            <p:sp>
              <p:nvSpPr>
                <p:cNvPr id="24" name="Rounded Rectangle 23"/>
                <p:cNvSpPr/>
                <p:nvPr/>
              </p:nvSpPr>
              <p:spPr bwMode="auto">
                <a:xfrm>
                  <a:off x="4409903" y="5228824"/>
                  <a:ext cx="629188" cy="365760"/>
                </a:xfrm>
                <a:prstGeom prst="roundRect">
                  <a:avLst/>
                </a:prstGeom>
                <a:solidFill>
                  <a:srgbClr val="FFFF00"/>
                </a:solidFill>
                <a:ln w="952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25" name="TextBox 24"/>
                <p:cNvSpPr txBox="1"/>
                <p:nvPr/>
              </p:nvSpPr>
              <p:spPr>
                <a:xfrm>
                  <a:off x="4354816" y="5282050"/>
                  <a:ext cx="67999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latin typeface="+mj-lt"/>
                    </a:rPr>
                    <a:t>SRAM</a:t>
                  </a:r>
                </a:p>
              </p:txBody>
            </p:sp>
          </p:grpSp>
          <p:cxnSp>
            <p:nvCxnSpPr>
              <p:cNvPr id="22" name="Straight Connector 21"/>
              <p:cNvCxnSpPr/>
              <p:nvPr/>
            </p:nvCxnSpPr>
            <p:spPr bwMode="auto">
              <a:xfrm>
                <a:off x="4973926" y="4017401"/>
                <a:ext cx="274320" cy="1587"/>
              </a:xfrm>
              <a:prstGeom prst="line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" name="TextBox 22"/>
              <p:cNvSpPr txBox="1"/>
              <p:nvPr/>
            </p:nvSpPr>
            <p:spPr>
              <a:xfrm>
                <a:off x="4052451" y="3875120"/>
                <a:ext cx="393248" cy="261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300" dirty="0" err="1">
                    <a:solidFill>
                      <a:srgbClr val="FF0000"/>
                    </a:solidFill>
                  </a:rPr>
                  <a:t>C6</a:t>
                </a:r>
                <a:endParaRPr lang="en-US" sz="1300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5558466" y="1659916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L1</a:t>
              </a:r>
              <a:endParaRPr lang="en-US" sz="1200" b="1" dirty="0">
                <a:latin typeface="+mj-lt"/>
              </a:endParaRPr>
            </a:p>
          </p:txBody>
        </p:sp>
        <p:sp>
          <p:nvSpPr>
            <p:cNvPr id="27" name="Rounded Rectangle 26"/>
            <p:cNvSpPr/>
            <p:nvPr/>
          </p:nvSpPr>
          <p:spPr bwMode="auto">
            <a:xfrm>
              <a:off x="5466647" y="1562546"/>
              <a:ext cx="591690" cy="419089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561524" y="1659760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L1</a:t>
              </a:r>
              <a:endParaRPr lang="en-US" sz="1200" b="1" dirty="0">
                <a:latin typeface="+mj-lt"/>
              </a:endParaRPr>
            </a:p>
          </p:txBody>
        </p:sp>
        <p:cxnSp>
          <p:nvCxnSpPr>
            <p:cNvPr id="29" name="Straight Arrow Connector 28"/>
            <p:cNvCxnSpPr/>
            <p:nvPr/>
          </p:nvCxnSpPr>
          <p:spPr bwMode="auto">
            <a:xfrm flipH="1">
              <a:off x="5761022" y="1976415"/>
              <a:ext cx="7702" cy="31431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0" name="TextBox 29"/>
            <p:cNvSpPr txBox="1"/>
            <p:nvPr/>
          </p:nvSpPr>
          <p:spPr>
            <a:xfrm>
              <a:off x="4881157" y="2748634"/>
              <a:ext cx="401967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err="1">
                  <a:solidFill>
                    <a:srgbClr val="FF0000"/>
                  </a:solidFill>
                </a:rPr>
                <a:t>C3</a:t>
              </a:r>
              <a:endParaRPr lang="en-US" sz="1200" dirty="0">
                <a:solidFill>
                  <a:srgbClr val="FF0000"/>
                </a:solidFill>
              </a:endParaRPr>
            </a:p>
          </p:txBody>
        </p:sp>
        <p:sp>
          <p:nvSpPr>
            <p:cNvPr id="31" name="Rounded Rectangle 30"/>
            <p:cNvSpPr/>
            <p:nvPr/>
          </p:nvSpPr>
          <p:spPr bwMode="auto">
            <a:xfrm>
              <a:off x="5353688" y="2277274"/>
              <a:ext cx="809671" cy="523862"/>
            </a:xfrm>
            <a:prstGeom prst="roundRect">
              <a:avLst/>
            </a:prstGeom>
            <a:solidFill>
              <a:srgbClr val="B6B6B6"/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561522" y="2358778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L2</a:t>
              </a:r>
              <a:endParaRPr lang="en-US" sz="1200" b="1" dirty="0">
                <a:latin typeface="+mj-lt"/>
              </a:endParaRPr>
            </a:p>
          </p:txBody>
        </p:sp>
        <p:cxnSp>
          <p:nvCxnSpPr>
            <p:cNvPr id="33" name="Straight Arrow Connector 32"/>
            <p:cNvCxnSpPr/>
            <p:nvPr/>
          </p:nvCxnSpPr>
          <p:spPr bwMode="auto">
            <a:xfrm flipH="1">
              <a:off x="5731521" y="2829850"/>
              <a:ext cx="7702" cy="31431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4" name="TextBox 33"/>
            <p:cNvSpPr txBox="1"/>
            <p:nvPr/>
          </p:nvSpPr>
          <p:spPr>
            <a:xfrm>
              <a:off x="6257466" y="2822585"/>
              <a:ext cx="687944" cy="3176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Flush</a:t>
              </a:r>
            </a:p>
          </p:txBody>
        </p:sp>
        <p:sp>
          <p:nvSpPr>
            <p:cNvPr id="35" name="Rounded Rectangle 34"/>
            <p:cNvSpPr/>
            <p:nvPr/>
          </p:nvSpPr>
          <p:spPr bwMode="auto">
            <a:xfrm>
              <a:off x="5299227" y="1460060"/>
              <a:ext cx="934355" cy="1519201"/>
            </a:xfrm>
            <a:prstGeom prst="roundRect">
              <a:avLst/>
            </a:prstGeom>
            <a:noFill/>
            <a:ln w="28575" cap="flat" cmpd="sng" algn="ctr">
              <a:solidFill>
                <a:schemeClr val="tx1"/>
              </a:solidFill>
              <a:prstDash val="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313014" y="1988840"/>
              <a:ext cx="490133" cy="3302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altLang="en-US" sz="1200" b="1" dirty="0">
                  <a:solidFill>
                    <a:srgbClr val="000000"/>
                  </a:solidFill>
                  <a:latin typeface="+mj-lt"/>
                </a:rPr>
                <a:t>Cn</a:t>
              </a:r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4874343" y="4020656"/>
              <a:ext cx="1921330" cy="490555"/>
              <a:chOff x="6246255" y="3798481"/>
              <a:chExt cx="1817440" cy="428131"/>
            </a:xfrm>
          </p:grpSpPr>
          <p:sp>
            <p:nvSpPr>
              <p:cNvPr id="38" name="Oval 6"/>
              <p:cNvSpPr>
                <a:spLocks noChangeArrowheads="1"/>
              </p:cNvSpPr>
              <p:nvPr/>
            </p:nvSpPr>
            <p:spPr bwMode="auto">
              <a:xfrm>
                <a:off x="6676054" y="3798481"/>
                <a:ext cx="471891" cy="428131"/>
              </a:xfrm>
              <a:prstGeom prst="ellipse">
                <a:avLst/>
              </a:prstGeom>
              <a:solidFill>
                <a:srgbClr val="3366FF">
                  <a:alpha val="32941"/>
                </a:srgbClr>
              </a:solidFill>
              <a:ln w="12700">
                <a:solidFill>
                  <a:srgbClr val="3366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1pPr>
                <a:lvl2pPr marL="742950" indent="-28575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2pPr>
                <a:lvl3pPr marL="11430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3pPr>
                <a:lvl4pPr marL="16002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4pPr>
                <a:lvl5pPr marL="20574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 b="1" dirty="0"/>
                  <a:t>Cn</a:t>
                </a:r>
              </a:p>
            </p:txBody>
          </p:sp>
          <p:grpSp>
            <p:nvGrpSpPr>
              <p:cNvPr id="39" name="Group 38"/>
              <p:cNvGrpSpPr/>
              <p:nvPr/>
            </p:nvGrpSpPr>
            <p:grpSpPr>
              <a:xfrm>
                <a:off x="7383701" y="3835575"/>
                <a:ext cx="679994" cy="365760"/>
                <a:chOff x="4456670" y="5228824"/>
                <a:chExt cx="679994" cy="365760"/>
              </a:xfrm>
            </p:grpSpPr>
            <p:sp>
              <p:nvSpPr>
                <p:cNvPr id="42" name="Rounded Rectangle 41"/>
                <p:cNvSpPr/>
                <p:nvPr/>
              </p:nvSpPr>
              <p:spPr bwMode="auto">
                <a:xfrm>
                  <a:off x="4500056" y="5228824"/>
                  <a:ext cx="629188" cy="365760"/>
                </a:xfrm>
                <a:prstGeom prst="roundRect">
                  <a:avLst/>
                </a:prstGeom>
                <a:solidFill>
                  <a:srgbClr val="FFFF00"/>
                </a:solidFill>
                <a:ln w="952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3" name="TextBox 42"/>
                <p:cNvSpPr txBox="1"/>
                <p:nvPr/>
              </p:nvSpPr>
              <p:spPr>
                <a:xfrm>
                  <a:off x="4456670" y="5267536"/>
                  <a:ext cx="67999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latin typeface="+mj-lt"/>
                    </a:rPr>
                    <a:t>SRAM</a:t>
                  </a:r>
                </a:p>
              </p:txBody>
            </p:sp>
          </p:grpSp>
          <p:cxnSp>
            <p:nvCxnSpPr>
              <p:cNvPr id="40" name="Straight Connector 39"/>
              <p:cNvCxnSpPr/>
              <p:nvPr/>
            </p:nvCxnSpPr>
            <p:spPr bwMode="auto">
              <a:xfrm>
                <a:off x="7133796" y="4028132"/>
                <a:ext cx="274320" cy="1587"/>
              </a:xfrm>
              <a:prstGeom prst="line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1" name="TextBox 40"/>
              <p:cNvSpPr txBox="1"/>
              <p:nvPr/>
            </p:nvSpPr>
            <p:spPr>
              <a:xfrm>
                <a:off x="6246255" y="3911609"/>
                <a:ext cx="38023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err="1">
                    <a:solidFill>
                      <a:srgbClr val="FF0000"/>
                    </a:solidFill>
                  </a:rPr>
                  <a:t>C6</a:t>
                </a:r>
                <a:endParaRPr lang="en-US" sz="1200" dirty="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3364568" y="4836058"/>
              <a:ext cx="1085710" cy="366857"/>
              <a:chOff x="1808132" y="4011770"/>
              <a:chExt cx="1027003" cy="276999"/>
            </a:xfrm>
          </p:grpSpPr>
          <p:sp>
            <p:nvSpPr>
              <p:cNvPr id="45" name="TextBox 44"/>
              <p:cNvSpPr txBox="1"/>
              <p:nvPr/>
            </p:nvSpPr>
            <p:spPr>
              <a:xfrm>
                <a:off x="1808132" y="4011770"/>
                <a:ext cx="5341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err="1">
                    <a:latin typeface="+mj-lt"/>
                  </a:rPr>
                  <a:t>Vcc</a:t>
                </a:r>
                <a:r>
                  <a:rPr lang="en-US" sz="1200" b="1" dirty="0">
                    <a:latin typeface="+mj-lt"/>
                  </a:rPr>
                  <a:t> </a:t>
                </a:r>
              </a:p>
            </p:txBody>
          </p:sp>
          <p:sp>
            <p:nvSpPr>
              <p:cNvPr id="46" name="Right Arrow 45"/>
              <p:cNvSpPr/>
              <p:nvPr/>
            </p:nvSpPr>
            <p:spPr bwMode="auto">
              <a:xfrm>
                <a:off x="2315936" y="4105325"/>
                <a:ext cx="226875" cy="64008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Verdana" panose="020B0604030504040204" pitchFamily="34" charset="0"/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2488565" y="4024848"/>
                <a:ext cx="346570" cy="2081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latin typeface="+mj-lt"/>
                  </a:rPr>
                  <a:t>0 </a:t>
                </a:r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>
              <a:off x="5634019" y="4845511"/>
              <a:ext cx="1085710" cy="369702"/>
              <a:chOff x="1808132" y="4009622"/>
              <a:chExt cx="1027003" cy="279147"/>
            </a:xfrm>
          </p:grpSpPr>
          <p:sp>
            <p:nvSpPr>
              <p:cNvPr id="49" name="TextBox 48"/>
              <p:cNvSpPr txBox="1"/>
              <p:nvPr/>
            </p:nvSpPr>
            <p:spPr>
              <a:xfrm>
                <a:off x="1808132" y="4011770"/>
                <a:ext cx="5341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err="1">
                    <a:latin typeface="+mj-lt"/>
                  </a:rPr>
                  <a:t>Vcc</a:t>
                </a:r>
                <a:r>
                  <a:rPr lang="en-US" sz="1200" b="1" dirty="0">
                    <a:latin typeface="+mj-lt"/>
                  </a:rPr>
                  <a:t> </a:t>
                </a:r>
              </a:p>
            </p:txBody>
          </p:sp>
          <p:sp>
            <p:nvSpPr>
              <p:cNvPr id="50" name="Right Arrow 49"/>
              <p:cNvSpPr/>
              <p:nvPr/>
            </p:nvSpPr>
            <p:spPr bwMode="auto">
              <a:xfrm>
                <a:off x="2286397" y="4093911"/>
                <a:ext cx="226875" cy="64008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Verdana" panose="020B0604030504040204" pitchFamily="34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488565" y="4009622"/>
                <a:ext cx="346570" cy="2081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latin typeface="+mj-lt"/>
                  </a:rPr>
                  <a:t>0 </a:t>
                </a:r>
              </a:p>
            </p:txBody>
          </p:sp>
        </p:grpSp>
        <p:sp>
          <p:nvSpPr>
            <p:cNvPr id="52" name="TextBox 51"/>
            <p:cNvSpPr txBox="1"/>
            <p:nvPr/>
          </p:nvSpPr>
          <p:spPr>
            <a:xfrm>
              <a:off x="3623643" y="1001597"/>
              <a:ext cx="2680147" cy="3302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Stop instruction execution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546774" y="983226"/>
              <a:ext cx="415727" cy="2998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 err="1">
                  <a:solidFill>
                    <a:srgbClr val="FF0000"/>
                  </a:solidFill>
                </a:rPr>
                <a:t>C1</a:t>
              </a:r>
              <a:endParaRPr lang="en-US" sz="1300" dirty="0">
                <a:solidFill>
                  <a:srgbClr val="FF0000"/>
                </a:solidFill>
              </a:endParaRPr>
            </a:p>
          </p:txBody>
        </p:sp>
        <p:sp>
          <p:nvSpPr>
            <p:cNvPr id="54" name="Down Arrow 53"/>
            <p:cNvSpPr/>
            <p:nvPr/>
          </p:nvSpPr>
          <p:spPr bwMode="auto">
            <a:xfrm>
              <a:off x="3243961" y="4840108"/>
              <a:ext cx="96668" cy="261930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55" name="Down Arrow 54"/>
            <p:cNvSpPr/>
            <p:nvPr/>
          </p:nvSpPr>
          <p:spPr bwMode="auto">
            <a:xfrm>
              <a:off x="5531026" y="4852403"/>
              <a:ext cx="96668" cy="261930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648734" y="4528969"/>
              <a:ext cx="1506547" cy="3302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Stop core </a:t>
              </a:r>
              <a:r>
                <a:rPr lang="en-US" sz="1300" dirty="0" err="1">
                  <a:latin typeface="+mj-lt"/>
                </a:rPr>
                <a:t>PLL</a:t>
              </a:r>
              <a:endParaRPr lang="en-US" sz="1300" dirty="0">
                <a:latin typeface="+mj-lt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910658" y="4535589"/>
              <a:ext cx="1506547" cy="3302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Stop core </a:t>
              </a:r>
              <a:r>
                <a:rPr lang="en-US" sz="1300" dirty="0" err="1">
                  <a:latin typeface="+mj-lt"/>
                </a:rPr>
                <a:t>PLL</a:t>
              </a:r>
              <a:endParaRPr lang="en-US" sz="1300" dirty="0">
                <a:latin typeface="+mj-lt"/>
              </a:endParaRPr>
            </a:p>
          </p:txBody>
        </p:sp>
        <p:cxnSp>
          <p:nvCxnSpPr>
            <p:cNvPr id="58" name="Straight Connector 57"/>
            <p:cNvCxnSpPr/>
            <p:nvPr/>
          </p:nvCxnSpPr>
          <p:spPr bwMode="auto">
            <a:xfrm>
              <a:off x="4654937" y="4324404"/>
              <a:ext cx="221718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/>
            <p:cNvCxnSpPr/>
            <p:nvPr/>
          </p:nvCxnSpPr>
          <p:spPr bwMode="auto">
            <a:xfrm>
              <a:off x="4795471" y="2147346"/>
              <a:ext cx="221718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0" name="TextBox 59"/>
            <p:cNvSpPr txBox="1"/>
            <p:nvPr/>
          </p:nvSpPr>
          <p:spPr>
            <a:xfrm>
              <a:off x="2954571" y="3702623"/>
              <a:ext cx="1893873" cy="3176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Stop core clocking</a:t>
              </a:r>
              <a:endParaRPr lang="en-US" sz="1300" dirty="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5106695" y="3684709"/>
              <a:ext cx="1893873" cy="3176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Stop core clocking</a:t>
              </a:r>
              <a:endParaRPr lang="en-US" sz="1300" dirty="0"/>
            </a:p>
          </p:txBody>
        </p:sp>
        <p:cxnSp>
          <p:nvCxnSpPr>
            <p:cNvPr id="64" name="Straight Connector 63"/>
            <p:cNvCxnSpPr/>
            <p:nvPr/>
          </p:nvCxnSpPr>
          <p:spPr bwMode="auto">
            <a:xfrm>
              <a:off x="4675210" y="5003253"/>
              <a:ext cx="221718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6" name="TextBox 15"/>
            <p:cNvSpPr txBox="1"/>
            <p:nvPr/>
          </p:nvSpPr>
          <p:spPr>
            <a:xfrm>
              <a:off x="6822250" y="4121045"/>
              <a:ext cx="1567160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(Intel’s solution)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4037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9212" y="1988840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5.4 A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VFS (Adaptive Voltage or Frequency Scaling)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62623" y="3000436"/>
            <a:ext cx="46346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5.4 is not discussed in the Lecture.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954EEA-71EB-165B-496B-433CC06CBD41}"/>
              </a:ext>
            </a:extLst>
          </p:cNvPr>
          <p:cNvSpPr txBox="1"/>
          <p:nvPr/>
        </p:nvSpPr>
        <p:spPr>
          <a:xfrm>
            <a:off x="3143767" y="3519010"/>
            <a:ext cx="15632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See Annex 2.</a:t>
            </a:r>
            <a:endParaRPr lang="hu-HU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96258599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8046" y="1537795"/>
            <a:ext cx="8123667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How can the  power headroom of processor packages</a:t>
            </a:r>
          </a:p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be utilized to raise performance?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438038" y="2761046"/>
            <a:ext cx="8183675" cy="468000"/>
            <a:chOff x="697" y="1638"/>
            <a:chExt cx="4450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6.1 Introduction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483349" y="3277855"/>
            <a:ext cx="8138364" cy="468000"/>
            <a:chOff x="695" y="1631"/>
            <a:chExt cx="4737" cy="491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6.2 Intel’s Turbo Boost technologies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489290" y="3789040"/>
            <a:ext cx="8132423" cy="468000"/>
            <a:chOff x="695" y="1631"/>
            <a:chExt cx="4737" cy="491"/>
          </a:xfrm>
        </p:grpSpPr>
        <p:sp>
          <p:nvSpPr>
            <p:cNvPr id="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6.3 AMD’s Turbo Boost technologies</a:t>
              </a:r>
            </a:p>
          </p:txBody>
        </p:sp>
        <p:sp>
          <p:nvSpPr>
            <p:cNvPr id="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006715" y="4710626"/>
            <a:ext cx="40262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Section 6.3 isn’t part of the Lecture.</a:t>
            </a:r>
          </a:p>
        </p:txBody>
      </p:sp>
    </p:spTree>
    <p:extLst>
      <p:ext uri="{BB962C8B-B14F-4D97-AF65-F5344CB8AC3E}">
        <p14:creationId xmlns:p14="http://schemas.microsoft.com/office/powerpoint/2010/main" val="2191722382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1"/>
            <a:ext cx="9144000" cy="452387"/>
          </a:xfrm>
        </p:spPr>
        <p:txBody>
          <a:bodyPr/>
          <a:lstStyle/>
          <a:p>
            <a:r>
              <a:rPr lang="hu-HU" altLang="en-US" sz="1700" dirty="0"/>
              <a:t>6.</a:t>
            </a:r>
            <a:r>
              <a:rPr lang="en-US" altLang="en-US" sz="1700" dirty="0"/>
              <a:t> Utilizing the power headroom of processor packages to raise performance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71500" y="494383"/>
            <a:ext cx="90340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pc="-20" dirty="0">
                <a:solidFill>
                  <a:srgbClr val="2D2D8A"/>
                </a:solidFill>
                <a:latin typeface="Verdana" panose="020B0604030504040204" pitchFamily="34" charset="0"/>
              </a:rPr>
              <a:t>6.</a:t>
            </a:r>
            <a:r>
              <a:rPr kumimoji="0" lang="en-US" alt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</a:rPr>
              <a:t> Utilizing the power headroom of processor packages to </a:t>
            </a:r>
            <a:r>
              <a:rPr kumimoji="0" lang="en-US" altLang="en-US" sz="1800" b="0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</a:rPr>
              <a:t>rais</a:t>
            </a:r>
            <a:r>
              <a:rPr lang="en-US" altLang="en-US" spc="-20" dirty="0">
                <a:solidFill>
                  <a:srgbClr val="2D2D8A"/>
                </a:solidFill>
                <a:latin typeface="Verdana" panose="020B0604030504040204" pitchFamily="34" charset="0"/>
              </a:rPr>
              <a:t>e performance</a:t>
            </a:r>
            <a:endParaRPr kumimoji="0" lang="en-US" altLang="en-US" sz="1800" b="0" i="0" u="none" strike="noStrike" kern="1200" cap="none" spc="-2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6012160" y="4689140"/>
            <a:ext cx="3131840" cy="1642827"/>
          </a:xfrm>
          <a:prstGeom prst="roundRect">
            <a:avLst/>
          </a:prstGeom>
          <a:solidFill>
            <a:srgbClr val="DDEEFF"/>
          </a:solidFill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4C194D1B-3054-39EE-4377-EFA36F79B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" name="Line 7">
            <a:extLst>
              <a:ext uri="{FF2B5EF4-FFF2-40B4-BE49-F238E27FC236}">
                <a16:creationId xmlns:a16="http://schemas.microsoft.com/office/drawing/2014/main" id="{40935B57-BAC4-0023-0A9C-14D9F29C30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84F537EF-0E03-EBD9-B77D-CC636E8A7B5D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7" name="Line 12">
            <a:extLst>
              <a:ext uri="{FF2B5EF4-FFF2-40B4-BE49-F238E27FC236}">
                <a16:creationId xmlns:a16="http://schemas.microsoft.com/office/drawing/2014/main" id="{E3E3E5FB-9FEF-8F25-F041-05F2B190D041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5">
            <a:extLst>
              <a:ext uri="{FF2B5EF4-FFF2-40B4-BE49-F238E27FC236}">
                <a16:creationId xmlns:a16="http://schemas.microsoft.com/office/drawing/2014/main" id="{1F8CAC9E-6B67-A48A-41A8-B35FE2716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10" name="Oval 11">
            <a:extLst>
              <a:ext uri="{FF2B5EF4-FFF2-40B4-BE49-F238E27FC236}">
                <a16:creationId xmlns:a16="http://schemas.microsoft.com/office/drawing/2014/main" id="{9B2F0B13-B3AF-E52E-AEFA-BAA6B6FA4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9">
            <a:extLst>
              <a:ext uri="{FF2B5EF4-FFF2-40B4-BE49-F238E27FC236}">
                <a16:creationId xmlns:a16="http://schemas.microsoft.com/office/drawing/2014/main" id="{DBBBA3CD-04D5-F91D-3C68-670D06200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299FA02A-DB8C-E7A2-E9AE-64B4C3182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3" name="Line 7">
            <a:extLst>
              <a:ext uri="{FF2B5EF4-FFF2-40B4-BE49-F238E27FC236}">
                <a16:creationId xmlns:a16="http://schemas.microsoft.com/office/drawing/2014/main" id="{EF7384D9-BC03-F426-53E5-48D8F2A52F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B90DD216-98A9-C28D-0429-BB76924B3980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Oval 9">
            <a:extLst>
              <a:ext uri="{FF2B5EF4-FFF2-40B4-BE49-F238E27FC236}">
                <a16:creationId xmlns:a16="http://schemas.microsoft.com/office/drawing/2014/main" id="{2667C2ED-D2B0-2C72-22ED-3B8A45969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Down Arrow 104">
            <a:extLst>
              <a:ext uri="{FF2B5EF4-FFF2-40B4-BE49-F238E27FC236}">
                <a16:creationId xmlns:a16="http://schemas.microsoft.com/office/drawing/2014/main" id="{28DFE4D4-B9A3-A9E8-37B2-02F40D10B9E5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D5525DA8-C371-50BE-1EF2-9CF435AD9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Text Box 6">
            <a:extLst>
              <a:ext uri="{FF2B5EF4-FFF2-40B4-BE49-F238E27FC236}">
                <a16:creationId xmlns:a16="http://schemas.microsoft.com/office/drawing/2014/main" id="{4D9C9432-2D5A-5EA6-CD33-2C9DADEA5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64FE6170-0240-AA21-E4F3-3FC823E4A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C6CE713B-1B02-5FEF-173F-4132CD8A3E3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Text Box 5">
            <a:extLst>
              <a:ext uri="{FF2B5EF4-FFF2-40B4-BE49-F238E27FC236}">
                <a16:creationId xmlns:a16="http://schemas.microsoft.com/office/drawing/2014/main" id="{CC577239-790E-3533-E497-44A376485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A5145D2E-36F1-4B4C-D202-CCAC814DB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Line 9">
            <a:extLst>
              <a:ext uri="{FF2B5EF4-FFF2-40B4-BE49-F238E27FC236}">
                <a16:creationId xmlns:a16="http://schemas.microsoft.com/office/drawing/2014/main" id="{BA8EF2E7-EA61-7C4F-5A00-80D478E3C662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Oval 8">
            <a:extLst>
              <a:ext uri="{FF2B5EF4-FFF2-40B4-BE49-F238E27FC236}">
                <a16:creationId xmlns:a16="http://schemas.microsoft.com/office/drawing/2014/main" id="{5B73B8BB-C33F-5903-BB9B-D13A40D83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Down Arrow 143">
            <a:extLst>
              <a:ext uri="{FF2B5EF4-FFF2-40B4-BE49-F238E27FC236}">
                <a16:creationId xmlns:a16="http://schemas.microsoft.com/office/drawing/2014/main" id="{4AC25373-82A0-2BEA-9E16-19D764BC36A0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Down Arrow 144">
            <a:extLst>
              <a:ext uri="{FF2B5EF4-FFF2-40B4-BE49-F238E27FC236}">
                <a16:creationId xmlns:a16="http://schemas.microsoft.com/office/drawing/2014/main" id="{7D3F0908-0868-1325-16E2-954B7E29FAD2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Rounded Rectangle 146">
            <a:extLst>
              <a:ext uri="{FF2B5EF4-FFF2-40B4-BE49-F238E27FC236}">
                <a16:creationId xmlns:a16="http://schemas.microsoft.com/office/drawing/2014/main" id="{1CCE2494-8BC6-BA88-F1D6-C51E00F9DA42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3407167-689D-765C-E42E-CB1433B434CD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9" name="Rounded Rectangle 148">
            <a:extLst>
              <a:ext uri="{FF2B5EF4-FFF2-40B4-BE49-F238E27FC236}">
                <a16:creationId xmlns:a16="http://schemas.microsoft.com/office/drawing/2014/main" id="{41C1EF18-A640-6FA6-2015-E47D7B06F028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385D45D-B1BB-829E-E026-C17CFD0C2F59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1" name="Down Arrow 150">
            <a:extLst>
              <a:ext uri="{FF2B5EF4-FFF2-40B4-BE49-F238E27FC236}">
                <a16:creationId xmlns:a16="http://schemas.microsoft.com/office/drawing/2014/main" id="{F96C1CE7-B472-6F64-7F71-517650B9C6AF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Rounded Rectangle 151">
            <a:extLst>
              <a:ext uri="{FF2B5EF4-FFF2-40B4-BE49-F238E27FC236}">
                <a16:creationId xmlns:a16="http://schemas.microsoft.com/office/drawing/2014/main" id="{69463DA1-406D-4F7C-9FA0-E7AF7EF33320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7F62CE5-C9F1-4CA1-5AC3-E697B79BCBDE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4" name="Line 12">
            <a:extLst>
              <a:ext uri="{FF2B5EF4-FFF2-40B4-BE49-F238E27FC236}">
                <a16:creationId xmlns:a16="http://schemas.microsoft.com/office/drawing/2014/main" id="{61865B20-9A91-98F5-DA4C-550D533E35F3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BB12745-49A6-858B-C4A7-A55110014CA0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5AB03E2-6DD7-FB5C-AD15-D3E310D73B45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7" name="Text Box 12">
            <a:extLst>
              <a:ext uri="{FF2B5EF4-FFF2-40B4-BE49-F238E27FC236}">
                <a16:creationId xmlns:a16="http://schemas.microsoft.com/office/drawing/2014/main" id="{C566F457-089F-08E2-4EF0-C25EC6647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8" name="Text Box 6">
            <a:extLst>
              <a:ext uri="{FF2B5EF4-FFF2-40B4-BE49-F238E27FC236}">
                <a16:creationId xmlns:a16="http://schemas.microsoft.com/office/drawing/2014/main" id="{545ADA25-1C98-3195-96D4-31781B4BC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9" name="Line 10">
            <a:extLst>
              <a:ext uri="{FF2B5EF4-FFF2-40B4-BE49-F238E27FC236}">
                <a16:creationId xmlns:a16="http://schemas.microsoft.com/office/drawing/2014/main" id="{10A0A70D-9D15-EEDB-A4A5-B2ADE9117ED3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646FA84-49A0-367C-5F5F-94C648BF98CD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1" name="Oval 9">
            <a:extLst>
              <a:ext uri="{FF2B5EF4-FFF2-40B4-BE49-F238E27FC236}">
                <a16:creationId xmlns:a16="http://schemas.microsoft.com/office/drawing/2014/main" id="{8C1348ED-D28D-557E-D2C7-9CD3DF198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91C6CC1B-9E01-2CFF-6BB4-39ACCD8309D4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3" name="Line 10">
            <a:extLst>
              <a:ext uri="{FF2B5EF4-FFF2-40B4-BE49-F238E27FC236}">
                <a16:creationId xmlns:a16="http://schemas.microsoft.com/office/drawing/2014/main" id="{36F9AFB4-7315-07D8-331C-AEB9681B16E5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E5384276-9855-B93B-03EE-FFFCCCE00DEF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Oval 9">
            <a:extLst>
              <a:ext uri="{FF2B5EF4-FFF2-40B4-BE49-F238E27FC236}">
                <a16:creationId xmlns:a16="http://schemas.microsoft.com/office/drawing/2014/main" id="{1816FC60-4A90-06D1-A51A-C3195784F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Oval 9">
            <a:extLst>
              <a:ext uri="{FF2B5EF4-FFF2-40B4-BE49-F238E27FC236}">
                <a16:creationId xmlns:a16="http://schemas.microsoft.com/office/drawing/2014/main" id="{2ACC547A-7E46-91AA-BDB7-8B65D3233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Line 10">
            <a:extLst>
              <a:ext uri="{FF2B5EF4-FFF2-40B4-BE49-F238E27FC236}">
                <a16:creationId xmlns:a16="http://schemas.microsoft.com/office/drawing/2014/main" id="{5EEA9394-33AA-BE0F-C963-E0122E659352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197D420D-6837-9775-F108-70D979D0B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Line 8">
            <a:extLst>
              <a:ext uri="{FF2B5EF4-FFF2-40B4-BE49-F238E27FC236}">
                <a16:creationId xmlns:a16="http://schemas.microsoft.com/office/drawing/2014/main" id="{A62D360B-328F-0422-7500-729A49CAC90C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0" name="Rounded Rectangle 174">
            <a:extLst>
              <a:ext uri="{FF2B5EF4-FFF2-40B4-BE49-F238E27FC236}">
                <a16:creationId xmlns:a16="http://schemas.microsoft.com/office/drawing/2014/main" id="{014C5BFE-9EA0-4E61-38DD-72D849BFE8C0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 Box 6">
            <a:extLst>
              <a:ext uri="{FF2B5EF4-FFF2-40B4-BE49-F238E27FC236}">
                <a16:creationId xmlns:a16="http://schemas.microsoft.com/office/drawing/2014/main" id="{F1E8CF58-C6BB-18A1-6172-544CEEF71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2" name="Rounded Rectangle 176">
            <a:extLst>
              <a:ext uri="{FF2B5EF4-FFF2-40B4-BE49-F238E27FC236}">
                <a16:creationId xmlns:a16="http://schemas.microsoft.com/office/drawing/2014/main" id="{A5C0B88C-9D27-9537-5CEE-021DC90839A2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Box 12">
            <a:extLst>
              <a:ext uri="{FF2B5EF4-FFF2-40B4-BE49-F238E27FC236}">
                <a16:creationId xmlns:a16="http://schemas.microsoft.com/office/drawing/2014/main" id="{CF4DCD37-CEFC-6543-8EDD-ACCF5CE38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4" name="Line 8">
            <a:extLst>
              <a:ext uri="{FF2B5EF4-FFF2-40B4-BE49-F238E27FC236}">
                <a16:creationId xmlns:a16="http://schemas.microsoft.com/office/drawing/2014/main" id="{98DB052E-36B1-B922-9DB1-5D36B7CBD33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5" name="Text Box 12">
            <a:extLst>
              <a:ext uri="{FF2B5EF4-FFF2-40B4-BE49-F238E27FC236}">
                <a16:creationId xmlns:a16="http://schemas.microsoft.com/office/drawing/2014/main" id="{F0854678-E510-4795-BE51-C6A1E3327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7331C98-3A90-4E01-FCE8-4138E48C37C6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E611E1C8-1C87-6B3E-78B2-6C3B5CDEE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Line 8">
            <a:extLst>
              <a:ext uri="{FF2B5EF4-FFF2-40B4-BE49-F238E27FC236}">
                <a16:creationId xmlns:a16="http://schemas.microsoft.com/office/drawing/2014/main" id="{7AD92439-4D49-4BD7-0CC3-E0E763FBDF2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9" name="Rounded Rectangle 183">
            <a:extLst>
              <a:ext uri="{FF2B5EF4-FFF2-40B4-BE49-F238E27FC236}">
                <a16:creationId xmlns:a16="http://schemas.microsoft.com/office/drawing/2014/main" id="{C031E133-35CC-6ECD-1D1B-9FA90124F9CC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Box 6">
            <a:extLst>
              <a:ext uri="{FF2B5EF4-FFF2-40B4-BE49-F238E27FC236}">
                <a16:creationId xmlns:a16="http://schemas.microsoft.com/office/drawing/2014/main" id="{A29598FD-0F7A-AECD-B144-5A5B601D09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7D42DF5-08A3-C73C-4333-A1C660F33A6E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62" name="Line 10">
            <a:extLst>
              <a:ext uri="{FF2B5EF4-FFF2-40B4-BE49-F238E27FC236}">
                <a16:creationId xmlns:a16="http://schemas.microsoft.com/office/drawing/2014/main" id="{CC93B660-9B3D-CDC7-FC05-9266FF79ED3E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3" name="Oval 9">
            <a:extLst>
              <a:ext uri="{FF2B5EF4-FFF2-40B4-BE49-F238E27FC236}">
                <a16:creationId xmlns:a16="http://schemas.microsoft.com/office/drawing/2014/main" id="{BF772C68-1B51-4567-A436-D5E39EA0A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6" name="Line 8">
            <a:extLst>
              <a:ext uri="{FF2B5EF4-FFF2-40B4-BE49-F238E27FC236}">
                <a16:creationId xmlns:a16="http://schemas.microsoft.com/office/drawing/2014/main" id="{27E68E5B-A14A-D89A-6CAE-469608DD1EB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9932643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8840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6.1 </a:t>
            </a: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380664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6.1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 (1)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-37088" y="852687"/>
            <a:ext cx="9144000" cy="305104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31844" y="865153"/>
            <a:ext cx="8163581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Intel</a:t>
            </a:r>
            <a:r>
              <a:rPr lang="en-US" sz="1600" dirty="0">
                <a:latin typeface="+mj-lt"/>
              </a:rPr>
              <a:t> introduced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technology </a:t>
            </a:r>
            <a:r>
              <a:rPr lang="en-US" sz="1600" dirty="0">
                <a:latin typeface="+mj-lt"/>
              </a:rPr>
              <a:t>in their Nehalem line in 2008,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designated also as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1. gen. Turbo Boost technology</a:t>
            </a:r>
            <a:r>
              <a:rPr lang="en-US" sz="1600" dirty="0">
                <a:latin typeface="+mj-lt"/>
              </a:rPr>
              <a:t>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It is described in Section 6.2.1.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There 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enhancements </a:t>
            </a:r>
            <a:r>
              <a:rPr lang="en-US" sz="1600" dirty="0">
                <a:latin typeface="+mj-lt"/>
              </a:rPr>
              <a:t>of this technology: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20681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6.1 Introduction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66555" y="2074485"/>
            <a:ext cx="8442430" cy="11285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Turbo Boost 2.0</a:t>
            </a:r>
            <a:r>
              <a:rPr lang="en-US" sz="1600" dirty="0">
                <a:latin typeface="Verdana"/>
              </a:rPr>
              <a:t>, introduced in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Sandy Bridge line (2011), </a:t>
            </a:r>
            <a:r>
              <a:rPr lang="en-US" sz="1600" dirty="0">
                <a:latin typeface="Verdana"/>
              </a:rPr>
              <a:t>see Section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Verdana"/>
              </a:rPr>
              <a:t>      6.2.2 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t</a:t>
            </a:r>
            <a:r>
              <a:rPr lang="hu-HU" sz="1600" dirty="0">
                <a:latin typeface="Verdana"/>
              </a:rPr>
              <a:t>he</a:t>
            </a:r>
            <a:r>
              <a:rPr lang="en-US" sz="1600" dirty="0">
                <a:latin typeface="Verdana"/>
              </a:rPr>
              <a:t> </a:t>
            </a:r>
            <a:r>
              <a:rPr lang="hu-HU" sz="1600" dirty="0">
                <a:solidFill>
                  <a:srgbClr val="FF0000"/>
                </a:solidFill>
                <a:latin typeface="Verdana"/>
              </a:rPr>
              <a:t>Turbo Boost 3.0 </a:t>
            </a:r>
            <a:r>
              <a:rPr lang="en-US" sz="1600" dirty="0">
                <a:latin typeface="Verdana"/>
                <a:cs typeface="Arial" charset="0"/>
              </a:rPr>
              <a:t>(aka Turbo Boost Max 3.0) introduced in the </a:t>
            </a:r>
            <a:r>
              <a:rPr lang="en-US" sz="1600" dirty="0" err="1">
                <a:solidFill>
                  <a:srgbClr val="0070C0"/>
                </a:solidFill>
                <a:latin typeface="Verdana"/>
                <a:cs typeface="Arial" charset="0"/>
              </a:rPr>
              <a:t>Broadwell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-E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     HEDT line (2016), </a:t>
            </a:r>
            <a:r>
              <a:rPr lang="en-US" sz="1600" dirty="0">
                <a:latin typeface="Verdana"/>
                <a:cs typeface="Arial" charset="0"/>
              </a:rPr>
              <a:t>see Section 6.2.3.</a:t>
            </a:r>
            <a:endParaRPr lang="en-US" sz="1600" dirty="0"/>
          </a:p>
        </p:txBody>
      </p:sp>
      <p:sp>
        <p:nvSpPr>
          <p:cNvPr id="13" name="TextBox 12"/>
          <p:cNvSpPr txBox="1"/>
          <p:nvPr/>
        </p:nvSpPr>
        <p:spPr>
          <a:xfrm>
            <a:off x="132635" y="3230407"/>
            <a:ext cx="9315697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Also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AMD</a:t>
            </a:r>
            <a:r>
              <a:rPr lang="en-US" sz="1600" dirty="0">
                <a:latin typeface="+mj-lt"/>
              </a:rPr>
              <a:t> implemented the Turbo Boost technology, called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Core 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technology</a:t>
            </a:r>
            <a:r>
              <a:rPr lang="en-US" sz="1600" dirty="0">
                <a:latin typeface="+mj-lt"/>
              </a:rPr>
              <a:t>, nevertheless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with a delay of at least two years</a:t>
            </a:r>
            <a:r>
              <a:rPr lang="en-US" sz="1600" dirty="0">
                <a:latin typeface="+mj-lt"/>
              </a:rPr>
              <a:t>.</a:t>
            </a:r>
          </a:p>
          <a:p>
            <a:r>
              <a:rPr lang="en-US" sz="1600" dirty="0">
                <a:latin typeface="+mj-lt"/>
              </a:rPr>
              <a:t>    A brief cover of AMD’s Turbo Boost activities can be found in Section 6.3. </a:t>
            </a:r>
          </a:p>
        </p:txBody>
      </p:sp>
    </p:spTree>
    <p:extLst>
      <p:ext uri="{BB962C8B-B14F-4D97-AF65-F5344CB8AC3E}">
        <p14:creationId xmlns:p14="http://schemas.microsoft.com/office/powerpoint/2010/main" val="2239336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9" name="Rectangle 7"/>
          <p:cNvSpPr>
            <a:spLocks noChangeArrowheads="1"/>
          </p:cNvSpPr>
          <p:nvPr/>
        </p:nvSpPr>
        <p:spPr bwMode="auto">
          <a:xfrm>
            <a:off x="0" y="3476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0660" name="Rectangle 9"/>
          <p:cNvSpPr>
            <a:spLocks noChangeArrowheads="1"/>
          </p:cNvSpPr>
          <p:nvPr/>
        </p:nvSpPr>
        <p:spPr bwMode="auto">
          <a:xfrm>
            <a:off x="0" y="4286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graphicFrame>
        <p:nvGraphicFramePr>
          <p:cNvPr id="70661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19671556"/>
              </p:ext>
            </p:extLst>
          </p:nvPr>
        </p:nvGraphicFramePr>
        <p:xfrm>
          <a:off x="113803" y="1176783"/>
          <a:ext cx="8901408" cy="5132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Microsoft Drawing" r:id="rId3" imgW="7666038" imgH="4433888" progId="MSDraw">
                  <p:embed/>
                </p:oleObj>
              </mc:Choice>
              <mc:Fallback>
                <p:oleObj name="Microsoft Drawing" r:id="rId3" imgW="7666038" imgH="4433888" progId="MSDraw">
                  <p:embed/>
                  <p:pic>
                    <p:nvPicPr>
                      <p:cNvPr id="70661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803" y="1176783"/>
                        <a:ext cx="8901408" cy="5132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503675"/>
            <a:ext cx="84726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How did dissipation (D) per cm</a:t>
            </a:r>
            <a:r>
              <a:rPr kumimoji="0" lang="en-US" sz="1800" b="0" i="0" u="none" strike="noStrike" kern="1200" cap="none" spc="-6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die area rise </a:t>
            </a:r>
            <a:r>
              <a:rPr kumimoji="0" lang="hu-HU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 Intel's Pentium </a:t>
            </a:r>
            <a:r>
              <a:rPr kumimoji="0" lang="hu-HU" sz="1800" b="0" i="0" u="none" strike="noStrike" kern="1200" cap="none" spc="-6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? -1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57265" y="1208384"/>
            <a:ext cx="20681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≈ 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Limit of air cooling</a:t>
            </a:r>
          </a:p>
        </p:txBody>
      </p:sp>
      <p:cxnSp>
        <p:nvCxnSpPr>
          <p:cNvPr id="6" name="Straight Arrow Connector 5"/>
          <p:cNvCxnSpPr/>
          <p:nvPr/>
        </p:nvCxnSpPr>
        <p:spPr bwMode="auto">
          <a:xfrm flipH="1">
            <a:off x="6822250" y="1516161"/>
            <a:ext cx="855095" cy="36729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" name="Oval 4"/>
          <p:cNvSpPr/>
          <p:nvPr/>
        </p:nvSpPr>
        <p:spPr bwMode="auto">
          <a:xfrm rot="4507628">
            <a:off x="3358985" y="1951318"/>
            <a:ext cx="1758571" cy="3131590"/>
          </a:xfrm>
          <a:prstGeom prst="ellipse">
            <a:avLst/>
          </a:prstGeom>
          <a:noFill/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 rot="19812983">
            <a:off x="5438198" y="1814339"/>
            <a:ext cx="1786220" cy="158246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671900" y="2843935"/>
            <a:ext cx="12078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B0F0"/>
                </a:solidFill>
                <a:latin typeface="+mj-lt"/>
              </a:rPr>
              <a:t>Pentium III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687766" y="2008504"/>
            <a:ext cx="9192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Pentium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58436449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267766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 Intel’s Turbo Boost technologies</a:t>
            </a: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438038" y="2348880"/>
            <a:ext cx="8183675" cy="468000"/>
            <a:chOff x="697" y="1638"/>
            <a:chExt cx="4450" cy="292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6.2.1 I</a:t>
              </a:r>
              <a:r>
                <a:rPr lang="en-US" altLang="en-US" sz="1800" dirty="0" err="1">
                  <a:solidFill>
                    <a:srgbClr val="FFFFFF"/>
                  </a:solidFill>
                  <a:cs typeface="Arial" charset="0"/>
                </a:rPr>
                <a:t>ntel’s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1. gen. Turbo Boost technology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483349" y="2865689"/>
            <a:ext cx="8138364" cy="468000"/>
            <a:chOff x="695" y="1631"/>
            <a:chExt cx="4737" cy="491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6.2.2 I</a:t>
              </a:r>
              <a:r>
                <a:rPr lang="en-US" altLang="en-US" sz="1800" dirty="0" err="1">
                  <a:solidFill>
                    <a:srgbClr val="FFFFFF"/>
                  </a:solidFill>
                  <a:cs typeface="Arial" charset="0"/>
                </a:rPr>
                <a:t>ntel’s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2. gen. Turbo Boost technology</a:t>
              </a:r>
              <a:endParaRPr lang="en-US" altLang="en-US" sz="16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8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0" name="Group 7"/>
          <p:cNvGrpSpPr>
            <a:grpSpLocks/>
          </p:cNvGrpSpPr>
          <p:nvPr/>
        </p:nvGrpSpPr>
        <p:grpSpPr bwMode="auto">
          <a:xfrm>
            <a:off x="489290" y="3376874"/>
            <a:ext cx="8132423" cy="468000"/>
            <a:chOff x="695" y="1631"/>
            <a:chExt cx="4737" cy="491"/>
          </a:xfrm>
        </p:grpSpPr>
        <p:sp>
          <p:nvSpPr>
            <p:cNvPr id="11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6.2.3 I</a:t>
              </a:r>
              <a:r>
                <a:rPr lang="en-US" altLang="en-US" sz="1800" dirty="0" err="1">
                  <a:solidFill>
                    <a:srgbClr val="FFFFFF"/>
                  </a:solidFill>
                  <a:cs typeface="Arial" charset="0"/>
                </a:rPr>
                <a:t>ntel’s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3. gen. Turbo Boost technology</a:t>
              </a:r>
              <a:endParaRPr lang="en-US" altLang="en-US" sz="16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8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7" name="Group 7"/>
          <p:cNvGrpSpPr>
            <a:grpSpLocks/>
          </p:cNvGrpSpPr>
          <p:nvPr/>
        </p:nvGrpSpPr>
        <p:grpSpPr bwMode="auto">
          <a:xfrm>
            <a:off x="486377" y="3879051"/>
            <a:ext cx="8132423" cy="726306"/>
            <a:chOff x="695" y="1631"/>
            <a:chExt cx="4737" cy="762"/>
          </a:xfrm>
        </p:grpSpPr>
        <p:sp>
          <p:nvSpPr>
            <p:cNvPr id="1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755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6.2.4 Turbo Boost technology under Cooperative Processor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              Performance Control (CPPC) </a:t>
              </a:r>
            </a:p>
          </p:txBody>
        </p:sp>
        <p:sp>
          <p:nvSpPr>
            <p:cNvPr id="1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8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93889854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Intel’s Turbo Boost technologies (1)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26495" y="834977"/>
            <a:ext cx="9144000" cy="68373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65645"/>
            <a:ext cx="4349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 Intel’s Turbo Boost technologies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863715"/>
            <a:ext cx="84441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Turbo Boost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strongly connected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the notion of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 (Thermal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Design Power)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this is the reason why we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recap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it subsequently.</a:t>
            </a:r>
          </a:p>
        </p:txBody>
      </p:sp>
    </p:spTree>
    <p:extLst>
      <p:ext uri="{BB962C8B-B14F-4D97-AF65-F5344CB8AC3E}">
        <p14:creationId xmlns:p14="http://schemas.microsoft.com/office/powerpoint/2010/main" val="3011049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Intel’s Turbo Boost technologies (2)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6505" y="6420816"/>
            <a:ext cx="69697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TDP: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Tervezési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hőérték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Power budget: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Disszipáció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értéke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[W]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-17490" y="843167"/>
            <a:ext cx="9180000" cy="338434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7595" y="843167"/>
            <a:ext cx="9018142" cy="335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 (Thermal Design Power)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a processor 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 parameter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that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specifies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budget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allocated to the processor (package),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given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typically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W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It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can be interpreted as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maximum power consumed by realistic, power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intensive applications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20" dirty="0">
                <a:latin typeface="Verdana"/>
                <a:cs typeface="Arial" charset="0"/>
              </a:rPr>
              <a:t>Here, we point out that TDP is </a:t>
            </a:r>
            <a:r>
              <a:rPr lang="en-US" sz="1600" spc="-20" dirty="0">
                <a:solidFill>
                  <a:srgbClr val="FF0000"/>
                </a:solidFill>
                <a:latin typeface="Verdana"/>
                <a:cs typeface="Arial" charset="0"/>
              </a:rPr>
              <a:t>not the maximum power consumption </a:t>
            </a:r>
            <a:r>
              <a:rPr lang="en-US" sz="1600" spc="-20" dirty="0">
                <a:latin typeface="Verdana"/>
                <a:cs typeface="Arial" charset="0"/>
              </a:rPr>
              <a:t>of a processor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that is generated by power viruses.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20" dirty="0">
                <a:solidFill>
                  <a:srgbClr val="000000"/>
                </a:solidFill>
                <a:latin typeface="Verdana"/>
              </a:rPr>
              <a:t>T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he TDP serves as a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reference value for designing the cooling system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of a platform.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cooling system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(also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thermal solution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of a platform has to be designed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such that the chip, more precisely the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junction temperature (</a:t>
            </a:r>
            <a:r>
              <a:rPr kumimoji="0" lang="en-US" sz="1600" b="0" i="0" u="none" strike="noStrike" kern="1200" cap="none" spc="-2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Tj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of the transistors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die, does not exceed a given limit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Tjmax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e.g. 90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the processor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dissipates as much power as the TDP value.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67515"/>
            <a:ext cx="71104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Interpretation of the notion of TDP (Thermal Design Power)</a:t>
            </a:r>
          </a:p>
        </p:txBody>
      </p:sp>
    </p:spTree>
    <p:extLst>
      <p:ext uri="{BB962C8B-B14F-4D97-AF65-F5344CB8AC3E}">
        <p14:creationId xmlns:p14="http://schemas.microsoft.com/office/powerpoint/2010/main" val="1368061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Intel’s Turbo Boost technologies (3)</a:t>
            </a:r>
          </a:p>
        </p:txBody>
      </p:sp>
      <p:graphicFrame>
        <p:nvGraphicFramePr>
          <p:cNvPr id="4" name="Group 3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5433659"/>
              </p:ext>
            </p:extLst>
          </p:nvPr>
        </p:nvGraphicFramePr>
        <p:xfrm>
          <a:off x="2781345" y="1268760"/>
          <a:ext cx="3495702" cy="5007655"/>
        </p:xfrm>
        <a:graphic>
          <a:graphicData uri="http://schemas.openxmlformats.org/drawingml/2006/table">
            <a:tbl>
              <a:tblPr/>
              <a:tblGrid>
                <a:gridCol w="3742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07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60703">
                  <a:extLst>
                    <a:ext uri="{9D8B030D-6E8A-4147-A177-3AD203B41FA5}">
                      <a16:colId xmlns:a16="http://schemas.microsoft.com/office/drawing/2014/main" val="2206590268"/>
                    </a:ext>
                  </a:extLst>
                </a:gridCol>
              </a:tblGrid>
              <a:tr h="491298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TDP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Intel’s</a:t>
                      </a:r>
                    </a:p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usual tags 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8345260"/>
                  </a:ext>
                </a:extLst>
              </a:tr>
              <a:tr h="491298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HEDTs/Servers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85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-200 W)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05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1298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 perf.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(~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95/125 W) 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K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8372">
                <a:tc v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Mainstream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(~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50-65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W)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91298">
                <a:tc v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Low power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(~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35-45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W)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0920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 perf.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(≈ 45 W)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H/HQ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818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Mainstream/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Entry level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(≈ 25-35 W)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3079528"/>
                  </a:ext>
                </a:extLst>
              </a:tr>
              <a:tr h="610508">
                <a:tc vMerge="1">
                  <a:txBody>
                    <a:bodyPr/>
                    <a:lstStyle/>
                    <a:p>
                      <a:endParaRPr lang="hu-H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Ultra-thin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(≈ 15 W)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9626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Tablet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W)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05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Y/m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5" name="Text Box 126"/>
          <p:cNvSpPr txBox="1">
            <a:spLocks noChangeArrowheads="1"/>
          </p:cNvSpPr>
          <p:nvPr/>
        </p:nvSpPr>
        <p:spPr bwMode="auto">
          <a:xfrm rot="16200000">
            <a:off x="2149946" y="4404596"/>
            <a:ext cx="1435343" cy="461665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Notebooks</a:t>
            </a:r>
          </a:p>
        </p:txBody>
      </p:sp>
      <p:sp>
        <p:nvSpPr>
          <p:cNvPr id="6" name="Text Box 125"/>
          <p:cNvSpPr txBox="1">
            <a:spLocks noChangeArrowheads="1"/>
          </p:cNvSpPr>
          <p:nvPr/>
        </p:nvSpPr>
        <p:spPr bwMode="auto">
          <a:xfrm rot="16200000">
            <a:off x="2466401" y="2969137"/>
            <a:ext cx="990048" cy="276999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Desktops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8701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Typical TDP values of processor categories and related tags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used by Intel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91828" y="1908342"/>
            <a:ext cx="457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3292251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58516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Importance of the TDP value in processor design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862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</a:t>
            </a:r>
            <a:r>
              <a:rPr 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Intel’s Turbo Boost technologies (4)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2288" y="6264315"/>
            <a:ext cx="1847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-18510" y="6200060"/>
            <a:ext cx="918068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Dependence of the max. base clock frequency on the TDP value in Intel’s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161508" y="1854005"/>
          <a:ext cx="8982491" cy="41922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3213">
                  <a:extLst>
                    <a:ext uri="{9D8B030D-6E8A-4147-A177-3AD203B41FA5}">
                      <a16:colId xmlns:a16="http://schemas.microsoft.com/office/drawing/2014/main" val="975077045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Models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TDP</a:t>
                      </a:r>
                    </a:p>
                    <a:p>
                      <a:pPr algn="ctr"/>
                      <a:r>
                        <a:rPr lang="en-US" sz="1400" b="1" dirty="0"/>
                        <a:t>(W)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 cores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Graphics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</a:t>
                      </a:r>
                    </a:p>
                    <a:p>
                      <a:pPr algn="ctr"/>
                      <a:r>
                        <a:rPr lang="en-US" sz="1400" b="1" dirty="0"/>
                        <a:t>graphics EUs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/>
                        <a:t>eDRAM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Max. </a:t>
                      </a:r>
                    </a:p>
                    <a:p>
                      <a:pPr algn="ctr"/>
                      <a:r>
                        <a:rPr lang="en-US" sz="1400" b="1" dirty="0"/>
                        <a:t>Base frequency</a:t>
                      </a:r>
                    </a:p>
                    <a:p>
                      <a:pPr algn="ctr"/>
                      <a:r>
                        <a:rPr lang="en-US" sz="1400" b="1" dirty="0"/>
                        <a:t>(GHz)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6Yxx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18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I7-6xxxU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I3/I5/i7-6xxxU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520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I3/i5/i7-6xxxT</a:t>
                      </a:r>
                    </a:p>
                    <a:p>
                      <a:pPr algn="ctr"/>
                      <a:r>
                        <a:rPr lang="en-US" sz="1400" dirty="0"/>
                        <a:t>I3-6xxxH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2.8</a:t>
                      </a:r>
                    </a:p>
                    <a:p>
                      <a:pPr algn="ctr"/>
                      <a:r>
                        <a:rPr lang="en-US" sz="1400" dirty="0"/>
                        <a:t>2.7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I5/i7-6xxxHQ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9379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I3-6xxx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91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" name="Rectangle 11"/>
          <p:cNvSpPr/>
          <p:nvPr/>
        </p:nvSpPr>
        <p:spPr>
          <a:xfrm>
            <a:off x="1422388" y="1863145"/>
            <a:ext cx="1304407" cy="4183155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93110" y="1853825"/>
            <a:ext cx="1304407" cy="4192476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7779" y="832893"/>
            <a:ext cx="9108000" cy="390862"/>
          </a:xfrm>
          <a:prstGeom prst="roundRect">
            <a:avLst/>
          </a:prstGeom>
          <a:solidFill>
            <a:srgbClr val="DDEEFF"/>
          </a:solidFill>
          <a:ln>
            <a:solidFill>
              <a:srgbClr val="86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latin typeface="+mj-lt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832893"/>
            <a:ext cx="9144000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limiter of the clock rate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processors, as the example below for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Intel’s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client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demonstrates. </a:t>
            </a:r>
          </a:p>
        </p:txBody>
      </p:sp>
    </p:spTree>
    <p:extLst>
      <p:ext uri="{BB962C8B-B14F-4D97-AF65-F5344CB8AC3E}">
        <p14:creationId xmlns:p14="http://schemas.microsoft.com/office/powerpoint/2010/main" val="1320843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12" grpId="0" animBg="1"/>
      <p:bldP spid="13" grpId="0" animBg="1"/>
      <p:bldP spid="3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4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6.2.1 I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ntel’s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1. gen. Turbo Boost technology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D3AB295-9FD9-1253-A35D-E1EA35C3A94A}"/>
              </a:ext>
            </a:extLst>
          </p:cNvPr>
          <p:cNvSpPr txBox="1"/>
          <p:nvPr/>
        </p:nvSpPr>
        <p:spPr>
          <a:xfrm>
            <a:off x="611188" y="3879050"/>
            <a:ext cx="53335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Subsection 6.2.1b is not discussed in the Lecture.</a:t>
            </a:r>
            <a:endParaRPr lang="hu-HU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74488209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438" y="6406588"/>
            <a:ext cx="4315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headroom: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Disszipációs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tartalék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-5947" y="818710"/>
            <a:ext cx="9144000" cy="193560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5633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6.2.1 Intel’s 1. gen. Turbo Boost technology -1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55157" y="2050774"/>
            <a:ext cx="85717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Turbo Boost technology converts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headroom to higher performance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raising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frequency of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active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23272" y="1150384"/>
            <a:ext cx="9098709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processor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designed for a given (allocated) TDP value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lvl="0"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however, a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dissipates actually less than its TDP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value, a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headroom </a:t>
            </a:r>
          </a:p>
          <a:p>
            <a:pPr lvl="0"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arises.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1500" y="818710"/>
            <a:ext cx="29650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a) Principle of operation</a:t>
            </a:r>
          </a:p>
        </p:txBody>
      </p:sp>
    </p:spTree>
    <p:extLst>
      <p:ext uri="{BB962C8B-B14F-4D97-AF65-F5344CB8AC3E}">
        <p14:creationId xmlns:p14="http://schemas.microsoft.com/office/powerpoint/2010/main" val="4002529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Text Box 6"/>
          <p:cNvSpPr txBox="1">
            <a:spLocks noChangeArrowheads="1"/>
          </p:cNvSpPr>
          <p:nvPr/>
        </p:nvSpPr>
        <p:spPr bwMode="auto">
          <a:xfrm>
            <a:off x="101731" y="6241745"/>
            <a:ext cx="921874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Tu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rbo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mode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utilizes the power headroom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unused power of the package up to the TDP)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to raise clock rate and thus performance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 </a:t>
            </a:r>
          </a:p>
        </p:txBody>
      </p:sp>
      <p:sp>
        <p:nvSpPr>
          <p:cNvPr id="15974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(2)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5530" y="396876"/>
            <a:ext cx="9061975" cy="5867440"/>
            <a:chOff x="26495" y="396875"/>
            <a:chExt cx="9061975" cy="5984875"/>
          </a:xfrm>
        </p:grpSpPr>
        <p:pic>
          <p:nvPicPr>
            <p:cNvPr id="159746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53" b="5466"/>
            <a:stretch/>
          </p:blipFill>
          <p:spPr bwMode="auto">
            <a:xfrm>
              <a:off x="26495" y="396875"/>
              <a:ext cx="9061975" cy="5984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TextBox 1"/>
            <p:cNvSpPr txBox="1"/>
            <p:nvPr/>
          </p:nvSpPr>
          <p:spPr>
            <a:xfrm>
              <a:off x="7016020" y="1826778"/>
              <a:ext cx="1602939" cy="692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Zero power for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inactive cores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by power gating </a:t>
              </a:r>
            </a:p>
          </p:txBody>
        </p:sp>
        <p:pic>
          <p:nvPicPr>
            <p:cNvPr id="8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4" r="55414" b="88361"/>
            <a:stretch/>
          </p:blipFill>
          <p:spPr bwMode="auto">
            <a:xfrm>
              <a:off x="26495" y="1178750"/>
              <a:ext cx="4076945" cy="2700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" name="Text Box 7"/>
          <p:cNvSpPr txBox="1">
            <a:spLocks noChangeArrowheads="1"/>
          </p:cNvSpPr>
          <p:nvPr/>
        </p:nvSpPr>
        <p:spPr bwMode="auto">
          <a:xfrm>
            <a:off x="71500" y="458670"/>
            <a:ext cx="480612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Illustration of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the operation of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Intel’s</a:t>
            </a:r>
            <a:endParaRPr kumimoji="0" lang="hu-HU" altLang="en-US" sz="180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1. gen. Turbo Boost technology,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  introduced in the Nehalem family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64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843806425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(3)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2827" y="458670"/>
            <a:ext cx="7495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Turbo Boost mode used in connection with DVFS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65</a:t>
            </a:r>
            <a:r>
              <a:rPr lang="en-US" dirty="0">
                <a:latin typeface="+mj-lt"/>
              </a:rPr>
              <a:t>] -1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5888" y="6391200"/>
            <a:ext cx="9048374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sz="1500" spc="-30" dirty="0">
                <a:latin typeface="+mj-lt"/>
              </a:rPr>
              <a:t>P0 1C: Max. frequency in Turbo Mode (while a single core is active) LFM: Low Frequency Mode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5639" y="945595"/>
            <a:ext cx="8963982" cy="5154089"/>
            <a:chOff x="35639" y="885201"/>
            <a:chExt cx="8963982" cy="5154089"/>
          </a:xfrm>
        </p:grpSpPr>
        <p:grpSp>
          <p:nvGrpSpPr>
            <p:cNvPr id="8" name="Group 7"/>
            <p:cNvGrpSpPr/>
            <p:nvPr/>
          </p:nvGrpSpPr>
          <p:grpSpPr>
            <a:xfrm>
              <a:off x="35639" y="885201"/>
              <a:ext cx="8963982" cy="5154089"/>
              <a:chOff x="35639" y="885201"/>
              <a:chExt cx="8963982" cy="5154089"/>
            </a:xfrm>
          </p:grpSpPr>
          <p:grpSp>
            <p:nvGrpSpPr>
              <p:cNvPr id="6" name="Group 5"/>
              <p:cNvGrpSpPr/>
              <p:nvPr/>
            </p:nvGrpSpPr>
            <p:grpSpPr>
              <a:xfrm>
                <a:off x="35639" y="1289067"/>
                <a:ext cx="8963982" cy="4750223"/>
                <a:chOff x="35639" y="1289067"/>
                <a:chExt cx="8963982" cy="4750223"/>
              </a:xfrm>
            </p:grpSpPr>
            <p:grpSp>
              <p:nvGrpSpPr>
                <p:cNvPr id="5" name="Group 4"/>
                <p:cNvGrpSpPr/>
                <p:nvPr/>
              </p:nvGrpSpPr>
              <p:grpSpPr>
                <a:xfrm>
                  <a:off x="35639" y="1289067"/>
                  <a:ext cx="8963982" cy="4750223"/>
                  <a:chOff x="35639" y="1124836"/>
                  <a:chExt cx="8963982" cy="4750223"/>
                </a:xfrm>
              </p:grpSpPr>
              <p:pic>
                <p:nvPicPr>
                  <p:cNvPr id="17" name="Kép 7" descr="A képen szöveg látható&#10;&#10;Automatikusan generált leírás">
                    <a:extLst>
                      <a:ext uri="{FF2B5EF4-FFF2-40B4-BE49-F238E27FC236}">
                        <a16:creationId xmlns:a16="http://schemas.microsoft.com/office/drawing/2014/main" id="{D2EF1D41-6AB8-4D0A-BEA4-EE5148B2A3F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77714"/>
                  <a:stretch/>
                </p:blipFill>
                <p:spPr>
                  <a:xfrm>
                    <a:off x="35639" y="1223755"/>
                    <a:ext cx="2016081" cy="4651304"/>
                  </a:xfrm>
                  <a:prstGeom prst="rect">
                    <a:avLst/>
                  </a:prstGeom>
                </p:spPr>
              </p:pic>
              <p:sp>
                <p:nvSpPr>
                  <p:cNvPr id="20" name="Rectangle 19"/>
                  <p:cNvSpPr/>
                  <p:nvPr/>
                </p:nvSpPr>
                <p:spPr bwMode="auto">
                  <a:xfrm>
                    <a:off x="386535" y="1744224"/>
                    <a:ext cx="900100" cy="1440160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rgbClr val="FF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400" b="0" i="0" u="none" strike="noStrike" cap="none" normalizeH="0" baseline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latin typeface="Verdana" pitchFamily="34" charset="0"/>
                    </a:endParaRPr>
                  </a:p>
                </p:txBody>
              </p:sp>
              <p:pic>
                <p:nvPicPr>
                  <p:cNvPr id="14" name="Kép 7" descr="A képen szöveg látható&#10;&#10;Automatikusan generált leírás">
                    <a:extLst>
                      <a:ext uri="{FF2B5EF4-FFF2-40B4-BE49-F238E27FC236}">
                        <a16:creationId xmlns:a16="http://schemas.microsoft.com/office/drawing/2014/main" id="{D2EF1D41-6AB8-4D0A-BEA4-EE5148B2A3F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22287" t="47411" r="1597" b="9048"/>
                  <a:stretch/>
                </p:blipFill>
                <p:spPr>
                  <a:xfrm>
                    <a:off x="2006715" y="1133745"/>
                    <a:ext cx="6992906" cy="2025226"/>
                  </a:xfrm>
                  <a:prstGeom prst="rect">
                    <a:avLst/>
                  </a:prstGeom>
                </p:spPr>
              </p:pic>
              <p:pic>
                <p:nvPicPr>
                  <p:cNvPr id="15" name="Kép 7" descr="A képen szöveg látható&#10;&#10;Automatikusan generált leírás">
                    <a:extLst>
                      <a:ext uri="{FF2B5EF4-FFF2-40B4-BE49-F238E27FC236}">
                        <a16:creationId xmlns:a16="http://schemas.microsoft.com/office/drawing/2014/main" id="{D2EF1D41-6AB8-4D0A-BEA4-EE5148B2A3F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21789" t="11610" r="1098" b="51621"/>
                  <a:stretch/>
                </p:blipFill>
                <p:spPr>
                  <a:xfrm>
                    <a:off x="1961710" y="3158971"/>
                    <a:ext cx="7037911" cy="1710189"/>
                  </a:xfrm>
                  <a:prstGeom prst="rect">
                    <a:avLst/>
                  </a:prstGeom>
                </p:spPr>
              </p:pic>
              <p:sp>
                <p:nvSpPr>
                  <p:cNvPr id="3" name="Rectangle 2"/>
                  <p:cNvSpPr/>
                  <p:nvPr/>
                </p:nvSpPr>
                <p:spPr bwMode="auto">
                  <a:xfrm>
                    <a:off x="2051720" y="4869160"/>
                    <a:ext cx="6930770" cy="990110"/>
                  </a:xfrm>
                  <a:prstGeom prst="rect">
                    <a:avLst/>
                  </a:prstGeom>
                  <a:solidFill>
                    <a:srgbClr val="00CC99"/>
                  </a:solidFill>
                  <a:ln w="1905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400" b="0" i="0" u="none" strike="noStrike" cap="none" normalizeH="0" baseline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latin typeface="Verdana" pitchFamily="34" charset="0"/>
                    </a:endParaRPr>
                  </a:p>
                </p:txBody>
              </p:sp>
              <p:sp>
                <p:nvSpPr>
                  <p:cNvPr id="26" name="Rectangle 25"/>
                  <p:cNvSpPr/>
                  <p:nvPr/>
                </p:nvSpPr>
                <p:spPr bwMode="auto">
                  <a:xfrm>
                    <a:off x="2051719" y="1133745"/>
                    <a:ext cx="6912000" cy="20252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rgbClr val="FF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400" b="0" i="0" u="none" strike="noStrike" cap="none" normalizeH="0" baseline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latin typeface="Verdana" pitchFamily="34" charset="0"/>
                    </a:endParaRPr>
                  </a:p>
                </p:txBody>
              </p:sp>
              <p:sp>
                <p:nvSpPr>
                  <p:cNvPr id="4" name="TextBox 3"/>
                  <p:cNvSpPr txBox="1"/>
                  <p:nvPr/>
                </p:nvSpPr>
                <p:spPr>
                  <a:xfrm>
                    <a:off x="2276745" y="5004175"/>
                    <a:ext cx="6480720" cy="62837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spcAft>
                        <a:spcPts val="100"/>
                      </a:spcAft>
                    </a:pPr>
                    <a:r>
                      <a:rPr lang="en-US" sz="1700" dirty="0">
                        <a:solidFill>
                          <a:schemeClr val="bg1"/>
                        </a:solidFill>
                        <a:latin typeface="+mj-lt"/>
                      </a:rPr>
                      <a:t>Thermal Control: It throttles frequency if temperature </a:t>
                    </a:r>
                  </a:p>
                  <a:p>
                    <a:pPr>
                      <a:spcAft>
                        <a:spcPts val="100"/>
                      </a:spcAft>
                    </a:pPr>
                    <a:r>
                      <a:rPr lang="en-US" sz="1700" dirty="0">
                        <a:solidFill>
                          <a:schemeClr val="bg1"/>
                        </a:solidFill>
                        <a:latin typeface="+mj-lt"/>
                      </a:rPr>
                      <a:t>  limits are exceeded</a:t>
                    </a:r>
                  </a:p>
                </p:txBody>
              </p:sp>
              <p:pic>
                <p:nvPicPr>
                  <p:cNvPr id="28" name="Kép 7" descr="A képen szöveg látható&#10;&#10;Automatikusan generált leírás">
                    <a:extLst>
                      <a:ext uri="{FF2B5EF4-FFF2-40B4-BE49-F238E27FC236}">
                        <a16:creationId xmlns:a16="http://schemas.microsoft.com/office/drawing/2014/main" id="{D2EF1D41-6AB8-4D0A-BEA4-EE5148B2A3F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73755" b="93227"/>
                  <a:stretch/>
                </p:blipFill>
                <p:spPr>
                  <a:xfrm>
                    <a:off x="35641" y="1124836"/>
                    <a:ext cx="2016080" cy="283403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29" name="Kép 7" descr="A képen szöveg látható&#10;&#10;Automatikusan generált leírás">
                  <a:extLst>
                    <a:ext uri="{FF2B5EF4-FFF2-40B4-BE49-F238E27FC236}">
                      <a16:creationId xmlns:a16="http://schemas.microsoft.com/office/drawing/2014/main" id="{D2EF1D41-6AB8-4D0A-BEA4-EE5148B2A3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9101" t="13885" r="1991" b="81277"/>
                <a:stretch/>
              </p:blipFill>
              <p:spPr>
                <a:xfrm>
                  <a:off x="2177368" y="3392904"/>
                  <a:ext cx="3519766" cy="225025"/>
                </a:xfrm>
                <a:prstGeom prst="rect">
                  <a:avLst/>
                </a:prstGeom>
              </p:spPr>
            </p:pic>
            <p:sp>
              <p:nvSpPr>
                <p:cNvPr id="30" name="TextBox 29"/>
                <p:cNvSpPr txBox="1"/>
                <p:nvPr/>
              </p:nvSpPr>
              <p:spPr>
                <a:xfrm>
                  <a:off x="2366755" y="3345087"/>
                  <a:ext cx="5805645" cy="35394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700" dirty="0">
                      <a:solidFill>
                        <a:schemeClr val="bg1"/>
                      </a:solidFill>
                      <a:latin typeface="+mj-lt"/>
                    </a:rPr>
                    <a:t>P1 is the P-state with the guaranteed frequency</a:t>
                  </a:r>
                </a:p>
              </p:txBody>
            </p:sp>
            <p:pic>
              <p:nvPicPr>
                <p:cNvPr id="31" name="Kép 7" descr="A képen szöveg látható&#10;&#10;Automatikusan generált leírás">
                  <a:extLst>
                    <a:ext uri="{FF2B5EF4-FFF2-40B4-BE49-F238E27FC236}">
                      <a16:creationId xmlns:a16="http://schemas.microsoft.com/office/drawing/2014/main" id="{D2EF1D41-6AB8-4D0A-BEA4-EE5148B2A3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3765" t="50318" r="2094" b="44094"/>
                <a:stretch/>
              </p:blipFill>
              <p:spPr>
                <a:xfrm>
                  <a:off x="2473664" y="1358770"/>
                  <a:ext cx="3088446" cy="259883"/>
                </a:xfrm>
                <a:prstGeom prst="rect">
                  <a:avLst/>
                </a:prstGeom>
              </p:spPr>
            </p:pic>
            <p:sp>
              <p:nvSpPr>
                <p:cNvPr id="32" name="TextBox 31"/>
                <p:cNvSpPr txBox="1"/>
                <p:nvPr/>
              </p:nvSpPr>
              <p:spPr>
                <a:xfrm>
                  <a:off x="2375664" y="1319862"/>
                  <a:ext cx="2928559" cy="3539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700" dirty="0">
                      <a:solidFill>
                        <a:schemeClr val="bg1"/>
                      </a:solidFill>
                      <a:latin typeface="+mj-lt"/>
                    </a:rPr>
                    <a:t>P0 indicates Turbo states</a:t>
                  </a:r>
                </a:p>
              </p:txBody>
            </p:sp>
          </p:grpSp>
          <p:sp>
            <p:nvSpPr>
              <p:cNvPr id="7" name="TextBox 6"/>
              <p:cNvSpPr txBox="1"/>
              <p:nvPr/>
            </p:nvSpPr>
            <p:spPr>
              <a:xfrm>
                <a:off x="2375590" y="885201"/>
                <a:ext cx="638187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accent6"/>
                    </a:solidFill>
                    <a:latin typeface="+mj-lt"/>
                  </a:rPr>
                  <a:t>P-state: a voltage/frequency pair (ACPI terminology)</a:t>
                </a:r>
              </a:p>
            </p:txBody>
          </p:sp>
        </p:grpSp>
        <p:sp>
          <p:nvSpPr>
            <p:cNvPr id="9" name="Rectangle 8"/>
            <p:cNvSpPr/>
            <p:nvPr/>
          </p:nvSpPr>
          <p:spPr bwMode="auto">
            <a:xfrm>
              <a:off x="1646674" y="1853825"/>
              <a:ext cx="180019" cy="13501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6952749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(4)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73323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Turbo Boost mode used in connection with DVFS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65</a:t>
            </a:r>
            <a:r>
              <a:rPr lang="en-US" dirty="0">
                <a:latin typeface="+mj-lt"/>
              </a:rPr>
              <a:t>] -2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-16870" y="998730"/>
            <a:ext cx="9144000" cy="450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20532" y="1003913"/>
            <a:ext cx="8639545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previous diagram illustrates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how Turbo Boost technology integrates with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Intel's DVFS-based P-state power management. 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Note that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Turbo Boost Technology i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s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hardware-controlled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directed by the </a:t>
            </a:r>
            <a:endParaRPr lang="en-US" sz="1600" dirty="0">
              <a:solidFill>
                <a:srgbClr val="FF0000"/>
              </a:solidFill>
              <a:latin typeface="Verdana"/>
            </a:endParaRP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PCU (Power Control Unit) directed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(to be discussed later).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11339" y="2187402"/>
            <a:ext cx="8903143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0070C0"/>
                </a:solidFill>
                <a:latin typeface="+mj-lt"/>
              </a:rPr>
              <a:t>There are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different Turbo Boost states </a:t>
            </a:r>
            <a:r>
              <a:rPr lang="en-US" sz="1600" spc="-40" dirty="0">
                <a:latin typeface="+mj-lt"/>
              </a:rPr>
              <a:t>(and related frequencies)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depending on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the number of active cores </a:t>
            </a:r>
            <a:r>
              <a:rPr lang="en-US" sz="1600" dirty="0">
                <a:latin typeface="+mj-lt"/>
              </a:rPr>
              <a:t>(not indicated in the previous Figure).</a:t>
            </a:r>
          </a:p>
          <a:p>
            <a:r>
              <a:rPr lang="en-US" sz="1600" spc="-20" dirty="0">
                <a:latin typeface="+mj-lt"/>
              </a:rPr>
              <a:t>    </a:t>
            </a:r>
            <a:r>
              <a:rPr lang="en-US" sz="1600" spc="-40" dirty="0">
                <a:latin typeface="+mj-lt"/>
              </a:rPr>
              <a:t>Turbo Boost states are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designated as P0 states, tagged by the number of active cores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 and the letter C</a:t>
            </a:r>
            <a:r>
              <a:rPr lang="en-US" sz="1600" dirty="0">
                <a:latin typeface="+mj-lt"/>
              </a:rPr>
              <a:t>, as follows: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30972" y="4641770"/>
            <a:ext cx="86765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The fewer cores are active, the higher the Turbo Boost frequency</a:t>
            </a:r>
            <a:r>
              <a:rPr lang="en-US" sz="1600" dirty="0">
                <a:latin typeface="+mj-lt"/>
              </a:rPr>
              <a:t>, consequently</a:t>
            </a:r>
          </a:p>
          <a:p>
            <a:r>
              <a:rPr lang="en-US" sz="1600" dirty="0">
                <a:latin typeface="+mj-lt"/>
              </a:rPr>
              <a:t>      P0 1C is the highest power state with the highest turbo frequency, and P0 </a:t>
            </a:r>
            <a:r>
              <a:rPr lang="en-US" sz="1600" dirty="0" err="1">
                <a:latin typeface="+mj-lt"/>
              </a:rPr>
              <a:t>nC</a:t>
            </a:r>
            <a:endParaRPr lang="en-US" sz="1600" dirty="0">
              <a:latin typeface="+mj-lt"/>
            </a:endParaRPr>
          </a:p>
          <a:p>
            <a:r>
              <a:rPr lang="en-US" sz="1600" dirty="0">
                <a:latin typeface="+mj-lt"/>
              </a:rPr>
              <a:t>      is the lowest turbo frequency with all cores active.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466655" y="3312527"/>
            <a:ext cx="6090706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P0 1C</a:t>
            </a:r>
            <a:r>
              <a:rPr lang="en-US" sz="1600" dirty="0">
                <a:latin typeface="+mj-lt"/>
              </a:rPr>
              <a:t>: Turbo Boost mode while a single core is active.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P0 2C</a:t>
            </a:r>
            <a:r>
              <a:rPr lang="en-US" sz="1600" dirty="0">
                <a:latin typeface="+mj-lt"/>
              </a:rPr>
              <a:t>:  Turbo Boost mode while 2 cores are active.</a:t>
            </a:r>
          </a:p>
          <a:p>
            <a:endParaRPr lang="en-US" sz="1600" dirty="0">
              <a:latin typeface="+mj-lt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391980" y="3901432"/>
            <a:ext cx="394660" cy="584775"/>
            <a:chOff x="4391980" y="6129300"/>
            <a:chExt cx="394660" cy="584775"/>
          </a:xfrm>
        </p:grpSpPr>
        <p:sp>
          <p:nvSpPr>
            <p:cNvPr id="11" name="TextBox 10"/>
            <p:cNvSpPr txBox="1"/>
            <p:nvPr/>
          </p:nvSpPr>
          <p:spPr>
            <a:xfrm>
              <a:off x="4391980" y="6129300"/>
              <a:ext cx="39466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171450" indent="-171450">
                <a:buSzPct val="177000"/>
                <a:buFont typeface="Arial" panose="020B0604020202020204" pitchFamily="34" charset="0"/>
                <a:buChar char="•"/>
              </a:pPr>
              <a:r>
                <a:rPr lang="en-US" sz="800" dirty="0">
                  <a:latin typeface="+mj-lt"/>
                </a:rPr>
                <a:t>.</a:t>
              </a:r>
            </a:p>
            <a:p>
              <a:pPr marL="171450" indent="-171450" algn="ctr">
                <a:buSzPct val="177000"/>
                <a:buFont typeface="Arial" panose="020B0604020202020204" pitchFamily="34" charset="0"/>
                <a:buChar char="•"/>
              </a:pPr>
              <a:r>
                <a:rPr lang="en-US" sz="800" dirty="0">
                  <a:latin typeface="+mj-lt"/>
                </a:rPr>
                <a:t>.</a:t>
              </a:r>
            </a:p>
            <a:p>
              <a:pPr marL="171450" indent="-171450">
                <a:buSzPct val="177000"/>
                <a:buFont typeface="Arial" panose="020B0604020202020204" pitchFamily="34" charset="0"/>
                <a:buChar char="•"/>
              </a:pPr>
              <a:r>
                <a:rPr lang="en-US" sz="800" dirty="0">
                  <a:latin typeface="+mj-lt"/>
                </a:rPr>
                <a:t>.</a:t>
              </a:r>
            </a:p>
            <a:p>
              <a:pPr marL="171450" indent="-171450">
                <a:buSzPct val="177000"/>
                <a:buFont typeface="Arial" panose="020B0604020202020204" pitchFamily="34" charset="0"/>
                <a:buChar char="•"/>
              </a:pPr>
              <a:endParaRPr lang="en-US" sz="800" dirty="0">
                <a:latin typeface="+mj-lt"/>
              </a:endParaRPr>
            </a:p>
          </p:txBody>
        </p:sp>
        <p:sp>
          <p:nvSpPr>
            <p:cNvPr id="14" name="Rounded Rectangle 13"/>
            <p:cNvSpPr/>
            <p:nvPr/>
          </p:nvSpPr>
          <p:spPr bwMode="auto">
            <a:xfrm>
              <a:off x="4624013" y="6129300"/>
              <a:ext cx="162627" cy="450050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466993" y="4303216"/>
            <a:ext cx="630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P0 </a:t>
            </a:r>
            <a:r>
              <a:rPr lang="en-US" sz="1600" dirty="0" err="1">
                <a:solidFill>
                  <a:srgbClr val="FF0000"/>
                </a:solidFill>
              </a:rPr>
              <a:t>nC</a:t>
            </a:r>
            <a:r>
              <a:rPr lang="en-US" sz="1600" dirty="0"/>
              <a:t>:  Turbo Boost mode while n cores are active.</a:t>
            </a:r>
          </a:p>
        </p:txBody>
      </p:sp>
    </p:spTree>
    <p:extLst>
      <p:ext uri="{BB962C8B-B14F-4D97-AF65-F5344CB8AC3E}">
        <p14:creationId xmlns:p14="http://schemas.microsoft.com/office/powerpoint/2010/main" val="4277537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1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16221" y="863715"/>
            <a:ext cx="9144000" cy="295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85944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How did dissipation (D) per cm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die area</a:t>
            </a:r>
            <a:r>
              <a:rPr kumimoji="0" lang="hu-HU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rise </a:t>
            </a:r>
            <a:r>
              <a:rPr kumimoji="0" lang="hu-HU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 Intel's Pentium </a:t>
            </a:r>
            <a:r>
              <a:rPr kumimoji="0" lang="hu-HU" sz="1800" b="0" i="0" u="none" strike="noStrike" kern="1200" cap="none" spc="-4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? -2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22827" y="916265"/>
            <a:ext cx="9929793" cy="2923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As shown in the previous Figure,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dissipation of subsequent cores in Pentium 4 dynamically increased.</a:t>
            </a:r>
          </a:p>
          <a:p>
            <a:r>
              <a:rPr lang="en-US" sz="1600" dirty="0">
                <a:latin typeface="+mj-lt"/>
              </a:rPr>
              <a:t>    For example,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3rd core </a:t>
            </a:r>
            <a:r>
              <a:rPr lang="en-US" sz="1600" dirty="0">
                <a:latin typeface="+mj-lt"/>
              </a:rPr>
              <a:t>(Prescott) had a dissipation of nearly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100 W/cm2,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equivalent to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approximately 100 W </a:t>
            </a:r>
            <a:r>
              <a:rPr lang="en-US" sz="1600" dirty="0">
                <a:latin typeface="+mj-lt"/>
              </a:rPr>
              <a:t>because it has a die area of about 1 cm2.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However, this steep increase in dissipation could not continue, as the resulting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density became unmanageable.</a:t>
            </a:r>
          </a:p>
          <a:p>
            <a:r>
              <a:rPr lang="en-US" sz="1600" dirty="0">
                <a:latin typeface="+mj-lt"/>
              </a:rPr>
              <a:t>     Absorbing 100 W of dissipation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using air cooling was already a challenge</a:t>
            </a:r>
            <a:r>
              <a:rPr lang="en-US" sz="1600" dirty="0">
                <a:latin typeface="+mj-lt"/>
              </a:rPr>
              <a:t> in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 DTs of that time.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Intel recognized this trend early</a:t>
            </a:r>
            <a:r>
              <a:rPr lang="en-US" dirty="0"/>
              <a:t>, as shown in a </a:t>
            </a:r>
            <a:r>
              <a:rPr lang="en-US" dirty="0">
                <a:solidFill>
                  <a:srgbClr val="0070C0"/>
                </a:solidFill>
              </a:rPr>
              <a:t>12/2002 </a:t>
            </a:r>
            <a:r>
              <a:rPr lang="en-US" dirty="0"/>
              <a:t>Andy Grove keynote slide </a:t>
            </a:r>
          </a:p>
          <a:p>
            <a:r>
              <a:rPr lang="en-US" dirty="0"/>
              <a:t>      (see next Figure). 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38435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(5)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869802"/>
            <a:ext cx="9117505" cy="207866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8100" y="856476"/>
            <a:ext cx="81521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Along with the Turbo Boost technology Nehalem introduced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 (Power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Unit)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to perform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three main tasks: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1500" y="462704"/>
            <a:ext cx="5161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1. gen. Turbo Boost technology -2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01570" y="1408282"/>
            <a:ext cx="855095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accomplish OS directed voltage and frequency transitions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needed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for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DVFS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technique,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 the Turbo Boost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also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continuously check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current and power dissipation of the package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well as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die temperature, 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if needed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take appropriate measures.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3455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(6)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-5665" y="882145"/>
            <a:ext cx="9123170" cy="385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6709" y="466029"/>
            <a:ext cx="89114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b) Principle of the implementation of Intel’s 1. gen. Turbo Boost technology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23609" y="866210"/>
            <a:ext cx="84713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processor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switches to the Turbo mode </a:t>
            </a:r>
            <a:r>
              <a:rPr lang="en-US" sz="1600" dirty="0">
                <a:latin typeface="+mj-lt"/>
              </a:rPr>
              <a:t>when the following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four conditions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</a:t>
            </a:r>
            <a:r>
              <a:rPr lang="en-US" sz="1600" dirty="0">
                <a:latin typeface="+mj-lt"/>
              </a:rPr>
              <a:t>are met: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06107" y="1390848"/>
            <a:ext cx="8216480" cy="16979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 requests the highest performance state (P0)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) while processing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actual workload,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is a power headroom available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, i.e. the actual power consumption is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tabLst/>
              <a:defRPr/>
            </a:pPr>
            <a:r>
              <a:rPr lang="en-US" altLang="en-US" sz="1600" dirty="0">
                <a:latin typeface="Verdana"/>
              </a:rPr>
              <a:t>      less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then the TDP</a:t>
            </a:r>
            <a:r>
              <a:rPr lang="en-US" altLang="en-US" sz="1600" dirty="0">
                <a:latin typeface="Verdana"/>
              </a:rPr>
              <a:t> value,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actual current is below a given limit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also the die temperature is below a given limit.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6515" y="3067627"/>
            <a:ext cx="88600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If all of the above conditions are met,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PCU (Power Control Unit) invokes the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turbo mode and converts available power headroom into higher performance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by raising clock rate and core voltage of active cores.</a:t>
            </a:r>
            <a:endParaRPr lang="en-US" sz="1600" spc="-30" dirty="0"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14577" y="3877717"/>
            <a:ext cx="89382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In Intel’s 1. gen. the Turbo Boost technology, the Turbo boost frequency depends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actually on the number of active cores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the fewer cores are active, the higher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the Turbo Boost frequency.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A9A8EEA-1051-6A1C-A700-283D12FDBB44}"/>
              </a:ext>
            </a:extLst>
          </p:cNvPr>
          <p:cNvSpPr txBox="1"/>
          <p:nvPr/>
        </p:nvSpPr>
        <p:spPr>
          <a:xfrm>
            <a:off x="296863" y="6309320"/>
            <a:ext cx="47676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Subsection 6.2.1b is not part of the Lecture.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98374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(7)</a:t>
            </a:r>
          </a:p>
        </p:txBody>
      </p:sp>
      <p:sp>
        <p:nvSpPr>
          <p:cNvPr id="8" name="Text Box 10"/>
          <p:cNvSpPr txBox="1">
            <a:spLocks noChangeArrowheads="1"/>
          </p:cNvSpPr>
          <p:nvPr/>
        </p:nvSpPr>
        <p:spPr bwMode="auto">
          <a:xfrm>
            <a:off x="1221244" y="3684947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4798026"/>
              </p:ext>
            </p:extLst>
          </p:nvPr>
        </p:nvGraphicFramePr>
        <p:xfrm>
          <a:off x="1345403" y="2798930"/>
          <a:ext cx="7632340" cy="1630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080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8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08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08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 gridSpan="4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+mj-lt"/>
                        </a:rPr>
                        <a:t>MSR 1ADh (in the Nehalem line of client processors)</a:t>
                      </a: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Bits</a:t>
                      </a:r>
                      <a:r>
                        <a:rPr lang="en-US" sz="1400" baseline="0" dirty="0">
                          <a:latin typeface="+mj-lt"/>
                        </a:rPr>
                        <a:t> 31-24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Bits</a:t>
                      </a:r>
                      <a:r>
                        <a:rPr lang="en-US" sz="1400" baseline="0" dirty="0">
                          <a:latin typeface="+mj-lt"/>
                        </a:rPr>
                        <a:t> 23-16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Bits</a:t>
                      </a:r>
                      <a:r>
                        <a:rPr lang="en-US" sz="1400" baseline="0" dirty="0">
                          <a:latin typeface="+mj-lt"/>
                        </a:rPr>
                        <a:t> 15-08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Bits</a:t>
                      </a:r>
                      <a:r>
                        <a:rPr lang="en-US" sz="1400" baseline="0" dirty="0">
                          <a:latin typeface="+mj-lt"/>
                        </a:rPr>
                        <a:t> 07-00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Ratio</a:t>
                      </a:r>
                      <a:r>
                        <a:rPr lang="en-US" sz="1400" baseline="0" dirty="0">
                          <a:latin typeface="+mj-lt"/>
                        </a:rPr>
                        <a:t> for</a:t>
                      </a:r>
                    </a:p>
                    <a:p>
                      <a:pPr algn="ctr"/>
                      <a:r>
                        <a:rPr lang="en-US" sz="1400" baseline="0" dirty="0">
                          <a:latin typeface="+mj-lt"/>
                        </a:rPr>
                        <a:t>4 active cores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Ratio</a:t>
                      </a:r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 for</a:t>
                      </a:r>
                    </a:p>
                    <a:p>
                      <a:pPr algn="ctr"/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3 active cores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Ratio</a:t>
                      </a:r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 for</a:t>
                      </a:r>
                    </a:p>
                    <a:p>
                      <a:pPr algn="ctr"/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2 active cores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Ratio</a:t>
                      </a:r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 for</a:t>
                      </a:r>
                    </a:p>
                    <a:p>
                      <a:pPr algn="ctr"/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1 active core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0498130"/>
                  </a:ext>
                </a:extLst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 flipH="1">
            <a:off x="163011" y="4044987"/>
            <a:ext cx="12761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Multiplier: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-153525" y="4959170"/>
            <a:ext cx="161944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Resulting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Turbo boost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frequencies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58066" y="4515978"/>
            <a:ext cx="85044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Table:  Multiplier values kept in the MSR 1ADH for a given 4-core processor [</a:t>
            </a:r>
            <a:r>
              <a:rPr lang="hu-HU" sz="1600" dirty="0">
                <a:latin typeface="+mj-lt"/>
              </a:rPr>
              <a:t>66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9561" y="832037"/>
            <a:ext cx="9117505" cy="81422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5888" y="462705"/>
            <a:ext cx="72507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Setting turbo boost frequencies (P0 1C etc.) in processors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97055" y="818710"/>
            <a:ext cx="8940204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frequencies (in P0 1C, etc.) </a:t>
            </a:r>
            <a:r>
              <a:rPr lang="en-US" sz="1600" dirty="0">
                <a:latin typeface="+mj-lt"/>
              </a:rPr>
              <a:t>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factory-determined</a:t>
            </a:r>
            <a:r>
              <a:rPr lang="en-US" sz="1600" dirty="0">
                <a:latin typeface="+mj-lt"/>
              </a:rPr>
              <a:t> during die testing</a:t>
            </a:r>
          </a:p>
          <a:p>
            <a:r>
              <a:rPr lang="en-US" sz="1600" dirty="0">
                <a:latin typeface="+mj-lt"/>
              </a:rPr>
              <a:t>      and are given as</a:t>
            </a: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600" dirty="0">
                <a:solidFill>
                  <a:srgbClr val="FF0000"/>
                </a:solidFill>
                <a:latin typeface="+mj-lt"/>
              </a:rPr>
              <a:t>frequency multiplier values</a:t>
            </a: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related to the bus frequency (100 </a:t>
            </a:r>
          </a:p>
          <a:p>
            <a:pPr>
              <a:spcAft>
                <a:spcPts val="600"/>
              </a:spcAft>
            </a:pP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altLang="en-US" sz="1600" spc="-50" dirty="0">
                <a:solidFill>
                  <a:srgbClr val="0070C0"/>
                </a:solidFill>
                <a:latin typeface="+mj-lt"/>
              </a:rPr>
              <a:t>or 133 MHz) and are written i</a:t>
            </a:r>
            <a:r>
              <a:rPr lang="en-US" altLang="en-US" sz="1600" spc="-50" dirty="0">
                <a:solidFill>
                  <a:srgbClr val="0070C0"/>
                </a:solidFill>
                <a:latin typeface="Verdana"/>
              </a:rPr>
              <a:t>nto the processor's internal register (MSR 1ADh)</a:t>
            </a:r>
            <a:r>
              <a:rPr lang="en-US" altLang="en-US" sz="1600" spc="-5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Given fields of the MSR 1ADh register hold the multiplier values for different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number of active cores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,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as the Table below indicates, for the Nehalem DT i7-975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processor (with a bus frequency of 133 MHz).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28071" y="5769260"/>
            <a:ext cx="9134439" cy="4674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96863" y="5846458"/>
            <a:ext cx="68404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MSR 1ADh can be read by the PCU or OS.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96525" y="6446157"/>
            <a:ext cx="68404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MSR: Model-Specific Register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4775687"/>
              </p:ext>
            </p:extLst>
          </p:nvPr>
        </p:nvGraphicFramePr>
        <p:xfrm>
          <a:off x="1378146" y="5154811"/>
          <a:ext cx="7599596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9899">
                  <a:extLst>
                    <a:ext uri="{9D8B030D-6E8A-4147-A177-3AD203B41FA5}">
                      <a16:colId xmlns:a16="http://schemas.microsoft.com/office/drawing/2014/main" val="2181784317"/>
                    </a:ext>
                  </a:extLst>
                </a:gridCol>
                <a:gridCol w="1899899">
                  <a:extLst>
                    <a:ext uri="{9D8B030D-6E8A-4147-A177-3AD203B41FA5}">
                      <a16:colId xmlns:a16="http://schemas.microsoft.com/office/drawing/2014/main" val="332351974"/>
                    </a:ext>
                  </a:extLst>
                </a:gridCol>
                <a:gridCol w="1899899">
                  <a:extLst>
                    <a:ext uri="{9D8B030D-6E8A-4147-A177-3AD203B41FA5}">
                      <a16:colId xmlns:a16="http://schemas.microsoft.com/office/drawing/2014/main" val="127293752"/>
                    </a:ext>
                  </a:extLst>
                </a:gridCol>
                <a:gridCol w="1899899">
                  <a:extLst>
                    <a:ext uri="{9D8B030D-6E8A-4147-A177-3AD203B41FA5}">
                      <a16:colId xmlns:a16="http://schemas.microsoft.com/office/drawing/2014/main" val="160151156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3.46 GHz</a:t>
                      </a:r>
                    </a:p>
                  </a:txBody>
                  <a:tcPr anchor="ctr">
                    <a:solidFill>
                      <a:srgbClr val="DDEB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3.46 GHz</a:t>
                      </a:r>
                    </a:p>
                  </a:txBody>
                  <a:tcPr anchor="ctr">
                    <a:solidFill>
                      <a:srgbClr val="DDEB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3.46 GHz</a:t>
                      </a:r>
                    </a:p>
                  </a:txBody>
                  <a:tcPr anchor="ctr">
                    <a:solidFill>
                      <a:srgbClr val="DDEB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3.6 GHz</a:t>
                      </a:r>
                    </a:p>
                  </a:txBody>
                  <a:tcPr anchor="ctr">
                    <a:solidFill>
                      <a:srgbClr val="DDEB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4127295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376865" y="4854977"/>
            <a:ext cx="122341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>
                <a:solidFill>
                  <a:srgbClr val="FF0000"/>
                </a:solidFill>
                <a:latin typeface="+mj-lt"/>
              </a:rPr>
              <a:t>fc in P0 1C</a:t>
            </a:r>
            <a:endParaRPr lang="en-US" sz="15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607115" y="4861030"/>
            <a:ext cx="122341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FF0000"/>
                </a:solidFill>
                <a:latin typeface="+mj-lt"/>
              </a:rPr>
              <a:t>fc in P0 2C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618618" y="4869160"/>
            <a:ext cx="122341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FF0000"/>
                </a:solidFill>
                <a:latin typeface="+mj-lt"/>
              </a:rPr>
              <a:t>fc in P0 3C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728408" y="4869160"/>
            <a:ext cx="122341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FF0000"/>
                </a:solidFill>
                <a:latin typeface="+mj-lt"/>
              </a:rPr>
              <a:t>fc in P0 4C</a:t>
            </a:r>
          </a:p>
        </p:txBody>
      </p:sp>
    </p:spTree>
    <p:extLst>
      <p:ext uri="{BB962C8B-B14F-4D97-AF65-F5344CB8AC3E}">
        <p14:creationId xmlns:p14="http://schemas.microsoft.com/office/powerpoint/2010/main" val="834003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1" grpId="0"/>
      <p:bldP spid="13" grpId="0"/>
      <p:bldP spid="3" grpId="0" animBg="1"/>
      <p:bldP spid="4" grpId="0" animBg="1"/>
      <p:bldP spid="16" grpId="0"/>
      <p:bldP spid="6" grpId="0"/>
      <p:bldP spid="17" grpId="0"/>
      <p:bldP spid="18" grpId="0"/>
      <p:bldP spid="19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(8)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15458" y="1199654"/>
            <a:ext cx="9776972" cy="43242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first,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PCU determines the number of active cores.</a:t>
            </a:r>
          </a:p>
          <a:p>
            <a:pPr fontAlgn="base">
              <a:spcBef>
                <a:spcPct val="0"/>
              </a:spcBef>
              <a:defRPr/>
            </a:pPr>
            <a:r>
              <a:rPr lang="en-US" sz="1600" dirty="0">
                <a:latin typeface="Verdana"/>
              </a:rPr>
              <a:t>    A core is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considered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active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if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in the C0 (active) or C1 (Halt) state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and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inactive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if in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C3, the C6 (or higher) idle states.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   </a:t>
            </a:r>
          </a:p>
          <a:p>
            <a:pPr marL="28575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1600" spc="-40" dirty="0">
                <a:solidFill>
                  <a:srgbClr val="0070C0"/>
                </a:solidFill>
                <a:latin typeface="Verdana"/>
              </a:rPr>
              <a:t>Depending on the number of active cores, the PCU reads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from the MSR 1ADH register the PCU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the associated frequency multiplier value,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and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core voltage code.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Next, the PCU sends the voltage code to the VR (Voltage Regulator) to raise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the core voltage and then increments the frequency multiplier step by step.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In each step, </a:t>
            </a:r>
            <a:r>
              <a:rPr lang="en-US" sz="1600" dirty="0">
                <a:latin typeface="Verdana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PLL (Phase Locked Loop) raises the clock frequency by the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lang="en-US" sz="1600" dirty="0">
                <a:latin typeface="Verdana"/>
              </a:rPr>
              <a:t>bus frequency (1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00 or 133 MHz), called one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bin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One bin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equals 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133 MHz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in the Nehalem line or 100 MHz in the Sandy Bridge line.</a:t>
            </a:r>
          </a:p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Verdana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PCU repeats </a:t>
            </a:r>
            <a:r>
              <a:rPr lang="en-US" sz="1600" dirty="0">
                <a:latin typeface="Verdana"/>
              </a:rPr>
              <a:t>this process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until the actual multiplier value equals the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multiplier value read out from the MSR 1ADH,</a:t>
            </a:r>
            <a:r>
              <a:rPr lang="en-US" sz="1600" dirty="0">
                <a:latin typeface="Verdana"/>
              </a:rPr>
              <a:t>s any operating limit 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latin typeface="Verdana"/>
              </a:rPr>
              <a:t>      (see next) is met.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latin typeface="Verdana"/>
              </a:rPr>
              <a:t>    The resulting turbo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boost frequency is obtained by</a:t>
            </a:r>
            <a:r>
              <a:rPr lang="en-US" sz="1600" dirty="0">
                <a:latin typeface="Verdana"/>
              </a:rPr>
              <a:t> multiplying the multiplier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latin typeface="Verdana"/>
              </a:rPr>
              <a:t>      value read out from the MSR 1ADH register with the bus frequency.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848688"/>
            <a:ext cx="9083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previously discussed 4 conditions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activating the Turbo Boost technology are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fulfilled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74254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 of Intel’s 1. gen. Turbo Boost technology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latin typeface="Verdana"/>
              </a:rPr>
              <a:t>67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9945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5" name="Text Box 8"/>
          <p:cNvSpPr txBox="1">
            <a:spLocks noChangeArrowheads="1"/>
          </p:cNvSpPr>
          <p:nvPr/>
        </p:nvSpPr>
        <p:spPr bwMode="auto">
          <a:xfrm>
            <a:off x="71500" y="458670"/>
            <a:ext cx="90394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Checking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operating conditions during processor operation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latin typeface="Verdana" pitchFamily="34" charset="0"/>
                <a:cs typeface="Arial" charset="0"/>
              </a:rPr>
              <a:t>68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], [</a:t>
            </a:r>
            <a:r>
              <a:rPr lang="hu-HU" altLang="en-US" sz="1800" noProof="0" dirty="0">
                <a:latin typeface="Verdana" pitchFamily="34" charset="0"/>
                <a:cs typeface="Arial" charset="0"/>
              </a:rPr>
              <a:t>69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</a:t>
            </a:r>
          </a:p>
        </p:txBody>
      </p:sp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(9)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6574" y="863715"/>
            <a:ext cx="9110931" cy="4233668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251520" y="905522"/>
            <a:ext cx="8590108" cy="3108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7907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7907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7907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latin typeface="Verdana" pitchFamily="34" charset="0"/>
                <a:cs typeface="Arial" charset="0"/>
              </a:rPr>
              <a:t>The PCU continuously checks whether </a:t>
            </a: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power and temperature </a:t>
            </a:r>
            <a:r>
              <a:rPr lang="en-US" altLang="en-US" sz="1600" dirty="0">
                <a:latin typeface="Verdana" pitchFamily="34" charset="0"/>
                <a:cs typeface="Arial" charset="0"/>
              </a:rPr>
              <a:t>remain</a:t>
            </a: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below</a:t>
            </a:r>
          </a:p>
          <a:p>
            <a:pPr eaLnBrk="1" fontAlgn="base" hangingPunct="1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      specified limits.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1790700" algn="l"/>
              </a:tabLst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To check power and temperature limits,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PCU samples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the actual power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None/>
              <a:tabLst>
                <a:tab pos="1790700" algn="l"/>
              </a:tabLst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 consumption and die temperature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in 5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ms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intervals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600" noProof="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68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1790700" algn="l"/>
              </a:tabLst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Power consumption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determined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</a:rPr>
              <a:t>by monitoring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processor current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at its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>
                <a:tab pos="1790700" algn="l"/>
              </a:tabLst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input pins as well as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the associated voltage 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Vcc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)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calculating the power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None/>
              <a:tabLst>
                <a:tab pos="1790700" algn="l"/>
              </a:tabLst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consumption as 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moving average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</a:t>
            </a:r>
          </a:p>
          <a:p>
            <a:pPr marL="285750" lvl="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Die temperature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is monitored by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DTSs (Digital Thermal Sensors)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with an error</a:t>
            </a:r>
          </a:p>
          <a:p>
            <a:pPr lvl="0" eaLnBrk="1" fontAlgn="base" hangingPunct="1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of ± 5 % [</a:t>
            </a: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69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].</a:t>
            </a:r>
          </a:p>
          <a:p>
            <a:pPr lvl="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This ensures that t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junction temperature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of the transistors remains below a</a:t>
            </a:r>
          </a:p>
          <a:p>
            <a:pPr lvl="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      given limit (e.g. 90 C</a:t>
            </a:r>
            <a:r>
              <a:rPr lang="en-US" altLang="en-US" sz="1600" baseline="30000" dirty="0">
                <a:solidFill>
                  <a:srgbClr val="0070C0"/>
                </a:solidFill>
                <a:latin typeface="Verdana"/>
              </a:rPr>
              <a:t>0</a:t>
            </a:r>
            <a:r>
              <a:rPr lang="hu-HU" altLang="en-US" sz="1600" dirty="0">
                <a:solidFill>
                  <a:srgbClr val="0070C0"/>
                </a:solidFill>
                <a:latin typeface="Verdana"/>
              </a:rPr>
              <a:t>).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296525" y="3924055"/>
            <a:ext cx="8974765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When </a:t>
            </a: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any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factor</a:t>
            </a: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-configured limits are surpassed,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(e.g. the power consumption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of the processor or the junction temperature of any core)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the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PCU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automatically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steps down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core frequency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increments of 100 or 133 MHz, depending on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value of the bus frequency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59579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(10)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66561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Example: The PCU of Intel’s Nehalem processor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52</a:t>
            </a:r>
            <a:r>
              <a:rPr lang="en-US" dirty="0">
                <a:latin typeface="+mj-lt"/>
              </a:rPr>
              <a:t>]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-1</a:t>
            </a:r>
          </a:p>
        </p:txBody>
      </p:sp>
      <p:pic>
        <p:nvPicPr>
          <p:cNvPr id="6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953"/>
          <a:stretch/>
        </p:blipFill>
        <p:spPr bwMode="auto">
          <a:xfrm>
            <a:off x="0" y="1088740"/>
            <a:ext cx="9144000" cy="427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ounded Rectangle 6"/>
          <p:cNvSpPr/>
          <p:nvPr/>
        </p:nvSpPr>
        <p:spPr bwMode="auto">
          <a:xfrm>
            <a:off x="5427095" y="3072331"/>
            <a:ext cx="2925325" cy="15267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>
            <a:off x="5877145" y="3293986"/>
            <a:ext cx="1935215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5866707" y="3551490"/>
            <a:ext cx="2125673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>
            <a:off x="5841655" y="3756562"/>
            <a:ext cx="1270345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Rounded Rectangle 11"/>
          <p:cNvSpPr/>
          <p:nvPr/>
        </p:nvSpPr>
        <p:spPr bwMode="auto">
          <a:xfrm>
            <a:off x="4279074" y="1252167"/>
            <a:ext cx="1665185" cy="18002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rPr>
              <a:t>I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147705" y="1207162"/>
            <a:ext cx="181652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+mj-lt"/>
              </a:rPr>
              <a:t>IA32_PERF_CTL MSR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>
            <a:off x="4706938" y="1432187"/>
            <a:ext cx="1" cy="1366744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</p:cxnSp>
      <p:sp>
        <p:nvSpPr>
          <p:cNvPr id="4" name="TextBox 3"/>
          <p:cNvSpPr txBox="1"/>
          <p:nvPr/>
        </p:nvSpPr>
        <p:spPr>
          <a:xfrm>
            <a:off x="119594" y="5634245"/>
            <a:ext cx="40490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PLL: Phase-Locked Loop (</a:t>
            </a:r>
            <a:r>
              <a:rPr lang="en-US" sz="1400" dirty="0" err="1">
                <a:latin typeface="+mj-lt"/>
              </a:rPr>
              <a:t>Fázis-zárt</a:t>
            </a:r>
            <a:r>
              <a:rPr lang="en-US" sz="1400" dirty="0">
                <a:latin typeface="+mj-lt"/>
              </a:rPr>
              <a:t> </a:t>
            </a:r>
            <a:r>
              <a:rPr lang="en-US" sz="1400" dirty="0" err="1">
                <a:latin typeface="+mj-lt"/>
              </a:rPr>
              <a:t>hurok</a:t>
            </a:r>
            <a:r>
              <a:rPr lang="en-US" sz="1400" dirty="0"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664703772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Text Box 4"/>
          <p:cNvSpPr txBox="1">
            <a:spLocks noChangeArrowheads="1"/>
          </p:cNvSpPr>
          <p:nvPr/>
        </p:nvSpPr>
        <p:spPr bwMode="auto">
          <a:xfrm>
            <a:off x="71500" y="458670"/>
            <a:ext cx="11799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Remark 1</a:t>
            </a:r>
          </a:p>
        </p:txBody>
      </p:sp>
      <p:sp>
        <p:nvSpPr>
          <p:cNvPr id="216067" name="Text Box 6"/>
          <p:cNvSpPr txBox="1">
            <a:spLocks noChangeArrowheads="1"/>
          </p:cNvSpPr>
          <p:nvPr/>
        </p:nvSpPr>
        <p:spPr bwMode="auto">
          <a:xfrm>
            <a:off x="231775" y="4143375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>
              <a:defRPr/>
            </a:pPr>
            <a:r>
              <a:rPr lang="hu-HU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(11)</a:t>
            </a:r>
            <a:endParaRPr lang="en-US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-26495" y="792955"/>
            <a:ext cx="9144000" cy="68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71500" y="818710"/>
            <a:ext cx="888440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In the 1. gen. Turbo Boost </a:t>
            </a:r>
            <a:r>
              <a:rPr lang="en-US" altLang="en-US" sz="1600" noProof="0" dirty="0">
                <a:solidFill>
                  <a:srgbClr val="000000"/>
                </a:solidFill>
                <a:cs typeface="Arial" charset="0"/>
              </a:rPr>
              <a:t>technique, a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ll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Arial" charset="0"/>
              </a:rPr>
              <a:t>active cores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are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</a:rPr>
              <a:t>running at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same clock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5000"/>
              </a:spcAft>
              <a:buClrTx/>
              <a:buSz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  frequency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</a:rPr>
              <a:t>and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share the same power plane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97901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4"/>
          <p:cNvSpPr txBox="1">
            <a:spLocks noChangeArrowheads="1"/>
          </p:cNvSpPr>
          <p:nvPr/>
        </p:nvSpPr>
        <p:spPr bwMode="auto">
          <a:xfrm>
            <a:off x="78074" y="458670"/>
            <a:ext cx="11799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Remark 2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231775" y="4082240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 eaLnBrk="1" hangingPunct="1">
              <a:defRPr/>
            </a:pPr>
            <a:r>
              <a:rPr lang="hu-HU" dirty="0"/>
              <a:t>6.2.1 I</a:t>
            </a:r>
            <a:r>
              <a:rPr lang="en-US" dirty="0" err="1"/>
              <a:t>ntel’s</a:t>
            </a:r>
            <a:r>
              <a:rPr lang="en-US" dirty="0"/>
              <a:t> 1. gen. Turbo Boost technology (12)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j-ea"/>
              <a:cs typeface="+mj-cs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-18510" y="771636"/>
            <a:ext cx="918000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86A4A7"/>
            </a:solidFill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lvl="0" eaLnBrk="1" fontAlgn="base" hangingPunct="1"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FF0000"/>
                </a:solidFill>
                <a:cs typeface="Arial" charset="0"/>
              </a:rPr>
              <a:t> </a:t>
            </a:r>
            <a:endParaRPr lang="en-US" altLang="en-US" sz="16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773705"/>
            <a:ext cx="77959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defRPr/>
            </a:pPr>
            <a:r>
              <a:rPr lang="en-US" altLang="en-US" sz="1600">
                <a:solidFill>
                  <a:srgbClr val="FF0000"/>
                </a:solidFill>
                <a:latin typeface="+mj-lt"/>
                <a:cs typeface="Arial" charset="0"/>
              </a:rPr>
              <a:t>Idle </a:t>
            </a:r>
            <a:r>
              <a:rPr lang="en-US" altLang="en-US" sz="1600">
                <a:solidFill>
                  <a:srgbClr val="FF0000"/>
                </a:solidFill>
                <a:latin typeface="+mj-lt"/>
              </a:rPr>
              <a:t>cores </a:t>
            </a:r>
            <a:r>
              <a:rPr lang="en-US" altLang="en-US" sz="1600">
                <a:latin typeface="+mj-lt"/>
              </a:rPr>
              <a:t>are</a:t>
            </a:r>
            <a:r>
              <a:rPr lang="en-US" altLang="en-US" sz="1600">
                <a:solidFill>
                  <a:srgbClr val="0070C0"/>
                </a:solidFill>
                <a:latin typeface="+mj-lt"/>
              </a:rPr>
              <a:t> shut down </a:t>
            </a:r>
            <a:r>
              <a:rPr lang="en-US" altLang="en-US" sz="1600">
                <a:latin typeface="+mj-lt"/>
              </a:rPr>
              <a:t>in the 1. gen. Turbo technology </a:t>
            </a:r>
            <a:r>
              <a:rPr lang="en-US" altLang="en-US" sz="1600">
                <a:solidFill>
                  <a:srgbClr val="0070C0"/>
                </a:solidFill>
                <a:latin typeface="+mj-lt"/>
              </a:rPr>
              <a:t>by power gates.</a:t>
            </a:r>
            <a:endParaRPr lang="en-US" altLang="en-US" sz="1600" dirty="0">
              <a:solidFill>
                <a:srgbClr val="000000"/>
              </a:solidFill>
              <a:latin typeface="+mj-lt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8491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(13)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5572" y="458670"/>
            <a:ext cx="48114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Historical remark (optional reading)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93505" y="818710"/>
            <a:ext cx="9050683" cy="2369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Intel introduced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technology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2008 </a:t>
            </a:r>
            <a:r>
              <a:rPr lang="en-US" sz="1600" dirty="0">
                <a:latin typeface="+mj-lt"/>
              </a:rPr>
              <a:t>with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Nehalem</a:t>
            </a:r>
            <a:r>
              <a:rPr lang="en-US" sz="1600" dirty="0">
                <a:latin typeface="+mj-lt"/>
              </a:rPr>
              <a:t> family.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</a:t>
            </a:r>
            <a:r>
              <a:rPr lang="en-US" sz="1600" spc="-40" dirty="0">
                <a:latin typeface="+mj-lt"/>
              </a:rPr>
              <a:t>However, in 2007, the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Penryn family had </a:t>
            </a:r>
            <a:r>
              <a:rPr lang="en-US" sz="1600" spc="-40" dirty="0">
                <a:latin typeface="+mj-lt"/>
              </a:rPr>
              <a:t>already implemented a similar technology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 called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Enhanced Dynamic Acceleration Technology (EDAT).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First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Penryn</a:t>
            </a:r>
            <a:r>
              <a:rPr lang="en-US" sz="1600" dirty="0">
                <a:latin typeface="+mj-lt"/>
              </a:rPr>
              <a:t> processors included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dual cores</a:t>
            </a:r>
            <a:r>
              <a:rPr lang="en-US" sz="1600" dirty="0">
                <a:latin typeface="+mj-lt"/>
              </a:rPr>
              <a:t> and introduced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C6 idle state</a:t>
            </a:r>
            <a:r>
              <a:rPr lang="en-US" sz="1600" dirty="0">
                <a:latin typeface="+mj-lt"/>
              </a:rPr>
              <a:t>.</a:t>
            </a:r>
          </a:p>
          <a:p>
            <a:r>
              <a:rPr lang="en-US" sz="1600" dirty="0">
                <a:latin typeface="+mj-lt"/>
              </a:rPr>
              <a:t>    Before entering the C6 idle state, the core saved its context into an SRAM, and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control circuitry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turned off its supply voltage </a:t>
            </a:r>
            <a:r>
              <a:rPr lang="en-US" sz="1600" dirty="0">
                <a:latin typeface="+mj-lt"/>
              </a:rPr>
              <a:t>(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: no power gating yet).</a:t>
            </a:r>
          </a:p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EDAT logic considers cores in the ACPI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C0 or C1 states as "active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", while cores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in the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C3 to C6 states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are considered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"idle</a:t>
            </a:r>
            <a:endParaRPr lang="en-US" sz="1600" dirty="0">
              <a:latin typeface="+mj-lt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94438" y="4628005"/>
            <a:ext cx="9028112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1 bin is equal to  of the FSB clock frequency (266 MHz for an FSB of 533 MHz or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333 MHz for an FSB of 666 MHz).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Here we note that Penryn was a symmetrical multicore while cores were connected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via the FSB.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85065" y="3359310"/>
            <a:ext cx="8442430" cy="882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one o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the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two 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cores bec</a:t>
            </a:r>
            <a:r>
              <a:rPr lang="en-US" altLang="en-US" sz="1600" dirty="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ame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idle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endParaRPr lang="en-US" altLang="en-US" sz="1600" dirty="0">
              <a:solidFill>
                <a:srgbClr val="0070C0"/>
              </a:solidFill>
              <a:latin typeface="Verdana" pitchFamily="34" charset="0"/>
              <a:cs typeface="Arial" charset="0"/>
            </a:endParaRPr>
          </a:p>
          <a:p>
            <a:pPr marL="285750" lvl="0" indent="-285750" fontAlgn="base">
              <a:spcBef>
                <a:spcPct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the OS request</a:t>
            </a:r>
            <a:r>
              <a:rPr lang="en-US" altLang="en-US" sz="1600" dirty="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ed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the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highest P state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for the active core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and</a:t>
            </a:r>
          </a:p>
          <a:p>
            <a:pPr marL="285750" lvl="0" indent="-285750" fontAlgn="base">
              <a:spcBef>
                <a:spcPct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power consumption remained below the TDP (Thermal Design Power).</a:t>
            </a:r>
            <a:endParaRPr lang="en-US" sz="1600" dirty="0"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 flipH="1">
            <a:off x="206515" y="4239090"/>
            <a:ext cx="90910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When EDAT became active,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control circuitry increased the clock frequency by 1 bin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79547" y="5724255"/>
            <a:ext cx="86648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EDAT was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controlled by dedicated EDAT circuitry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and was implemented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only in 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mobile models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of the Penryn family.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3447703-C4CE-3A9A-C19F-922F281AF0BF}"/>
              </a:ext>
            </a:extLst>
          </p:cNvPr>
          <p:cNvSpPr txBox="1"/>
          <p:nvPr/>
        </p:nvSpPr>
        <p:spPr>
          <a:xfrm>
            <a:off x="206515" y="3068960"/>
            <a:ext cx="34653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EDAT became activated if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87290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3" grpId="0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(14)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231740" y="4291353"/>
            <a:ext cx="43820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Principle of the operation of EDAT [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70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40928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operation of EDAT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6505" y="4734145"/>
            <a:ext cx="9181020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C3-DPD is in fact the C6 idle state.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US" sz="1600" dirty="0">
                <a:latin typeface="+mj-lt"/>
              </a:rPr>
              <a:t>EDAT bin: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266 MHz for an FSB of 533 MHz or 333 MHz for an FSB of 666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MHz.</a:t>
            </a:r>
            <a:endParaRPr lang="en-US" sz="1600" dirty="0">
              <a:latin typeface="+mj-lt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597088" y="998730"/>
            <a:ext cx="5810227" cy="3285365"/>
            <a:chOff x="1597088" y="1043735"/>
            <a:chExt cx="5810227" cy="3285365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43356" t="39938" r="9641" b="12813"/>
            <a:stretch/>
          </p:blipFill>
          <p:spPr>
            <a:xfrm>
              <a:off x="1597088" y="1043735"/>
              <a:ext cx="5810227" cy="3285365"/>
            </a:xfrm>
            <a:prstGeom prst="rect">
              <a:avLst/>
            </a:prstGeom>
          </p:spPr>
        </p:pic>
        <p:sp>
          <p:nvSpPr>
            <p:cNvPr id="3" name="Rectangle 2"/>
            <p:cNvSpPr/>
            <p:nvPr/>
          </p:nvSpPr>
          <p:spPr bwMode="auto">
            <a:xfrm>
              <a:off x="1736685" y="1718810"/>
              <a:ext cx="2205245" cy="4050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9" name="Rectangle 8"/>
            <p:cNvSpPr/>
            <p:nvPr/>
          </p:nvSpPr>
          <p:spPr bwMode="auto">
            <a:xfrm>
              <a:off x="4436985" y="1628800"/>
              <a:ext cx="2205245" cy="4050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639309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5" name="Group 13"/>
          <p:cNvGrpSpPr>
            <a:grpSpLocks/>
          </p:cNvGrpSpPr>
          <p:nvPr/>
        </p:nvGrpSpPr>
        <p:grpSpPr bwMode="auto">
          <a:xfrm>
            <a:off x="838803" y="2052595"/>
            <a:ext cx="7558088" cy="457200"/>
            <a:chOff x="472" y="2160"/>
            <a:chExt cx="4630" cy="288"/>
          </a:xfrm>
        </p:grpSpPr>
        <p:sp>
          <p:nvSpPr>
            <p:cNvPr id="54300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1. S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ignificance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of power management in processors</a:t>
              </a:r>
            </a:p>
          </p:txBody>
        </p:sp>
        <p:sp>
          <p:nvSpPr>
            <p:cNvPr id="54301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76" name="Group 14"/>
          <p:cNvGrpSpPr>
            <a:grpSpLocks/>
          </p:cNvGrpSpPr>
          <p:nvPr/>
        </p:nvGrpSpPr>
        <p:grpSpPr bwMode="auto">
          <a:xfrm>
            <a:off x="838803" y="2573515"/>
            <a:ext cx="7558088" cy="457200"/>
            <a:chOff x="472" y="2160"/>
            <a:chExt cx="4630" cy="288"/>
          </a:xfrm>
        </p:grpSpPr>
        <p:sp>
          <p:nvSpPr>
            <p:cNvPr id="54298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How can power  be reduced</a:t>
              </a:r>
              <a:r>
                <a:rPr kumimoji="0" lang="en-US" altLang="en-US" sz="1900" b="0" i="0" u="none" strike="noStrike" kern="120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at the circuit level?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54299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78" name="Group 20"/>
          <p:cNvGrpSpPr>
            <a:grpSpLocks/>
          </p:cNvGrpSpPr>
          <p:nvPr/>
        </p:nvGrpSpPr>
        <p:grpSpPr bwMode="auto">
          <a:xfrm>
            <a:off x="838803" y="3064604"/>
            <a:ext cx="7558088" cy="457200"/>
            <a:chOff x="472" y="2160"/>
            <a:chExt cx="4630" cy="288"/>
          </a:xfrm>
        </p:grpSpPr>
        <p:sp>
          <p:nvSpPr>
            <p:cNvPr id="54294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3.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How is p</a:t>
              </a:r>
              <a:r>
                <a:rPr kumimoji="0" lang="en-US" altLang="en-US" sz="1800" b="0" i="0" u="none" strike="noStrike" kern="120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ower managed at the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platform level? </a:t>
              </a:r>
              <a:endParaRPr lang="en-US" altLang="en-US" sz="18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95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81" name="Group 29"/>
          <p:cNvGrpSpPr>
            <a:grpSpLocks/>
          </p:cNvGrpSpPr>
          <p:nvPr/>
        </p:nvGrpSpPr>
        <p:grpSpPr bwMode="auto">
          <a:xfrm>
            <a:off x="840391" y="3563163"/>
            <a:ext cx="7556500" cy="684000"/>
            <a:chOff x="472" y="2160"/>
            <a:chExt cx="4630" cy="304"/>
          </a:xfrm>
        </p:grpSpPr>
        <p:sp>
          <p:nvSpPr>
            <p:cNvPr id="54288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30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4. </a:t>
              </a: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How can the power consumption of idle CPU cores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be reduced?</a:t>
              </a:r>
              <a:endParaRPr lang="en-US" altLang="en-US" sz="18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89" name="Text Box 31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82" name="Group 17"/>
          <p:cNvGrpSpPr>
            <a:grpSpLocks/>
          </p:cNvGrpSpPr>
          <p:nvPr/>
        </p:nvGrpSpPr>
        <p:grpSpPr bwMode="auto">
          <a:xfrm>
            <a:off x="818512" y="4311325"/>
            <a:ext cx="7578912" cy="684215"/>
            <a:chOff x="472" y="2160"/>
            <a:chExt cx="4697" cy="431"/>
          </a:xfrm>
        </p:grpSpPr>
        <p:sp>
          <p:nvSpPr>
            <p:cNvPr id="54286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511" cy="431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5.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How can the </a:t>
              </a: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power consumption of active CPU cores</a:t>
              </a:r>
            </a:p>
            <a:p>
              <a:pPr marL="0" marR="0" lvl="0" indent="0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       be reduced?</a:t>
              </a:r>
              <a:endParaRPr lang="en-US" altLang="en-US" sz="18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87" name="Text Box 19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5" name="Group 17"/>
          <p:cNvGrpSpPr>
            <a:grpSpLocks/>
          </p:cNvGrpSpPr>
          <p:nvPr/>
        </p:nvGrpSpPr>
        <p:grpSpPr bwMode="auto">
          <a:xfrm>
            <a:off x="818512" y="5049810"/>
            <a:ext cx="7578912" cy="684215"/>
            <a:chOff x="472" y="2160"/>
            <a:chExt cx="4697" cy="431"/>
          </a:xfrm>
        </p:grpSpPr>
        <p:sp>
          <p:nvSpPr>
            <p:cNvPr id="36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511" cy="431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6</a:t>
              </a: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 How can the  power headroom of processor packages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be utilized to raise performance?</a:t>
              </a:r>
              <a:endParaRPr lang="en-US" altLang="en-US" sz="18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7" name="Text Box 19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21" name="Group 13"/>
          <p:cNvGrpSpPr>
            <a:grpSpLocks/>
          </p:cNvGrpSpPr>
          <p:nvPr/>
        </p:nvGrpSpPr>
        <p:grpSpPr bwMode="auto">
          <a:xfrm>
            <a:off x="836584" y="5779030"/>
            <a:ext cx="7558088" cy="457200"/>
            <a:chOff x="472" y="2160"/>
            <a:chExt cx="4630" cy="288"/>
          </a:xfrm>
        </p:grpSpPr>
        <p:sp>
          <p:nvSpPr>
            <p:cNvPr id="22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7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References</a:t>
              </a:r>
            </a:p>
          </p:txBody>
        </p:sp>
        <p:sp>
          <p:nvSpPr>
            <p:cNvPr id="23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24" name="AutoShape 3"/>
          <p:cNvSpPr>
            <a:spLocks noChangeArrowheads="1"/>
          </p:cNvSpPr>
          <p:nvPr/>
        </p:nvSpPr>
        <p:spPr bwMode="auto">
          <a:xfrm>
            <a:off x="818513" y="1178750"/>
            <a:ext cx="7578912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Power management</a:t>
            </a:r>
          </a:p>
        </p:txBody>
      </p:sp>
    </p:spTree>
    <p:extLst>
      <p:ext uri="{BB962C8B-B14F-4D97-AF65-F5344CB8AC3E}">
        <p14:creationId xmlns:p14="http://schemas.microsoft.com/office/powerpoint/2010/main" val="7835350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93655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Recogni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impact of rising power density (W/cm</a:t>
            </a:r>
            <a:r>
              <a:rPr kumimoji="0" lang="hu-HU" sz="1800" b="0" i="0" u="none" strike="noStrike" kern="1200" cap="none" spc="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in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their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at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IEDM conference held in 12/2002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A.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Groove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Intel)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187450" y="1358770"/>
            <a:ext cx="6769100" cy="4709928"/>
            <a:chOff x="1187450" y="1841685"/>
            <a:chExt cx="6769100" cy="4709928"/>
          </a:xfrm>
        </p:grpSpPr>
        <p:pic>
          <p:nvPicPr>
            <p:cNvPr id="71682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318" b="20891"/>
            <a:stretch/>
          </p:blipFill>
          <p:spPr bwMode="auto">
            <a:xfrm>
              <a:off x="1187450" y="2756079"/>
              <a:ext cx="6769100" cy="3795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102" b="81002"/>
            <a:stretch/>
          </p:blipFill>
          <p:spPr bwMode="auto">
            <a:xfrm>
              <a:off x="1187450" y="2537137"/>
              <a:ext cx="6769100" cy="23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102" b="81002"/>
            <a:stretch/>
          </p:blipFill>
          <p:spPr bwMode="auto">
            <a:xfrm>
              <a:off x="1187450" y="2305316"/>
              <a:ext cx="6769100" cy="23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102" b="81002"/>
            <a:stretch/>
          </p:blipFill>
          <p:spPr bwMode="auto">
            <a:xfrm>
              <a:off x="1187450" y="2073494"/>
              <a:ext cx="6769100" cy="23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102" b="81002"/>
            <a:stretch/>
          </p:blipFill>
          <p:spPr bwMode="auto">
            <a:xfrm>
              <a:off x="1187450" y="1841685"/>
              <a:ext cx="6769100" cy="23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" name="TextBox 4"/>
            <p:cNvSpPr txBox="1"/>
            <p:nvPr/>
          </p:nvSpPr>
          <p:spPr>
            <a:xfrm>
              <a:off x="1635617" y="2150766"/>
              <a:ext cx="575991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A. Groove Keynote at IEDM Dec. 2002</a:t>
              </a: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2373713" y="6309320"/>
            <a:ext cx="50177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IEDM: International Electron Device Meeting 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8859498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4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6.2.2 I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ntel’s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2. gen. Turbo Boost technology</a:t>
            </a:r>
          </a:p>
        </p:txBody>
      </p:sp>
    </p:spTree>
    <p:extLst>
      <p:ext uri="{BB962C8B-B14F-4D97-AF65-F5344CB8AC3E}">
        <p14:creationId xmlns:p14="http://schemas.microsoft.com/office/powerpoint/2010/main" val="4195991418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196625" y="2754313"/>
            <a:ext cx="7380820" cy="4140072"/>
            <a:chOff x="814388" y="2431923"/>
            <a:chExt cx="7606484" cy="4462462"/>
          </a:xfrm>
        </p:grpSpPr>
        <p:pic>
          <p:nvPicPr>
            <p:cNvPr id="211971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664"/>
            <a:stretch>
              <a:fillRect/>
            </a:stretch>
          </p:blipFill>
          <p:spPr bwMode="auto">
            <a:xfrm>
              <a:off x="814388" y="2431923"/>
              <a:ext cx="7142162" cy="4438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72" name="Text Box 7"/>
            <p:cNvSpPr txBox="1">
              <a:spLocks noChangeArrowheads="1"/>
            </p:cNvSpPr>
            <p:nvPr/>
          </p:nvSpPr>
          <p:spPr bwMode="auto">
            <a:xfrm>
              <a:off x="3924300" y="4307649"/>
              <a:ext cx="733425" cy="263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Cooler</a:t>
              </a:r>
            </a:p>
          </p:txBody>
        </p:sp>
        <p:sp>
          <p:nvSpPr>
            <p:cNvPr id="211974" name="Text Box 9"/>
            <p:cNvSpPr txBox="1">
              <a:spLocks noChangeArrowheads="1"/>
            </p:cNvSpPr>
            <p:nvPr/>
          </p:nvSpPr>
          <p:spPr bwMode="auto">
            <a:xfrm>
              <a:off x="6172972" y="4167284"/>
              <a:ext cx="2247900" cy="292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Thermal capacitance</a:t>
              </a:r>
            </a:p>
          </p:txBody>
        </p:sp>
        <p:sp>
          <p:nvSpPr>
            <p:cNvPr id="211977" name="Rectangle 1"/>
            <p:cNvSpPr>
              <a:spLocks noChangeArrowheads="1"/>
            </p:cNvSpPr>
            <p:nvPr/>
          </p:nvSpPr>
          <p:spPr bwMode="auto">
            <a:xfrm>
              <a:off x="7424738" y="6171196"/>
              <a:ext cx="531812" cy="6988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11978" name="Rectangle 2"/>
            <p:cNvSpPr>
              <a:spLocks noChangeArrowheads="1"/>
            </p:cNvSpPr>
            <p:nvPr/>
          </p:nvSpPr>
          <p:spPr bwMode="auto">
            <a:xfrm>
              <a:off x="6686550" y="6711684"/>
              <a:ext cx="900113" cy="182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-18510" y="849190"/>
            <a:ext cx="9144000" cy="174021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181173" y="863715"/>
            <a:ext cx="10196472" cy="16979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ts val="400"/>
              </a:spcAft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Arial" charset="0"/>
              </a:rPr>
              <a:t>Sandy Bridge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line introduced this technology in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Arial" charset="0"/>
              </a:rPr>
              <a:t>2011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.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It uses the </a:t>
            </a:r>
            <a:r>
              <a:rPr lang="en-US" altLang="en-US" sz="1600" dirty="0">
                <a:solidFill>
                  <a:srgbClr val="FF0000"/>
                </a:solidFill>
                <a:cs typeface="Arial" charset="0"/>
              </a:rPr>
              <a:t>actual temperature response </a:t>
            </a: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of processors to power modifications,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      as the </a:t>
            </a:r>
            <a:r>
              <a:rPr lang="en-US" altLang="en-US" sz="1600" dirty="0">
                <a:solidFill>
                  <a:srgbClr val="0070C0"/>
                </a:solidFill>
                <a:cs typeface="Arial" charset="0"/>
              </a:rPr>
              <a:t>"thermal mass of the cooler"</a:t>
            </a: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cs typeface="Arial" charset="0"/>
              </a:rPr>
              <a:t>lets only slowly change the die temperature</a:t>
            </a: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, </a:t>
            </a:r>
          </a:p>
          <a:p>
            <a:pPr eaLnBrk="1" fontAlgn="base" hangingPunct="1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      as indicated in the figure below. 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spc="-20" dirty="0">
                <a:solidFill>
                  <a:srgbClr val="0070C0"/>
                </a:solidFill>
                <a:latin typeface="Verdana"/>
              </a:rPr>
              <a:t>While the processor temperature rises from a relatively cool state but remains "low",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spc="-2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altLang="en-US" sz="1600" spc="-60" dirty="0">
                <a:solidFill>
                  <a:srgbClr val="0070C0"/>
                </a:solidFill>
                <a:latin typeface="Verdana"/>
              </a:rPr>
              <a:t>the power (and thus core frequency) may be increased over TDP to raise performance</a:t>
            </a:r>
            <a:r>
              <a:rPr lang="en-US" altLang="en-US" sz="1600" spc="-20" dirty="0">
                <a:solidFill>
                  <a:srgbClr val="0070C0"/>
                </a:solidFill>
                <a:latin typeface="Verdana"/>
              </a:rPr>
              <a:t>.</a:t>
            </a:r>
            <a:endParaRPr kumimoji="0" lang="en-US" altLang="en-US" sz="1600" b="0" i="0" u="none" strike="noStrike" kern="1200" cap="none" spc="-12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71500" y="449378"/>
            <a:ext cx="801360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6.2.2 I</a:t>
            </a:r>
            <a:r>
              <a:rPr kumimoji="0" lang="en-US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ntel’s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2. gen. Turbo Boost technology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(Turbo Boost 2.0)</a:t>
            </a:r>
            <a:r>
              <a:rPr kumimoji="0" lang="en-US" altLang="en-US" sz="1800" i="0" u="none" strike="noStrike" kern="1200" cap="none" spc="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solidFill>
                  <a:srgbClr val="000000"/>
                </a:solidFill>
                <a:cs typeface="Arial" charset="0"/>
              </a:rPr>
              <a:t>71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156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6420816"/>
            <a:ext cx="85334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Energy credit: The integral of power over a time interval (1 Joule = 1 W x 1 sec)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5765" y="865848"/>
            <a:ext cx="9144000" cy="648000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438" y="449045"/>
            <a:ext cx="816268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accent6"/>
                </a:solidFill>
                <a:latin typeface="+mj-lt"/>
              </a:rPr>
              <a:t>Principle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of operation of the 2. gen. Turbo Boost Technology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72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 -1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2745" y="2313000"/>
            <a:ext cx="9149765" cy="1116000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7416" y="881713"/>
            <a:ext cx="9702632" cy="2913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During periods </a:t>
            </a:r>
            <a:r>
              <a:rPr lang="en-US" sz="1600" dirty="0">
                <a:latin typeface="+mj-lt"/>
              </a:rPr>
              <a:t>in which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CPU is idle or consumes less power than the TDP</a:t>
            </a:r>
            <a:r>
              <a:rPr lang="en-US" sz="1600" dirty="0">
                <a:latin typeface="+mj-lt"/>
              </a:rPr>
              <a:t>, </a:t>
            </a:r>
          </a:p>
          <a:p>
            <a:pPr>
              <a:spcAft>
                <a:spcPts val="1000"/>
              </a:spcAft>
            </a:pPr>
            <a:r>
              <a:rPr lang="en-US" sz="1600" dirty="0">
                <a:latin typeface="+mj-lt"/>
              </a:rPr>
              <a:t>      the processor accumulates an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energy credit (budget).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50" dirty="0">
                <a:latin typeface="Verdana"/>
              </a:rPr>
              <a:t>Here, we note that Intel’s </a:t>
            </a:r>
            <a:r>
              <a:rPr lang="en-US" sz="1600" spc="-50" dirty="0">
                <a:solidFill>
                  <a:srgbClr val="0070C0"/>
                </a:solidFill>
                <a:latin typeface="Verdana"/>
              </a:rPr>
              <a:t>Sandy Bridge </a:t>
            </a:r>
            <a:r>
              <a:rPr lang="en-US" sz="1600" spc="-50" dirty="0">
                <a:latin typeface="Verdana"/>
              </a:rPr>
              <a:t>line makes use of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power gating </a:t>
            </a:r>
            <a:r>
              <a:rPr lang="en-US" sz="1600" spc="-50" dirty="0">
                <a:latin typeface="Verdana"/>
              </a:rPr>
              <a:t>as well, which is</a:t>
            </a:r>
          </a:p>
          <a:p>
            <a:pPr lvl="0">
              <a:defRPr/>
            </a:pPr>
            <a:r>
              <a:rPr lang="en-US" sz="1600" spc="-40" dirty="0">
                <a:latin typeface="Verdana"/>
              </a:rPr>
              <a:t>       helpful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to raise energy credits</a:t>
            </a:r>
            <a:r>
              <a:rPr lang="en-US" sz="1600" dirty="0">
                <a:latin typeface="Verdana"/>
              </a:rPr>
              <a:t>, which will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contribute to a higher turbo boost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frequencies.</a:t>
            </a:r>
            <a:endParaRPr lang="en-US" sz="1600" dirty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The PCU may then utilize this energy credit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 to burst power consumption above TDP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for a short period of time, </a:t>
            </a:r>
            <a:r>
              <a:rPr lang="en-US" sz="1600" spc="-20" dirty="0">
                <a:latin typeface="+mj-lt"/>
              </a:rPr>
              <a:t>called the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Turbo window</a:t>
            </a:r>
            <a:r>
              <a:rPr lang="en-US" sz="1600" spc="-20" dirty="0">
                <a:latin typeface="+mj-lt"/>
              </a:rPr>
              <a:t> (of tens of seconds), and thus</a:t>
            </a:r>
          </a:p>
          <a:p>
            <a:r>
              <a:rPr lang="en-US" sz="1600" dirty="0">
                <a:latin typeface="+mj-lt"/>
              </a:rPr>
              <a:t>      raise clock frequency and performance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until the accumulated energy credit is 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fully consumed, </a:t>
            </a:r>
            <a:r>
              <a:rPr lang="en-US" sz="1600" dirty="0">
                <a:latin typeface="+mj-lt"/>
              </a:rPr>
              <a:t>as depicted in the following Figure.</a:t>
            </a:r>
          </a:p>
          <a:p>
            <a:r>
              <a:rPr lang="en-US" sz="1600" dirty="0">
                <a:latin typeface="+mj-lt"/>
              </a:rPr>
              <a:t>    </a:t>
            </a:r>
          </a:p>
        </p:txBody>
      </p:sp>
    </p:spTree>
    <p:extLst>
      <p:ext uri="{BB962C8B-B14F-4D97-AF65-F5344CB8AC3E}">
        <p14:creationId xmlns:p14="http://schemas.microsoft.com/office/powerpoint/2010/main" val="3915408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 animBg="1"/>
      <p:bldP spid="3" grpId="0" animBg="1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>
              <a:defRPr/>
            </a:pPr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(3)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10274" y="863715"/>
            <a:ext cx="9111140" cy="54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1500" y="458670"/>
            <a:ext cx="83687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2. gen.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Turbo Boost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71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-2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261475" y="998730"/>
            <a:ext cx="8495990" cy="5066865"/>
            <a:chOff x="164823" y="1721200"/>
            <a:chExt cx="8495990" cy="5083175"/>
          </a:xfrm>
        </p:grpSpPr>
        <p:pic>
          <p:nvPicPr>
            <p:cNvPr id="212994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5"/>
            <a:stretch>
              <a:fillRect/>
            </a:stretch>
          </p:blipFill>
          <p:spPr bwMode="auto">
            <a:xfrm>
              <a:off x="323850" y="1721200"/>
              <a:ext cx="8131175" cy="508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/>
            <p:nvPr/>
          </p:nvSpPr>
          <p:spPr bwMode="auto">
            <a:xfrm>
              <a:off x="7047275" y="6174900"/>
              <a:ext cx="1407750" cy="62947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5742130" y="5703348"/>
              <a:ext cx="291868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Multiple algorithms are used to manage in parallel 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current, power and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 die temperature.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 [</a:t>
              </a:r>
              <a:r>
                <a:rPr lang="hu-HU" altLang="en-US" sz="1200" noProof="0" dirty="0">
                  <a:solidFill>
                    <a:srgbClr val="000000"/>
                  </a:solidFill>
                  <a:latin typeface="Arial Black" panose="020B0A04020102020204" pitchFamily="34" charset="0"/>
                  <a:cs typeface="Arial" charset="0"/>
                </a:rPr>
                <a:t>71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]</a:t>
              </a:r>
              <a:endPara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872224" y="3006533"/>
              <a:ext cx="168988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</a:rPr>
                <a:t>Stepped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</a:rPr>
                <a:t>voltage/frequency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</a:rPr>
                <a:t>transitions</a:t>
              </a:r>
            </a:p>
          </p:txBody>
        </p:sp>
        <p:cxnSp>
          <p:nvCxnSpPr>
            <p:cNvPr id="9" name="Straight Connector 8"/>
            <p:cNvCxnSpPr/>
            <p:nvPr/>
          </p:nvCxnSpPr>
          <p:spPr bwMode="auto">
            <a:xfrm>
              <a:off x="2456765" y="4149080"/>
              <a:ext cx="2070230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" name="TextBox 10"/>
            <p:cNvSpPr txBox="1"/>
            <p:nvPr/>
          </p:nvSpPr>
          <p:spPr>
            <a:xfrm>
              <a:off x="2878214" y="3914430"/>
              <a:ext cx="83869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30-60sec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872804" y="6068034"/>
              <a:ext cx="182537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FF0000"/>
                  </a:solidFill>
                  <a:latin typeface="Arial Black" panose="020B0A04020102020204" pitchFamily="34" charset="0"/>
                </a:rPr>
                <a:t>Rolling average</a:t>
              </a:r>
            </a:p>
            <a:p>
              <a:pPr algn="ctr"/>
              <a:r>
                <a:rPr lang="en-US" sz="1200" dirty="0">
                  <a:solidFill>
                    <a:srgbClr val="FF0000"/>
                  </a:solidFill>
                  <a:latin typeface="Arial Black" panose="020B0A04020102020204" pitchFamily="34" charset="0"/>
                </a:rPr>
                <a:t>die temperature</a:t>
              </a:r>
            </a:p>
            <a:p>
              <a:pPr algn="ctr"/>
              <a:r>
                <a:rPr lang="en-US" sz="1200" dirty="0">
                  <a:solidFill>
                    <a:srgbClr val="FF0000"/>
                  </a:solidFill>
                  <a:latin typeface="Arial Black" panose="020B0A04020102020204" pitchFamily="34" charset="0"/>
                </a:rPr>
                <a:t>over a time window</a:t>
              </a:r>
            </a:p>
          </p:txBody>
        </p:sp>
        <p:cxnSp>
          <p:nvCxnSpPr>
            <p:cNvPr id="14" name="Straight Arrow Connector 13"/>
            <p:cNvCxnSpPr/>
            <p:nvPr/>
          </p:nvCxnSpPr>
          <p:spPr bwMode="auto">
            <a:xfrm flipV="1">
              <a:off x="2878214" y="4644135"/>
              <a:ext cx="253626" cy="1423899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6" name="Rounded Rectangle 15"/>
            <p:cNvSpPr/>
            <p:nvPr/>
          </p:nvSpPr>
          <p:spPr bwMode="auto">
            <a:xfrm>
              <a:off x="1691680" y="2461260"/>
              <a:ext cx="1093808" cy="612648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672430" y="2275000"/>
              <a:ext cx="1186534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B050"/>
                  </a:solidFill>
                  <a:latin typeface="Arial Black" panose="020B0A04020102020204" pitchFamily="34" charset="0"/>
                </a:rPr>
                <a:t>C0 Turbo state</a:t>
              </a:r>
            </a:p>
          </p:txBody>
        </p:sp>
        <p:cxnSp>
          <p:nvCxnSpPr>
            <p:cNvPr id="18" name="Straight Arrow Connector 17"/>
            <p:cNvCxnSpPr/>
            <p:nvPr/>
          </p:nvCxnSpPr>
          <p:spPr bwMode="auto">
            <a:xfrm>
              <a:off x="2284947" y="2727040"/>
              <a:ext cx="351838" cy="438435"/>
            </a:xfrm>
            <a:prstGeom prst="straightConnector1">
              <a:avLst/>
            </a:prstGeom>
            <a:noFill/>
            <a:ln w="1905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" name="TextBox 9"/>
            <p:cNvSpPr txBox="1"/>
            <p:nvPr/>
          </p:nvSpPr>
          <p:spPr>
            <a:xfrm>
              <a:off x="1718033" y="3991767"/>
              <a:ext cx="741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latin typeface="Arial Black" panose="020B0A04020102020204" pitchFamily="34" charset="0"/>
                </a:rPr>
                <a:t>“TDP”</a:t>
              </a: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792163" y="4095228"/>
              <a:ext cx="539477" cy="29146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46894" y="4014065"/>
              <a:ext cx="1165704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50" b="1" dirty="0">
                  <a:latin typeface="Arial Black" panose="020B0A04020102020204" pitchFamily="34" charset="0"/>
                </a:rPr>
                <a:t>1. gen. </a:t>
              </a:r>
            </a:p>
            <a:p>
              <a:pPr algn="ctr"/>
              <a:r>
                <a:rPr lang="en-US" sz="1150" b="1" dirty="0">
                  <a:latin typeface="Arial Black" panose="020B0A04020102020204" pitchFamily="34" charset="0"/>
                </a:rPr>
                <a:t>Turbo Boost</a:t>
              </a:r>
            </a:p>
          </p:txBody>
        </p:sp>
        <p:sp>
          <p:nvSpPr>
            <p:cNvPr id="23" name="Rectangle 22"/>
            <p:cNvSpPr/>
            <p:nvPr/>
          </p:nvSpPr>
          <p:spPr bwMode="auto">
            <a:xfrm>
              <a:off x="296863" y="2754313"/>
              <a:ext cx="1115735" cy="494667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64823" y="2888940"/>
              <a:ext cx="13501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" b="1" dirty="0"/>
                <a:t>2. gen.</a:t>
              </a:r>
            </a:p>
            <a:p>
              <a:pPr algn="ctr"/>
              <a:r>
                <a:rPr lang="en-US" sz="1150" b="1" dirty="0"/>
                <a:t>Turbo Boost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71500" y="6219310"/>
            <a:ext cx="92910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20" dirty="0">
                <a:latin typeface="+mj-lt"/>
              </a:rPr>
              <a:t>Voltage/frequency is reduced in a stepped down fashion to avoid too massive transitions,</a:t>
            </a:r>
          </a:p>
          <a:p>
            <a:r>
              <a:rPr lang="en-US" sz="1600" spc="-20" dirty="0">
                <a:latin typeface="+mj-lt"/>
              </a:rPr>
              <a:t>  </a:t>
            </a:r>
            <a:r>
              <a:rPr lang="en-US" sz="1600" spc="-60" dirty="0">
                <a:latin typeface="+mj-lt"/>
              </a:rPr>
              <a:t>that may cause interference signals that may cause malfunctioning of the electronic circuits.</a:t>
            </a:r>
          </a:p>
        </p:txBody>
      </p:sp>
      <p:sp>
        <p:nvSpPr>
          <p:cNvPr id="15" name="Rectangle 14"/>
          <p:cNvSpPr/>
          <p:nvPr/>
        </p:nvSpPr>
        <p:spPr bwMode="auto">
          <a:xfrm>
            <a:off x="1814685" y="1543683"/>
            <a:ext cx="1067455" cy="430787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81690" y="1541402"/>
            <a:ext cx="115063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>
                <a:solidFill>
                  <a:srgbClr val="00B050"/>
                </a:solidFill>
                <a:latin typeface="+mj-lt"/>
              </a:rPr>
              <a:t>P0 Turbo</a:t>
            </a:r>
          </a:p>
          <a:p>
            <a:pPr algn="ctr"/>
            <a:r>
              <a:rPr lang="en-US" sz="1300" b="1" dirty="0">
                <a:solidFill>
                  <a:srgbClr val="00B050"/>
                </a:solidFill>
                <a:latin typeface="+mj-lt"/>
              </a:rPr>
              <a:t>state</a:t>
            </a:r>
          </a:p>
        </p:txBody>
      </p:sp>
    </p:spTree>
    <p:extLst>
      <p:ext uri="{BB962C8B-B14F-4D97-AF65-F5344CB8AC3E}">
        <p14:creationId xmlns:p14="http://schemas.microsoft.com/office/powerpoint/2010/main" val="881036567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(3b)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438" y="449045"/>
            <a:ext cx="787895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accent6"/>
                </a:solidFill>
                <a:latin typeface="+mj-lt"/>
              </a:rPr>
              <a:t>Example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of the 2. gen. Turbo Boost Technology operation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72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 -1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24963" y="818710"/>
            <a:ext cx="9702632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For example, if the available energy credit amounts to 1000 </a:t>
            </a:r>
            <a:r>
              <a:rPr lang="en-US" sz="1600" dirty="0" err="1">
                <a:latin typeface="+mj-lt"/>
              </a:rPr>
              <a:t>Ws</a:t>
            </a:r>
            <a:r>
              <a:rPr lang="en-US" sz="1600" dirty="0">
                <a:latin typeface="+mj-lt"/>
              </a:rPr>
              <a:t>, and the turbo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US" sz="1600" spc="-30" dirty="0">
                <a:latin typeface="+mj-lt"/>
              </a:rPr>
              <a:t>boost operation requires 150 W, while the TDP is 100 W, the turbo boost operation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needs 50 </a:t>
            </a:r>
            <a:r>
              <a:rPr lang="en-US" sz="1600" dirty="0" err="1">
                <a:latin typeface="+mj-lt"/>
              </a:rPr>
              <a:t>Ws</a:t>
            </a:r>
            <a:r>
              <a:rPr lang="en-US" sz="1600" dirty="0">
                <a:latin typeface="+mj-lt"/>
              </a:rPr>
              <a:t> each sec.</a:t>
            </a:r>
          </a:p>
          <a:p>
            <a:r>
              <a:rPr lang="en-US" sz="1600" dirty="0">
                <a:latin typeface="+mj-lt"/>
              </a:rPr>
              <a:t>    Then the accumulated 1000 </a:t>
            </a:r>
            <a:r>
              <a:rPr lang="en-US" sz="1600" dirty="0" err="1">
                <a:latin typeface="+mj-lt"/>
              </a:rPr>
              <a:t>Ws</a:t>
            </a:r>
            <a:r>
              <a:rPr lang="en-US" sz="1600" dirty="0">
                <a:latin typeface="+mj-lt"/>
              </a:rPr>
              <a:t> energy credit will last for 20 sec, i.e., the Turbo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window will be 20 sec wide.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addition,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PCU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tracks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the die temperature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of the processor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over the Turbo 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  window.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Tracking is done by using an exponential weight-moving average (EWMA) algorithm,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and if needed, it can initiate appropriate measures to limit die temperature.</a:t>
            </a:r>
            <a:endParaRPr lang="en-US" sz="1600" dirty="0"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8E3980B-C5B2-0706-2249-A176587D97D3}"/>
              </a:ext>
            </a:extLst>
          </p:cNvPr>
          <p:cNvSpPr txBox="1"/>
          <p:nvPr/>
        </p:nvSpPr>
        <p:spPr>
          <a:xfrm>
            <a:off x="98568" y="6129590"/>
            <a:ext cx="86276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0" dirty="0">
                <a:solidFill>
                  <a:srgbClr val="202122"/>
                </a:solidFill>
                <a:effectLst/>
                <a:latin typeface="Arial" panose="020B0604020202020204" pitchFamily="34" charset="0"/>
              </a:rPr>
              <a:t> With</a:t>
            </a:r>
            <a:r>
              <a:rPr lang="en-US" sz="1600" b="0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 EWMA, </a:t>
            </a:r>
            <a:r>
              <a:rPr lang="en-US" sz="1600" b="0" i="0" dirty="0">
                <a:solidFill>
                  <a:srgbClr val="202122"/>
                </a:solidFill>
                <a:effectLst/>
                <a:latin typeface="Arial" panose="020B0604020202020204" pitchFamily="34" charset="0"/>
              </a:rPr>
              <a:t>subsequent samples are weighted in a moving window so that the </a:t>
            </a:r>
            <a:r>
              <a:rPr lang="en-US" sz="1600" b="0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most recent</a:t>
            </a:r>
          </a:p>
          <a:p>
            <a:r>
              <a:rPr lang="en-US" sz="1600" dirty="0">
                <a:solidFill>
                  <a:srgbClr val="0070C0"/>
                </a:solidFill>
                <a:latin typeface="Arial" panose="020B0604020202020204" pitchFamily="34" charset="0"/>
              </a:rPr>
              <a:t>  </a:t>
            </a:r>
            <a:r>
              <a:rPr lang="en-US" sz="1600" b="0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  samples have the highest weights</a:t>
            </a:r>
            <a:r>
              <a:rPr lang="en-US" sz="1600" b="0" i="0" dirty="0">
                <a:solidFill>
                  <a:srgbClr val="202122"/>
                </a:solidFill>
                <a:effectLst/>
                <a:latin typeface="Arial" panose="020B0604020202020204" pitchFamily="34" charset="0"/>
              </a:rPr>
              <a:t>, while the most distant samples contribute the least.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5615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(3c)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438" y="449045"/>
            <a:ext cx="95849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accent6"/>
                </a:solidFill>
                <a:latin typeface="+mj-lt"/>
              </a:rPr>
              <a:t>Tracking the die temperature in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the 2. gen. Turbo Boost Technology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72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 -1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24963" y="818710"/>
            <a:ext cx="9702632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PCU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tracks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the die temperature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of the processor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in the Turbo window.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Tracking is done by using an exponential weight-moving average (EWMA) algorithm,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sz="1600" dirty="0">
                <a:latin typeface="Verdana"/>
              </a:rPr>
              <a:t>and it initiates appropriate measures if the die temperature becomes too hot,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lang="en-US" sz="1600" dirty="0">
                <a:latin typeface="Verdana"/>
              </a:rPr>
              <a:t>as seen in the next Figure.</a:t>
            </a:r>
            <a:endParaRPr lang="en-US" sz="1600" dirty="0"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8E3980B-C5B2-0706-2249-A176587D97D3}"/>
              </a:ext>
            </a:extLst>
          </p:cNvPr>
          <p:cNvSpPr txBox="1"/>
          <p:nvPr/>
        </p:nvSpPr>
        <p:spPr>
          <a:xfrm>
            <a:off x="98568" y="6129590"/>
            <a:ext cx="86276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i="0" dirty="0">
                <a:solidFill>
                  <a:srgbClr val="202122"/>
                </a:solidFill>
                <a:effectLst/>
                <a:latin typeface="Arial" panose="020B0604020202020204" pitchFamily="34" charset="0"/>
              </a:rPr>
              <a:t> With</a:t>
            </a:r>
            <a:r>
              <a:rPr lang="en-US" sz="1600" b="0" i="0" dirty="0">
                <a:solidFill>
                  <a:srgbClr val="FF0000"/>
                </a:solidFill>
                <a:effectLst/>
                <a:latin typeface="Arial" panose="020B0604020202020204" pitchFamily="34" charset="0"/>
              </a:rPr>
              <a:t> EWMA, </a:t>
            </a:r>
            <a:r>
              <a:rPr lang="en-US" sz="1600" b="0" i="0" dirty="0">
                <a:solidFill>
                  <a:srgbClr val="202122"/>
                </a:solidFill>
                <a:effectLst/>
                <a:latin typeface="Arial" panose="020B0604020202020204" pitchFamily="34" charset="0"/>
              </a:rPr>
              <a:t>subsequent samples are weighted in a moving window so that the </a:t>
            </a:r>
            <a:r>
              <a:rPr lang="en-US" sz="1600" b="0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most recent</a:t>
            </a:r>
          </a:p>
          <a:p>
            <a:r>
              <a:rPr lang="en-US" sz="1600" dirty="0">
                <a:solidFill>
                  <a:srgbClr val="0070C0"/>
                </a:solidFill>
                <a:latin typeface="Arial" panose="020B0604020202020204" pitchFamily="34" charset="0"/>
              </a:rPr>
              <a:t>  </a:t>
            </a:r>
            <a:r>
              <a:rPr lang="en-US" sz="1600" b="0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  samples have the highest weights</a:t>
            </a:r>
            <a:r>
              <a:rPr lang="en-US" sz="1600" b="0" i="0" dirty="0">
                <a:solidFill>
                  <a:srgbClr val="202122"/>
                </a:solidFill>
                <a:effectLst/>
                <a:latin typeface="Arial" panose="020B0604020202020204" pitchFamily="34" charset="0"/>
              </a:rPr>
              <a:t>, while the most distant samples contribute the least.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66398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>
              <a:defRPr/>
            </a:pPr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(3d)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10274" y="863715"/>
            <a:ext cx="9111140" cy="54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1500" y="458670"/>
            <a:ext cx="83687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2. gen.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Turbo Boost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71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-2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261475" y="998730"/>
            <a:ext cx="8495990" cy="5066865"/>
            <a:chOff x="164823" y="1721200"/>
            <a:chExt cx="8495990" cy="5083175"/>
          </a:xfrm>
        </p:grpSpPr>
        <p:pic>
          <p:nvPicPr>
            <p:cNvPr id="212994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5"/>
            <a:stretch>
              <a:fillRect/>
            </a:stretch>
          </p:blipFill>
          <p:spPr bwMode="auto">
            <a:xfrm>
              <a:off x="323850" y="1721200"/>
              <a:ext cx="8131175" cy="508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/>
            <p:nvPr/>
          </p:nvSpPr>
          <p:spPr bwMode="auto">
            <a:xfrm>
              <a:off x="7047275" y="6174900"/>
              <a:ext cx="1407750" cy="62947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5742130" y="5703348"/>
              <a:ext cx="291868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Multiple algorithms are used to manage in parallel 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current, power and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 die temperature.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 [</a:t>
              </a:r>
              <a:r>
                <a:rPr lang="hu-HU" altLang="en-US" sz="1200" noProof="0" dirty="0">
                  <a:solidFill>
                    <a:srgbClr val="000000"/>
                  </a:solidFill>
                  <a:latin typeface="Arial Black" panose="020B0A04020102020204" pitchFamily="34" charset="0"/>
                  <a:cs typeface="Arial" charset="0"/>
                </a:rPr>
                <a:t>71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]</a:t>
              </a:r>
              <a:endPara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872224" y="3006533"/>
              <a:ext cx="168988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</a:rPr>
                <a:t>Stepped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</a:rPr>
                <a:t>voltage/frequency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</a:rPr>
                <a:t>transitions</a:t>
              </a:r>
            </a:p>
          </p:txBody>
        </p:sp>
        <p:cxnSp>
          <p:nvCxnSpPr>
            <p:cNvPr id="9" name="Straight Connector 8"/>
            <p:cNvCxnSpPr/>
            <p:nvPr/>
          </p:nvCxnSpPr>
          <p:spPr bwMode="auto">
            <a:xfrm>
              <a:off x="2456765" y="4149080"/>
              <a:ext cx="2070230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" name="TextBox 10"/>
            <p:cNvSpPr txBox="1"/>
            <p:nvPr/>
          </p:nvSpPr>
          <p:spPr>
            <a:xfrm>
              <a:off x="2878214" y="3914430"/>
              <a:ext cx="83869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30-60sec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872804" y="6068034"/>
              <a:ext cx="182537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FF0000"/>
                  </a:solidFill>
                  <a:latin typeface="Arial Black" panose="020B0A04020102020204" pitchFamily="34" charset="0"/>
                </a:rPr>
                <a:t>Rolling average</a:t>
              </a:r>
            </a:p>
            <a:p>
              <a:pPr algn="ctr"/>
              <a:r>
                <a:rPr lang="en-US" sz="1200" dirty="0">
                  <a:solidFill>
                    <a:srgbClr val="FF0000"/>
                  </a:solidFill>
                  <a:latin typeface="Arial Black" panose="020B0A04020102020204" pitchFamily="34" charset="0"/>
                </a:rPr>
                <a:t>die temperature</a:t>
              </a:r>
            </a:p>
            <a:p>
              <a:pPr algn="ctr"/>
              <a:r>
                <a:rPr lang="en-US" sz="1200" dirty="0">
                  <a:solidFill>
                    <a:srgbClr val="FF0000"/>
                  </a:solidFill>
                  <a:latin typeface="Arial Black" panose="020B0A04020102020204" pitchFamily="34" charset="0"/>
                </a:rPr>
                <a:t>over a time window</a:t>
              </a:r>
            </a:p>
          </p:txBody>
        </p:sp>
        <p:cxnSp>
          <p:nvCxnSpPr>
            <p:cNvPr id="14" name="Straight Arrow Connector 13"/>
            <p:cNvCxnSpPr/>
            <p:nvPr/>
          </p:nvCxnSpPr>
          <p:spPr bwMode="auto">
            <a:xfrm flipV="1">
              <a:off x="2878214" y="4644135"/>
              <a:ext cx="253626" cy="1423899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6" name="Rounded Rectangle 15"/>
            <p:cNvSpPr/>
            <p:nvPr/>
          </p:nvSpPr>
          <p:spPr bwMode="auto">
            <a:xfrm>
              <a:off x="1691680" y="2461260"/>
              <a:ext cx="1093808" cy="612648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672430" y="2275000"/>
              <a:ext cx="1186534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B050"/>
                  </a:solidFill>
                  <a:latin typeface="Arial Black" panose="020B0A04020102020204" pitchFamily="34" charset="0"/>
                </a:rPr>
                <a:t>C0 Turbo state</a:t>
              </a:r>
            </a:p>
          </p:txBody>
        </p:sp>
        <p:cxnSp>
          <p:nvCxnSpPr>
            <p:cNvPr id="18" name="Straight Arrow Connector 17"/>
            <p:cNvCxnSpPr/>
            <p:nvPr/>
          </p:nvCxnSpPr>
          <p:spPr bwMode="auto">
            <a:xfrm>
              <a:off x="2284947" y="2727040"/>
              <a:ext cx="351838" cy="438435"/>
            </a:xfrm>
            <a:prstGeom prst="straightConnector1">
              <a:avLst/>
            </a:prstGeom>
            <a:noFill/>
            <a:ln w="1905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" name="TextBox 9"/>
            <p:cNvSpPr txBox="1"/>
            <p:nvPr/>
          </p:nvSpPr>
          <p:spPr>
            <a:xfrm>
              <a:off x="1718033" y="3991767"/>
              <a:ext cx="741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latin typeface="Arial Black" panose="020B0A04020102020204" pitchFamily="34" charset="0"/>
                </a:rPr>
                <a:t>“TDP”</a:t>
              </a: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792163" y="4095228"/>
              <a:ext cx="539477" cy="29146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46894" y="4014065"/>
              <a:ext cx="1165704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50" b="1" dirty="0">
                  <a:latin typeface="Arial Black" panose="020B0A04020102020204" pitchFamily="34" charset="0"/>
                </a:rPr>
                <a:t>1. gen. </a:t>
              </a:r>
            </a:p>
            <a:p>
              <a:pPr algn="ctr"/>
              <a:r>
                <a:rPr lang="en-US" sz="1150" b="1" dirty="0">
                  <a:latin typeface="Arial Black" panose="020B0A04020102020204" pitchFamily="34" charset="0"/>
                </a:rPr>
                <a:t>Turbo Boost</a:t>
              </a:r>
            </a:p>
          </p:txBody>
        </p:sp>
        <p:sp>
          <p:nvSpPr>
            <p:cNvPr id="23" name="Rectangle 22"/>
            <p:cNvSpPr/>
            <p:nvPr/>
          </p:nvSpPr>
          <p:spPr bwMode="auto">
            <a:xfrm>
              <a:off x="296863" y="2754313"/>
              <a:ext cx="1115735" cy="494667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64823" y="2888940"/>
              <a:ext cx="13501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" b="1" dirty="0"/>
                <a:t>2. gen.</a:t>
              </a:r>
            </a:p>
            <a:p>
              <a:pPr algn="ctr"/>
              <a:r>
                <a:rPr lang="en-US" sz="1150" b="1" dirty="0"/>
                <a:t>Turbo Boost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71500" y="6219310"/>
            <a:ext cx="92910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20" dirty="0">
                <a:latin typeface="+mj-lt"/>
              </a:rPr>
              <a:t>Voltage/frequency is reduced in a stepped down fashion to avoid too massive transitions,</a:t>
            </a:r>
          </a:p>
          <a:p>
            <a:r>
              <a:rPr lang="en-US" sz="1600" spc="-20" dirty="0">
                <a:latin typeface="+mj-lt"/>
              </a:rPr>
              <a:t>  </a:t>
            </a:r>
            <a:r>
              <a:rPr lang="en-US" sz="1600" spc="-60" dirty="0">
                <a:latin typeface="+mj-lt"/>
              </a:rPr>
              <a:t>that may cause interference signals that may cause malfunctioning of the electronic circuits.</a:t>
            </a:r>
          </a:p>
        </p:txBody>
      </p:sp>
      <p:sp>
        <p:nvSpPr>
          <p:cNvPr id="15" name="Rectangle 14"/>
          <p:cNvSpPr/>
          <p:nvPr/>
        </p:nvSpPr>
        <p:spPr bwMode="auto">
          <a:xfrm>
            <a:off x="1814685" y="1543683"/>
            <a:ext cx="1067455" cy="430787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81690" y="1541402"/>
            <a:ext cx="115063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>
                <a:solidFill>
                  <a:srgbClr val="00B050"/>
                </a:solidFill>
                <a:latin typeface="+mj-lt"/>
              </a:rPr>
              <a:t>P0 Turbo</a:t>
            </a:r>
          </a:p>
          <a:p>
            <a:pPr algn="ctr"/>
            <a:r>
              <a:rPr lang="en-US" sz="1300" b="1" dirty="0">
                <a:solidFill>
                  <a:srgbClr val="00B050"/>
                </a:solidFill>
                <a:latin typeface="+mj-lt"/>
              </a:rPr>
              <a:t>state</a:t>
            </a:r>
          </a:p>
        </p:txBody>
      </p:sp>
    </p:spTree>
    <p:extLst>
      <p:ext uri="{BB962C8B-B14F-4D97-AF65-F5344CB8AC3E}">
        <p14:creationId xmlns:p14="http://schemas.microsoft.com/office/powerpoint/2010/main" val="1570230514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5947" y="791955"/>
            <a:ext cx="9144000" cy="284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458670"/>
            <a:ext cx="69351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Intel’s 1. and 2. gen. Turbo Boost Technologies [</a:t>
            </a:r>
            <a:r>
              <a:rPr lang="hu-HU" sz="1600" dirty="0">
                <a:solidFill>
                  <a:schemeClr val="accent6"/>
                </a:solidFill>
                <a:latin typeface="Verdana"/>
              </a:rPr>
              <a:t>72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95895" y="799106"/>
            <a:ext cx="94266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Sandy Bridge’s </a:t>
            </a:r>
            <a:r>
              <a:rPr lang="en-US" sz="1600" dirty="0">
                <a:solidFill>
                  <a:srgbClr val="FF0000"/>
                </a:solidFill>
              </a:rPr>
              <a:t>2. gen. turbo implementation </a:t>
            </a:r>
            <a:r>
              <a:rPr lang="en-US" sz="1600" dirty="0">
                <a:solidFill>
                  <a:srgbClr val="0070C0"/>
                </a:solidFill>
              </a:rPr>
              <a:t>differs significantly </a:t>
            </a:r>
            <a:r>
              <a:rPr lang="en-US" sz="1600" dirty="0"/>
              <a:t>from that of prior-</a:t>
            </a:r>
          </a:p>
          <a:p>
            <a:r>
              <a:rPr lang="en-US" sz="1600" dirty="0"/>
              <a:t>      generation as follows: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2AB80DA-BE10-D544-939A-5DA771FE414D}"/>
              </a:ext>
            </a:extLst>
          </p:cNvPr>
          <p:cNvSpPr txBox="1"/>
          <p:nvPr/>
        </p:nvSpPr>
        <p:spPr>
          <a:xfrm>
            <a:off x="386535" y="1414225"/>
            <a:ext cx="8556125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1. gen. </a:t>
            </a:r>
            <a:r>
              <a:rPr lang="en-US" sz="1600" dirty="0"/>
              <a:t>turbo boost technology makes use of the </a:t>
            </a:r>
            <a:r>
              <a:rPr lang="en-US" sz="1600" dirty="0">
                <a:solidFill>
                  <a:srgbClr val="FF0000"/>
                </a:solidFill>
              </a:rPr>
              <a:t>power headroom</a:t>
            </a:r>
          </a:p>
          <a:p>
            <a:r>
              <a:rPr lang="en-US" sz="1600" dirty="0"/>
              <a:t>       (difference of the actual power consumption and TDP </a:t>
            </a:r>
            <a:r>
              <a:rPr lang="en-US" sz="1600" dirty="0">
                <a:solidFill>
                  <a:srgbClr val="FF0000"/>
                </a:solidFill>
              </a:rPr>
              <a:t>in W</a:t>
            </a:r>
            <a:r>
              <a:rPr lang="en-US" sz="1600" dirty="0"/>
              <a:t>) whereas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 its. </a:t>
            </a:r>
            <a:r>
              <a:rPr lang="en-US" sz="1600" dirty="0">
                <a:solidFill>
                  <a:srgbClr val="0070C0"/>
                </a:solidFill>
              </a:rPr>
              <a:t>2. gen. </a:t>
            </a:r>
            <a:r>
              <a:rPr lang="en-US" sz="1600" dirty="0"/>
              <a:t>utilizes an accumulated </a:t>
            </a:r>
            <a:r>
              <a:rPr lang="en-US" sz="1600" dirty="0">
                <a:solidFill>
                  <a:srgbClr val="FF0000"/>
                </a:solidFill>
              </a:rPr>
              <a:t>energy credit in </a:t>
            </a:r>
            <a:r>
              <a:rPr lang="en-US" sz="1600" dirty="0" err="1">
                <a:solidFill>
                  <a:srgbClr val="FF0000"/>
                </a:solidFill>
              </a:rPr>
              <a:t>Ws</a:t>
            </a:r>
            <a:r>
              <a:rPr lang="en-US" sz="1600" dirty="0"/>
              <a:t>).</a:t>
            </a:r>
          </a:p>
          <a:p>
            <a:r>
              <a:rPr lang="en-US" sz="1600" dirty="0"/>
              <a:t>b) </a:t>
            </a:r>
            <a:r>
              <a:rPr lang="en-US" sz="1600" spc="-50" dirty="0"/>
              <a:t>In the </a:t>
            </a:r>
            <a:r>
              <a:rPr lang="en-US" sz="1600" spc="-50" dirty="0">
                <a:solidFill>
                  <a:srgbClr val="0070C0"/>
                </a:solidFill>
              </a:rPr>
              <a:t>1. gen. </a:t>
            </a:r>
            <a:r>
              <a:rPr lang="en-US" sz="1600" spc="-50" dirty="0"/>
              <a:t>turbo technology, the actual </a:t>
            </a:r>
            <a:r>
              <a:rPr lang="en-US" sz="1600" spc="-50" dirty="0">
                <a:solidFill>
                  <a:srgbClr val="FF0000"/>
                </a:solidFill>
              </a:rPr>
              <a:t>power consumption </a:t>
            </a:r>
            <a:r>
              <a:rPr lang="en-US" sz="1600" spc="-50" dirty="0"/>
              <a:t>remains </a:t>
            </a:r>
            <a:r>
              <a:rPr lang="en-US" sz="1600" spc="-50" dirty="0">
                <a:solidFill>
                  <a:srgbClr val="FF0000"/>
                </a:solidFill>
              </a:rPr>
              <a:t>below TDP,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whereas in its </a:t>
            </a:r>
            <a:r>
              <a:rPr lang="en-US" sz="1600" dirty="0">
                <a:solidFill>
                  <a:srgbClr val="0070C0"/>
                </a:solidFill>
              </a:rPr>
              <a:t>2. gen. </a:t>
            </a:r>
            <a:r>
              <a:rPr lang="en-US" sz="1600" dirty="0"/>
              <a:t>it </a:t>
            </a:r>
            <a:r>
              <a:rPr lang="en-US" sz="1600" dirty="0">
                <a:solidFill>
                  <a:srgbClr val="FF0000"/>
                </a:solidFill>
              </a:rPr>
              <a:t>surpasses TDP </a:t>
            </a:r>
            <a:r>
              <a:rPr lang="en-US" sz="1600" dirty="0"/>
              <a:t>in a time window.</a:t>
            </a:r>
          </a:p>
          <a:p>
            <a:r>
              <a:rPr lang="en-US" sz="1600" dirty="0"/>
              <a:t>c) As a consequence, the </a:t>
            </a:r>
            <a:r>
              <a:rPr lang="en-US" sz="1600" dirty="0">
                <a:solidFill>
                  <a:srgbClr val="0070C0"/>
                </a:solidFill>
              </a:rPr>
              <a:t>2. gen. </a:t>
            </a:r>
            <a:r>
              <a:rPr lang="en-US" sz="1600" dirty="0"/>
              <a:t>turbo boost technology results in considerably</a:t>
            </a:r>
          </a:p>
          <a:p>
            <a:r>
              <a:rPr lang="en-US" sz="1600" dirty="0"/>
              <a:t>     </a:t>
            </a:r>
            <a:r>
              <a:rPr lang="en-US" sz="1600" dirty="0">
                <a:solidFill>
                  <a:srgbClr val="FF0000"/>
                </a:solidFill>
              </a:rPr>
              <a:t>higher turbo frequencies </a:t>
            </a:r>
            <a:r>
              <a:rPr lang="en-US" sz="1600" dirty="0"/>
              <a:t>than its </a:t>
            </a:r>
            <a:r>
              <a:rPr lang="en-US" sz="1600" dirty="0">
                <a:solidFill>
                  <a:srgbClr val="0070C0"/>
                </a:solidFill>
              </a:rPr>
              <a:t>1. gen. </a:t>
            </a:r>
            <a:r>
              <a:rPr lang="en-US" sz="1600" dirty="0"/>
              <a:t>implementation, but needs a</a:t>
            </a:r>
          </a:p>
          <a:p>
            <a:r>
              <a:rPr lang="en-US" sz="1600" dirty="0"/>
              <a:t>     </a:t>
            </a:r>
            <a:r>
              <a:rPr lang="en-US" sz="1600" dirty="0">
                <a:solidFill>
                  <a:srgbClr val="FF0000"/>
                </a:solidFill>
              </a:rPr>
              <a:t>better cooling.</a:t>
            </a:r>
            <a:endParaRPr lang="hu-HU" sz="16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490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87089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Defined power levels (PL) in Intel’s 2. gen. Turbo Boost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746125" y="863715"/>
            <a:ext cx="7876389" cy="4375110"/>
            <a:chOff x="746125" y="953725"/>
            <a:chExt cx="7876389" cy="437511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2277"/>
            <a:stretch/>
          </p:blipFill>
          <p:spPr>
            <a:xfrm>
              <a:off x="1061610" y="1043710"/>
              <a:ext cx="7560904" cy="4275500"/>
            </a:xfrm>
            <a:prstGeom prst="rect">
              <a:avLst/>
            </a:prstGeom>
          </p:spPr>
        </p:pic>
        <p:sp>
          <p:nvSpPr>
            <p:cNvPr id="7" name="Rectangle 6"/>
            <p:cNvSpPr/>
            <p:nvPr/>
          </p:nvSpPr>
          <p:spPr bwMode="auto">
            <a:xfrm>
              <a:off x="746125" y="4788775"/>
              <a:ext cx="1845655" cy="54006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746125" y="953725"/>
              <a:ext cx="922827" cy="22502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0" name="Straight Arrow Connector 9"/>
            <p:cNvCxnSpPr/>
            <p:nvPr/>
          </p:nvCxnSpPr>
          <p:spPr bwMode="auto">
            <a:xfrm flipV="1">
              <a:off x="4436985" y="1853825"/>
              <a:ext cx="675075" cy="18002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" name="TextBox 10"/>
            <p:cNvSpPr txBox="1"/>
            <p:nvPr/>
          </p:nvSpPr>
          <p:spPr>
            <a:xfrm>
              <a:off x="5157065" y="1628800"/>
              <a:ext cx="965329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Current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152909" y="4552713"/>
              <a:ext cx="952507" cy="2231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50" dirty="0">
                  <a:solidFill>
                    <a:schemeClr val="tx2">
                      <a:lumMod val="95000"/>
                      <a:lumOff val="5000"/>
                    </a:schemeClr>
                  </a:solidFill>
                  <a:latin typeface="Arial Rounded MT Bold" panose="020F0704030504030204" pitchFamily="34" charset="0"/>
                </a:rPr>
                <a:t>(Temperature)</a:t>
              </a:r>
            </a:p>
          </p:txBody>
        </p:sp>
        <p:cxnSp>
          <p:nvCxnSpPr>
            <p:cNvPr id="15" name="Straight Arrow Connector 14"/>
            <p:cNvCxnSpPr/>
            <p:nvPr/>
          </p:nvCxnSpPr>
          <p:spPr bwMode="auto">
            <a:xfrm flipV="1">
              <a:off x="4572000" y="3258105"/>
              <a:ext cx="0" cy="75600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4" name="TextBox 3"/>
            <p:cNvSpPr txBox="1"/>
            <p:nvPr/>
          </p:nvSpPr>
          <p:spPr>
            <a:xfrm>
              <a:off x="2861810" y="3654025"/>
              <a:ext cx="46519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dirty="0">
                  <a:latin typeface="+mj-lt"/>
                </a:rPr>
                <a:t>TDP</a:t>
              </a:r>
              <a:endParaRPr lang="en-US" sz="1100" dirty="0">
                <a:latin typeface="+mj-lt"/>
              </a:endParaRPr>
            </a:p>
          </p:txBody>
        </p:sp>
      </p:grpSp>
      <p:sp>
        <p:nvSpPr>
          <p:cNvPr id="18" name="Rounded Rectangle 17"/>
          <p:cNvSpPr/>
          <p:nvPr/>
        </p:nvSpPr>
        <p:spPr bwMode="auto">
          <a:xfrm>
            <a:off x="-59188" y="5213901"/>
            <a:ext cx="9207515" cy="159047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1500" y="5267526"/>
            <a:ext cx="8749768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 It is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effectively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TDP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value, that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cooling limit.</a:t>
            </a:r>
          </a:p>
          <a:p>
            <a:pPr>
              <a:spcAft>
                <a:spcPts val="300"/>
              </a:spcAft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 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PL1 may be sustained without time constraints, if cooling is properly designed.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1500" y="5852591"/>
            <a:ext cx="9250609" cy="9002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PL2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:</a:t>
            </a:r>
            <a:r>
              <a:rPr kumimoji="0" lang="en-US" sz="1600" b="1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  </a:t>
            </a:r>
            <a:r>
              <a:rPr kumimoji="0" lang="en-US" sz="160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The </a:t>
            </a:r>
            <a:r>
              <a:rPr lang="en-US" sz="1600" spc="-40" dirty="0">
                <a:solidFill>
                  <a:srgbClr val="FF0000"/>
                </a:solidFill>
                <a:latin typeface="Verdana"/>
              </a:rPr>
              <a:t>Peak Power Limit</a:t>
            </a:r>
            <a:r>
              <a:rPr lang="en-US" sz="1600" spc="-40" dirty="0">
                <a:latin typeface="Verdana"/>
              </a:rPr>
              <a:t>, this is the power that the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processor consumes for a short time</a:t>
            </a:r>
          </a:p>
          <a:p>
            <a:pPr lvl="0">
              <a:spcAft>
                <a:spcPts val="300"/>
              </a:spcAft>
              <a:defRPr/>
            </a:pPr>
            <a:r>
              <a:rPr lang="en-US" sz="1600" spc="-40" dirty="0">
                <a:solidFill>
                  <a:srgbClr val="0070C0"/>
                </a:solidFill>
                <a:latin typeface="Verdana"/>
              </a:rPr>
              <a:t>          </a:t>
            </a:r>
            <a:r>
              <a:rPr lang="en-US" sz="1600" spc="-40" dirty="0">
                <a:latin typeface="Verdana"/>
              </a:rPr>
              <a:t> (e.g. 20 s)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while it is running in the turbo power mode</a:t>
            </a:r>
            <a:r>
              <a:rPr lang="en-US" sz="1600" spc="-40" dirty="0">
                <a:latin typeface="Verdana"/>
              </a:rPr>
              <a:t>.</a:t>
            </a:r>
          </a:p>
          <a:p>
            <a:pPr lvl="0">
              <a:defRPr/>
            </a:pPr>
            <a:r>
              <a:rPr lang="en-US" sz="1600" spc="-40" dirty="0">
                <a:solidFill>
                  <a:srgbClr val="FF0000"/>
                </a:solidFill>
                <a:latin typeface="Verdana"/>
              </a:rPr>
              <a:t>τ:    </a:t>
            </a:r>
            <a:r>
              <a:rPr lang="en-US" sz="1600" spc="-90" dirty="0">
                <a:solidFill>
                  <a:srgbClr val="FF0000"/>
                </a:solidFill>
                <a:latin typeface="Verdana"/>
              </a:rPr>
              <a:t>The Turbo Window, </a:t>
            </a:r>
            <a:r>
              <a:rPr lang="en-US" sz="1600" spc="-90" dirty="0">
                <a:solidFill>
                  <a:srgbClr val="0070C0"/>
                </a:solidFill>
                <a:latin typeface="Verdana"/>
              </a:rPr>
              <a:t>the time until the power budget is consumed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in turbo mode.</a:t>
            </a:r>
          </a:p>
        </p:txBody>
      </p:sp>
    </p:spTree>
    <p:extLst>
      <p:ext uri="{BB962C8B-B14F-4D97-AF65-F5344CB8AC3E}">
        <p14:creationId xmlns:p14="http://schemas.microsoft.com/office/powerpoint/2010/main" val="3021427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89057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Defined further parameters in Intel’s 2. gen. Turbo Boost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7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5454225"/>
            <a:ext cx="9271769" cy="11926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Power limit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arising from the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attery protection current limit.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TDC: The Thermal Design Current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i.e., a sustainable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current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that the processor</a:t>
            </a:r>
          </a:p>
          <a:p>
            <a:pPr lvl="0">
              <a:spcAft>
                <a:spcPts val="3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   is expected to supply in turbo mode (Turbo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módhoz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igényelt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áram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).</a:t>
            </a:r>
          </a:p>
          <a:p>
            <a:r>
              <a:rPr lang="en-US" sz="1600" spc="-80" dirty="0">
                <a:solidFill>
                  <a:srgbClr val="FF0000"/>
                </a:solidFill>
                <a:latin typeface="Verdana"/>
              </a:rPr>
              <a:t>RATL</a:t>
            </a:r>
            <a:r>
              <a:rPr lang="en-US" sz="1600" spc="-80" dirty="0">
                <a:solidFill>
                  <a:srgbClr val="000000"/>
                </a:solidFill>
                <a:latin typeface="Verdana"/>
              </a:rPr>
              <a:t>: </a:t>
            </a:r>
            <a:r>
              <a:rPr lang="en-US" sz="1600" spc="-80" dirty="0">
                <a:solidFill>
                  <a:srgbClr val="FF0000"/>
                </a:solidFill>
                <a:latin typeface="Verdana"/>
              </a:rPr>
              <a:t>Rolling Average Temperature Level: Rolling average temperature over the time window </a:t>
            </a:r>
            <a:r>
              <a:rPr lang="el-GR" sz="1600" spc="-80" dirty="0">
                <a:solidFill>
                  <a:srgbClr val="FF0000"/>
                </a:solidFill>
                <a:latin typeface="Verdana"/>
              </a:rPr>
              <a:t>τ</a:t>
            </a:r>
            <a:r>
              <a:rPr lang="en-US" sz="1600" spc="-80" dirty="0">
                <a:solidFill>
                  <a:srgbClr val="FF0000"/>
                </a:solidFill>
                <a:latin typeface="Verdana"/>
              </a:rPr>
              <a:t> </a:t>
            </a:r>
            <a:endParaRPr kumimoji="0" lang="en-US" sz="1600" b="1" i="0" u="none" strike="noStrike" kern="1200" cap="none" spc="-80" normalizeH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746125" y="953725"/>
            <a:ext cx="7876389" cy="4375110"/>
            <a:chOff x="746125" y="953725"/>
            <a:chExt cx="7876389" cy="437511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2277"/>
            <a:stretch/>
          </p:blipFill>
          <p:spPr>
            <a:xfrm>
              <a:off x="1061610" y="1043710"/>
              <a:ext cx="7560904" cy="4275500"/>
            </a:xfrm>
            <a:prstGeom prst="rect">
              <a:avLst/>
            </a:prstGeom>
          </p:spPr>
        </p:pic>
        <p:sp>
          <p:nvSpPr>
            <p:cNvPr id="7" name="Rectangle 6"/>
            <p:cNvSpPr/>
            <p:nvPr/>
          </p:nvSpPr>
          <p:spPr bwMode="auto">
            <a:xfrm>
              <a:off x="746125" y="4788775"/>
              <a:ext cx="1845655" cy="54006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746125" y="953725"/>
              <a:ext cx="922827" cy="22502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0" name="Straight Arrow Connector 9"/>
            <p:cNvCxnSpPr/>
            <p:nvPr/>
          </p:nvCxnSpPr>
          <p:spPr bwMode="auto">
            <a:xfrm flipV="1">
              <a:off x="4436985" y="1853825"/>
              <a:ext cx="675075" cy="18002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" name="TextBox 10"/>
            <p:cNvSpPr txBox="1"/>
            <p:nvPr/>
          </p:nvSpPr>
          <p:spPr>
            <a:xfrm>
              <a:off x="5157065" y="1628800"/>
              <a:ext cx="965329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Current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61810" y="3654025"/>
              <a:ext cx="46519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dirty="0">
                  <a:latin typeface="+mj-lt"/>
                </a:rPr>
                <a:t>TDP</a:t>
              </a:r>
              <a:endParaRPr lang="en-US" sz="1100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0204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6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6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(18)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38122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Intel’s lesson learned from the Pentium 4 debacle -1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16221" y="864000"/>
            <a:ext cx="9144000" cy="14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911622"/>
            <a:ext cx="9316036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latin typeface="+mj-lt"/>
              </a:rPr>
              <a:t>To address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relentless rise of dissipation </a:t>
            </a:r>
            <a:r>
              <a:rPr lang="en-US" sz="1600" dirty="0">
                <a:latin typeface="+mj-lt"/>
              </a:rPr>
              <a:t>while pursuing higher clock rates, 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in 2003</a:t>
            </a:r>
          </a:p>
          <a:p>
            <a:pPr lvl="0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shifted its focus of processor development </a:t>
            </a: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</a:rPr>
              <a:t>from the pure performance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goal</a:t>
            </a:r>
          </a:p>
          <a:p>
            <a:pPr lvl="0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  </a:t>
            </a: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to power efficiency, </a:t>
            </a:r>
            <a:r>
              <a:rPr lang="en-US" altLang="en-US" sz="1600" dirty="0">
                <a:solidFill>
                  <a:srgbClr val="000000"/>
                </a:solidFill>
                <a:latin typeface="Verdana"/>
              </a:rPr>
              <a:t>as stated in a slide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revealed at a shareholder’s meeting back in </a:t>
            </a:r>
          </a:p>
          <a:p>
            <a:pPr lvl="0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  4/2006 (see next slide)</a:t>
            </a:r>
            <a:r>
              <a:rPr lang="hu-HU" altLang="en-US" sz="1600" dirty="0">
                <a:solidFill>
                  <a:srgbClr val="000000"/>
                </a:solidFill>
                <a:latin typeface="Verdana"/>
              </a:rPr>
              <a:t>.</a:t>
            </a:r>
            <a:endParaRPr lang="en-US" altLang="en-US" sz="1600" dirty="0">
              <a:solidFill>
                <a:srgbClr val="000000"/>
              </a:solidFill>
              <a:latin typeface="Verdana"/>
            </a:endParaRPr>
          </a:p>
          <a:p>
            <a:pPr>
              <a:spcBef>
                <a:spcPct val="0"/>
              </a:spcBef>
              <a:buClr>
                <a:srgbClr val="000000"/>
              </a:buClr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Power efficiency is </a:t>
            </a:r>
            <a:r>
              <a:rPr lang="en-US" altLang="en-US" sz="1600" dirty="0">
                <a:solidFill>
                  <a:srgbClr val="000000"/>
                </a:solidFill>
                <a:latin typeface="Verdana"/>
              </a:rPr>
              <a:t>understood as 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performance per watt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, given e.g. in GFLOPS/W.</a:t>
            </a:r>
          </a:p>
          <a:p>
            <a:pPr lvl="0">
              <a:spcBef>
                <a:spcPct val="0"/>
              </a:spcBef>
              <a:buClr>
                <a:srgbClr val="000000"/>
              </a:buClr>
              <a:defRPr/>
            </a:pP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34704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0770195"/>
              </p:ext>
            </p:extLst>
          </p:nvPr>
        </p:nvGraphicFramePr>
        <p:xfrm>
          <a:off x="624371" y="1043735"/>
          <a:ext cx="7908069" cy="726440"/>
        </p:xfrm>
        <a:graphic>
          <a:graphicData uri="http://schemas.openxmlformats.org/drawingml/2006/table">
            <a:tbl>
              <a:tblPr/>
              <a:tblGrid>
                <a:gridCol w="2636023">
                  <a:extLst>
                    <a:ext uri="{9D8B030D-6E8A-4147-A177-3AD203B41FA5}">
                      <a16:colId xmlns:a16="http://schemas.microsoft.com/office/drawing/2014/main" val="3967335280"/>
                    </a:ext>
                  </a:extLst>
                </a:gridCol>
                <a:gridCol w="2636023">
                  <a:extLst>
                    <a:ext uri="{9D8B030D-6E8A-4147-A177-3AD203B41FA5}">
                      <a16:colId xmlns:a16="http://schemas.microsoft.com/office/drawing/2014/main" val="3597176636"/>
                    </a:ext>
                  </a:extLst>
                </a:gridCol>
                <a:gridCol w="2636023">
                  <a:extLst>
                    <a:ext uri="{9D8B030D-6E8A-4147-A177-3AD203B41FA5}">
                      <a16:colId xmlns:a16="http://schemas.microsoft.com/office/drawing/2014/main" val="67587499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fontAlgn="t"/>
                      <a:r>
                        <a:rPr lang="en-US" b="1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Sustained Power Level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PL1 / TDP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100 W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23927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t"/>
                      <a:r>
                        <a:rPr lang="en-US" b="1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Peak Power Level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PL2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150 W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544978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1500" y="458670"/>
            <a:ext cx="52048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50" dirty="0">
                <a:solidFill>
                  <a:schemeClr val="accent6"/>
                </a:solidFill>
                <a:latin typeface="+mj-lt"/>
              </a:rPr>
              <a:t>Example power levels and turbo window</a:t>
            </a:r>
          </a:p>
          <a:p>
            <a:r>
              <a:rPr lang="en-US" spc="50" dirty="0">
                <a:solidFill>
                  <a:schemeClr val="accent6"/>
                </a:solidFill>
                <a:latin typeface="+mj-lt"/>
              </a:rPr>
              <a:t> 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4327" y="1898830"/>
            <a:ext cx="9144000" cy="9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1510" y="1918600"/>
            <a:ext cx="905587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Total Energy credit (energy budget) </a:t>
            </a:r>
            <a:r>
              <a:rPr lang="en-US" sz="1600" dirty="0">
                <a:latin typeface="+mj-lt"/>
              </a:rPr>
              <a:t>can be interpreted as follows:</a:t>
            </a:r>
          </a:p>
          <a:p>
            <a:r>
              <a:rPr lang="en-US" sz="1600" dirty="0">
                <a:latin typeface="+mj-lt"/>
              </a:rPr>
              <a:t>    It is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budget accumulated while the processor is idle or is running light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workloads, thus consuming less power than the TDP.</a:t>
            </a:r>
            <a:endParaRPr lang="en-US" sz="1600" dirty="0"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C18028B-7495-8D25-99AF-B6E8DCF5374C}"/>
              </a:ext>
            </a:extLst>
          </p:cNvPr>
          <p:cNvSpPr txBox="1"/>
          <p:nvPr/>
        </p:nvSpPr>
        <p:spPr>
          <a:xfrm>
            <a:off x="161510" y="3023955"/>
            <a:ext cx="9811090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spc="-40" dirty="0">
                <a:latin typeface="+mj-lt"/>
              </a:rPr>
              <a:t>Let’s assume that the processor has accumulated an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energy credit of 1000  W.</a:t>
            </a:r>
          </a:p>
          <a:p>
            <a:r>
              <a:rPr lang="en-US" sz="1600" dirty="0">
                <a:latin typeface="+mj-lt"/>
              </a:rPr>
              <a:t>Then, with the above data,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turbo operation </a:t>
            </a:r>
            <a:r>
              <a:rPr lang="en-US" sz="1600" dirty="0">
                <a:latin typeface="+mj-lt"/>
              </a:rPr>
              <a:t>consumes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50 W</a:t>
            </a:r>
            <a:r>
              <a:rPr lang="en-US" sz="1600" dirty="0">
                <a:latin typeface="+mj-lt"/>
              </a:rPr>
              <a:t> per sec, and the</a:t>
            </a:r>
          </a:p>
          <a:p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turbo window </a:t>
            </a:r>
            <a:r>
              <a:rPr lang="en-US" sz="1600" dirty="0">
                <a:latin typeface="+mj-lt"/>
              </a:rPr>
              <a:t>will last for 1000 </a:t>
            </a:r>
            <a:r>
              <a:rPr lang="en-US" sz="1600" dirty="0" err="1">
                <a:latin typeface="+mj-lt"/>
              </a:rPr>
              <a:t>Ws</a:t>
            </a:r>
            <a:r>
              <a:rPr lang="en-US" sz="1600" dirty="0">
                <a:latin typeface="+mj-lt"/>
              </a:rPr>
              <a:t>/50 W =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20 s.</a:t>
            </a:r>
            <a:endParaRPr lang="hu-HU" sz="1600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01114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(8)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8236" y="449163"/>
            <a:ext cx="9144000" cy="39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68944"/>
            <a:ext cx="935696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Aft>
                <a:spcPts val="1200"/>
              </a:spcAft>
              <a:defRPr/>
            </a:pPr>
            <a:r>
              <a:rPr lang="en-US" sz="1600" spc="-40" dirty="0">
                <a:solidFill>
                  <a:srgbClr val="FF0000"/>
                </a:solidFill>
                <a:latin typeface="Verdana"/>
              </a:rPr>
              <a:t>Note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that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PL2 may be significantly higher than the TDP value. 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  <a:p>
            <a:pPr>
              <a:spcAft>
                <a:spcPts val="600"/>
              </a:spcAft>
            </a:pPr>
            <a:r>
              <a:rPr lang="en-US" sz="1600" spc="-50" dirty="0">
                <a:latin typeface="+mj-lt"/>
              </a:rPr>
              <a:t>E.g., Intel’s 8-core Core i9-9900X HED has a base frequency of 3.6 GHz and a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TDP</a:t>
            </a:r>
            <a:r>
              <a:rPr lang="en-US" sz="1600" spc="-50" dirty="0">
                <a:latin typeface="+mj-lt"/>
              </a:rPr>
              <a:t> of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95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</a:t>
            </a:r>
            <a:r>
              <a:rPr lang="en-US" sz="1600" dirty="0">
                <a:latin typeface="+mj-lt"/>
              </a:rPr>
              <a:t>.</a:t>
            </a:r>
          </a:p>
          <a:p>
            <a:pPr>
              <a:spcAft>
                <a:spcPts val="600"/>
              </a:spcAft>
            </a:pPr>
            <a:r>
              <a:rPr lang="en-US" sz="1600" spc="-40" dirty="0">
                <a:latin typeface="+mj-lt"/>
              </a:rPr>
              <a:t>It has, however, a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PL2</a:t>
            </a:r>
            <a:r>
              <a:rPr lang="en-US" sz="1600" spc="-40" dirty="0">
                <a:latin typeface="+mj-lt"/>
              </a:rPr>
              <a:t> of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210 W</a:t>
            </a:r>
            <a:r>
              <a:rPr lang="en-US" sz="1600" spc="-40" dirty="0">
                <a:latin typeface="+mj-lt"/>
              </a:rPr>
              <a:t>, i.e., it needs  210 W for running all 8 cores at 4.7 GHz. </a:t>
            </a:r>
          </a:p>
          <a:p>
            <a:r>
              <a:rPr lang="en-US" sz="1600" dirty="0">
                <a:latin typeface="+mj-lt"/>
              </a:rPr>
              <a:t>Obviously, this requires an appropriate cooling. </a:t>
            </a:r>
          </a:p>
        </p:txBody>
      </p:sp>
    </p:spTree>
    <p:extLst>
      <p:ext uri="{BB962C8B-B14F-4D97-AF65-F5344CB8AC3E}">
        <p14:creationId xmlns:p14="http://schemas.microsoft.com/office/powerpoint/2010/main" val="4213839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(9)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5854" y="5274205"/>
            <a:ext cx="89968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Rise of the Peak Power Level (PL2) in Intel’s subsequent processor lines [</a:t>
            </a:r>
            <a:r>
              <a:rPr lang="hu-HU" sz="1600" dirty="0">
                <a:latin typeface="+mj-lt"/>
              </a:rPr>
              <a:t>74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500" y="5679250"/>
            <a:ext cx="89288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Thus, for a Tiger Lake processor with a 15 W TDP, the VR has to supply 50 W power.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0" y="1763815"/>
            <a:ext cx="9144000" cy="3424878"/>
            <a:chOff x="0" y="2123854"/>
            <a:chExt cx="9144000" cy="3424878"/>
          </a:xfrm>
        </p:grpSpPr>
        <p:pic>
          <p:nvPicPr>
            <p:cNvPr id="6" name="Picture 2" descr="https://images.anandtech.com/doci/16063/474551355-Intel-Blueprint-Series-11th-Gen-Intel-Core-Processors-pdf-page-083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76" t="70314" r="7304" b="20134"/>
            <a:stretch/>
          </p:blipFill>
          <p:spPr bwMode="auto">
            <a:xfrm>
              <a:off x="0" y="2123854"/>
              <a:ext cx="9144000" cy="34248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2" descr="https://images.anandtech.com/doci/16063/474551355-Intel-Blueprint-Series-11th-Gen-Intel-Core-Processors-pdf-page-083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70" t="25977" r="52367" b="28147"/>
            <a:stretch/>
          </p:blipFill>
          <p:spPr bwMode="auto">
            <a:xfrm>
              <a:off x="26495" y="2258870"/>
              <a:ext cx="5355595" cy="32898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2" descr="https://images.anandtech.com/doci/16063/474551355-Intel-Blueprint-Series-11th-Gen-Intel-Core-Processors-pdf-page-083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137" t="20227" r="4037" b="32596"/>
            <a:stretch/>
          </p:blipFill>
          <p:spPr bwMode="auto">
            <a:xfrm>
              <a:off x="5382090" y="2311028"/>
              <a:ext cx="3690410" cy="22564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TextBox 11"/>
            <p:cNvSpPr txBox="1"/>
            <p:nvPr/>
          </p:nvSpPr>
          <p:spPr>
            <a:xfrm>
              <a:off x="4935080" y="4077813"/>
              <a:ext cx="46519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+mj-lt"/>
                </a:rPr>
                <a:t>TDP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736685" y="2303875"/>
              <a:ext cx="179613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solidFill>
                    <a:schemeClr val="bg1"/>
                  </a:solidFill>
                  <a:latin typeface="+mj-lt"/>
                </a:rPr>
                <a:t>Turbo Power Range</a:t>
              </a:r>
            </a:p>
          </p:txBody>
        </p:sp>
      </p:grpSp>
      <p:sp>
        <p:nvSpPr>
          <p:cNvPr id="4" name="Rounded Rectangle 3"/>
          <p:cNvSpPr/>
          <p:nvPr/>
        </p:nvSpPr>
        <p:spPr bwMode="auto">
          <a:xfrm>
            <a:off x="-16221" y="841705"/>
            <a:ext cx="9144000" cy="65208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1500" y="818710"/>
            <a:ext cx="92716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latin typeface="+mj-lt"/>
              </a:rPr>
              <a:t>In the course of processor evolution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Intel continuously raised the Peak Power Level (PL2)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over the TDP</a:t>
            </a:r>
            <a:r>
              <a:rPr lang="en-US" sz="1600" dirty="0">
                <a:latin typeface="+mj-lt"/>
              </a:rPr>
              <a:t>, in order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to increase turbo clock rates</a:t>
            </a:r>
            <a:r>
              <a:rPr lang="en-US" sz="1600" dirty="0">
                <a:latin typeface="+mj-lt"/>
              </a:rPr>
              <a:t>, as the Figure below indicates.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1500" y="472373"/>
            <a:ext cx="89409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80" dirty="0">
                <a:solidFill>
                  <a:schemeClr val="accent6"/>
                </a:solidFill>
                <a:latin typeface="+mj-lt"/>
              </a:rPr>
              <a:t>Rising the Peak Power Level (PL2) in subsequent generations of Intel’s processors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7D4A911-73C7-70CF-169B-6889A638E06D}"/>
              </a:ext>
            </a:extLst>
          </p:cNvPr>
          <p:cNvSpPr txBox="1"/>
          <p:nvPr/>
        </p:nvSpPr>
        <p:spPr>
          <a:xfrm>
            <a:off x="3140228" y="4513314"/>
            <a:ext cx="6335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+mj-lt"/>
              </a:rPr>
              <a:t>8</a:t>
            </a:r>
            <a:r>
              <a:rPr lang="en-US" sz="900" baseline="30000" dirty="0">
                <a:solidFill>
                  <a:schemeClr val="bg1"/>
                </a:solidFill>
                <a:latin typeface="+mj-lt"/>
              </a:rPr>
              <a:t>th</a:t>
            </a:r>
            <a:r>
              <a:rPr lang="en-US" sz="900" dirty="0">
                <a:solidFill>
                  <a:schemeClr val="bg1"/>
                </a:solidFill>
                <a:latin typeface="+mj-lt"/>
              </a:rPr>
              <a:t> gen.</a:t>
            </a:r>
            <a:endParaRPr lang="hu-HU" sz="9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F9D4260-545B-E8F3-3761-3044C323381D}"/>
              </a:ext>
            </a:extLst>
          </p:cNvPr>
          <p:cNvSpPr txBox="1"/>
          <p:nvPr/>
        </p:nvSpPr>
        <p:spPr>
          <a:xfrm>
            <a:off x="3806915" y="4509120"/>
            <a:ext cx="74732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+mj-lt"/>
              </a:rPr>
              <a:t>10</a:t>
            </a:r>
            <a:r>
              <a:rPr lang="en-US" sz="900" baseline="30000" dirty="0">
                <a:solidFill>
                  <a:schemeClr val="bg1"/>
                </a:solidFill>
                <a:latin typeface="+mj-lt"/>
              </a:rPr>
              <a:t>th</a:t>
            </a:r>
            <a:r>
              <a:rPr lang="en-US" sz="900" dirty="0">
                <a:solidFill>
                  <a:schemeClr val="bg1"/>
                </a:solidFill>
                <a:latin typeface="+mj-lt"/>
              </a:rPr>
              <a:t>  gen.</a:t>
            </a:r>
            <a:endParaRPr lang="hu-HU" sz="9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9FEC98B-99D3-3AB0-9EAD-08ADC02ED1E3}"/>
              </a:ext>
            </a:extLst>
          </p:cNvPr>
          <p:cNvSpPr txBox="1"/>
          <p:nvPr/>
        </p:nvSpPr>
        <p:spPr>
          <a:xfrm>
            <a:off x="4613568" y="4509120"/>
            <a:ext cx="70724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+mj-lt"/>
              </a:rPr>
              <a:t>11</a:t>
            </a:r>
            <a:r>
              <a:rPr lang="en-US" sz="900" baseline="30000" dirty="0">
                <a:solidFill>
                  <a:schemeClr val="bg1"/>
                </a:solidFill>
                <a:latin typeface="+mj-lt"/>
              </a:rPr>
              <a:t>th</a:t>
            </a:r>
            <a:r>
              <a:rPr lang="en-US" sz="900" dirty="0">
                <a:solidFill>
                  <a:schemeClr val="bg1"/>
                </a:solidFill>
                <a:latin typeface="+mj-lt"/>
              </a:rPr>
              <a:t> gen.</a:t>
            </a:r>
            <a:endParaRPr lang="hu-HU" sz="9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9A3E08-6A61-C439-1643-98D5EA7A09C0}"/>
              </a:ext>
            </a:extLst>
          </p:cNvPr>
          <p:cNvSpPr txBox="1"/>
          <p:nvPr/>
        </p:nvSpPr>
        <p:spPr>
          <a:xfrm>
            <a:off x="1961710" y="3429000"/>
            <a:ext cx="48603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+mj-lt"/>
              </a:rPr>
              <a:t>15 W</a:t>
            </a:r>
            <a:endParaRPr lang="hu-HU" sz="9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8D8BAB2-1A95-88D8-9574-E97AFECD7579}"/>
              </a:ext>
            </a:extLst>
          </p:cNvPr>
          <p:cNvSpPr txBox="1"/>
          <p:nvPr/>
        </p:nvSpPr>
        <p:spPr>
          <a:xfrm>
            <a:off x="4662010" y="2123855"/>
            <a:ext cx="48603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+mj-lt"/>
              </a:rPr>
              <a:t>50 W</a:t>
            </a:r>
            <a:endParaRPr lang="hu-HU" sz="9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C59772F-5BB1-D14D-8196-6007CAA4FFC2}"/>
              </a:ext>
            </a:extLst>
          </p:cNvPr>
          <p:cNvSpPr txBox="1"/>
          <p:nvPr/>
        </p:nvSpPr>
        <p:spPr>
          <a:xfrm>
            <a:off x="4031940" y="2298068"/>
            <a:ext cx="48603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+mj-lt"/>
              </a:rPr>
              <a:t>44 W</a:t>
            </a:r>
            <a:endParaRPr lang="hu-HU" sz="9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2E3DE98-81D2-1FE4-1669-3A3DF9DADE50}"/>
              </a:ext>
            </a:extLst>
          </p:cNvPr>
          <p:cNvSpPr txBox="1"/>
          <p:nvPr/>
        </p:nvSpPr>
        <p:spPr>
          <a:xfrm>
            <a:off x="3221850" y="2573905"/>
            <a:ext cx="48603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+mj-lt"/>
              </a:rPr>
              <a:t>35 W</a:t>
            </a:r>
            <a:endParaRPr lang="hu-HU" sz="9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3A07825-8C1C-BFE1-0BF3-BE7B012FD1B5}"/>
              </a:ext>
            </a:extLst>
          </p:cNvPr>
          <p:cNvSpPr txBox="1"/>
          <p:nvPr/>
        </p:nvSpPr>
        <p:spPr>
          <a:xfrm>
            <a:off x="2591780" y="3113965"/>
            <a:ext cx="48603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>
                <a:solidFill>
                  <a:schemeClr val="bg1"/>
                </a:solidFill>
                <a:latin typeface="+mj-lt"/>
              </a:rPr>
              <a:t>19 W</a:t>
            </a:r>
            <a:endParaRPr lang="hu-HU" sz="9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24520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4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438" y="473835"/>
            <a:ext cx="83266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Important turbo clock frequencies and the needed Peak Power level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6495" y="843167"/>
            <a:ext cx="9144000" cy="2412000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5900" y="843167"/>
            <a:ext cx="9028434" cy="2369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highest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turbo frequency 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single-core turbo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(often designated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P0-1C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 it occurs when only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active.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50" dirty="0">
                <a:solidFill>
                  <a:srgbClr val="000000"/>
                </a:solidFill>
                <a:latin typeface="Verdana"/>
              </a:rPr>
              <a:t>The second highest turbo frequency is the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dual-core turbo frequency </a:t>
            </a:r>
            <a:r>
              <a:rPr lang="en-US" sz="1600" spc="-50" dirty="0">
                <a:solidFill>
                  <a:srgbClr val="000000"/>
                </a:solidFill>
                <a:latin typeface="Verdana"/>
              </a:rPr>
              <a:t>(P0-2C), it occurs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spc="-50" dirty="0">
                <a:solidFill>
                  <a:srgbClr val="000000"/>
                </a:solidFill>
                <a:latin typeface="Verdana"/>
              </a:rPr>
              <a:t>      when two cores are active, etc.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A further distinguished turbo clock frequency is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all-core turbo frequency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(often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named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P0-nC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), which occurs when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all cores are active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 turbo mode.</a:t>
            </a:r>
            <a:endParaRPr lang="en-US" sz="1600" spc="-50" dirty="0">
              <a:solidFill>
                <a:srgbClr val="000000"/>
              </a:solidFill>
              <a:latin typeface="Verdana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increasing the number of active cores, the maximum turbo frequency decreases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(Here, we note that in client processors, all active cores run at the same clock rate).</a:t>
            </a:r>
          </a:p>
        </p:txBody>
      </p:sp>
    </p:spTree>
    <p:extLst>
      <p:ext uri="{BB962C8B-B14F-4D97-AF65-F5344CB8AC3E}">
        <p14:creationId xmlns:p14="http://schemas.microsoft.com/office/powerpoint/2010/main" val="2107127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14338" name="Picture 2" descr="https://images.anandtech.com/doci/14873/cfl_turbo_v2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00" y="1530158"/>
            <a:ext cx="8988425" cy="23488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4135" y="4190965"/>
            <a:ext cx="942136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column 1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turbo frequencies field provides the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single-core turbo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P0-1C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whereas the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last entry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this field shows the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core turbo </a:t>
            </a:r>
            <a:r>
              <a:rPr kumimoji="0" lang="en-US" sz="1600" b="0" i="0" u="none" strike="noStrike" kern="1200" cap="none" spc="-3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</a:t>
            </a:r>
            <a:r>
              <a:rPr lang="en-US" sz="1600" spc="-30" dirty="0" err="1">
                <a:solidFill>
                  <a:srgbClr val="000000"/>
                </a:solidFill>
                <a:latin typeface="Verdana"/>
              </a:rPr>
              <a:t>ies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P0-nC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E.g., for the 6-core i7-8700K the single-core turbo frequency is 4.7 GHz, whereas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all core turbo frequency is 4.3 GHz.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related PL2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value is 1.25xPL1= 1.25x95 W =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118.75 W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75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1903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maximum turbo clock frequencies for different number of active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Intel’s 8</a:t>
            </a:r>
            <a:r>
              <a:rPr kumimoji="0" lang="en-US" sz="1800" b="0" i="0" u="none" strike="noStrike" kern="1200" cap="none" spc="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Coffee Lake line (while no AVX code is running) [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75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94135" y="6399330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9673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>
              <a:defRPr/>
            </a:pPr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(12)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317163" y="6333065"/>
            <a:ext cx="54311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Power sharing between CPU and GPU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65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47713" y="2627763"/>
            <a:ext cx="7648575" cy="3501361"/>
            <a:chOff x="747713" y="2559013"/>
            <a:chExt cx="7648575" cy="3501361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2819"/>
            <a:stretch/>
          </p:blipFill>
          <p:spPr bwMode="auto">
            <a:xfrm>
              <a:off x="747713" y="2559013"/>
              <a:ext cx="7648575" cy="3500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8546" r="86193" b="5727"/>
            <a:stretch/>
          </p:blipFill>
          <p:spPr bwMode="auto">
            <a:xfrm>
              <a:off x="747713" y="5761974"/>
              <a:ext cx="1056035" cy="298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" name="TextBox 3"/>
          <p:cNvSpPr txBox="1"/>
          <p:nvPr/>
        </p:nvSpPr>
        <p:spPr>
          <a:xfrm>
            <a:off x="4887035" y="3947800"/>
            <a:ext cx="31687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(CPU Power =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– PG Power)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50577" y="3317730"/>
            <a:ext cx="47000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CPU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16221" y="1124880"/>
            <a:ext cx="9144000" cy="122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71500" y="458670"/>
            <a:ext cx="926445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-1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Intelligent power sharing between CPU cores and the processor graphics (PG)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solidFill>
                  <a:srgbClr val="000000"/>
                </a:solidFill>
                <a:cs typeface="Arial" charset="0"/>
              </a:rPr>
              <a:t>71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 -1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00624" y="1133745"/>
            <a:ext cx="9086911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Cores and graphics in Sandy Bridge processors are </a:t>
            </a:r>
            <a:r>
              <a:rPr lang="en-US" sz="1600" dirty="0">
                <a:solidFill>
                  <a:srgbClr val="FF0000"/>
                </a:solidFill>
              </a:rPr>
              <a:t>integrated</a:t>
            </a:r>
            <a:r>
              <a:rPr lang="en-US" sz="1600" dirty="0"/>
              <a:t> on the same die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and </a:t>
            </a:r>
            <a:r>
              <a:rPr lang="en-US" sz="1600" dirty="0">
                <a:solidFill>
                  <a:srgbClr val="0070C0"/>
                </a:solidFill>
              </a:rPr>
              <a:t>have separate voltage/frequency controls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package power consumption </a:t>
            </a:r>
            <a:r>
              <a:rPr lang="en-US" sz="1600" dirty="0"/>
              <a:t>is then the </a:t>
            </a:r>
            <a:r>
              <a:rPr lang="en-US" sz="1600" dirty="0">
                <a:solidFill>
                  <a:srgbClr val="0070C0"/>
                </a:solidFill>
              </a:rPr>
              <a:t>sum of both components</a:t>
            </a:r>
            <a:r>
              <a:rPr lang="en-US" sz="1600" dirty="0"/>
              <a:t>, as shown</a:t>
            </a:r>
          </a:p>
          <a:p>
            <a:pPr>
              <a:spcAft>
                <a:spcPts val="400"/>
              </a:spcAft>
            </a:pPr>
            <a:r>
              <a:rPr lang="en-US" sz="1600" dirty="0"/>
              <a:t>      below without turbo mode operation.</a:t>
            </a:r>
          </a:p>
        </p:txBody>
      </p:sp>
    </p:spTree>
    <p:extLst>
      <p:ext uri="{BB962C8B-B14F-4D97-AF65-F5344CB8AC3E}">
        <p14:creationId xmlns:p14="http://schemas.microsoft.com/office/powerpoint/2010/main" val="2130227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8" grpId="0"/>
      <p:bldP spid="5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https://images.anandtech.com/reviews/cpu/intel/sandybridge/arch/corengpupower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4" t="37446" r="-667" b="-5155"/>
          <a:stretch/>
        </p:blipFill>
        <p:spPr bwMode="auto">
          <a:xfrm>
            <a:off x="1151620" y="2843935"/>
            <a:ext cx="6705162" cy="33974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6505" y="6084295"/>
            <a:ext cx="89577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Figure: Exceeding the TDP value of the package for a short time (e.g. 20 s) in Intel’s</a:t>
            </a:r>
          </a:p>
          <a:p>
            <a:pPr algn="ctr"/>
            <a:r>
              <a:rPr lang="en-US" sz="1600" dirty="0"/>
              <a:t>Sandy Bridge processor [</a:t>
            </a:r>
            <a:r>
              <a:rPr lang="hu-HU" sz="1600" dirty="0"/>
              <a:t>76</a:t>
            </a:r>
            <a:r>
              <a:rPr lang="en-US" sz="1600" dirty="0"/>
              <a:t>]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71500" y="458670"/>
            <a:ext cx="926445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-1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Intelligent power sharing between CPU cores and the processor graphics (PG)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solidFill>
                  <a:srgbClr val="000000"/>
                </a:solidFill>
                <a:cs typeface="Arial" charset="0"/>
              </a:rPr>
              <a:t>71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 -2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2001" y="1164566"/>
            <a:ext cx="9132000" cy="15067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 flipH="1">
            <a:off x="217712" y="1174841"/>
            <a:ext cx="9349843" cy="13747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</a:t>
            </a:r>
            <a:r>
              <a:rPr lang="en-US" sz="1600" dirty="0">
                <a:solidFill>
                  <a:srgbClr val="FF0000"/>
                </a:solidFill>
              </a:rPr>
              <a:t>2. gen. turbo mode </a:t>
            </a:r>
            <a:r>
              <a:rPr lang="en-US" sz="1600" dirty="0"/>
              <a:t>the power consumption of the package </a:t>
            </a:r>
            <a:r>
              <a:rPr lang="en-US" sz="1600" dirty="0">
                <a:solidFill>
                  <a:srgbClr val="0070C0"/>
                </a:solidFill>
              </a:rPr>
              <a:t>can exceed TDP 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/>
              <a:t>(for a short time, say e.g. for 20 s), as indicated by the red lines. </a:t>
            </a:r>
          </a:p>
          <a:p>
            <a:r>
              <a:rPr lang="en-US" sz="1600" dirty="0"/>
              <a:t>    If there is an </a:t>
            </a:r>
            <a:r>
              <a:rPr lang="en-US" sz="1600" dirty="0">
                <a:solidFill>
                  <a:srgbClr val="FF0000"/>
                </a:solidFill>
              </a:rPr>
              <a:t>available energy credit </a:t>
            </a:r>
            <a:r>
              <a:rPr lang="en-US" sz="1600" dirty="0"/>
              <a:t>(after idle or light loaded operation), the </a:t>
            </a:r>
            <a:r>
              <a:rPr lang="en-US" sz="1600" dirty="0">
                <a:solidFill>
                  <a:srgbClr val="0070C0"/>
                </a:solidFill>
              </a:rPr>
              <a:t>PCU</a:t>
            </a:r>
          </a:p>
          <a:p>
            <a:r>
              <a:rPr lang="en-US" sz="1600" dirty="0"/>
              <a:t>     </a:t>
            </a:r>
            <a:r>
              <a:rPr lang="en-US" sz="1600" dirty="0">
                <a:solidFill>
                  <a:srgbClr val="0070C0"/>
                </a:solidFill>
              </a:rPr>
              <a:t> can allocate it either to the cores, to the graphics or to both on demand, to raise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CPU performance, graphics performance or both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80964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42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51" t="19880" r="13971" b="5000"/>
          <a:stretch/>
        </p:blipFill>
        <p:spPr bwMode="auto">
          <a:xfrm>
            <a:off x="433388" y="1133745"/>
            <a:ext cx="8531225" cy="5724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4" name="Text Box 6"/>
          <p:cNvSpPr txBox="1">
            <a:spLocks noChangeArrowheads="1"/>
          </p:cNvSpPr>
          <p:nvPr/>
        </p:nvSpPr>
        <p:spPr bwMode="auto">
          <a:xfrm>
            <a:off x="5473700" y="1326291"/>
            <a:ext cx="7461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WSM/M</a:t>
            </a:r>
          </a:p>
        </p:txBody>
      </p:sp>
      <p:sp>
        <p:nvSpPr>
          <p:cNvPr id="215045" name="Text Box 7"/>
          <p:cNvSpPr txBox="1">
            <a:spLocks noChangeArrowheads="1"/>
          </p:cNvSpPr>
          <p:nvPr/>
        </p:nvSpPr>
        <p:spPr bwMode="auto">
          <a:xfrm>
            <a:off x="4562947" y="1635691"/>
            <a:ext cx="692818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WSM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/D</a:t>
            </a:r>
          </a:p>
        </p:txBody>
      </p:sp>
      <p:sp>
        <p:nvSpPr>
          <p:cNvPr id="215046" name="Text Box 8"/>
          <p:cNvSpPr txBox="1">
            <a:spLocks noChangeArrowheads="1"/>
          </p:cNvSpPr>
          <p:nvPr/>
        </p:nvSpPr>
        <p:spPr bwMode="auto">
          <a:xfrm>
            <a:off x="3574895" y="1314544"/>
            <a:ext cx="7270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NHM/M</a:t>
            </a:r>
          </a:p>
        </p:txBody>
      </p:sp>
      <p:sp>
        <p:nvSpPr>
          <p:cNvPr id="215047" name="Text Box 9"/>
          <p:cNvSpPr txBox="1">
            <a:spLocks noChangeArrowheads="1"/>
          </p:cNvSpPr>
          <p:nvPr/>
        </p:nvSpPr>
        <p:spPr bwMode="auto">
          <a:xfrm>
            <a:off x="2422225" y="1643042"/>
            <a:ext cx="667170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NHM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/D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>
              <a:defRPr/>
            </a:pPr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(14)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2771800" y="1178749"/>
            <a:ext cx="0" cy="82296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TextBox 1"/>
          <p:cNvSpPr txBox="1"/>
          <p:nvPr/>
        </p:nvSpPr>
        <p:spPr>
          <a:xfrm>
            <a:off x="1444065" y="1098067"/>
            <a:ext cx="7312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EDAT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pic>
        <p:nvPicPr>
          <p:cNvPr id="11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802" t="19880" r="55908" b="76577"/>
          <a:stretch/>
        </p:blipFill>
        <p:spPr bwMode="auto">
          <a:xfrm>
            <a:off x="1511300" y="1133745"/>
            <a:ext cx="5310950" cy="8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707508" y="1574394"/>
            <a:ext cx="9428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Penryn/M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733736" y="1486054"/>
            <a:ext cx="215796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Nehalem/M (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Clarksfield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Nehalem/D (Lynnfield)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752847" y="1481698"/>
            <a:ext cx="220284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/M (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Arrandale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/D (Clarkdale)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327015" y="1216024"/>
            <a:ext cx="88357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744832" y="1138409"/>
            <a:ext cx="7569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EDAT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303457" y="1202577"/>
            <a:ext cx="98937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8" name="Straight Connector 17"/>
          <p:cNvCxnSpPr/>
          <p:nvPr/>
        </p:nvCxnSpPr>
        <p:spPr bwMode="auto">
          <a:xfrm>
            <a:off x="2771800" y="1120875"/>
            <a:ext cx="0" cy="82296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" name="Straight Connector 18"/>
          <p:cNvCxnSpPr/>
          <p:nvPr/>
        </p:nvCxnSpPr>
        <p:spPr bwMode="auto">
          <a:xfrm>
            <a:off x="4842030" y="1120875"/>
            <a:ext cx="0" cy="82296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" name="TextBox 3"/>
          <p:cNvSpPr txBox="1"/>
          <p:nvPr/>
        </p:nvSpPr>
        <p:spPr>
          <a:xfrm>
            <a:off x="1466655" y="6463585"/>
            <a:ext cx="2263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M: Mobile   D: Desktop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91093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>
                <a:solidFill>
                  <a:schemeClr val="accent6"/>
                </a:solidFill>
              </a:rPr>
              <a:t>Key features of Intel’s Turbo Boost techniques in subsequent processor families</a:t>
            </a:r>
            <a:r>
              <a:rPr lang="hu-HU" spc="-110" dirty="0">
                <a:solidFill>
                  <a:schemeClr val="accent6"/>
                </a:solidFill>
              </a:rPr>
              <a:t> </a:t>
            </a:r>
            <a:r>
              <a:rPr lang="en-US" spc="-110" dirty="0"/>
              <a:t>[</a:t>
            </a:r>
            <a:r>
              <a:rPr lang="hu-HU" spc="-110" dirty="0"/>
              <a:t>55</a:t>
            </a:r>
            <a:r>
              <a:rPr lang="en-US" spc="-110" dirty="0"/>
              <a:t>] -1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C80BD8-5F48-F498-101A-52D9F50990E2}"/>
              </a:ext>
            </a:extLst>
          </p:cNvPr>
          <p:cNvSpPr txBox="1"/>
          <p:nvPr/>
        </p:nvSpPr>
        <p:spPr>
          <a:xfrm>
            <a:off x="7317305" y="1645734"/>
            <a:ext cx="104387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b="1" dirty="0"/>
              <a:t>(2. gen TB)</a:t>
            </a:r>
            <a:endParaRPr lang="hu-HU" sz="1050" b="1" dirty="0"/>
          </a:p>
        </p:txBody>
      </p:sp>
    </p:spTree>
    <p:extLst>
      <p:ext uri="{BB962C8B-B14F-4D97-AF65-F5344CB8AC3E}">
        <p14:creationId xmlns:p14="http://schemas.microsoft.com/office/powerpoint/2010/main" val="3115678803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4802" y="458670"/>
            <a:ext cx="91093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>
                <a:solidFill>
                  <a:schemeClr val="accent6"/>
                </a:solidFill>
              </a:rPr>
              <a:t>Key features of Intel’s Turbo Boost techniques in subsequent processor families</a:t>
            </a:r>
            <a:r>
              <a:rPr lang="hu-HU" spc="-110" dirty="0">
                <a:solidFill>
                  <a:schemeClr val="accent6"/>
                </a:solidFill>
              </a:rPr>
              <a:t> </a:t>
            </a:r>
            <a:r>
              <a:rPr lang="en-US" spc="-110" dirty="0"/>
              <a:t>[</a:t>
            </a:r>
            <a:r>
              <a:rPr lang="hu-HU" spc="-110" dirty="0"/>
              <a:t>55</a:t>
            </a:r>
            <a:r>
              <a:rPr lang="en-US" spc="-110" dirty="0"/>
              <a:t>] -2</a:t>
            </a:r>
            <a:endParaRPr lang="en-US" spc="-2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22635" y="2258870"/>
            <a:ext cx="9117505" cy="201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6505" y="818710"/>
            <a:ext cx="88286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Above Figure sums up </a:t>
            </a:r>
            <a:r>
              <a:rPr lang="en-US" sz="1600" dirty="0">
                <a:solidFill>
                  <a:srgbClr val="FF0000"/>
                </a:solidFill>
              </a:rPr>
              <a:t>key features </a:t>
            </a:r>
            <a:r>
              <a:rPr lang="en-US" sz="1600" dirty="0"/>
              <a:t>of Intel’s Turbo Boost implementations from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the Penryn to the Sandy Bridge family.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93350" y="1358770"/>
            <a:ext cx="9257855" cy="49244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40" dirty="0"/>
              <a:t>The dual-core </a:t>
            </a:r>
            <a:r>
              <a:rPr lang="en-US" sz="1600" spc="-40" dirty="0">
                <a:solidFill>
                  <a:srgbClr val="FF0000"/>
                </a:solidFill>
              </a:rPr>
              <a:t>Penryn</a:t>
            </a:r>
            <a:r>
              <a:rPr lang="en-US" sz="1600" spc="-40" dirty="0"/>
              <a:t> introduced a forerunner of the Turbo Boost technique called </a:t>
            </a:r>
            <a:r>
              <a:rPr lang="en-US" sz="1600" spc="-40" dirty="0">
                <a:solidFill>
                  <a:srgbClr val="FF0000"/>
                </a:solidFill>
              </a:rPr>
              <a:t>EDAT.</a:t>
            </a:r>
          </a:p>
          <a:p>
            <a:r>
              <a:rPr lang="en-US" sz="1600" dirty="0"/>
              <a:t>    </a:t>
            </a:r>
            <a:r>
              <a:rPr lang="en-US" sz="1600" spc="-20" dirty="0"/>
              <a:t>In this case, </a:t>
            </a:r>
            <a:r>
              <a:rPr lang="en-US" sz="1600" spc="-20" dirty="0">
                <a:solidFill>
                  <a:srgbClr val="0070C0"/>
                </a:solidFill>
              </a:rPr>
              <a:t>when one of the two cores became idle</a:t>
            </a:r>
            <a:r>
              <a:rPr lang="en-US" sz="1600" spc="-20" dirty="0"/>
              <a:t>, the active core’s clock frequency</a:t>
            </a:r>
          </a:p>
          <a:p>
            <a:pPr>
              <a:spcAft>
                <a:spcPts val="1200"/>
              </a:spcAft>
            </a:pPr>
            <a:r>
              <a:rPr lang="en-US" sz="1600" dirty="0"/>
              <a:t>       was </a:t>
            </a:r>
            <a:r>
              <a:rPr lang="en-US" sz="1600" dirty="0">
                <a:solidFill>
                  <a:srgbClr val="0070C0"/>
                </a:solidFill>
              </a:rPr>
              <a:t>increased by 1 bin </a:t>
            </a:r>
            <a:r>
              <a:rPr lang="en-US" sz="1600" dirty="0"/>
              <a:t>(1/2 of the FSB speed, e.g. by ½ x 666 MHz).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Nehalem</a:t>
            </a:r>
            <a:r>
              <a:rPr lang="en-US" sz="1600" dirty="0"/>
              <a:t> introduced the </a:t>
            </a:r>
            <a:r>
              <a:rPr lang="en-US" sz="1600" dirty="0">
                <a:solidFill>
                  <a:srgbClr val="FF0000"/>
                </a:solidFill>
              </a:rPr>
              <a:t>1. gen. Turbo Boost </a:t>
            </a:r>
            <a:r>
              <a:rPr lang="en-US" sz="1600" dirty="0"/>
              <a:t>technique.</a:t>
            </a:r>
          </a:p>
          <a:p>
            <a:r>
              <a:rPr lang="en-US" sz="1600" dirty="0"/>
              <a:t>    If the </a:t>
            </a:r>
            <a:r>
              <a:rPr lang="en-US" sz="1600" dirty="0">
                <a:solidFill>
                  <a:srgbClr val="0070C0"/>
                </a:solidFill>
              </a:rPr>
              <a:t>4-core</a:t>
            </a:r>
            <a:r>
              <a:rPr lang="en-US" sz="1600" dirty="0"/>
              <a:t> Nehalem processor </a:t>
            </a:r>
            <a:r>
              <a:rPr lang="en-US" sz="1600" dirty="0">
                <a:solidFill>
                  <a:srgbClr val="0070C0"/>
                </a:solidFill>
              </a:rPr>
              <a:t>consumes less power than the TDP</a:t>
            </a:r>
            <a:r>
              <a:rPr lang="en-US" sz="1600" dirty="0"/>
              <a:t> and all</a:t>
            </a:r>
          </a:p>
          <a:p>
            <a:r>
              <a:rPr lang="en-US" sz="1600" dirty="0"/>
              <a:t>      further conditions for the turbo mode are met, </a:t>
            </a:r>
            <a:r>
              <a:rPr lang="en-US" sz="1600" dirty="0">
                <a:solidFill>
                  <a:srgbClr val="0070C0"/>
                </a:solidFill>
              </a:rPr>
              <a:t>turbo operation will start, </a:t>
            </a:r>
            <a:r>
              <a:rPr lang="en-US" sz="1600" dirty="0"/>
              <a:t>and </a:t>
            </a:r>
          </a:p>
          <a:p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available power budget </a:t>
            </a:r>
            <a:r>
              <a:rPr lang="en-US" sz="1600" dirty="0"/>
              <a:t>(TDP – actual power consumption) will be </a:t>
            </a:r>
            <a:r>
              <a:rPr lang="en-US" sz="1600" dirty="0">
                <a:solidFill>
                  <a:srgbClr val="0070C0"/>
                </a:solidFill>
              </a:rPr>
              <a:t>converted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to higher speed </a:t>
            </a:r>
            <a:r>
              <a:rPr lang="en-US" sz="1600" dirty="0"/>
              <a:t>for the active cores.</a:t>
            </a:r>
          </a:p>
          <a:p>
            <a:r>
              <a:rPr lang="en-US" sz="1600" dirty="0"/>
              <a:t>   Clock speed will be </a:t>
            </a:r>
            <a:r>
              <a:rPr lang="en-US" sz="1600" dirty="0">
                <a:solidFill>
                  <a:srgbClr val="0070C0"/>
                </a:solidFill>
              </a:rPr>
              <a:t>increased in bins,</a:t>
            </a:r>
            <a:r>
              <a:rPr lang="en-US" sz="1600" dirty="0"/>
              <a:t> where one bin equals the </a:t>
            </a:r>
            <a:r>
              <a:rPr lang="en-US" sz="1600" dirty="0">
                <a:solidFill>
                  <a:srgbClr val="0070C0"/>
                </a:solidFill>
              </a:rPr>
              <a:t>bus frequency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(100 or 133.33 MHz). </a:t>
            </a:r>
          </a:p>
          <a:p>
            <a:r>
              <a:rPr lang="en-US" sz="1600" dirty="0"/>
              <a:t>   The actual speed increase (number of bins) </a:t>
            </a:r>
            <a:r>
              <a:rPr lang="en-US" sz="1600" dirty="0">
                <a:solidFill>
                  <a:srgbClr val="0070C0"/>
                </a:solidFill>
              </a:rPr>
              <a:t>depends on the number of active cores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 and is specified in an MSR.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dual-core </a:t>
            </a:r>
            <a:r>
              <a:rPr lang="en-US" sz="1600" dirty="0" err="1">
                <a:solidFill>
                  <a:srgbClr val="FF0000"/>
                </a:solidFill>
              </a:rPr>
              <a:t>Westmere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/>
              <a:t>has introduced </a:t>
            </a:r>
            <a:r>
              <a:rPr lang="en-US" sz="1600" dirty="0">
                <a:solidFill>
                  <a:srgbClr val="FF0000"/>
                </a:solidFill>
              </a:rPr>
              <a:t>on-package graphics</a:t>
            </a:r>
            <a:r>
              <a:rPr lang="en-US" sz="1600" dirty="0"/>
              <a:t> by integrating the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CPU die, and the graphics die into the same package).</a:t>
            </a:r>
          </a:p>
          <a:p>
            <a:r>
              <a:rPr lang="en-US" sz="1600" dirty="0"/>
              <a:t>    In this case, </a:t>
            </a:r>
            <a:r>
              <a:rPr lang="en-US" sz="1600" dirty="0">
                <a:solidFill>
                  <a:srgbClr val="0070C0"/>
                </a:solidFill>
              </a:rPr>
              <a:t>when the package consumes less power than the TDP</a:t>
            </a:r>
            <a:r>
              <a:rPr lang="en-US" sz="1600" dirty="0"/>
              <a:t>, the </a:t>
            </a:r>
            <a:r>
              <a:rPr lang="en-US" sz="1600" dirty="0">
                <a:solidFill>
                  <a:srgbClr val="0070C0"/>
                </a:solidFill>
              </a:rPr>
              <a:t>PCU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will increase either the clock frequency of the CPU cores or of the graphics cores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but never both at the same time.</a:t>
            </a:r>
          </a:p>
        </p:txBody>
      </p:sp>
    </p:spTree>
    <p:extLst>
      <p:ext uri="{BB962C8B-B14F-4D97-AF65-F5344CB8AC3E}">
        <p14:creationId xmlns:p14="http://schemas.microsoft.com/office/powerpoint/2010/main" val="2530949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8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1093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>
                <a:solidFill>
                  <a:schemeClr val="accent6"/>
                </a:solidFill>
              </a:rPr>
              <a:t>Key features of Intel’s Turbo Boost techniques in subsequent processor families</a:t>
            </a:r>
            <a:r>
              <a:rPr lang="hu-HU" spc="-110" dirty="0">
                <a:solidFill>
                  <a:schemeClr val="accent6"/>
                </a:solidFill>
              </a:rPr>
              <a:t> </a:t>
            </a:r>
            <a:r>
              <a:rPr lang="en-US" spc="-110" dirty="0"/>
              <a:t>[</a:t>
            </a:r>
            <a:r>
              <a:rPr lang="hu-HU" spc="-110" dirty="0"/>
              <a:t>55</a:t>
            </a:r>
            <a:r>
              <a:rPr lang="en-US" spc="-110" dirty="0"/>
              <a:t>] -3</a:t>
            </a:r>
            <a:endParaRPr lang="en-US" spc="-20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10274" y="863715"/>
            <a:ext cx="9117505" cy="23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8050" y="908720"/>
            <a:ext cx="9049465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Finally, </a:t>
            </a:r>
            <a:r>
              <a:rPr lang="en-US" sz="1600" dirty="0">
                <a:solidFill>
                  <a:srgbClr val="FF0000"/>
                </a:solidFill>
              </a:rPr>
              <a:t>Sandy Bridge </a:t>
            </a:r>
            <a:r>
              <a:rPr lang="en-US" sz="1600" dirty="0"/>
              <a:t>introduced both </a:t>
            </a:r>
            <a:r>
              <a:rPr lang="en-US" sz="1600" dirty="0">
                <a:solidFill>
                  <a:srgbClr val="FF0000"/>
                </a:solidFill>
              </a:rPr>
              <a:t>on-die integrated graphics </a:t>
            </a:r>
            <a:r>
              <a:rPr lang="en-US" sz="1600" dirty="0"/>
              <a:t>and the </a:t>
            </a:r>
            <a:r>
              <a:rPr lang="en-US" sz="1600" dirty="0">
                <a:solidFill>
                  <a:srgbClr val="FF0000"/>
                </a:solidFill>
              </a:rPr>
              <a:t>2. gen.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     Turbo Boost</a:t>
            </a:r>
            <a:r>
              <a:rPr lang="en-US" sz="1600" dirty="0"/>
              <a:t> technique (beyond power gating).</a:t>
            </a:r>
          </a:p>
          <a:p>
            <a:r>
              <a:rPr lang="en-US" sz="1600" dirty="0"/>
              <a:t>    Sandy Bridge’s 2. gen. turbo implementation already allows </a:t>
            </a:r>
            <a:r>
              <a:rPr lang="en-US" sz="1600" dirty="0">
                <a:solidFill>
                  <a:srgbClr val="0070C0"/>
                </a:solidFill>
              </a:rPr>
              <a:t>to exceed the TDP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for a limited time</a:t>
            </a:r>
            <a:r>
              <a:rPr lang="en-US" sz="1600" dirty="0"/>
              <a:t> (say e.g. for 20 sec) and to raise </a:t>
            </a:r>
            <a:r>
              <a:rPr lang="en-US" sz="1600" dirty="0">
                <a:solidFill>
                  <a:srgbClr val="0070C0"/>
                </a:solidFill>
              </a:rPr>
              <a:t>either the clock frequency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</a:t>
            </a:r>
            <a:r>
              <a:rPr lang="en-US" sz="1600" spc="-30" dirty="0">
                <a:solidFill>
                  <a:srgbClr val="0070C0"/>
                </a:solidFill>
              </a:rPr>
              <a:t>of CPU cores, or of graphics cores or both to raise performance.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51236" y="2282968"/>
            <a:ext cx="91012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The amount of turbo upside is a function of the accrued energy credits collected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over a thermally significant time period</a:t>
            </a:r>
            <a:r>
              <a:rPr lang="en-US" sz="1600" dirty="0"/>
              <a:t>, rather than factory set, and it depends</a:t>
            </a:r>
          </a:p>
          <a:p>
            <a:r>
              <a:rPr lang="en-US" sz="1600" dirty="0"/>
              <a:t>      on the number of active cores, as in the 1. gen. Turbo Boost technique. </a:t>
            </a:r>
          </a:p>
        </p:txBody>
      </p:sp>
    </p:spTree>
    <p:extLst>
      <p:ext uri="{BB962C8B-B14F-4D97-AF65-F5344CB8AC3E}">
        <p14:creationId xmlns:p14="http://schemas.microsoft.com/office/powerpoint/2010/main" val="3899289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3" descr="gesher_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1223755"/>
            <a:ext cx="6629400" cy="376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4"/>
          <p:cNvSpPr txBox="1">
            <a:spLocks noChangeArrowheads="1"/>
          </p:cNvSpPr>
          <p:nvPr/>
        </p:nvSpPr>
        <p:spPr bwMode="auto">
          <a:xfrm>
            <a:off x="71500" y="458670"/>
            <a:ext cx="629140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>
              <a:spcBef>
                <a:spcPct val="0"/>
              </a:spcBef>
              <a:buNone/>
              <a:defRPr/>
            </a:pPr>
            <a:r>
              <a:rPr lang="en-US" altLang="en-US" sz="1800" dirty="0">
                <a:solidFill>
                  <a:srgbClr val="2D2D8A"/>
                </a:solidFill>
                <a:latin typeface="Verdana" pitchFamily="34" charset="0"/>
              </a:rPr>
              <a:t>Intel’s lesson learned from the Pentium 4 debacle -2</a:t>
            </a:r>
          </a:p>
        </p:txBody>
      </p:sp>
      <p:sp>
        <p:nvSpPr>
          <p:cNvPr id="61445" name="Text Box 6"/>
          <p:cNvSpPr txBox="1">
            <a:spLocks noChangeArrowheads="1"/>
          </p:cNvSpPr>
          <p:nvPr/>
        </p:nvSpPr>
        <p:spPr bwMode="auto">
          <a:xfrm>
            <a:off x="26495" y="5279140"/>
            <a:ext cx="9208803" cy="11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</a:rPr>
              <a:t>Figure: </a:t>
            </a:r>
            <a:r>
              <a:rPr lang="en-US" altLang="en-US" sz="1600" spc="-30" dirty="0">
                <a:solidFill>
                  <a:srgbClr val="000000"/>
                </a:solidFill>
                <a:latin typeface="Verdana" pitchFamily="34" charset="0"/>
              </a:rPr>
              <a:t>Intel’s shift to design processors by pursuing efficiency rather than performance,</a:t>
            </a:r>
          </a:p>
          <a:p>
            <a:pPr lvl="0" eaLnBrk="1" hangingPunct="1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  revealed at a shareholder’s meeting back in 4/2006 [6]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 The Figure also indicates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</a:rPr>
              <a:t>Intel’s roadmap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for developing its manufacturing technology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processor lines.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76324" y="4129573"/>
            <a:ext cx="2369559" cy="4037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6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Razin</a:t>
            </a: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 A., Core, Nehalem, </a:t>
            </a:r>
            <a:r>
              <a:rPr kumimoji="0" lang="en-US" altLang="en-US" sz="506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Gesher</a:t>
            </a: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. Intel: New Architecture Every Two Years,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            </a:t>
            </a:r>
            <a:r>
              <a:rPr kumimoji="0" lang="en-US" altLang="en-US" sz="506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Xbit</a:t>
            </a: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 Laboratories, April 28 2006,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             http://www.xbitlabs.com/news/cpu/display/20060428162855.html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506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(19)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2487497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5" grpId="0"/>
      <p:bldP spid="8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3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6.2.3 I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ntel’s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 gen. Turbo boost technology</a:t>
            </a:r>
          </a:p>
        </p:txBody>
      </p:sp>
    </p:spTree>
    <p:extLst>
      <p:ext uri="{BB962C8B-B14F-4D97-AF65-F5344CB8AC3E}">
        <p14:creationId xmlns:p14="http://schemas.microsoft.com/office/powerpoint/2010/main" val="905789742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gen. Turbo Boost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-16221" y="863714"/>
            <a:ext cx="9144000" cy="266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92710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6.2.3 I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ntel’s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 3. gen.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 Turbo Boost technology -1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16210" y="1519913"/>
            <a:ext cx="8879162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40" dirty="0">
                <a:latin typeface="+mj-lt"/>
              </a:rPr>
              <a:t>The Turbo Boost 3.0 Technology doesn't replace the Turbo Boost 2.0 Technology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spc="-20" dirty="0">
                <a:latin typeface="+mj-lt"/>
              </a:rPr>
              <a:t>      but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enhances it for single-thread workloads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In previous Turbo Boost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technologies, the OS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scheduled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cores to threads without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       making any distinction among the cores. </a:t>
            </a:r>
            <a:endParaRPr kumimoji="0" lang="en-US" sz="1600" b="0" i="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By contrast,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in the Turbo Boost 3.0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technology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Intel determines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the max.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j-lt"/>
            </a:endParaRPr>
          </a:p>
          <a:p>
            <a:pPr>
              <a:defRPr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clock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 speeds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of all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 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during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dirty="0" err="1">
                <a:solidFill>
                  <a:srgbClr val="000000"/>
                </a:solidFill>
                <a:latin typeface="+mj-lt"/>
              </a:rPr>
              <a:t>processor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 testing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arranges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the cores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into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j-lt"/>
            </a:endParaRPr>
          </a:p>
          <a:p>
            <a:pPr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an ordered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list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according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to their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max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.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clock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speed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, as seen in the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next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Figure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19521" y="863715"/>
            <a:ext cx="9264187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It is also called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3.0 </a:t>
            </a:r>
            <a:r>
              <a:rPr lang="en-US" sz="1600" dirty="0">
                <a:latin typeface="+mj-lt"/>
              </a:rPr>
              <a:t>or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Max 3.0 </a:t>
            </a:r>
            <a:r>
              <a:rPr lang="en-US" sz="1600" dirty="0">
                <a:latin typeface="+mj-lt"/>
              </a:rPr>
              <a:t>Technology (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TBMT</a:t>
            </a:r>
            <a:r>
              <a:rPr lang="en-US" sz="1600" dirty="0">
                <a:latin typeface="+mj-lt"/>
              </a:rPr>
              <a:t>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It is introduced for Broadwell-E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HEDT </a:t>
            </a:r>
            <a:r>
              <a:rPr lang="en-US" sz="1600" dirty="0">
                <a:latin typeface="+mj-lt"/>
              </a:rPr>
              <a:t>processors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2016. </a:t>
            </a:r>
          </a:p>
        </p:txBody>
      </p:sp>
    </p:spTree>
    <p:extLst>
      <p:ext uri="{BB962C8B-B14F-4D97-AF65-F5344CB8AC3E}">
        <p14:creationId xmlns:p14="http://schemas.microsoft.com/office/powerpoint/2010/main" val="3022432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gen. Turbo Boost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2052" name="Picture 4" descr="http://images.anandtech.com/doci/10337/TB3.png?_ga=1.193084202.62312285.146465850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1620" y="1268760"/>
            <a:ext cx="6795755" cy="488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9824" y="458670"/>
            <a:ext cx="86387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core speed list used in the Turbo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Boost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Max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3.0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77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6399330"/>
            <a:ext cx="83983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the above Figure indicates, Core 9 is the fastest core in the core list shown. </a:t>
            </a:r>
          </a:p>
        </p:txBody>
      </p:sp>
    </p:spTree>
    <p:extLst>
      <p:ext uri="{BB962C8B-B14F-4D97-AF65-F5344CB8AC3E}">
        <p14:creationId xmlns:p14="http://schemas.microsoft.com/office/powerpoint/2010/main" val="3495478320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gen. Turbo Boost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5609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Intel’s 3. gen.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Turbo Boost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te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chnology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77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]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-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2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1985821"/>
              </p:ext>
            </p:extLst>
          </p:nvPr>
        </p:nvGraphicFramePr>
        <p:xfrm>
          <a:off x="116505" y="3104910"/>
          <a:ext cx="8928492" cy="221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1177">
                  <a:extLst>
                    <a:ext uri="{9D8B030D-6E8A-4147-A177-3AD203B41FA5}">
                      <a16:colId xmlns:a16="http://schemas.microsoft.com/office/drawing/2014/main" val="3907110849"/>
                    </a:ext>
                  </a:extLst>
                </a:gridCol>
                <a:gridCol w="1665185">
                  <a:extLst>
                    <a:ext uri="{9D8B030D-6E8A-4147-A177-3AD203B41FA5}">
                      <a16:colId xmlns:a16="http://schemas.microsoft.com/office/drawing/2014/main" val="3566021133"/>
                    </a:ext>
                  </a:extLst>
                </a:gridCol>
                <a:gridCol w="1710190">
                  <a:extLst>
                    <a:ext uri="{9D8B030D-6E8A-4147-A177-3AD203B41FA5}">
                      <a16:colId xmlns:a16="http://schemas.microsoft.com/office/drawing/2014/main" val="1450145461"/>
                    </a:ext>
                  </a:extLst>
                </a:gridCol>
                <a:gridCol w="2025225">
                  <a:extLst>
                    <a:ext uri="{9D8B030D-6E8A-4147-A177-3AD203B41FA5}">
                      <a16:colId xmlns:a16="http://schemas.microsoft.com/office/drawing/2014/main" val="3092604586"/>
                    </a:ext>
                  </a:extLst>
                </a:gridCol>
                <a:gridCol w="2006715">
                  <a:extLst>
                    <a:ext uri="{9D8B030D-6E8A-4147-A177-3AD203B41FA5}">
                      <a16:colId xmlns:a16="http://schemas.microsoft.com/office/drawing/2014/main" val="234865392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Cores/threads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Base clock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(all cores)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GHz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Turbo 2.0  core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(single core)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GHz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Turbo 3.0 clock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(single core)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GHz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02226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I7-6950X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10/20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3.0</a:t>
                      </a:r>
                      <a:r>
                        <a:rPr lang="en-US" sz="1400" baseline="0" dirty="0">
                          <a:latin typeface="+mj-lt"/>
                        </a:rPr>
                        <a:t> 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3.5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4.0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0662617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I7-6900K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8/16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3.2</a:t>
                      </a:r>
                      <a:r>
                        <a:rPr lang="en-US" sz="1400" baseline="0" dirty="0">
                          <a:latin typeface="+mj-lt"/>
                        </a:rPr>
                        <a:t> 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4.0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379835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I7-6850K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6/12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3.6</a:t>
                      </a:r>
                      <a:r>
                        <a:rPr lang="en-US" sz="1400" baseline="0" dirty="0">
                          <a:latin typeface="+mj-lt"/>
                        </a:rPr>
                        <a:t> 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4.0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640461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I7-6800K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6/12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3.4</a:t>
                      </a:r>
                      <a:r>
                        <a:rPr lang="en-US" sz="1400" baseline="0" dirty="0">
                          <a:latin typeface="+mj-lt"/>
                        </a:rPr>
                        <a:t> 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80709533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-275025" y="5454515"/>
            <a:ext cx="95478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Table: Clock speed improvements achieved by the Turbo Boost Max 3.0 technology vs. </a:t>
            </a:r>
          </a:p>
          <a:p>
            <a:pPr algn="ctr"/>
            <a:r>
              <a:rPr lang="en-US" sz="1600" dirty="0">
                <a:latin typeface="+mj-lt"/>
              </a:rPr>
              <a:t>the 2. gen. Turbo Boost Technology in Intel’s Broadwell-E line [</a:t>
            </a:r>
            <a:r>
              <a:rPr lang="hu-HU" sz="1600" dirty="0">
                <a:latin typeface="+mj-lt"/>
              </a:rPr>
              <a:t>77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-10619" y="871885"/>
            <a:ext cx="9173129" cy="205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16211" y="857904"/>
            <a:ext cx="8997976" cy="20467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core list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written into the processor during testing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(presumable into an MSR)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is made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available to the 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single-threaded applications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looks for the fastest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(also called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the favored core)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allocates it to the thread to be executed.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This means that Turbo Boost 3.0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needs OS support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(not detailed here).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20" dirty="0">
                <a:solidFill>
                  <a:srgbClr val="000000"/>
                </a:solidFill>
                <a:latin typeface="Verdana"/>
              </a:rPr>
              <a:t>The Table below shows </a:t>
            </a:r>
            <a:r>
              <a:rPr lang="en-US" sz="1600" spc="-20" dirty="0">
                <a:solidFill>
                  <a:srgbClr val="FF0000"/>
                </a:solidFill>
                <a:latin typeface="Verdana"/>
              </a:rPr>
              <a:t>how far </a:t>
            </a:r>
            <a:r>
              <a:rPr lang="en-US" sz="1600" spc="-20" dirty="0">
                <a:solidFill>
                  <a:srgbClr val="0070C0"/>
                </a:solidFill>
                <a:latin typeface="Verdana"/>
              </a:rPr>
              <a:t>Turbo Boost 3.0 Technology improves clock speeds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in</a:t>
            </a:r>
            <a:r>
              <a:rPr lang="en-US" sz="1600" spc="-5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spc="-50" dirty="0" err="1">
                <a:solidFill>
                  <a:srgbClr val="000000"/>
                </a:solidFill>
                <a:latin typeface="Verdana"/>
              </a:rPr>
              <a:t>Broadwell</a:t>
            </a:r>
            <a:r>
              <a:rPr lang="en-US" sz="1600" spc="-50" dirty="0">
                <a:solidFill>
                  <a:srgbClr val="000000"/>
                </a:solidFill>
                <a:latin typeface="Verdana"/>
              </a:rPr>
              <a:t>-E HEDT processors vs. the 2. gen. Turbo Boost Technology.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525773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 animBg="1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gen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Turbo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Boost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78972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Why did Intel introduce 3. gen.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Turbo Boost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te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chnology in HEDTs?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845905"/>
            <a:ext cx="9162510" cy="1260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43A8393-9249-FAA0-2130-0AC9DD162691}"/>
              </a:ext>
            </a:extLst>
          </p:cNvPr>
          <p:cNvSpPr txBox="1"/>
          <p:nvPr/>
        </p:nvSpPr>
        <p:spPr>
          <a:xfrm>
            <a:off x="161510" y="936791"/>
            <a:ext cx="9096273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At the introduction of the Turbo Boost 3.0 technology, Broadwell-E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HEDT</a:t>
            </a:r>
            <a:r>
              <a:rPr lang="en-US" sz="1600" dirty="0">
                <a:latin typeface="+mj-lt"/>
              </a:rPr>
              <a:t> processors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provided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up to 10 </a:t>
            </a:r>
            <a:r>
              <a:rPr lang="en-US" sz="1600" dirty="0">
                <a:latin typeface="+mj-lt"/>
              </a:rPr>
              <a:t>cores, whereas Broadwell-based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client</a:t>
            </a:r>
            <a:r>
              <a:rPr lang="en-US" sz="1600" dirty="0">
                <a:latin typeface="+mj-lt"/>
              </a:rPr>
              <a:t> processors only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up to 4</a:t>
            </a:r>
            <a:r>
              <a:rPr lang="en-US" sz="1600" dirty="0">
                <a:latin typeface="+mj-lt"/>
              </a:rPr>
              <a:t>. </a:t>
            </a:r>
          </a:p>
          <a:p>
            <a:r>
              <a:rPr lang="en-US" sz="1600" dirty="0">
                <a:latin typeface="+mj-lt"/>
              </a:rPr>
              <a:t>Obviously,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much more clock speed g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ain </a:t>
            </a:r>
            <a:r>
              <a:rPr lang="en-US" sz="1600" dirty="0">
                <a:latin typeface="+mj-lt"/>
              </a:rPr>
              <a:t>can be expected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while considering 10 cores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rather than only 4 cores.</a:t>
            </a:r>
            <a:endParaRPr lang="hu-HU" sz="16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EB28A45-42A3-0B1F-E42B-6EEA319EB382}"/>
              </a:ext>
            </a:extLst>
          </p:cNvPr>
          <p:cNvSpPr txBox="1"/>
          <p:nvPr/>
        </p:nvSpPr>
        <p:spPr>
          <a:xfrm>
            <a:off x="161510" y="2258870"/>
            <a:ext cx="84407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Nevertheless, later on, 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2021</a:t>
            </a:r>
            <a:r>
              <a:rPr lang="en-US" sz="1600" dirty="0">
                <a:latin typeface="+mj-lt"/>
              </a:rPr>
              <a:t> Intel introduced the Turbo Boost 3.0 technology</a:t>
            </a:r>
          </a:p>
          <a:p>
            <a:r>
              <a:rPr lang="en-US" sz="1600" dirty="0">
                <a:latin typeface="+mj-lt"/>
              </a:rPr>
              <a:t>  also into its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up to 8 core Rocket Lake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client line </a:t>
            </a:r>
            <a:r>
              <a:rPr lang="en-US" sz="1600" dirty="0">
                <a:latin typeface="+mj-lt"/>
              </a:rPr>
              <a:t>(see subsequently). 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7750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4" grpId="0"/>
      <p:bldP spid="7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gen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Turbo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Boost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05167" y="1411612"/>
            <a:ext cx="8547340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. for 6. gen.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Skylake</a:t>
            </a:r>
            <a:r>
              <a:rPr lang="en-US" sz="1600" dirty="0">
                <a:latin typeface="+mj-lt"/>
              </a:rPr>
              <a:t>-based HEDTs (2017), Turbo Boost 3.0 applies to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2 cores,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</a:t>
            </a:r>
            <a:r>
              <a:rPr lang="en-US" sz="1600" dirty="0">
                <a:latin typeface="+mj-lt"/>
              </a:rPr>
              <a:t> whereas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Verdana"/>
              </a:rPr>
              <a:t>for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Cascade Lake</a:t>
            </a:r>
            <a:r>
              <a:rPr lang="en-US" sz="1600" dirty="0">
                <a:latin typeface="Verdana"/>
              </a:rPr>
              <a:t>-based HEDTs built up on a server architecture (2019), 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    Turbo Boost 3.0 applies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to 4 cores, </a:t>
            </a:r>
            <a:r>
              <a:rPr lang="en-US" sz="1600" dirty="0">
                <a:latin typeface="Verdana"/>
              </a:rPr>
              <a:t>such that the 4 cores are split into two 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    dual-core groups;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first group </a:t>
            </a:r>
            <a:r>
              <a:rPr lang="en-US" sz="1600" dirty="0">
                <a:latin typeface="Verdana"/>
              </a:rPr>
              <a:t>runs at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full Turbo Boost 3.0 speed, </a:t>
            </a:r>
            <a:r>
              <a:rPr lang="en-US" sz="1600" dirty="0">
                <a:latin typeface="Verdana"/>
              </a:rPr>
              <a:t>but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   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second group </a:t>
            </a:r>
            <a:r>
              <a:rPr lang="en-US" sz="1600" dirty="0">
                <a:latin typeface="Verdana"/>
              </a:rPr>
              <a:t>runs at a 100 MHz less clock speed.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438" y="463502"/>
            <a:ext cx="89130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Subsequent evolution of the Turbo Boost Max 3.0 Technology in HEDTs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78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798452"/>
            <a:ext cx="93087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Following its Broadwell-based HEDT line,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implemented Turbo 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Booost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Max3.0 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technology in their subsequent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HEDT lines </a:t>
            </a:r>
            <a:r>
              <a:rPr lang="en-US" sz="1600" spc="-40" dirty="0">
                <a:latin typeface="+mj-lt"/>
              </a:rPr>
              <a:t>as well, with the following improvements</a:t>
            </a:r>
            <a:r>
              <a:rPr lang="en-US" sz="1600" dirty="0">
                <a:latin typeface="+mj-lt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713513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BB2272-D534-ACA7-C2AC-BDA3496B44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 sz="18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8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8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</a:t>
            </a:r>
            <a:r>
              <a:rPr lang="hu-HU" altLang="hu-HU" sz="18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gen</a:t>
            </a:r>
            <a:r>
              <a:rPr lang="hu-HU" altLang="hu-HU" sz="18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hu-HU" altLang="hu-HU" sz="18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Turbo</a:t>
            </a:r>
            <a:r>
              <a:rPr lang="hu-HU" altLang="hu-HU" sz="18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8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Boost</a:t>
            </a:r>
            <a:r>
              <a:rPr lang="hu-HU" altLang="hu-HU" sz="18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8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8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8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(7)</a:t>
            </a:r>
            <a:endParaRPr lang="hu-H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88F33D0-1C43-4977-ADAF-9F955E12016C}"/>
              </a:ext>
            </a:extLst>
          </p:cNvPr>
          <p:cNvSpPr txBox="1"/>
          <p:nvPr/>
        </p:nvSpPr>
        <p:spPr>
          <a:xfrm>
            <a:off x="71438" y="548680"/>
            <a:ext cx="90323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Implementation of the Turbo Boost Max 3.0 Technology in client processors </a:t>
            </a:r>
            <a:endParaRPr lang="hu-HU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C4362B-CADF-65D7-525A-F40DD02DC570}"/>
              </a:ext>
            </a:extLst>
          </p:cNvPr>
          <p:cNvSpPr txBox="1"/>
          <p:nvPr/>
        </p:nvSpPr>
        <p:spPr>
          <a:xfrm>
            <a:off x="207322" y="895361"/>
            <a:ext cx="9374746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50" dirty="0">
                <a:solidFill>
                  <a:srgbClr val="0070C0"/>
                </a:solidFill>
                <a:latin typeface="+mj-lt"/>
              </a:rPr>
              <a:t>In 2021</a:t>
            </a:r>
            <a:r>
              <a:rPr lang="en-US" sz="1600" spc="-50" dirty="0">
                <a:latin typeface="+mj-lt"/>
              </a:rPr>
              <a:t>, Intel began implementing this technique in their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11</a:t>
            </a:r>
            <a:r>
              <a:rPr lang="en-US" sz="1600" spc="-50" baseline="30000" dirty="0">
                <a:solidFill>
                  <a:srgbClr val="0070C0"/>
                </a:solidFill>
                <a:latin typeface="+mj-lt"/>
              </a:rPr>
              <a:t>th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 gen. Rocket Lake </a:t>
            </a:r>
            <a:r>
              <a:rPr lang="en-US" sz="1600" spc="-50" dirty="0">
                <a:latin typeface="+mj-lt"/>
              </a:rPr>
              <a:t>line.</a:t>
            </a:r>
          </a:p>
          <a:p>
            <a:r>
              <a:rPr lang="en-US" sz="1600" dirty="0">
                <a:latin typeface="+mj-lt"/>
              </a:rPr>
              <a:t>    In this implementation </a:t>
            </a:r>
            <a:r>
              <a:rPr lang="en-US" sz="1600" b="0" i="0" dirty="0">
                <a:solidFill>
                  <a:srgbClr val="262626"/>
                </a:solidFill>
                <a:effectLst/>
                <a:latin typeface="+mj-lt"/>
              </a:rPr>
              <a:t>of the Turbo Boost Max Technology 3.0, </a:t>
            </a:r>
            <a:r>
              <a:rPr lang="en-US" sz="1600" b="0" i="0" dirty="0">
                <a:solidFill>
                  <a:srgbClr val="0070C0"/>
                </a:solidFill>
                <a:effectLst/>
                <a:latin typeface="+mj-lt"/>
              </a:rPr>
              <a:t>Intel identifies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b="0" i="0" dirty="0">
                <a:solidFill>
                  <a:srgbClr val="FF0000"/>
                </a:solidFill>
                <a:effectLst/>
                <a:latin typeface="+mj-lt"/>
              </a:rPr>
              <a:t>up to two </a:t>
            </a:r>
            <a:r>
              <a:rPr lang="en-US" sz="1600" b="0" i="0" dirty="0">
                <a:solidFill>
                  <a:srgbClr val="0070C0"/>
                </a:solidFill>
                <a:effectLst/>
                <a:latin typeface="+mj-lt"/>
              </a:rPr>
              <a:t>of the fastest cores</a:t>
            </a:r>
            <a:r>
              <a:rPr lang="en-US" sz="1600" b="0" i="0" dirty="0">
                <a:solidFill>
                  <a:srgbClr val="262626"/>
                </a:solidFill>
                <a:effectLst/>
                <a:latin typeface="+mj-lt"/>
              </a:rPr>
              <a:t>, known as “</a:t>
            </a:r>
            <a:r>
              <a:rPr lang="en-US" sz="1600" b="0" i="0" dirty="0">
                <a:solidFill>
                  <a:srgbClr val="FF0000"/>
                </a:solidFill>
                <a:effectLst/>
                <a:latin typeface="+mj-lt"/>
              </a:rPr>
              <a:t>favored cores</a:t>
            </a:r>
            <a:r>
              <a:rPr lang="en-US" sz="1600" b="0" i="0" dirty="0">
                <a:solidFill>
                  <a:srgbClr val="262626"/>
                </a:solidFill>
                <a:effectLst/>
                <a:latin typeface="+mj-lt"/>
              </a:rPr>
              <a:t>” during processor testing,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262626"/>
                </a:solidFill>
                <a:latin typeface="+mj-lt"/>
              </a:rPr>
              <a:t>     </a:t>
            </a:r>
            <a:r>
              <a:rPr lang="en-US" sz="1600" b="0" i="0" dirty="0">
                <a:solidFill>
                  <a:srgbClr val="262626"/>
                </a:solidFill>
                <a:effectLst/>
                <a:latin typeface="+mj-lt"/>
              </a:rPr>
              <a:t> and the </a:t>
            </a:r>
            <a:r>
              <a:rPr lang="en-US" sz="1600" b="0" i="0" dirty="0">
                <a:solidFill>
                  <a:srgbClr val="0070C0"/>
                </a:solidFill>
                <a:effectLst/>
                <a:latin typeface="+mj-lt"/>
              </a:rPr>
              <a:t>OS allocates these cores </a:t>
            </a:r>
            <a:r>
              <a:rPr lang="en-US" sz="1600" b="0" i="0" dirty="0">
                <a:solidFill>
                  <a:srgbClr val="262626"/>
                </a:solidFill>
                <a:effectLst/>
                <a:latin typeface="+mj-lt"/>
              </a:rPr>
              <a:t>(or one of them) </a:t>
            </a:r>
            <a:r>
              <a:rPr lang="en-US" sz="1600" b="0" i="0" dirty="0">
                <a:solidFill>
                  <a:srgbClr val="0070C0"/>
                </a:solidFill>
                <a:effectLst/>
                <a:latin typeface="+mj-lt"/>
              </a:rPr>
              <a:t>to critical workloads.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</a:t>
            </a:r>
            <a:r>
              <a:rPr lang="en-US" sz="1600" spc="-40" dirty="0">
                <a:latin typeface="+mj-lt"/>
              </a:rPr>
              <a:t>Turbo Boost Max 3.0 technology allows a certain boost of the max. turbo frequency,</a:t>
            </a:r>
          </a:p>
          <a:p>
            <a:r>
              <a:rPr lang="en-US" sz="1600" dirty="0">
                <a:latin typeface="+mj-lt"/>
              </a:rPr>
              <a:t>       as shown in the Figure below. </a:t>
            </a:r>
            <a:endParaRPr lang="hu-HU" sz="1600" dirty="0">
              <a:latin typeface="+mj-lt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FE1FB6F-1E23-54BC-7009-EE25641A287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5078" t="26375" r="18620" b="23750"/>
          <a:stretch/>
        </p:blipFill>
        <p:spPr>
          <a:xfrm>
            <a:off x="4211962" y="2888940"/>
            <a:ext cx="4891820" cy="378042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41016D4-B3A4-F141-FD0D-404267EEF18D}"/>
              </a:ext>
            </a:extLst>
          </p:cNvPr>
          <p:cNvSpPr txBox="1"/>
          <p:nvPr/>
        </p:nvSpPr>
        <p:spPr>
          <a:xfrm>
            <a:off x="-9404" y="5502132"/>
            <a:ext cx="4383957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Figure: Increasing the turbo boost</a:t>
            </a:r>
          </a:p>
          <a:p>
            <a:pPr algn="ctr"/>
            <a:r>
              <a:rPr lang="en-US" sz="1600" dirty="0">
                <a:latin typeface="+mj-lt"/>
              </a:rPr>
              <a:t>frequency by the Turbo Boost Max 3.0</a:t>
            </a:r>
          </a:p>
          <a:p>
            <a:pPr algn="ctr"/>
            <a:r>
              <a:rPr lang="en-US" sz="1600" dirty="0">
                <a:latin typeface="+mj-lt"/>
              </a:rPr>
              <a:t> Technology in the 11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Rocket Lake</a:t>
            </a:r>
          </a:p>
          <a:p>
            <a:pPr algn="ctr"/>
            <a:r>
              <a:rPr lang="en-US" sz="1600" dirty="0">
                <a:latin typeface="+mj-lt"/>
              </a:rPr>
              <a:t>i9-11900K processor [100]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87355918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3"/>
            <a:ext cx="8123238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6.2.4 Turbo Boost technology under Cooperative Processor Performance Control (CPPC)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422A617-5B00-89E7-6534-4719B5D3D14C}"/>
              </a:ext>
            </a:extLst>
          </p:cNvPr>
          <p:cNvSpPr txBox="1"/>
          <p:nvPr/>
        </p:nvSpPr>
        <p:spPr>
          <a:xfrm>
            <a:off x="836585" y="3429000"/>
            <a:ext cx="76650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This Subsection is not covered in the Lecture and isn’t part of the exam.</a:t>
            </a:r>
            <a:endParaRPr lang="hu-HU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12615681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6.2.4 Turbo Boost technology under CPPC (1)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6047" r="69172" b="14912"/>
          <a:stretch/>
        </p:blipFill>
        <p:spPr>
          <a:xfrm>
            <a:off x="536228" y="2078850"/>
            <a:ext cx="3720737" cy="4379273"/>
          </a:xfrm>
          <a:prstGeom prst="rect">
            <a:avLst/>
          </a:prstGeom>
        </p:spPr>
      </p:pic>
      <p:grpSp>
        <p:nvGrpSpPr>
          <p:cNvPr id="11" name="Group 10"/>
          <p:cNvGrpSpPr/>
          <p:nvPr/>
        </p:nvGrpSpPr>
        <p:grpSpPr>
          <a:xfrm>
            <a:off x="4752019" y="2155326"/>
            <a:ext cx="3915436" cy="4185466"/>
            <a:chOff x="5067055" y="2051528"/>
            <a:chExt cx="3915436" cy="4185466"/>
          </a:xfrm>
        </p:grpSpPr>
        <p:pic>
          <p:nvPicPr>
            <p:cNvPr id="4" name="Picture 2" descr="https://images.anandtech.com/doci/9582/43.jpg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28" t="22586" r="70688" b="14827"/>
            <a:stretch/>
          </p:blipFill>
          <p:spPr bwMode="auto">
            <a:xfrm>
              <a:off x="5067055" y="2051528"/>
              <a:ext cx="3195355" cy="41854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Right Brace 6"/>
            <p:cNvSpPr/>
            <p:nvPr/>
          </p:nvSpPr>
          <p:spPr bwMode="auto">
            <a:xfrm>
              <a:off x="7722350" y="2187250"/>
              <a:ext cx="369333" cy="3492000"/>
            </a:xfrm>
            <a:prstGeom prst="rightBrace">
              <a:avLst/>
            </a:prstGeom>
            <a:noFill/>
            <a:ln w="190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82390" y="3699030"/>
              <a:ext cx="90010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b="1" dirty="0">
                  <a:solidFill>
                    <a:srgbClr val="4C5CD4"/>
                  </a:solidFill>
                  <a:latin typeface="+mj-lt"/>
                </a:rPr>
                <a:t>PCU</a:t>
              </a:r>
            </a:p>
            <a:p>
              <a:pPr algn="ctr"/>
              <a:r>
                <a:rPr lang="en-US" sz="1250" b="1" dirty="0">
                  <a:solidFill>
                    <a:srgbClr val="333399"/>
                  </a:solidFill>
                  <a:latin typeface="+mj-lt"/>
                </a:rPr>
                <a:t>control</a:t>
              </a:r>
            </a:p>
          </p:txBody>
        </p:sp>
      </p:grpSp>
      <p:sp>
        <p:nvSpPr>
          <p:cNvPr id="9" name="Right Brace 8"/>
          <p:cNvSpPr/>
          <p:nvPr/>
        </p:nvSpPr>
        <p:spPr bwMode="auto">
          <a:xfrm>
            <a:off x="2381433" y="2497683"/>
            <a:ext cx="369333" cy="1296000"/>
          </a:xfrm>
          <a:prstGeom prst="rightBrace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51463" y="2902728"/>
            <a:ext cx="90010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50" b="1" dirty="0">
                <a:solidFill>
                  <a:srgbClr val="4C5CD4"/>
                </a:solidFill>
                <a:latin typeface="+mj-lt"/>
              </a:rPr>
              <a:t>PCU</a:t>
            </a:r>
          </a:p>
          <a:p>
            <a:pPr algn="ctr"/>
            <a:r>
              <a:rPr lang="en-US" sz="1250" b="1" dirty="0">
                <a:solidFill>
                  <a:srgbClr val="333399"/>
                </a:solidFill>
                <a:latin typeface="+mj-lt"/>
              </a:rPr>
              <a:t>control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33200" y="6420816"/>
            <a:ext cx="72038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Contrasting DVFS and CPPC based power management [</a:t>
            </a:r>
            <a:r>
              <a:rPr lang="hu-HU" sz="1600" dirty="0">
                <a:latin typeface="+mj-lt"/>
              </a:rPr>
              <a:t>79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-740" y="831351"/>
            <a:ext cx="9144000" cy="118176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4969" y="866617"/>
            <a:ext cx="932845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With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CPPC</a:t>
            </a:r>
            <a:r>
              <a:rPr lang="en-US" sz="1600" dirty="0">
                <a:latin typeface="+mj-lt"/>
              </a:rPr>
              <a:t> (introduced in Intel’s 6. gen. </a:t>
            </a:r>
            <a:r>
              <a:rPr lang="en-US" sz="1600" dirty="0" err="1">
                <a:latin typeface="+mj-lt"/>
              </a:rPr>
              <a:t>Skylake</a:t>
            </a:r>
            <a:r>
              <a:rPr lang="en-US" sz="1600" dirty="0">
                <a:latin typeface="+mj-lt"/>
              </a:rPr>
              <a:t> client processors in 2015), the OS </a:t>
            </a:r>
          </a:p>
          <a:p>
            <a:pPr lvl="0">
              <a:defRPr/>
            </a:pPr>
            <a:r>
              <a:rPr lang="en-US" sz="1600" dirty="0">
                <a:latin typeface="+mj-lt"/>
              </a:rPr>
              <a:t> 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provides user-supplied control hints,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600" spc="-20" dirty="0">
                <a:latin typeface="+mj-lt"/>
              </a:rPr>
              <a:t>and then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the PCU </a:t>
            </a:r>
            <a:r>
              <a:rPr lang="en-US" sz="1600" spc="-20" dirty="0">
                <a:latin typeface="+mj-lt"/>
              </a:rPr>
              <a:t>(Power Control Unit)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takes over</a:t>
            </a:r>
          </a:p>
          <a:p>
            <a:pPr lvl="0">
              <a:defRPr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autonomously the power management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of the cores </a:t>
            </a:r>
            <a:r>
              <a:rPr lang="en-US" sz="1600" dirty="0">
                <a:latin typeface="+mj-lt"/>
              </a:rPr>
              <a:t>from the OS, as indicated below,</a:t>
            </a:r>
          </a:p>
          <a:p>
            <a:pPr lvl="0">
              <a:defRPr/>
            </a:pPr>
            <a:r>
              <a:rPr lang="en-US" sz="1600" dirty="0">
                <a:latin typeface="+mj-lt"/>
              </a:rPr>
              <a:t>  while performing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performance/energy efficiency optimizations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as well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. </a:t>
            </a:r>
            <a:endParaRPr lang="en-US" sz="1600" dirty="0">
              <a:latin typeface="+mj-lt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1804" y="462019"/>
            <a:ext cx="96517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40" dirty="0">
                <a:solidFill>
                  <a:schemeClr val="accent6"/>
                </a:solidFill>
                <a:latin typeface="+mj-lt"/>
              </a:rPr>
              <a:t>6.2.4 Turbo Boost technology under Cooperative Processor Performance Control (CPPC) -1  </a:t>
            </a:r>
          </a:p>
        </p:txBody>
      </p:sp>
    </p:spTree>
    <p:extLst>
      <p:ext uri="{BB962C8B-B14F-4D97-AF65-F5344CB8AC3E}">
        <p14:creationId xmlns:p14="http://schemas.microsoft.com/office/powerpoint/2010/main" val="884732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6.2.4 Turbo Boost technology under CPPC (2)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93474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pc="-140" dirty="0">
                <a:solidFill>
                  <a:srgbClr val="2D2D8A"/>
                </a:solidFill>
                <a:latin typeface="Verdana"/>
              </a:rPr>
              <a:t>6.2.4 Turbo Boost technology under Cooperative Processor Performance Control (CPPC) -2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26495" y="884035"/>
            <a:ext cx="9144000" cy="22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92392" y="908720"/>
            <a:ext cx="9226540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CPPC performs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voltage/frequency scaling and turbo operation </a:t>
            </a:r>
            <a:r>
              <a:rPr lang="en-US" sz="1600" dirty="0">
                <a:latin typeface="Verdana"/>
              </a:rPr>
              <a:t>in an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integrated</a:t>
            </a:r>
            <a:r>
              <a:rPr lang="en-US" sz="1600" dirty="0">
                <a:latin typeface="Verdana"/>
              </a:rPr>
              <a:t>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Verdana"/>
              </a:rPr>
              <a:t>      fashion.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Then CPPC is considered to be in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turbo mode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if active cores run at clock rates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higher than the guaranteed basic rate</a:t>
            </a:r>
            <a:r>
              <a:rPr lang="en-US" sz="1600" dirty="0">
                <a:latin typeface="Verdana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latin typeface="+mj-lt"/>
              </a:rPr>
              <a:t>Here, we note that in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Intel’s client processors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all active cores are running at the same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clock frequency, and core voltage</a:t>
            </a:r>
            <a:r>
              <a:rPr lang="en-US" sz="1600" dirty="0">
                <a:latin typeface="+mj-lt"/>
              </a:rPr>
              <a:t>, whereas in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Intel’s server processors using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CPPC </a:t>
            </a:r>
            <a:r>
              <a:rPr lang="en-US" sz="1600" dirty="0">
                <a:latin typeface="+mj-lt"/>
              </a:rPr>
              <a:t>(beginning with the scalable Skylake-S) as well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as in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AMD’s Zen-based 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</a:t>
            </a:r>
            <a:r>
              <a:rPr lang="en-US" sz="1600" spc="-50" dirty="0">
                <a:solidFill>
                  <a:srgbClr val="FF0000"/>
                </a:solidFill>
                <a:latin typeface="+mj-lt"/>
              </a:rPr>
              <a:t>processors</a:t>
            </a:r>
            <a:r>
              <a:rPr lang="en-US" sz="1600" spc="-50" dirty="0">
                <a:latin typeface="+mj-lt"/>
              </a:rPr>
              <a:t>, cores are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controlled individually </a:t>
            </a:r>
            <a:r>
              <a:rPr lang="en-US" sz="1600" spc="-50" dirty="0">
                <a:latin typeface="+mj-lt"/>
              </a:rPr>
              <a:t>(i.e.,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per-core power managed</a:t>
            </a:r>
            <a:r>
              <a:rPr lang="en-US" sz="1600" spc="-50" dirty="0">
                <a:latin typeface="+mj-lt"/>
              </a:rPr>
              <a:t>).</a:t>
            </a:r>
            <a:r>
              <a:rPr lang="en-US" sz="1600" dirty="0">
                <a:latin typeface="+mj-lt"/>
              </a:rPr>
              <a:t>		</a:t>
            </a:r>
          </a:p>
        </p:txBody>
      </p:sp>
    </p:spTree>
    <p:extLst>
      <p:ext uri="{BB962C8B-B14F-4D97-AF65-F5344CB8AC3E}">
        <p14:creationId xmlns:p14="http://schemas.microsoft.com/office/powerpoint/2010/main" val="3762551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(20)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63483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3864" y="773705"/>
            <a:ext cx="92710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Note that the processor line following Nehalem was originally called </a:t>
            </a:r>
            <a:r>
              <a:rPr lang="en-US" sz="1600" dirty="0" err="1">
                <a:latin typeface="+mj-lt"/>
              </a:rPr>
              <a:t>Gesher</a:t>
            </a:r>
            <a:r>
              <a:rPr lang="en-US" sz="1600" dirty="0">
                <a:latin typeface="+mj-lt"/>
              </a:rPr>
              <a:t> but </a:t>
            </a:r>
          </a:p>
          <a:p>
            <a:r>
              <a:rPr lang="en-US" sz="1600" dirty="0">
                <a:latin typeface="+mj-lt"/>
              </a:rPr>
              <a:t>      this name was changed to Sandy Bridge due to the former being the name of a</a:t>
            </a:r>
          </a:p>
          <a:p>
            <a:r>
              <a:rPr lang="en-US" sz="1600" dirty="0">
                <a:latin typeface="+mj-lt"/>
              </a:rPr>
              <a:t>      political party in Israel (meaning bridge).</a:t>
            </a:r>
          </a:p>
        </p:txBody>
      </p:sp>
    </p:spTree>
    <p:extLst>
      <p:ext uri="{BB962C8B-B14F-4D97-AF65-F5344CB8AC3E}">
        <p14:creationId xmlns:p14="http://schemas.microsoft.com/office/powerpoint/2010/main" val="3418167145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94255" y="1179096"/>
            <a:ext cx="8273200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6.3 AMD’s Turbo Core technologies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691679" y="5070666"/>
            <a:ext cx="49955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6.3 isn’t part of the Lecture.</a:t>
            </a: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483042" y="2152462"/>
            <a:ext cx="8183675" cy="468000"/>
            <a:chOff x="697" y="1638"/>
            <a:chExt cx="4450" cy="292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6.3.1 AMD’s 1. gen. Turbo Core technology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528353" y="2669271"/>
            <a:ext cx="8138364" cy="468000"/>
            <a:chOff x="695" y="1631"/>
            <a:chExt cx="4737" cy="491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6.3.2 AMD’s 2. gen. Turbo Core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0" name="Group 7"/>
          <p:cNvGrpSpPr>
            <a:grpSpLocks/>
          </p:cNvGrpSpPr>
          <p:nvPr/>
        </p:nvGrpSpPr>
        <p:grpSpPr bwMode="auto">
          <a:xfrm>
            <a:off x="534294" y="3180456"/>
            <a:ext cx="8132423" cy="468000"/>
            <a:chOff x="695" y="1631"/>
            <a:chExt cx="4737" cy="491"/>
          </a:xfrm>
        </p:grpSpPr>
        <p:sp>
          <p:nvSpPr>
            <p:cNvPr id="11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6.3.3 AMD’s STAPM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3" name="Group 7"/>
          <p:cNvGrpSpPr>
            <a:grpSpLocks/>
          </p:cNvGrpSpPr>
          <p:nvPr/>
        </p:nvGrpSpPr>
        <p:grpSpPr bwMode="auto">
          <a:xfrm>
            <a:off x="529090" y="3675511"/>
            <a:ext cx="8138364" cy="468000"/>
            <a:chOff x="695" y="1631"/>
            <a:chExt cx="4737" cy="491"/>
          </a:xfrm>
        </p:grpSpPr>
        <p:sp>
          <p:nvSpPr>
            <p:cNvPr id="14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6.3.4 AMD’s Precision Boost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6" name="Group 7"/>
          <p:cNvGrpSpPr>
            <a:grpSpLocks/>
          </p:cNvGrpSpPr>
          <p:nvPr/>
        </p:nvGrpSpPr>
        <p:grpSpPr bwMode="auto">
          <a:xfrm>
            <a:off x="535031" y="4186696"/>
            <a:ext cx="8132423" cy="468000"/>
            <a:chOff x="695" y="1631"/>
            <a:chExt cx="4737" cy="491"/>
          </a:xfrm>
        </p:grpSpPr>
        <p:sp>
          <p:nvSpPr>
            <p:cNvPr id="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6.3.5 AMD’s Precision Boost 2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4EA819B1-8042-D860-AA87-8E65676DA673}"/>
              </a:ext>
            </a:extLst>
          </p:cNvPr>
          <p:cNvSpPr txBox="1"/>
          <p:nvPr/>
        </p:nvSpPr>
        <p:spPr>
          <a:xfrm>
            <a:off x="2906815" y="5634245"/>
            <a:ext cx="15632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See Annex 3.</a:t>
            </a:r>
            <a:endParaRPr lang="hu-HU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63005456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4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7. References</a:t>
            </a:r>
          </a:p>
        </p:txBody>
      </p:sp>
    </p:spTree>
    <p:extLst>
      <p:ext uri="{BB962C8B-B14F-4D97-AF65-F5344CB8AC3E}">
        <p14:creationId xmlns:p14="http://schemas.microsoft.com/office/powerpoint/2010/main" val="3795686774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(1)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90909" y="1358770"/>
            <a:ext cx="888159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534988" indent="-534988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2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dirty="0" err="1">
                <a:solidFill>
                  <a:srgbClr val="000000"/>
                </a:solidFill>
              </a:rPr>
              <a:t>Lal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Shimpi</a:t>
            </a:r>
            <a:r>
              <a:rPr lang="hu-HU" dirty="0">
                <a:solidFill>
                  <a:srgbClr val="000000"/>
                </a:solidFill>
              </a:rPr>
              <a:t> A., </a:t>
            </a:r>
            <a:r>
              <a:rPr lang="en-US" dirty="0">
                <a:solidFill>
                  <a:srgbClr val="000000"/>
                </a:solidFill>
              </a:rPr>
              <a:t>Intel Brings Core Down to 7W, Introduces a New Power Rating to Get There: Y-Series SKUs Demystified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AnandTech</a:t>
            </a:r>
            <a:r>
              <a:rPr lang="hu-HU" dirty="0">
                <a:solidFill>
                  <a:srgbClr val="000000"/>
                </a:solidFill>
              </a:rPr>
              <a:t>, Jan. 14 2013, https://www.anandtech.com/show/6655/intel-brings-core-down-to-7w-introduces-a-new-power-rating-to-get-there-yseries-skus-demystified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70810" y="2375301"/>
            <a:ext cx="878804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3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</a:t>
            </a:r>
            <a:r>
              <a:rPr lang="en-US" sz="1400" dirty="0" err="1">
                <a:solidFill>
                  <a:srgbClr val="000000"/>
                </a:solidFill>
                <a:latin typeface="+mj-lt"/>
              </a:rPr>
              <a:t>Cutress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 I., The Intel </a:t>
            </a:r>
            <a:r>
              <a:rPr lang="en-US" sz="1400" dirty="0" err="1">
                <a:solidFill>
                  <a:srgbClr val="000000"/>
                </a:solidFill>
                <a:latin typeface="+mj-lt"/>
              </a:rPr>
              <a:t>Skylake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 Mobile and Desktop Launch, with Architecture Analysis,</a:t>
            </a:r>
          </a:p>
          <a:p>
            <a:r>
              <a:rPr lang="en-US" sz="1400" dirty="0">
                <a:solidFill>
                  <a:srgbClr val="000000"/>
                </a:solidFill>
                <a:latin typeface="+mj-lt"/>
              </a:rPr>
              <a:t>         </a:t>
            </a:r>
            <a:r>
              <a:rPr lang="en-US" sz="1400" dirty="0" err="1">
                <a:solidFill>
                  <a:srgbClr val="000000"/>
                </a:solidFill>
                <a:latin typeface="+mj-lt"/>
              </a:rPr>
              <a:t>AnandTech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, Sept. 1 2015, http://www.anandtech.com/show/9582/intel-skylake-mobile-</a:t>
            </a:r>
          </a:p>
          <a:p>
            <a:r>
              <a:rPr lang="en-US" sz="1400" dirty="0">
                <a:solidFill>
                  <a:srgbClr val="000000"/>
                </a:solidFill>
                <a:latin typeface="+mj-lt"/>
              </a:rPr>
              <a:t>         desktop-launch-architecture-analysis</a:t>
            </a:r>
          </a:p>
        </p:txBody>
      </p:sp>
      <p:sp>
        <p:nvSpPr>
          <p:cNvPr id="6" name="TextBox 4"/>
          <p:cNvSpPr txBox="1"/>
          <p:nvPr/>
        </p:nvSpPr>
        <p:spPr>
          <a:xfrm>
            <a:off x="194685" y="3203975"/>
            <a:ext cx="88778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[</a:t>
            </a:r>
            <a:r>
              <a:rPr lang="hu-HU" sz="1400" dirty="0">
                <a:latin typeface="+mj-lt"/>
              </a:rPr>
              <a:t>4]</a:t>
            </a:r>
            <a:r>
              <a:rPr lang="en-US" sz="1400" dirty="0">
                <a:latin typeface="+mj-lt"/>
              </a:rPr>
              <a:t>: Stevens A., Introduction to AMBA 4 ACE and </a:t>
            </a:r>
            <a:r>
              <a:rPr lang="en-US" sz="1400" dirty="0" err="1">
                <a:latin typeface="+mj-lt"/>
              </a:rPr>
              <a:t>big.LITTLE</a:t>
            </a:r>
            <a:r>
              <a:rPr lang="en-US" sz="1400" dirty="0">
                <a:latin typeface="+mj-lt"/>
              </a:rPr>
              <a:t> Processing Technology, White Paper,</a:t>
            </a:r>
          </a:p>
          <a:p>
            <a:r>
              <a:rPr lang="en-US" sz="1400" dirty="0">
                <a:latin typeface="+mj-lt"/>
              </a:rPr>
              <a:t>         June 6 2011, http://www.arm.com/files/pdf/CacheCoherencyWhitepaper_6June2011.pdf</a:t>
            </a:r>
          </a:p>
        </p:txBody>
      </p:sp>
      <p:sp>
        <p:nvSpPr>
          <p:cNvPr id="7" name="TextBox 1"/>
          <p:cNvSpPr txBox="1"/>
          <p:nvPr/>
        </p:nvSpPr>
        <p:spPr>
          <a:xfrm>
            <a:off x="170810" y="3834045"/>
            <a:ext cx="879330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5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CAS2K11 / UCAR AMD Opteron Platform Overview and Product Strategy, 2011,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+mj-lt"/>
              </a:rPr>
              <a:t>         http://www.cisl.ucar.edu/dir/CAS2K11/Presentations/laurie/CAS2K11-AMD-September-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+mj-lt"/>
              </a:rPr>
              <a:t>         2011-web.pdf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70810" y="4554125"/>
            <a:ext cx="888974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6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en-US" dirty="0" err="1">
                <a:solidFill>
                  <a:srgbClr val="000000"/>
                </a:solidFill>
              </a:rPr>
              <a:t>CoreLink</a:t>
            </a:r>
            <a:r>
              <a:rPr lang="en-US" dirty="0">
                <a:solidFill>
                  <a:srgbClr val="000000"/>
                </a:solidFill>
              </a:rPr>
              <a:t> CCN-504 Cache Coherent Network</a:t>
            </a:r>
            <a:r>
              <a:rPr lang="hu-HU" dirty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        http://www.arm.com/products/system-ip/interconnect/corelink-ccn-504-cache-coherent-</a:t>
            </a:r>
          </a:p>
          <a:p>
            <a:r>
              <a:rPr lang="hu-HU" dirty="0">
                <a:solidFill>
                  <a:srgbClr val="000000"/>
                </a:solidFill>
              </a:rPr>
              <a:t>         </a:t>
            </a:r>
            <a:r>
              <a:rPr lang="hu-HU" dirty="0" err="1">
                <a:solidFill>
                  <a:srgbClr val="000000"/>
                </a:solidFill>
              </a:rPr>
              <a:t>network.php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70810" y="5303704"/>
            <a:ext cx="90367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[7]: </a:t>
            </a:r>
            <a:r>
              <a:rPr lang="hu-HU" dirty="0" err="1">
                <a:solidFill>
                  <a:srgbClr val="000000"/>
                </a:solidFill>
              </a:rPr>
              <a:t>CoreLink</a:t>
            </a:r>
            <a:r>
              <a:rPr lang="hu-HU" dirty="0">
                <a:solidFill>
                  <a:srgbClr val="000000"/>
                </a:solidFill>
              </a:rPr>
              <a:t> CCI-400 Cache </a:t>
            </a:r>
            <a:r>
              <a:rPr lang="hu-HU" dirty="0" err="1">
                <a:solidFill>
                  <a:srgbClr val="000000"/>
                </a:solidFill>
              </a:rPr>
              <a:t>Coherent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Interconnect</a:t>
            </a:r>
            <a:r>
              <a:rPr lang="hu-HU" dirty="0">
                <a:solidFill>
                  <a:srgbClr val="000000"/>
                </a:solidFill>
              </a:rPr>
              <a:t>, </a:t>
            </a:r>
            <a:r>
              <a:rPr lang="hu-HU" dirty="0" err="1">
                <a:solidFill>
                  <a:srgbClr val="000000"/>
                </a:solidFill>
              </a:rPr>
              <a:t>Technical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Reference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Manual</a:t>
            </a:r>
            <a:r>
              <a:rPr lang="hu-HU" dirty="0">
                <a:solidFill>
                  <a:srgbClr val="000000"/>
                </a:solidFill>
              </a:rPr>
              <a:t>, 2011,</a:t>
            </a:r>
          </a:p>
          <a:p>
            <a:r>
              <a:rPr lang="hu-HU" dirty="0">
                <a:solidFill>
                  <a:srgbClr val="000000"/>
                </a:solidFill>
              </a:rPr>
              <a:t>         http://infocenter.arm.com/help/topic/com.arm.doc.ddi0470c/DDI0470C_cci400_r0p2_trm.</a:t>
            </a:r>
          </a:p>
          <a:p>
            <a:r>
              <a:rPr lang="hu-HU" dirty="0">
                <a:solidFill>
                  <a:srgbClr val="000000"/>
                </a:solidFill>
              </a:rPr>
              <a:t>         </a:t>
            </a:r>
            <a:r>
              <a:rPr lang="hu-HU" dirty="0" err="1">
                <a:solidFill>
                  <a:srgbClr val="000000"/>
                </a:solidFill>
              </a:rPr>
              <a:t>pdf</a:t>
            </a:r>
            <a:endParaRPr lang="hu-HU" dirty="0">
              <a:solidFill>
                <a:srgbClr val="000000"/>
              </a:solidFill>
            </a:endParaRP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70810" y="6011125"/>
            <a:ext cx="805643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[8]: </a:t>
            </a:r>
            <a:r>
              <a:rPr lang="hu-HU" dirty="0" err="1">
                <a:solidFill>
                  <a:srgbClr val="000000"/>
                </a:solidFill>
              </a:rPr>
              <a:t>Cheng</a:t>
            </a:r>
            <a:r>
              <a:rPr lang="hu-HU" dirty="0">
                <a:solidFill>
                  <a:srgbClr val="000000"/>
                </a:solidFill>
              </a:rPr>
              <a:t> M., </a:t>
            </a:r>
            <a:r>
              <a:rPr lang="hu-HU" dirty="0" err="1">
                <a:solidFill>
                  <a:srgbClr val="000000"/>
                </a:solidFill>
              </a:rPr>
              <a:t>Freescale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QorlQ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Product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Family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Roadmap</a:t>
            </a:r>
            <a:r>
              <a:rPr lang="hu-HU" dirty="0">
                <a:solidFill>
                  <a:srgbClr val="000000"/>
                </a:solidFill>
              </a:rPr>
              <a:t>, APF-NET-T0795, </a:t>
            </a:r>
            <a:r>
              <a:rPr lang="hu-HU" dirty="0" err="1">
                <a:solidFill>
                  <a:srgbClr val="000000"/>
                </a:solidFill>
              </a:rPr>
              <a:t>April</a:t>
            </a:r>
            <a:r>
              <a:rPr lang="hu-HU" dirty="0">
                <a:solidFill>
                  <a:srgbClr val="000000"/>
                </a:solidFill>
              </a:rPr>
              <a:t> 2013,</a:t>
            </a:r>
          </a:p>
          <a:p>
            <a:r>
              <a:rPr lang="hu-HU" dirty="0">
                <a:solidFill>
                  <a:srgbClr val="000000"/>
                </a:solidFill>
              </a:rPr>
              <a:t>         http://www.nxp.com/files/training/doc/dwf/DWF13_APF_NET_T0795.pdf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" name="TextBox 3"/>
          <p:cNvSpPr txBox="1"/>
          <p:nvPr/>
        </p:nvSpPr>
        <p:spPr>
          <a:xfrm>
            <a:off x="170810" y="593685"/>
            <a:ext cx="876547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[</a:t>
            </a:r>
            <a:r>
              <a:rPr lang="hu-HU" sz="1400" dirty="0">
                <a:latin typeface="+mj-lt"/>
              </a:rPr>
              <a:t>1</a:t>
            </a:r>
            <a:r>
              <a:rPr lang="en-US" sz="1400" dirty="0">
                <a:latin typeface="+mj-lt"/>
              </a:rPr>
              <a:t>]: </a:t>
            </a:r>
            <a:r>
              <a:rPr lang="en-US" sz="1400" dirty="0" err="1">
                <a:latin typeface="+mj-lt"/>
              </a:rPr>
              <a:t>Cutress</a:t>
            </a:r>
            <a:r>
              <a:rPr lang="en-US" sz="1400" dirty="0">
                <a:latin typeface="+mj-lt"/>
              </a:rPr>
              <a:t> I., Intel Launches 11th Gen Core Tiger Lake: Up to 4.8 GHz at 50 W, 2x GPU with </a:t>
            </a:r>
          </a:p>
          <a:p>
            <a:pPr marL="444500" indent="-444500"/>
            <a:r>
              <a:rPr lang="en-US" sz="1400" dirty="0">
                <a:latin typeface="+mj-lt"/>
              </a:rPr>
              <a:t>         </a:t>
            </a:r>
            <a:r>
              <a:rPr lang="en-US" sz="1400" dirty="0" err="1">
                <a:latin typeface="+mj-lt"/>
              </a:rPr>
              <a:t>Xe</a:t>
            </a:r>
            <a:r>
              <a:rPr lang="en-US" sz="1400" dirty="0">
                <a:latin typeface="+mj-lt"/>
              </a:rPr>
              <a:t>, New Branding, </a:t>
            </a:r>
            <a:r>
              <a:rPr lang="en-US" sz="1400" dirty="0" err="1">
                <a:latin typeface="+mj-lt"/>
              </a:rPr>
              <a:t>AnandTech</a:t>
            </a:r>
            <a:r>
              <a:rPr lang="en-US" sz="1400" dirty="0">
                <a:latin typeface="+mj-lt"/>
              </a:rPr>
              <a:t>, Sept. 2 2020, https://www.anandtech.com/show/16063/</a:t>
            </a:r>
          </a:p>
          <a:p>
            <a:pPr marL="444500" indent="-444500"/>
            <a:r>
              <a:rPr lang="en-US" sz="1400" dirty="0">
                <a:latin typeface="+mj-lt"/>
              </a:rPr>
              <a:t>         intel-launches-11th-gen-core-tiger-lake-processors-and-evo-branding</a:t>
            </a:r>
          </a:p>
        </p:txBody>
      </p:sp>
    </p:spTree>
    <p:extLst>
      <p:ext uri="{BB962C8B-B14F-4D97-AF65-F5344CB8AC3E}">
        <p14:creationId xmlns:p14="http://schemas.microsoft.com/office/powerpoint/2010/main" val="1349381776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94214" y="565520"/>
            <a:ext cx="90133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9</a:t>
            </a:r>
            <a:r>
              <a:rPr lang="en-US" dirty="0"/>
              <a:t>]: Mobile 4th Generation Intel Core Processor Family, Mobile Intel Pentium Processor Family,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and Mobile Intel Celeron Processor Family, Datasheet, Vol. 1 of 2, Sept. 2013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61510" y="1133745"/>
            <a:ext cx="729725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10</a:t>
            </a:r>
            <a:r>
              <a:rPr lang="en-US" dirty="0"/>
              <a:t>]: 25x20 Energy Efficiency Initiative, AMD, 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http://www.amd.com/en-us/innovations/software-technologies/25x20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61510" y="1718810"/>
            <a:ext cx="912903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11</a:t>
            </a:r>
            <a:r>
              <a:rPr lang="en-US" dirty="0"/>
              <a:t>]: AMD Accelerates Energy Efficiency of APUs, Details Plans to Deliver 25x Efficiency Gains by 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2020, AMD, June 19, 2014, http://www.amd.com/en-us/press-releases/Pages/amd-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accelerates-energy-2014jun19.aspx</a:t>
            </a:r>
          </a:p>
        </p:txBody>
      </p:sp>
      <p:sp>
        <p:nvSpPr>
          <p:cNvPr id="14" name="TextBox 8"/>
          <p:cNvSpPr txBox="1"/>
          <p:nvPr/>
        </p:nvSpPr>
        <p:spPr>
          <a:xfrm>
            <a:off x="161510" y="2528900"/>
            <a:ext cx="899836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[</a:t>
            </a:r>
            <a:r>
              <a:rPr lang="hu-HU" sz="1400" dirty="0">
                <a:latin typeface="+mj-lt"/>
              </a:rPr>
              <a:t>12</a:t>
            </a:r>
            <a:r>
              <a:rPr lang="en-US" sz="1400" dirty="0">
                <a:latin typeface="+mj-lt"/>
              </a:rPr>
              <a:t>]: </a:t>
            </a:r>
            <a:r>
              <a:rPr lang="en-US" sz="1400" dirty="0" err="1">
                <a:latin typeface="+mj-lt"/>
              </a:rPr>
              <a:t>Cutress</a:t>
            </a:r>
            <a:r>
              <a:rPr lang="en-US" sz="1400" dirty="0">
                <a:latin typeface="+mj-lt"/>
              </a:rPr>
              <a:t> J., AMD Succeeds in its 25x20 Goal: Renoir Crosses the Line in 2020, </a:t>
            </a:r>
            <a:r>
              <a:rPr lang="en-US" sz="1400" dirty="0" err="1">
                <a:latin typeface="+mj-lt"/>
              </a:rPr>
              <a:t>AnandTech</a:t>
            </a:r>
            <a:r>
              <a:rPr lang="en-US" sz="1400" dirty="0">
                <a:latin typeface="+mj-lt"/>
              </a:rPr>
              <a:t>,</a:t>
            </a:r>
          </a:p>
          <a:p>
            <a:r>
              <a:rPr lang="en-US" sz="1400" dirty="0">
                <a:latin typeface="+mj-lt"/>
              </a:rPr>
              <a:t>             June 25, 2020,</a:t>
            </a:r>
          </a:p>
          <a:p>
            <a:r>
              <a:rPr lang="en-US" sz="1400" dirty="0">
                <a:latin typeface="+mj-lt"/>
              </a:rPr>
              <a:t>             https://www.anandtech.com/show/15881/amd-succeeds-in-its-25x20-goal-renoir-zen2-</a:t>
            </a:r>
          </a:p>
          <a:p>
            <a:r>
              <a:rPr lang="en-US" sz="1400" dirty="0">
                <a:latin typeface="+mj-lt"/>
              </a:rPr>
              <a:t>             vega-crosses-the-line-in-2020 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161510" y="3474005"/>
            <a:ext cx="898249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13</a:t>
            </a:r>
            <a:r>
              <a:rPr lang="en-US" dirty="0"/>
              <a:t>]: </a:t>
            </a:r>
            <a:r>
              <a:rPr lang="en-US" altLang="en-US" dirty="0">
                <a:cs typeface="Arial" charset="0"/>
              </a:rPr>
              <a:t>Rodriguez M., </a:t>
            </a:r>
            <a:r>
              <a:rPr lang="en-US" altLang="en-US" dirty="0" err="1">
                <a:cs typeface="Arial" charset="0"/>
              </a:rPr>
              <a:t>Kosonocky</a:t>
            </a:r>
            <a:r>
              <a:rPr lang="en-US" altLang="en-US" dirty="0">
                <a:cs typeface="Arial" charset="0"/>
              </a:rPr>
              <a:t> S., and </a:t>
            </a:r>
            <a:r>
              <a:rPr lang="en-US" altLang="en-US" dirty="0" err="1">
                <a:cs typeface="Arial" charset="0"/>
              </a:rPr>
              <a:t>Merrikh</a:t>
            </a:r>
            <a:r>
              <a:rPr lang="en-US" altLang="en-US" dirty="0">
                <a:cs typeface="Arial" charset="0"/>
              </a:rPr>
              <a:t> A. A., Server Power Delivery Challenges and  </a:t>
            </a:r>
          </a:p>
          <a:p>
            <a:pPr marL="715963" indent="-715963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</a:t>
            </a:r>
            <a:r>
              <a:rPr lang="hu-HU" altLang="en-US" dirty="0">
                <a:cs typeface="Arial" charset="0"/>
              </a:rPr>
              <a:t>  </a:t>
            </a:r>
            <a:r>
              <a:rPr lang="en-US" altLang="en-US" dirty="0">
                <a:cs typeface="Arial" charset="0"/>
              </a:rPr>
              <a:t>Opportunities, </a:t>
            </a:r>
            <a:r>
              <a:rPr lang="en-US" altLang="en-US" dirty="0" err="1">
                <a:cs typeface="Arial" charset="0"/>
              </a:rPr>
              <a:t>Powersoc</a:t>
            </a:r>
            <a:r>
              <a:rPr lang="en-US" altLang="en-US" dirty="0">
                <a:cs typeface="Arial" charset="0"/>
              </a:rPr>
              <a:t> 2014, Oct. 6 2014, http://pwrsocevents.com/wp-</a:t>
            </a:r>
            <a:r>
              <a:rPr lang="hu-HU" altLang="en-US" dirty="0">
                <a:cs typeface="Arial" charset="0"/>
              </a:rPr>
              <a:t> </a:t>
            </a:r>
            <a:r>
              <a:rPr lang="en-US" altLang="en-US" dirty="0">
                <a:cs typeface="Arial" charset="0"/>
              </a:rPr>
              <a:t>content/uploads/2014presentations/</a:t>
            </a:r>
            <a:r>
              <a:rPr lang="en-US" altLang="en-US" dirty="0" err="1">
                <a:cs typeface="Arial" charset="0"/>
              </a:rPr>
              <a:t>ts</a:t>
            </a:r>
            <a:r>
              <a:rPr lang="en-US" altLang="en-US" dirty="0">
                <a:cs typeface="Arial" charset="0"/>
              </a:rPr>
              <a:t>/S1_2%20Systems%20and%20Applications%20Rodriguez.pdf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161510" y="4400526"/>
            <a:ext cx="890288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14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Luo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Y.,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Yu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J.,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Yang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J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.,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Bhuyan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L.,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Low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power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network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processor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design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using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clock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gating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sz="1400" dirty="0">
                <a:solidFill>
                  <a:srgbClr val="000000"/>
                </a:solidFill>
                <a:latin typeface="+mj-lt"/>
              </a:rPr>
              <a:t>            DAC '05 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Proceedings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of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the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42nd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annual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Design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Automation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Conference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, pp. 712-715,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sz="1400" dirty="0">
                <a:solidFill>
                  <a:srgbClr val="000000"/>
                </a:solidFill>
                <a:latin typeface="+mj-lt"/>
              </a:rPr>
              <a:t>           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Anaheim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,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California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, USA,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June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13-17 2005</a:t>
            </a: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194135" y="6020706"/>
            <a:ext cx="910339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17</a:t>
            </a:r>
            <a:r>
              <a:rPr lang="en-US" dirty="0"/>
              <a:t>]: Gunther S., Deval A., Burton T., Kumar R., Energy-Efficient Computing: Power Management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System on the Nehalem Family of Processors, Intel Technology Journal, vol. 14, Issue 3,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2010</a:t>
            </a:r>
          </a:p>
        </p:txBody>
      </p:sp>
      <p:sp>
        <p:nvSpPr>
          <p:cNvPr id="18" name="Rectangle 11"/>
          <p:cNvSpPr>
            <a:spLocks noChangeArrowheads="1"/>
          </p:cNvSpPr>
          <p:nvPr/>
        </p:nvSpPr>
        <p:spPr bwMode="auto">
          <a:xfrm>
            <a:off x="161510" y="5165611"/>
            <a:ext cx="939240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latin typeface="+mj-lt"/>
              </a:rPr>
              <a:t>[</a:t>
            </a:r>
            <a:r>
              <a:rPr lang="hu-HU" sz="1400" dirty="0">
                <a:latin typeface="+mj-lt"/>
              </a:rPr>
              <a:t>15</a:t>
            </a:r>
            <a:r>
              <a:rPr lang="en-US" sz="1400" dirty="0">
                <a:latin typeface="+mj-lt"/>
              </a:rPr>
              <a:t>]: </a:t>
            </a:r>
            <a:r>
              <a:rPr lang="hu-HU" sz="1400" dirty="0" err="1">
                <a:latin typeface="+mj-lt"/>
              </a:rPr>
              <a:t>Kosonocky</a:t>
            </a:r>
            <a:r>
              <a:rPr lang="hu-HU" sz="1400" dirty="0">
                <a:latin typeface="+mj-lt"/>
              </a:rPr>
              <a:t> S., </a:t>
            </a:r>
            <a:r>
              <a:rPr lang="hu-HU" sz="1400" dirty="0" err="1">
                <a:latin typeface="+mj-lt"/>
              </a:rPr>
              <a:t>Practical</a:t>
            </a:r>
            <a:r>
              <a:rPr lang="hu-HU" sz="1400" dirty="0">
                <a:latin typeface="+mj-lt"/>
              </a:rPr>
              <a:t> </a:t>
            </a:r>
            <a:r>
              <a:rPr lang="hu-HU" sz="1400" dirty="0" err="1">
                <a:latin typeface="+mj-lt"/>
              </a:rPr>
              <a:t>Power</a:t>
            </a:r>
            <a:r>
              <a:rPr lang="hu-HU" sz="1400" dirty="0">
                <a:latin typeface="+mj-lt"/>
              </a:rPr>
              <a:t> </a:t>
            </a:r>
            <a:r>
              <a:rPr lang="hu-HU" sz="1400" dirty="0" err="1">
                <a:latin typeface="+mj-lt"/>
              </a:rPr>
              <a:t>Gating</a:t>
            </a:r>
            <a:r>
              <a:rPr lang="hu-HU" sz="1400" dirty="0">
                <a:latin typeface="+mj-lt"/>
              </a:rPr>
              <a:t> and </a:t>
            </a:r>
            <a:r>
              <a:rPr lang="hu-HU" sz="1400" dirty="0" err="1">
                <a:latin typeface="+mj-lt"/>
              </a:rPr>
              <a:t>Dynamic</a:t>
            </a:r>
            <a:r>
              <a:rPr lang="hu-HU" sz="1400" dirty="0">
                <a:latin typeface="+mj-lt"/>
              </a:rPr>
              <a:t> </a:t>
            </a:r>
            <a:r>
              <a:rPr lang="hu-HU" sz="1400" dirty="0" err="1">
                <a:latin typeface="+mj-lt"/>
              </a:rPr>
              <a:t>Voltage</a:t>
            </a:r>
            <a:r>
              <a:rPr lang="hu-HU" sz="1400" dirty="0">
                <a:latin typeface="+mj-lt"/>
              </a:rPr>
              <a:t>/</a:t>
            </a:r>
            <a:r>
              <a:rPr lang="hu-HU" sz="1400" dirty="0" err="1">
                <a:latin typeface="+mj-lt"/>
              </a:rPr>
              <a:t>Frequency</a:t>
            </a:r>
            <a:r>
              <a:rPr lang="hu-HU" sz="1400" dirty="0">
                <a:latin typeface="+mj-lt"/>
              </a:rPr>
              <a:t> </a:t>
            </a:r>
            <a:r>
              <a:rPr lang="hu-HU" sz="1400" dirty="0" err="1">
                <a:latin typeface="+mj-lt"/>
              </a:rPr>
              <a:t>Scaling</a:t>
            </a:r>
            <a:r>
              <a:rPr lang="hu-HU" sz="1400" dirty="0">
                <a:latin typeface="+mj-lt"/>
              </a:rPr>
              <a:t>, </a:t>
            </a:r>
            <a:r>
              <a:rPr lang="hu-HU" sz="1400" dirty="0" err="1">
                <a:latin typeface="+mj-lt"/>
              </a:rPr>
              <a:t>Hotchips</a:t>
            </a:r>
            <a:r>
              <a:rPr lang="hu-HU" sz="1400" dirty="0">
                <a:latin typeface="+mj-lt"/>
              </a:rPr>
              <a:t>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sz="1400" dirty="0">
                <a:latin typeface="+mj-lt"/>
              </a:rPr>
              <a:t>            Aug. 17 2011, http://www.hotchips.org/wp-content/uploads/hc_archives/hc23/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sz="1400" dirty="0">
                <a:latin typeface="+mj-lt"/>
              </a:rPr>
              <a:t>            HC23.17.1-tutorial1/HC23.17.111.Practical_</a:t>
            </a:r>
            <a:r>
              <a:rPr lang="hu-HU" sz="1400" dirty="0" err="1">
                <a:latin typeface="+mj-lt"/>
              </a:rPr>
              <a:t>PGandDV-Kosonocky-AMD.pdf</a:t>
            </a:r>
            <a:endParaRPr lang="hu-HU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3620099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89593" y="548680"/>
            <a:ext cx="82528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17</a:t>
            </a:r>
            <a:r>
              <a:rPr lang="en-US" dirty="0">
                <a:solidFill>
                  <a:srgbClr val="000000"/>
                </a:solidFill>
              </a:rPr>
              <a:t>]: Foley D., AMD’s „LLANO” Fusion APU, Hot Chips 23, Aug. 19 2011,</a:t>
            </a:r>
          </a:p>
          <a:p>
            <a:r>
              <a:rPr lang="en-US" dirty="0">
                <a:solidFill>
                  <a:srgbClr val="000000"/>
                </a:solidFill>
              </a:rPr>
              <a:t>          </a:t>
            </a:r>
            <a:r>
              <a:rPr lang="hu-HU" dirty="0">
                <a:solidFill>
                  <a:srgbClr val="000000"/>
                </a:solidFill>
              </a:rPr>
              <a:t>  </a:t>
            </a:r>
            <a:r>
              <a:rPr lang="en-US" dirty="0">
                <a:solidFill>
                  <a:srgbClr val="000000"/>
                </a:solidFill>
              </a:rPr>
              <a:t>http://www.hotchips.org/archives/hc23/HC23-papers/HC23.19.9-Desktop-CPUs/</a:t>
            </a:r>
          </a:p>
          <a:p>
            <a:r>
              <a:rPr lang="en-US" dirty="0">
                <a:solidFill>
                  <a:srgbClr val="000000"/>
                </a:solidFill>
              </a:rPr>
              <a:t>          </a:t>
            </a:r>
            <a:r>
              <a:rPr lang="hu-HU" dirty="0">
                <a:solidFill>
                  <a:srgbClr val="000000"/>
                </a:solidFill>
              </a:rPr>
              <a:t>  </a:t>
            </a:r>
            <a:r>
              <a:rPr lang="en-US" dirty="0">
                <a:solidFill>
                  <a:srgbClr val="000000"/>
                </a:solidFill>
              </a:rPr>
              <a:t>HC23.19.930-Llano-Fusion-Foley-AMD.pdf</a:t>
            </a:r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75149" y="2690336"/>
            <a:ext cx="909967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20</a:t>
            </a:r>
            <a:r>
              <a:rPr lang="en-US" dirty="0">
                <a:solidFill>
                  <a:srgbClr val="000000"/>
                </a:solidFill>
              </a:rPr>
              <a:t>]: Foley D &amp; al.,  A Low-Power Integrated x86-64 and Graphics Processor for Mobile Computing</a:t>
            </a:r>
          </a:p>
          <a:p>
            <a:pPr marL="898525" indent="-8112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</a:rPr>
              <a:t>          Devices, IEEE JSSC Vol. 47 No. 1, Jan. 2012,</a:t>
            </a:r>
          </a:p>
          <a:p>
            <a:pPr marL="898525" indent="-81121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</a:rPr>
              <a:t>          http://ieeexplore.ieee.org/stamp/stamp.jsp?arnumber=06054032</a:t>
            </a:r>
          </a:p>
        </p:txBody>
      </p:sp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75149" y="3429000"/>
            <a:ext cx="78709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21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dirty="0">
                <a:solidFill>
                  <a:srgbClr val="000000"/>
                </a:solidFill>
              </a:rPr>
              <a:t>LGA </a:t>
            </a:r>
            <a:r>
              <a:rPr lang="hu-HU" dirty="0" err="1">
                <a:solidFill>
                  <a:srgbClr val="000000"/>
                </a:solidFill>
              </a:rPr>
              <a:t>vs</a:t>
            </a:r>
            <a:r>
              <a:rPr lang="hu-HU" dirty="0">
                <a:solidFill>
                  <a:srgbClr val="000000"/>
                </a:solidFill>
              </a:rPr>
              <a:t> PGA – CPU </a:t>
            </a:r>
            <a:r>
              <a:rPr lang="hu-HU" dirty="0" err="1">
                <a:solidFill>
                  <a:srgbClr val="000000"/>
                </a:solidFill>
              </a:rPr>
              <a:t>Socket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Types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Explained</a:t>
            </a:r>
            <a:r>
              <a:rPr lang="hu-HU" dirty="0">
                <a:solidFill>
                  <a:srgbClr val="000000"/>
                </a:solidFill>
              </a:rPr>
              <a:t>, </a:t>
            </a:r>
            <a:r>
              <a:rPr lang="hu-HU" dirty="0" err="1">
                <a:solidFill>
                  <a:srgbClr val="000000"/>
                </a:solidFill>
              </a:rPr>
              <a:t>Unboxing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Treatment</a:t>
            </a:r>
            <a:r>
              <a:rPr lang="hu-HU" dirty="0">
                <a:solidFill>
                  <a:srgbClr val="000000"/>
                </a:solidFill>
              </a:rPr>
              <a:t>, </a:t>
            </a:r>
            <a:r>
              <a:rPr lang="hu-HU" dirty="0" err="1">
                <a:solidFill>
                  <a:srgbClr val="000000"/>
                </a:solidFill>
              </a:rPr>
              <a:t>July</a:t>
            </a:r>
            <a:r>
              <a:rPr lang="hu-HU" dirty="0">
                <a:solidFill>
                  <a:srgbClr val="000000"/>
                </a:solidFill>
              </a:rPr>
              <a:t> 13 2017,</a:t>
            </a:r>
          </a:p>
          <a:p>
            <a:r>
              <a:rPr lang="hu-HU" dirty="0">
                <a:solidFill>
                  <a:srgbClr val="000000"/>
                </a:solidFill>
              </a:rPr>
              <a:t>            https://www.unboxingtreatment.com/2017/07/lga-pga-socket.html</a:t>
            </a: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175149" y="3969060"/>
            <a:ext cx="839556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22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Blythe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D.,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Technology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Insight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: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Next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Generation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Intel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Graphics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Architecture</a:t>
            </a:r>
            <a:endParaRPr lang="hu-HU" altLang="en-US" sz="1400" dirty="0">
              <a:solidFill>
                <a:srgbClr val="000000"/>
              </a:solidFill>
              <a:latin typeface="+mj-lt"/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latin typeface="+mj-lt"/>
                <a:cs typeface="Arial" charset="0"/>
              </a:rPr>
              <a:t>Code</a:t>
            </a:r>
            <a:r>
              <a:rPr lang="hu-HU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latin typeface="+mj-lt"/>
                <a:cs typeface="Arial" charset="0"/>
              </a:rPr>
              <a:t>Name</a:t>
            </a:r>
            <a:r>
              <a:rPr lang="hu-HU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latin typeface="+mj-lt"/>
                <a:cs typeface="Arial" charset="0"/>
              </a:rPr>
              <a:t>Skylake</a:t>
            </a:r>
            <a:r>
              <a:rPr lang="hu-HU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, SPCS003, IDF15, San Francisco, Aug. 2015</a:t>
            </a:r>
            <a:endParaRPr lang="en-US" altLang="hu-HU" sz="1400" dirty="0">
              <a:solidFill>
                <a:srgbClr val="000000"/>
              </a:solidFill>
              <a:latin typeface="+mj-lt"/>
              <a:cs typeface="Arial" charset="0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175149" y="4509120"/>
            <a:ext cx="9392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23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</a:t>
            </a:r>
            <a:r>
              <a:rPr lang="en-US" altLang="hu-HU" sz="1400" dirty="0" err="1">
                <a:solidFill>
                  <a:srgbClr val="000000"/>
                </a:solidFill>
                <a:latin typeface="+mj-lt"/>
                <a:cs typeface="Arial" charset="0"/>
              </a:rPr>
              <a:t>Junkins</a:t>
            </a:r>
            <a:r>
              <a:rPr lang="en-US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 &amp; al.,</a:t>
            </a:r>
            <a:r>
              <a:rPr lang="hu-HU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en-US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Intel Processor Graphics: Architecture &amp; Programming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82996" y="4869160"/>
            <a:ext cx="890314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457200"/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24</a:t>
            </a:r>
            <a:r>
              <a:rPr lang="en-US" dirty="0">
                <a:solidFill>
                  <a:srgbClr val="000000"/>
                </a:solidFill>
              </a:rPr>
              <a:t>]: Intel Processor Graphics Gen11 Architecture</a:t>
            </a:r>
            <a:r>
              <a:rPr lang="hu-HU" dirty="0">
                <a:solidFill>
                  <a:srgbClr val="000000"/>
                </a:solidFill>
              </a:rPr>
              <a:t>,</a:t>
            </a:r>
            <a:r>
              <a:rPr lang="en-US" dirty="0">
                <a:solidFill>
                  <a:srgbClr val="000000"/>
                </a:solidFill>
              </a:rPr>
              <a:t> Version 1.0</a:t>
            </a:r>
            <a:r>
              <a:rPr lang="hu-HU" dirty="0">
                <a:solidFill>
                  <a:srgbClr val="000000"/>
                </a:solidFill>
              </a:rPr>
              <a:t>,</a:t>
            </a:r>
          </a:p>
          <a:p>
            <a:pPr defTabSz="457200"/>
            <a:r>
              <a:rPr lang="hu-HU" dirty="0">
                <a:solidFill>
                  <a:srgbClr val="000000"/>
                </a:solidFill>
                <a:latin typeface="Verdana"/>
              </a:rPr>
              <a:t>           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https://software.intel.com/sites/default/files/managed/db/88/The-Architecture-of-Intel-</a:t>
            </a:r>
            <a:endParaRPr lang="hu-HU" dirty="0">
              <a:solidFill>
                <a:srgbClr val="000000"/>
              </a:solidFill>
              <a:latin typeface="Verdana"/>
            </a:endParaRPr>
          </a:p>
          <a:p>
            <a:pPr defTabSz="457200"/>
            <a:r>
              <a:rPr lang="hu-HU" dirty="0">
                <a:solidFill>
                  <a:srgbClr val="000000"/>
                </a:solidFill>
                <a:latin typeface="Verdana"/>
              </a:rPr>
              <a:t>           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Processor-Graphics-Gen11_R1new.pdf?source=techstories.org</a:t>
            </a:r>
          </a:p>
        </p:txBody>
      </p:sp>
      <p:sp>
        <p:nvSpPr>
          <p:cNvPr id="11" name="TextBox 5"/>
          <p:cNvSpPr txBox="1"/>
          <p:nvPr/>
        </p:nvSpPr>
        <p:spPr>
          <a:xfrm>
            <a:off x="193597" y="5625243"/>
            <a:ext cx="907256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4375" indent="-714375"/>
            <a:r>
              <a:rPr lang="hu-HU" sz="1400" dirty="0">
                <a:latin typeface="+mj-lt"/>
              </a:rPr>
              <a:t>[25]: </a:t>
            </a:r>
            <a:r>
              <a:rPr lang="en-US" sz="1400" dirty="0">
                <a:latin typeface="+mj-lt"/>
              </a:rPr>
              <a:t>Switching regulator fundamentals Texas Instrument Application Report SNVA559C–September 2012</a:t>
            </a:r>
            <a:r>
              <a:rPr lang="hu-HU" sz="1400" dirty="0">
                <a:latin typeface="+mj-lt"/>
              </a:rPr>
              <a:t>; https://www.ti.com/lit/an/snva559c/snva559c.pdf?ts=1658144631114&amp;ref_url=https%253A%252F%252Fwww.google.ch%252F</a:t>
            </a:r>
            <a:endParaRPr lang="en-US" sz="1400" dirty="0">
              <a:latin typeface="+mj-lt"/>
            </a:endParaRP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95318" y="1313765"/>
            <a:ext cx="64605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18</a:t>
            </a:r>
            <a:r>
              <a:rPr lang="en-US" dirty="0"/>
              <a:t>]: </a:t>
            </a:r>
            <a:r>
              <a:rPr lang="en-US" dirty="0" err="1"/>
              <a:t>Apte</a:t>
            </a:r>
            <a:r>
              <a:rPr lang="en-US" dirty="0"/>
              <a:t> C., Power Gating Implementation in </a:t>
            </a:r>
            <a:r>
              <a:rPr lang="en-US" dirty="0" err="1"/>
              <a:t>SoCs</a:t>
            </a:r>
            <a:r>
              <a:rPr lang="en-US" dirty="0"/>
              <a:t>, </a:t>
            </a:r>
            <a:r>
              <a:rPr lang="en-US" dirty="0" err="1"/>
              <a:t>NanoCAD</a:t>
            </a:r>
            <a:r>
              <a:rPr lang="en-US" dirty="0"/>
              <a:t>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http://nanocad.ee.ucla.edu/pub/Main/SnippetTutorial/PG.pdf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91849" y="1898830"/>
            <a:ext cx="897066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19</a:t>
            </a:r>
            <a:r>
              <a:rPr lang="en-US" dirty="0"/>
              <a:t>]: White S., High-Performance Power-Efficient X86-64 Server and Desktop Processors,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Using the core codenamed „Bulldozer”, Aug. 19 2011, http://hotchips.org/uploads/hc23/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HC23.19.9-Desktop-CPUs/HC23.19.940-Bulldozer-White-AMD.pdf</a:t>
            </a:r>
          </a:p>
        </p:txBody>
      </p:sp>
    </p:spTree>
    <p:extLst>
      <p:ext uri="{BB962C8B-B14F-4D97-AF65-F5344CB8AC3E}">
        <p14:creationId xmlns:p14="http://schemas.microsoft.com/office/powerpoint/2010/main" val="3083261595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77865" y="548680"/>
            <a:ext cx="86246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26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dirty="0">
                <a:solidFill>
                  <a:srgbClr val="000000"/>
                </a:solidFill>
              </a:rPr>
              <a:t>Odapörköl a piacnak a </a:t>
            </a:r>
            <a:r>
              <a:rPr lang="hu-HU" dirty="0" err="1">
                <a:solidFill>
                  <a:srgbClr val="000000"/>
                </a:solidFill>
              </a:rPr>
              <a:t>Kaby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Lake-G</a:t>
            </a:r>
            <a:r>
              <a:rPr lang="hu-HU" dirty="0">
                <a:solidFill>
                  <a:srgbClr val="000000"/>
                </a:solidFill>
              </a:rPr>
              <a:t> platform, </a:t>
            </a:r>
            <a:r>
              <a:rPr lang="hu-HU" dirty="0" err="1">
                <a:solidFill>
                  <a:srgbClr val="000000"/>
                </a:solidFill>
              </a:rPr>
              <a:t>Prohardver</a:t>
            </a:r>
            <a:r>
              <a:rPr lang="hu-HU" dirty="0">
                <a:solidFill>
                  <a:srgbClr val="000000"/>
                </a:solidFill>
              </a:rPr>
              <a:t>, Jan. 8 2018,</a:t>
            </a:r>
          </a:p>
          <a:p>
            <a:r>
              <a:rPr lang="hu-HU" dirty="0">
                <a:solidFill>
                  <a:srgbClr val="000000"/>
                </a:solidFill>
              </a:rPr>
              <a:t>            </a:t>
            </a:r>
            <a:r>
              <a:rPr lang="en-US" dirty="0">
                <a:solidFill>
                  <a:srgbClr val="000000"/>
                </a:solidFill>
              </a:rPr>
              <a:t>https://prohardver.hu/teszt/intel_core_radeon_odaporkol_piac_amd_platform/hova_</a:t>
            </a:r>
            <a:endParaRPr lang="hu-HU" dirty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           </a:t>
            </a:r>
            <a:r>
              <a:rPr lang="en-US" dirty="0">
                <a:solidFill>
                  <a:srgbClr val="000000"/>
                </a:solidFill>
              </a:rPr>
              <a:t>valo_ez.html</a:t>
            </a:r>
          </a:p>
        </p:txBody>
      </p:sp>
      <p:sp>
        <p:nvSpPr>
          <p:cNvPr id="5" name="TextBox 7"/>
          <p:cNvSpPr txBox="1"/>
          <p:nvPr/>
        </p:nvSpPr>
        <p:spPr>
          <a:xfrm>
            <a:off x="161510" y="1287344"/>
            <a:ext cx="8550612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4375" indent="-714375"/>
            <a:r>
              <a:rPr lang="hu-HU" sz="1400" dirty="0">
                <a:latin typeface="+mj-lt"/>
              </a:rPr>
              <a:t>[27]: </a:t>
            </a:r>
            <a:r>
              <a:rPr lang="en-US" sz="1400" dirty="0" err="1">
                <a:latin typeface="+mj-lt"/>
              </a:rPr>
              <a:t>Broadwell</a:t>
            </a:r>
            <a:r>
              <a:rPr lang="en-US" sz="1400" dirty="0">
                <a:latin typeface="+mj-lt"/>
              </a:rPr>
              <a:t> : A family of IA 14nm processors </a:t>
            </a:r>
            <a:r>
              <a:rPr lang="en-US" sz="1400" dirty="0" err="1">
                <a:latin typeface="+mj-lt"/>
              </a:rPr>
              <a:t>Ankireddy</a:t>
            </a:r>
            <a:r>
              <a:rPr lang="en-US" sz="1400" dirty="0">
                <a:latin typeface="+mj-lt"/>
              </a:rPr>
              <a:t> </a:t>
            </a:r>
            <a:r>
              <a:rPr lang="en-US" sz="1400" dirty="0" err="1">
                <a:latin typeface="+mj-lt"/>
              </a:rPr>
              <a:t>Nalamalpu</a:t>
            </a:r>
            <a:r>
              <a:rPr lang="en-US" sz="1400" dirty="0">
                <a:latin typeface="+mj-lt"/>
              </a:rPr>
              <a:t>, Nasser Kurd, </a:t>
            </a:r>
            <a:r>
              <a:rPr lang="en-US" sz="1400" dirty="0" err="1">
                <a:latin typeface="+mj-lt"/>
              </a:rPr>
              <a:t>Anant</a:t>
            </a:r>
            <a:r>
              <a:rPr lang="en-US" sz="1400" dirty="0">
                <a:latin typeface="+mj-lt"/>
              </a:rPr>
              <a:t> Deval, Chris </a:t>
            </a:r>
            <a:r>
              <a:rPr lang="en-US" sz="1400" dirty="0" err="1">
                <a:latin typeface="+mj-lt"/>
              </a:rPr>
              <a:t>Mozak</a:t>
            </a:r>
            <a:r>
              <a:rPr lang="en-US" sz="1400" dirty="0">
                <a:latin typeface="+mj-lt"/>
              </a:rPr>
              <a:t>, Jonathan Douglas, Ashish Khanna, </a:t>
            </a:r>
            <a:r>
              <a:rPr lang="en-US" sz="1400" dirty="0" err="1">
                <a:latin typeface="+mj-lt"/>
              </a:rPr>
              <a:t>Fabrice</a:t>
            </a:r>
            <a:r>
              <a:rPr lang="en-US" sz="1400" dirty="0">
                <a:latin typeface="+mj-lt"/>
              </a:rPr>
              <a:t> </a:t>
            </a:r>
            <a:r>
              <a:rPr lang="en-US" sz="1400" dirty="0" err="1">
                <a:latin typeface="+mj-lt"/>
              </a:rPr>
              <a:t>Paillet</a:t>
            </a:r>
            <a:r>
              <a:rPr lang="en-US" sz="1400" dirty="0">
                <a:latin typeface="+mj-lt"/>
              </a:rPr>
              <a:t>, Gerhard </a:t>
            </a:r>
            <a:r>
              <a:rPr lang="en-US" sz="1400" dirty="0" err="1">
                <a:latin typeface="+mj-lt"/>
              </a:rPr>
              <a:t>Schrom</a:t>
            </a:r>
            <a:r>
              <a:rPr lang="en-US" sz="1400" dirty="0">
                <a:latin typeface="+mj-lt"/>
              </a:rPr>
              <a:t>, Boyd Phelps</a:t>
            </a:r>
            <a:r>
              <a:rPr lang="hu-HU" sz="1400" dirty="0">
                <a:latin typeface="+mj-lt"/>
              </a:rPr>
              <a:t> </a:t>
            </a:r>
            <a:r>
              <a:rPr lang="en-US" sz="1400" dirty="0">
                <a:latin typeface="+mj-lt"/>
                <a:hlinkClick r:id="rId2"/>
              </a:rPr>
              <a:t>2015 Symposium on VLSI Circuits (VLSI Circuits)</a:t>
            </a:r>
            <a:r>
              <a:rPr lang="en-US" sz="1400" dirty="0">
                <a:latin typeface="+mj-lt"/>
              </a:rPr>
              <a:t>Year: 2015 | Conference Paper | Publisher: IEEE</a:t>
            </a:r>
          </a:p>
          <a:p>
            <a:endParaRPr lang="en-US" sz="1200" dirty="0"/>
          </a:p>
        </p:txBody>
      </p:sp>
      <p:sp>
        <p:nvSpPr>
          <p:cNvPr id="6" name="TextBox 4"/>
          <p:cNvSpPr txBox="1"/>
          <p:nvPr/>
        </p:nvSpPr>
        <p:spPr>
          <a:xfrm flipH="1">
            <a:off x="161510" y="2268452"/>
            <a:ext cx="84598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4375" indent="-714375"/>
            <a:r>
              <a:rPr lang="hu-HU" sz="1400" dirty="0">
                <a:latin typeface="+mj-lt"/>
              </a:rPr>
              <a:t>[28]: </a:t>
            </a:r>
            <a:r>
              <a:rPr lang="hu-HU" sz="1400" dirty="0" err="1">
                <a:latin typeface="+mj-lt"/>
              </a:rPr>
              <a:t>Hacman</a:t>
            </a:r>
            <a:r>
              <a:rPr lang="hu-HU" sz="1400" dirty="0">
                <a:latin typeface="+mj-lt"/>
              </a:rPr>
              <a:t> M., </a:t>
            </a:r>
            <a:r>
              <a:rPr lang="en-US" sz="1400" dirty="0">
                <a:latin typeface="+mj-lt"/>
              </a:rPr>
              <a:t>Intel’s ‘Ice Lake’ 10th-gen Core CPUs boost graphics and Wi-Fi, tap AI to offset slower turbo speeds</a:t>
            </a:r>
            <a:r>
              <a:rPr lang="hu-HU" sz="1400" dirty="0">
                <a:latin typeface="+mj-lt"/>
              </a:rPr>
              <a:t>, </a:t>
            </a:r>
            <a:r>
              <a:rPr lang="hu-HU" sz="1400" dirty="0" err="1">
                <a:latin typeface="+mj-lt"/>
              </a:rPr>
              <a:t>PCWorld</a:t>
            </a:r>
            <a:r>
              <a:rPr lang="hu-HU" sz="1400" dirty="0">
                <a:latin typeface="+mj-lt"/>
              </a:rPr>
              <a:t>, May 27, 2019., </a:t>
            </a:r>
            <a:r>
              <a:rPr lang="en-US" sz="1400" dirty="0">
                <a:latin typeface="+mj-lt"/>
              </a:rPr>
              <a:t>https://www.pcworld.com/article/397478/intel-ice-lake-cpu-10nm-10th-gen-core.html</a:t>
            </a:r>
          </a:p>
        </p:txBody>
      </p:sp>
      <p:sp>
        <p:nvSpPr>
          <p:cNvPr id="7" name="TextBox 3"/>
          <p:cNvSpPr txBox="1"/>
          <p:nvPr/>
        </p:nvSpPr>
        <p:spPr>
          <a:xfrm>
            <a:off x="161511" y="3220815"/>
            <a:ext cx="88209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hu-HU" sz="1400" dirty="0">
                <a:latin typeface="+mj-lt"/>
              </a:rPr>
              <a:t>[29]: </a:t>
            </a:r>
            <a:r>
              <a:rPr lang="hu-HU" sz="1400" dirty="0" err="1">
                <a:latin typeface="+mj-lt"/>
              </a:rPr>
              <a:t>Skylake</a:t>
            </a:r>
            <a:r>
              <a:rPr lang="hu-HU" sz="1400" dirty="0">
                <a:latin typeface="+mj-lt"/>
              </a:rPr>
              <a:t> (server) - </a:t>
            </a:r>
            <a:r>
              <a:rPr lang="hu-HU" sz="1400" dirty="0" err="1">
                <a:latin typeface="+mj-lt"/>
              </a:rPr>
              <a:t>Microarchitectures</a:t>
            </a:r>
            <a:r>
              <a:rPr lang="hu-HU" sz="1400" dirty="0">
                <a:latin typeface="+mj-lt"/>
              </a:rPr>
              <a:t> – Intel, </a:t>
            </a:r>
            <a:r>
              <a:rPr lang="en-US" sz="1400" dirty="0">
                <a:latin typeface="+mj-lt"/>
              </a:rPr>
              <a:t>https://en.wikichip.org/wiki/intel/microarchitectures/skylake_(server)</a:t>
            </a:r>
          </a:p>
        </p:txBody>
      </p:sp>
      <p:sp>
        <p:nvSpPr>
          <p:cNvPr id="8" name="TextBox 59"/>
          <p:cNvSpPr txBox="1"/>
          <p:nvPr/>
        </p:nvSpPr>
        <p:spPr>
          <a:xfrm>
            <a:off x="161510" y="3760875"/>
            <a:ext cx="85960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4375" indent="-714375"/>
            <a:r>
              <a:rPr lang="en-US" sz="1400" dirty="0">
                <a:latin typeface="+mj-lt"/>
              </a:rPr>
              <a:t>[</a:t>
            </a:r>
            <a:r>
              <a:rPr lang="hu-HU" sz="1400" dirty="0">
                <a:latin typeface="+mj-lt"/>
              </a:rPr>
              <a:t>30</a:t>
            </a:r>
            <a:r>
              <a:rPr lang="en-US" sz="1400" dirty="0">
                <a:latin typeface="+mj-lt"/>
              </a:rPr>
              <a:t>]</a:t>
            </a:r>
            <a:r>
              <a:rPr lang="hu-HU" sz="1400" dirty="0">
                <a:latin typeface="+mj-lt"/>
              </a:rPr>
              <a:t>:</a:t>
            </a:r>
            <a:r>
              <a:rPr lang="en-US" sz="1400" dirty="0">
                <a:latin typeface="+mj-lt"/>
              </a:rPr>
              <a:t> US 2014/0229750 A1 Method and Apparatus for Per Core Performance States</a:t>
            </a:r>
            <a:r>
              <a:rPr lang="hu-HU" sz="1400" dirty="0">
                <a:latin typeface="+mj-lt"/>
              </a:rPr>
              <a:t>, https://patents.google.com/patent/US20140229750</a:t>
            </a:r>
            <a:endParaRPr lang="en-US" sz="1400" dirty="0">
              <a:latin typeface="+mj-lt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91479" y="4345940"/>
            <a:ext cx="730584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31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dirty="0" err="1">
                <a:solidFill>
                  <a:srgbClr val="000000"/>
                </a:solidFill>
              </a:rPr>
              <a:t>Dowler</a:t>
            </a:r>
            <a:r>
              <a:rPr lang="hu-HU" dirty="0">
                <a:solidFill>
                  <a:srgbClr val="000000"/>
                </a:solidFill>
              </a:rPr>
              <a:t> M., </a:t>
            </a:r>
            <a:r>
              <a:rPr lang="hu-HU" dirty="0" err="1">
                <a:solidFill>
                  <a:srgbClr val="000000"/>
                </a:solidFill>
              </a:rPr>
              <a:t>Installing</a:t>
            </a:r>
            <a:r>
              <a:rPr lang="hu-HU" dirty="0">
                <a:solidFill>
                  <a:srgbClr val="000000"/>
                </a:solidFill>
              </a:rPr>
              <a:t> an LGA 775 </a:t>
            </a:r>
            <a:r>
              <a:rPr lang="hu-HU" dirty="0" err="1">
                <a:solidFill>
                  <a:srgbClr val="000000"/>
                </a:solidFill>
              </a:rPr>
              <a:t>Processor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Safely</a:t>
            </a:r>
            <a:r>
              <a:rPr lang="hu-HU" dirty="0">
                <a:solidFill>
                  <a:srgbClr val="000000"/>
                </a:solidFill>
              </a:rPr>
              <a:t>, </a:t>
            </a:r>
            <a:r>
              <a:rPr lang="hu-HU" dirty="0" err="1">
                <a:solidFill>
                  <a:srgbClr val="000000"/>
                </a:solidFill>
              </a:rPr>
              <a:t>PCStats</a:t>
            </a:r>
            <a:r>
              <a:rPr lang="hu-HU" dirty="0">
                <a:solidFill>
                  <a:srgbClr val="000000"/>
                </a:solidFill>
              </a:rPr>
              <a:t>, Jan. 8 2009,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hu-HU" dirty="0">
                <a:solidFill>
                  <a:srgbClr val="000000"/>
                </a:solidFill>
              </a:rPr>
              <a:t>            http://www.pcstats.com/articleview.cfm?articleid=2231&amp;page=2</a:t>
            </a:r>
          </a:p>
        </p:txBody>
      </p:sp>
      <p:sp>
        <p:nvSpPr>
          <p:cNvPr id="11" name="TextBox 4"/>
          <p:cNvSpPr txBox="1"/>
          <p:nvPr/>
        </p:nvSpPr>
        <p:spPr>
          <a:xfrm>
            <a:off x="196770" y="4914165"/>
            <a:ext cx="816608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>
                <a:latin typeface="+mj-lt"/>
              </a:rPr>
              <a:t>[32]: </a:t>
            </a:r>
            <a:r>
              <a:rPr lang="en-US" sz="1400" dirty="0">
                <a:latin typeface="+mj-lt"/>
              </a:rPr>
              <a:t>Yahiya J., H. &amp; al., </a:t>
            </a:r>
            <a:r>
              <a:rPr lang="en-US" sz="1400" dirty="0" err="1">
                <a:latin typeface="+mj-lt"/>
              </a:rPr>
              <a:t>DarkGates</a:t>
            </a:r>
            <a:r>
              <a:rPr lang="en-US" sz="1400" dirty="0">
                <a:latin typeface="+mj-lt"/>
              </a:rPr>
              <a:t>: A Hybrid Power-Gating Architecture to Mitigate the </a:t>
            </a:r>
          </a:p>
          <a:p>
            <a:r>
              <a:rPr lang="en-US" sz="1400" dirty="0">
                <a:latin typeface="+mj-lt"/>
              </a:rPr>
              <a:t>          Performance Impact of Dark-Silicon in High Performance Processors“, HPCA-2022,</a:t>
            </a:r>
            <a:br>
              <a:rPr lang="en-US" sz="1400" dirty="0">
                <a:latin typeface="+mj-lt"/>
              </a:rPr>
            </a:br>
            <a:r>
              <a:rPr lang="en-US" sz="1400" dirty="0">
                <a:latin typeface="+mj-lt"/>
              </a:rPr>
              <a:t>         https://people.inf.ethz.ch/omutlu/pub/DarkGates_hpca22.pdf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61510" y="6191145"/>
            <a:ext cx="87446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34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en-US" dirty="0" err="1">
                <a:solidFill>
                  <a:srgbClr val="000000"/>
                </a:solidFill>
              </a:rPr>
              <a:t>Mandelblat</a:t>
            </a:r>
            <a:r>
              <a:rPr lang="en-US" dirty="0">
                <a:solidFill>
                  <a:srgbClr val="000000"/>
                </a:solidFill>
              </a:rPr>
              <a:t> J., Technology Insight: Intel’s Next Generation Microarchitecture, Code Name</a:t>
            </a:r>
          </a:p>
          <a:p>
            <a:pPr marL="715963" indent="-6286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</a:rPr>
              <a:t>         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, IDF15, San Francisco, Aug. 2015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84134" y="5651085"/>
            <a:ext cx="870834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33</a:t>
            </a:r>
            <a:r>
              <a:rPr lang="en-US" dirty="0"/>
              <a:t>]: </a:t>
            </a:r>
            <a:r>
              <a:rPr lang="en-US" altLang="en-US" dirty="0" err="1">
                <a:cs typeface="Arial" charset="0"/>
              </a:rPr>
              <a:t>Hammerlund</a:t>
            </a:r>
            <a:r>
              <a:rPr lang="en-US" altLang="en-US" dirty="0">
                <a:cs typeface="Arial" charset="0"/>
              </a:rPr>
              <a:t> P. &amp; al., Haswell: The Fourth Generation Intel Core Processor, IEEE MICRO,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</a:t>
            </a:r>
            <a:r>
              <a:rPr lang="hu-HU" altLang="en-US" dirty="0">
                <a:cs typeface="Arial" charset="0"/>
              </a:rPr>
              <a:t>  </a:t>
            </a:r>
            <a:r>
              <a:rPr lang="en-US" altLang="en-US" dirty="0">
                <a:cs typeface="Arial" charset="0"/>
              </a:rPr>
              <a:t>March/April 2014, pp. 6-20</a:t>
            </a:r>
          </a:p>
        </p:txBody>
      </p:sp>
    </p:spTree>
    <p:extLst>
      <p:ext uri="{BB962C8B-B14F-4D97-AF65-F5344CB8AC3E}">
        <p14:creationId xmlns:p14="http://schemas.microsoft.com/office/powerpoint/2010/main" val="3369569683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67212" y="1285600"/>
            <a:ext cx="91042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36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en-US" dirty="0" err="1">
                <a:solidFill>
                  <a:srgbClr val="000000"/>
                </a:solidFill>
              </a:rPr>
              <a:t>Kanter</a:t>
            </a:r>
            <a:r>
              <a:rPr lang="en-US" dirty="0">
                <a:solidFill>
                  <a:srgbClr val="000000"/>
                </a:solidFill>
              </a:rPr>
              <a:t> D., Inside Barcelona: AMD's Next Generation, Real World Technologies, May 9, 2007,</a:t>
            </a:r>
          </a:p>
          <a:p>
            <a:r>
              <a:rPr lang="en-US" dirty="0">
                <a:solidFill>
                  <a:srgbClr val="000000"/>
                </a:solidFill>
              </a:rPr>
              <a:t>            http://www.hypertransport.org/docs/news/rwtech_inside_barcelona_05-16-07.pdf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87658" y="1853825"/>
            <a:ext cx="830547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37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en-US" dirty="0" err="1">
                <a:solidFill>
                  <a:srgbClr val="000000"/>
                </a:solidFill>
              </a:rPr>
              <a:t>Goto</a:t>
            </a:r>
            <a:r>
              <a:rPr lang="en-US" dirty="0">
                <a:solidFill>
                  <a:srgbClr val="000000"/>
                </a:solidFill>
              </a:rPr>
              <a:t> H., </a:t>
            </a:r>
            <a:r>
              <a:rPr lang="en-US" dirty="0" err="1">
                <a:solidFill>
                  <a:srgbClr val="000000"/>
                </a:solidFill>
              </a:rPr>
              <a:t>Larrabee</a:t>
            </a:r>
            <a:r>
              <a:rPr lang="en-US" dirty="0">
                <a:solidFill>
                  <a:srgbClr val="000000"/>
                </a:solidFill>
              </a:rPr>
              <a:t> architecture can be integrated into CPU”, PC Watch, Oct. 6 2008,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</a:rPr>
              <a:t>            http://pc.watch.impress.co.jp/docs/2008/1006/kaigai470.htm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95224" y="2393885"/>
            <a:ext cx="82979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38</a:t>
            </a:r>
            <a:r>
              <a:rPr lang="en-US" dirty="0"/>
              <a:t>]: Windows Native Processor Performance Control in Windows Platform Design Notes, </a:t>
            </a:r>
          </a:p>
          <a:p>
            <a:r>
              <a:rPr lang="en-US" dirty="0"/>
              <a:t>            Microsoft, 2002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202931" y="2933945"/>
            <a:ext cx="860524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39</a:t>
            </a:r>
            <a:r>
              <a:rPr lang="en-US" dirty="0"/>
              <a:t>]: </a:t>
            </a:r>
            <a:r>
              <a:rPr lang="en-US" altLang="en-US" dirty="0">
                <a:cs typeface="Arial" charset="0"/>
              </a:rPr>
              <a:t>Intel Core 2 Duo Processor and Intel Core 2 Extreme Processor on 45-nm Process for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  Platforms Based on Mobile Intel 965 Express Chipset Family, Datasheet, Jan. 2008,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  318914-001, http://download.intel.com/design/mobile/datashts/31891401.pdf</a:t>
            </a:r>
          </a:p>
        </p:txBody>
      </p:sp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171974" y="3698457"/>
            <a:ext cx="83213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40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6th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Generation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Intel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Processor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Datasheet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for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U/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Y-Platforms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,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Vol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. 1 of 2,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March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2016</a:t>
            </a:r>
            <a:endParaRPr lang="en-US" sz="140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167212" y="4662603"/>
            <a:ext cx="87878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42</a:t>
            </a:r>
            <a:r>
              <a:rPr lang="en-US" dirty="0"/>
              <a:t>]: IA-32 Intel Architecture Software Developer’s Manual, Volume 3: System Programming </a:t>
            </a:r>
          </a:p>
          <a:p>
            <a:r>
              <a:rPr lang="en-US" dirty="0"/>
              <a:t>            Guide, No. 253668, 2004, http://www.scs.stanford.edu/nyu/04fa/lab/ia32/IA32-3.pdf</a:t>
            </a: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175149" y="4074918"/>
            <a:ext cx="939240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latin typeface="+mj-lt"/>
              </a:rPr>
              <a:t>[</a:t>
            </a:r>
            <a:r>
              <a:rPr lang="hu-HU" sz="1400" dirty="0">
                <a:latin typeface="+mj-lt"/>
              </a:rPr>
              <a:t>41</a:t>
            </a:r>
            <a:r>
              <a:rPr lang="en-US" sz="1400" dirty="0">
                <a:latin typeface="+mj-lt"/>
              </a:rPr>
              <a:t>]: Intel Core i7-900 Mobile Processor Extreme Edition Series, Intel Core i7-800 and i7-700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latin typeface="+mj-lt"/>
              </a:rPr>
              <a:t>           </a:t>
            </a:r>
            <a:r>
              <a:rPr lang="hu-HU" sz="1400" dirty="0">
                <a:latin typeface="+mj-lt"/>
              </a:rPr>
              <a:t> </a:t>
            </a:r>
            <a:r>
              <a:rPr lang="en-US" sz="1400" dirty="0">
                <a:latin typeface="+mj-lt"/>
              </a:rPr>
              <a:t>Mobile Processor Series, Datasheet, Vol. One, Sept. 2009</a:t>
            </a: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70511" y="5255621"/>
            <a:ext cx="901964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43</a:t>
            </a:r>
            <a:r>
              <a:rPr lang="en-US" dirty="0"/>
              <a:t>]: </a:t>
            </a:r>
            <a:r>
              <a:rPr lang="en-US" altLang="en-US" dirty="0">
                <a:cs typeface="Arial" charset="0"/>
              </a:rPr>
              <a:t>Intel 64 and IA-32 Architectures Software Developer’s Manual Volume 2B: Instruction Set </a:t>
            </a:r>
            <a:endParaRPr lang="hu-HU" altLang="en-US" dirty="0"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cs typeface="Arial" charset="0"/>
              </a:rPr>
              <a:t>            </a:t>
            </a:r>
            <a:r>
              <a:rPr lang="en-US" altLang="en-US" dirty="0">
                <a:cs typeface="Arial" charset="0"/>
              </a:rPr>
              <a:t>Reference, M-U, </a:t>
            </a:r>
            <a:r>
              <a:rPr lang="hu-HU" altLang="en-US" dirty="0" err="1">
                <a:cs typeface="Arial" charset="0"/>
              </a:rPr>
              <a:t>Sept</a:t>
            </a:r>
            <a:r>
              <a:rPr lang="hu-HU" altLang="en-US" dirty="0">
                <a:cs typeface="Arial" charset="0"/>
              </a:rPr>
              <a:t>. 2016, </a:t>
            </a:r>
            <a:r>
              <a:rPr lang="en-US" altLang="en-US" dirty="0">
                <a:cs typeface="Arial" charset="0"/>
              </a:rPr>
              <a:t>https://www.intel.com/content/dam/www/public/us/en/</a:t>
            </a:r>
            <a:endParaRPr lang="hu-HU" altLang="en-US" dirty="0"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cs typeface="Arial" charset="0"/>
              </a:rPr>
              <a:t>            </a:t>
            </a:r>
            <a:r>
              <a:rPr lang="en-US" altLang="en-US" dirty="0">
                <a:cs typeface="Arial" charset="0"/>
              </a:rPr>
              <a:t>documents/manuals/64-ia-32-architectures-software-developer-vol-2b-manual.pdf</a:t>
            </a:r>
          </a:p>
        </p:txBody>
      </p:sp>
      <p:sp>
        <p:nvSpPr>
          <p:cNvPr id="19" name="Text Box 11"/>
          <p:cNvSpPr txBox="1">
            <a:spLocks noChangeArrowheads="1"/>
          </p:cNvSpPr>
          <p:nvPr/>
        </p:nvSpPr>
        <p:spPr bwMode="auto">
          <a:xfrm>
            <a:off x="167212" y="5994285"/>
            <a:ext cx="92279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44</a:t>
            </a:r>
            <a:r>
              <a:rPr lang="en-US" dirty="0"/>
              <a:t>]: Intel 64 and IA-32 Architectures Optimization 12. Reference Manual, Order No. 248966-033,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 June 2016, http://www.intel.com/content/dam/www/public/us/en/documents/manuals/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 64-ia-32-architectures-optimization-manual.pdf</a:t>
            </a: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181910" y="548680"/>
            <a:ext cx="89806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35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dirty="0" err="1">
                <a:solidFill>
                  <a:srgbClr val="000000"/>
                </a:solidFill>
              </a:rPr>
              <a:t>Bouvier</a:t>
            </a:r>
            <a:r>
              <a:rPr lang="hu-HU" dirty="0">
                <a:solidFill>
                  <a:srgbClr val="000000"/>
                </a:solidFill>
              </a:rPr>
              <a:t> D., </a:t>
            </a:r>
            <a:r>
              <a:rPr lang="hu-HU" dirty="0" err="1">
                <a:solidFill>
                  <a:srgbClr val="000000"/>
                </a:solidFill>
              </a:rPr>
              <a:t>Gibney</a:t>
            </a:r>
            <a:r>
              <a:rPr lang="hu-HU" dirty="0">
                <a:solidFill>
                  <a:srgbClr val="000000"/>
                </a:solidFill>
              </a:rPr>
              <a:t> J., </a:t>
            </a:r>
            <a:r>
              <a:rPr lang="hu-HU" dirty="0" err="1">
                <a:solidFill>
                  <a:srgbClr val="000000"/>
                </a:solidFill>
              </a:rPr>
              <a:t>Branover</a:t>
            </a:r>
            <a:r>
              <a:rPr lang="hu-HU" dirty="0">
                <a:solidFill>
                  <a:srgbClr val="000000"/>
                </a:solidFill>
              </a:rPr>
              <a:t> A., </a:t>
            </a:r>
            <a:r>
              <a:rPr lang="hu-HU" dirty="0" err="1">
                <a:solidFill>
                  <a:srgbClr val="000000"/>
                </a:solidFill>
              </a:rPr>
              <a:t>Arora</a:t>
            </a:r>
            <a:r>
              <a:rPr lang="hu-HU" dirty="0">
                <a:solidFill>
                  <a:srgbClr val="000000"/>
                </a:solidFill>
              </a:rPr>
              <a:t> S., </a:t>
            </a:r>
            <a:r>
              <a:rPr lang="hu-HU" dirty="0" err="1">
                <a:solidFill>
                  <a:srgbClr val="000000"/>
                </a:solidFill>
              </a:rPr>
              <a:t>Delivering</a:t>
            </a:r>
            <a:r>
              <a:rPr lang="hu-HU" dirty="0">
                <a:solidFill>
                  <a:srgbClr val="000000"/>
                </a:solidFill>
              </a:rPr>
              <a:t> A New </a:t>
            </a:r>
            <a:r>
              <a:rPr lang="hu-HU" dirty="0" err="1">
                <a:solidFill>
                  <a:srgbClr val="000000"/>
                </a:solidFill>
              </a:rPr>
              <a:t>Level</a:t>
            </a:r>
            <a:r>
              <a:rPr lang="hu-HU" dirty="0">
                <a:solidFill>
                  <a:srgbClr val="000000"/>
                </a:solidFill>
              </a:rPr>
              <a:t> Of Visual Performance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dirty="0">
                <a:solidFill>
                  <a:srgbClr val="000000"/>
                </a:solidFill>
              </a:rPr>
              <a:t>           In An </a:t>
            </a:r>
            <a:r>
              <a:rPr lang="hu-HU" dirty="0" err="1">
                <a:solidFill>
                  <a:srgbClr val="000000"/>
                </a:solidFill>
              </a:rPr>
              <a:t>SoC</a:t>
            </a:r>
            <a:r>
              <a:rPr lang="hu-HU" dirty="0">
                <a:solidFill>
                  <a:srgbClr val="000000"/>
                </a:solidFill>
              </a:rPr>
              <a:t>, AMD “</a:t>
            </a:r>
            <a:r>
              <a:rPr lang="hu-HU" dirty="0" err="1">
                <a:solidFill>
                  <a:srgbClr val="000000"/>
                </a:solidFill>
              </a:rPr>
              <a:t>Raven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Ridge</a:t>
            </a:r>
            <a:r>
              <a:rPr lang="hu-HU" dirty="0">
                <a:solidFill>
                  <a:srgbClr val="000000"/>
                </a:solidFill>
              </a:rPr>
              <a:t>” APU, </a:t>
            </a:r>
            <a:r>
              <a:rPr lang="hu-HU" dirty="0" err="1">
                <a:solidFill>
                  <a:srgbClr val="000000"/>
                </a:solidFill>
              </a:rPr>
              <a:t>HotChips</a:t>
            </a:r>
            <a:r>
              <a:rPr lang="hu-HU" dirty="0">
                <a:solidFill>
                  <a:srgbClr val="000000"/>
                </a:solidFill>
              </a:rPr>
              <a:t> 30, 2018,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dirty="0">
                <a:solidFill>
                  <a:srgbClr val="000000"/>
                </a:solidFill>
              </a:rPr>
              <a:t>           </a:t>
            </a:r>
            <a:r>
              <a:rPr lang="en-US" dirty="0">
                <a:solidFill>
                  <a:srgbClr val="000000"/>
                </a:solidFill>
              </a:rPr>
              <a:t>http://www.hotchips.org/archives/2010s/hc30/ </a:t>
            </a:r>
          </a:p>
        </p:txBody>
      </p:sp>
    </p:spTree>
    <p:extLst>
      <p:ext uri="{BB962C8B-B14F-4D97-AF65-F5344CB8AC3E}">
        <p14:creationId xmlns:p14="http://schemas.microsoft.com/office/powerpoint/2010/main" val="4175712154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88168" y="575101"/>
            <a:ext cx="901811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45</a:t>
            </a:r>
            <a:r>
              <a:rPr lang="en-US" dirty="0"/>
              <a:t>]: Mobile 3rd Generation Intel Core Processor Family, Mobile Intel Pentium Processor Family, </a:t>
            </a:r>
          </a:p>
          <a:p>
            <a:r>
              <a:rPr lang="en-US" dirty="0"/>
              <a:t>            and Mobile Intel Celeron Processor Family, Datasheet, Vol. 1 of 2, June 2013,</a:t>
            </a:r>
          </a:p>
          <a:p>
            <a:r>
              <a:rPr lang="en-US" dirty="0"/>
              <a:t>            http://www.intel.com/content/dam/www/public/us/en/documents/datasheets/3rd-gen-</a:t>
            </a:r>
          </a:p>
          <a:p>
            <a:r>
              <a:rPr lang="en-US" dirty="0"/>
              <a:t>            core-family-mobile-vol-1-datasheet.pdf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88168" y="1538790"/>
            <a:ext cx="88969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46</a:t>
            </a:r>
            <a:r>
              <a:rPr lang="en-US" dirty="0"/>
              <a:t>]: Server Hardware Power Considerations, Microsoft,</a:t>
            </a:r>
          </a:p>
          <a:p>
            <a:r>
              <a:rPr lang="en-US" dirty="0"/>
              <a:t>            https://msdn.microsoft.com/en-us/library/windows/hardware/dn567635(v=vs.85).aspx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88168" y="2078850"/>
            <a:ext cx="856837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47</a:t>
            </a:r>
            <a:r>
              <a:rPr lang="en-US" dirty="0"/>
              <a:t>]: </a:t>
            </a:r>
            <a:r>
              <a:rPr lang="en-US" altLang="en-US" dirty="0" err="1">
                <a:cs typeface="Arial" charset="0"/>
              </a:rPr>
              <a:t>Lince</a:t>
            </a:r>
            <a:r>
              <a:rPr lang="en-US" altLang="en-US" dirty="0">
                <a:cs typeface="Arial" charset="0"/>
              </a:rPr>
              <a:t> K., Tweaking CPU Core Parking, Microsoft, Sept. 14 2010,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  https://blogs.technet.microsoft.com/klince/2010/09/14/tweaking-cpu-core-parking/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88168" y="2645331"/>
            <a:ext cx="758996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48</a:t>
            </a:r>
            <a:r>
              <a:rPr lang="en-US" dirty="0"/>
              <a:t>]: </a:t>
            </a:r>
            <a:r>
              <a:rPr lang="en-US" dirty="0" err="1">
                <a:solidFill>
                  <a:srgbClr val="000000"/>
                </a:solidFill>
              </a:rPr>
              <a:t>ParkControl</a:t>
            </a:r>
            <a:r>
              <a:rPr lang="en-US" dirty="0">
                <a:solidFill>
                  <a:srgbClr val="000000"/>
                </a:solidFill>
              </a:rPr>
              <a:t> Free – Tweak CPU Core Parking and Frequency Scaling</a:t>
            </a:r>
            <a:r>
              <a:rPr lang="hu-HU" dirty="0">
                <a:solidFill>
                  <a:srgbClr val="000000"/>
                </a:solidFill>
              </a:rPr>
              <a:t>, </a:t>
            </a:r>
            <a:r>
              <a:rPr lang="hu-HU" dirty="0" err="1">
                <a:solidFill>
                  <a:srgbClr val="000000"/>
                </a:solidFill>
              </a:rPr>
              <a:t>Bitsum</a:t>
            </a:r>
            <a:r>
              <a:rPr lang="hu-HU" dirty="0">
                <a:solidFill>
                  <a:srgbClr val="000000"/>
                </a:solidFill>
              </a:rPr>
              <a:t>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dirty="0">
                <a:solidFill>
                  <a:srgbClr val="000000"/>
                </a:solidFill>
              </a:rPr>
              <a:t>            </a:t>
            </a:r>
            <a:r>
              <a:rPr lang="en-US" dirty="0">
                <a:solidFill>
                  <a:srgbClr val="000000"/>
                </a:solidFill>
              </a:rPr>
              <a:t>https://bitsum.com/parkcontrol/</a:t>
            </a:r>
          </a:p>
        </p:txBody>
      </p:sp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188092" y="3203975"/>
            <a:ext cx="823475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49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</a:t>
            </a:r>
            <a:r>
              <a:rPr lang="en-US" sz="1400" dirty="0">
                <a:latin typeface="+mj-lt"/>
              </a:rPr>
              <a:t>Intel 64 and IA-32 Architectures Software Developer’s Manual Volume 3B: System </a:t>
            </a:r>
          </a:p>
          <a:p>
            <a:r>
              <a:rPr lang="en-US" sz="1400" dirty="0">
                <a:latin typeface="+mj-lt"/>
              </a:rPr>
              <a:t>            Programming Guide, Part 2, Order Number: 253669-066US March 2018,</a:t>
            </a:r>
          </a:p>
          <a:p>
            <a:r>
              <a:rPr lang="en-US" sz="1400" dirty="0">
                <a:latin typeface="+mj-lt"/>
              </a:rPr>
              <a:t>            http://kib.kiev.ua/x86docs/SDMs/253669-066.pdf</a:t>
            </a: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183330" y="4014065"/>
            <a:ext cx="87878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50</a:t>
            </a:r>
            <a:r>
              <a:rPr lang="en-US" dirty="0"/>
              <a:t>]: </a:t>
            </a:r>
            <a:r>
              <a:rPr lang="en-US" dirty="0" err="1"/>
              <a:t>Fenger</a:t>
            </a:r>
            <a:r>
              <a:rPr lang="en-US" dirty="0"/>
              <a:t> R.J., Aggarwal A., </a:t>
            </a:r>
            <a:r>
              <a:rPr lang="en-US" dirty="0" err="1"/>
              <a:t>Rotem</a:t>
            </a:r>
            <a:r>
              <a:rPr lang="en-US" dirty="0"/>
              <a:t> E., Method and apparatus of power management of</a:t>
            </a:r>
          </a:p>
          <a:p>
            <a:r>
              <a:rPr lang="en-US" dirty="0"/>
              <a:t>            processor, US 7818596 B2, Dec. 2006, http://www.google.com/patents/US7818596 </a:t>
            </a: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186629" y="4599130"/>
            <a:ext cx="901964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51</a:t>
            </a:r>
            <a:r>
              <a:rPr lang="en-US" dirty="0"/>
              <a:t>]: </a:t>
            </a:r>
            <a:r>
              <a:rPr lang="en-US" altLang="en-US" dirty="0" err="1">
                <a:cs typeface="Arial" charset="0"/>
              </a:rPr>
              <a:t>Naveh</a:t>
            </a:r>
            <a:r>
              <a:rPr lang="en-US" altLang="en-US" dirty="0">
                <a:cs typeface="Arial" charset="0"/>
              </a:rPr>
              <a:t> A. et al., Power and Thermal Management in the Intel Core Duo Processor, Intel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  Technology Journal, Vol. 10, Issue 2, 2006, http://www.intel.com/content/dam/www/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  public/us/</a:t>
            </a:r>
            <a:r>
              <a:rPr lang="en-US" altLang="en-US" dirty="0" err="1">
                <a:cs typeface="Arial" charset="0"/>
              </a:rPr>
              <a:t>en</a:t>
            </a:r>
            <a:r>
              <a:rPr lang="en-US" altLang="en-US" dirty="0">
                <a:cs typeface="Arial" charset="0"/>
              </a:rPr>
              <a:t>/documents/research/2006-vol10-iss-2-intel-technology-journal.pdf </a:t>
            </a: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86629" y="5391218"/>
            <a:ext cx="86828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52</a:t>
            </a:r>
            <a:r>
              <a:rPr lang="en-US" dirty="0"/>
              <a:t>]: </a:t>
            </a:r>
            <a:r>
              <a:rPr lang="en-US" dirty="0" err="1"/>
              <a:t>Gelsinger</a:t>
            </a:r>
            <a:r>
              <a:rPr lang="en-US" dirty="0"/>
              <a:t> P., “Invent the new reality,” IDF Fall 2008, San Francisco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 http://download.intel.com/pressroom/kits/events/idffall_2008/PatGelsinger_day1.pdf</a:t>
            </a: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161510" y="6004448"/>
            <a:ext cx="918225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53</a:t>
            </a:r>
            <a:r>
              <a:rPr lang="en-US" dirty="0"/>
              <a:t>]: </a:t>
            </a:r>
            <a:r>
              <a:rPr lang="en-US" dirty="0" err="1"/>
              <a:t>Howse</a:t>
            </a:r>
            <a:r>
              <a:rPr lang="en-US" dirty="0"/>
              <a:t> B., Examining Intel's New Speed Shift Tech on </a:t>
            </a:r>
            <a:r>
              <a:rPr lang="en-US" dirty="0" err="1"/>
              <a:t>Skylake</a:t>
            </a:r>
            <a:r>
              <a:rPr lang="en-US" dirty="0"/>
              <a:t>: More Responsive Processors,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 err="1"/>
              <a:t>AnandTech</a:t>
            </a:r>
            <a:r>
              <a:rPr lang="en-US" dirty="0"/>
              <a:t>, Nov. 6 2015, http://www.anandtech.com/show/9751/examining-intel-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 err="1"/>
              <a:t>skylake</a:t>
            </a:r>
            <a:r>
              <a:rPr lang="en-US" dirty="0"/>
              <a:t>-speed-shift-more-responsive-processors</a:t>
            </a:r>
          </a:p>
        </p:txBody>
      </p:sp>
    </p:spTree>
    <p:extLst>
      <p:ext uri="{BB962C8B-B14F-4D97-AF65-F5344CB8AC3E}">
        <p14:creationId xmlns:p14="http://schemas.microsoft.com/office/powerpoint/2010/main" val="1519982475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86889" y="565520"/>
            <a:ext cx="650370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54</a:t>
            </a:r>
            <a:r>
              <a:rPr lang="en-US" dirty="0"/>
              <a:t>]: </a:t>
            </a:r>
            <a:r>
              <a:rPr lang="en-US" dirty="0" err="1"/>
              <a:t>PCMark</a:t>
            </a:r>
            <a:r>
              <a:rPr lang="en-US" dirty="0"/>
              <a:t> 8 - The Complete Benchmark for Windows, </a:t>
            </a:r>
            <a:r>
              <a:rPr lang="en-US" dirty="0" err="1"/>
              <a:t>FutureMark</a:t>
            </a:r>
            <a:r>
              <a:rPr lang="en-US" dirty="0"/>
              <a:t>,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https://www.futuremark.com/benchmarks/pcmark8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86889" y="1105580"/>
            <a:ext cx="910101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55</a:t>
            </a:r>
            <a:r>
              <a:rPr lang="en-US" dirty="0"/>
              <a:t>]: </a:t>
            </a:r>
            <a:r>
              <a:rPr lang="en-US" altLang="en-US" dirty="0" err="1">
                <a:cs typeface="Arial" charset="0"/>
              </a:rPr>
              <a:t>Cutress</a:t>
            </a:r>
            <a:r>
              <a:rPr lang="en-US" altLang="en-US" dirty="0">
                <a:cs typeface="Arial" charset="0"/>
              </a:rPr>
              <a:t> I., Intel Launches 7th Generation </a:t>
            </a:r>
            <a:r>
              <a:rPr lang="en-US" altLang="en-US" dirty="0" err="1">
                <a:cs typeface="Arial" charset="0"/>
              </a:rPr>
              <a:t>Kaby</a:t>
            </a:r>
            <a:r>
              <a:rPr lang="en-US" altLang="en-US" dirty="0">
                <a:cs typeface="Arial" charset="0"/>
              </a:rPr>
              <a:t> Lake: 15W/28W with Iris, 35-91W Desktop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</a:t>
            </a:r>
            <a:r>
              <a:rPr lang="hu-HU" altLang="en-US" dirty="0">
                <a:cs typeface="Arial" charset="0"/>
              </a:rPr>
              <a:t>  </a:t>
            </a:r>
            <a:r>
              <a:rPr lang="en-US" altLang="en-US" dirty="0">
                <a:cs typeface="Arial" charset="0"/>
              </a:rPr>
              <a:t>and Mobile Xeon, </a:t>
            </a:r>
            <a:r>
              <a:rPr lang="en-US" altLang="en-US" dirty="0" err="1">
                <a:cs typeface="Arial" charset="0"/>
              </a:rPr>
              <a:t>AnandTech</a:t>
            </a:r>
            <a:r>
              <a:rPr lang="en-US" altLang="en-US" dirty="0">
                <a:cs typeface="Arial" charset="0"/>
              </a:rPr>
              <a:t>, Jan. 3 2017, http://www.anandtech.com/show/10959/intel-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</a:t>
            </a:r>
            <a:r>
              <a:rPr lang="hu-HU" altLang="en-US" dirty="0">
                <a:cs typeface="Arial" charset="0"/>
              </a:rPr>
              <a:t>  </a:t>
            </a:r>
            <a:r>
              <a:rPr lang="en-US" altLang="en-US" dirty="0">
                <a:cs typeface="Arial" charset="0"/>
              </a:rPr>
              <a:t>launches-7th-generation-kaby-lake-i7-7700k-i5-7600k-i3-7350k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86889" y="1870665"/>
            <a:ext cx="911063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56</a:t>
            </a:r>
            <a:r>
              <a:rPr lang="en-US" dirty="0"/>
              <a:t>]: </a:t>
            </a:r>
            <a:r>
              <a:rPr lang="hu-HU" dirty="0" err="1"/>
              <a:t>Cutress</a:t>
            </a:r>
            <a:r>
              <a:rPr lang="hu-HU" dirty="0"/>
              <a:t> I., AMD Zen 2 </a:t>
            </a:r>
            <a:r>
              <a:rPr lang="hu-HU" dirty="0" err="1"/>
              <a:t>Microarchitecture</a:t>
            </a:r>
            <a:r>
              <a:rPr lang="hu-HU" dirty="0"/>
              <a:t> </a:t>
            </a:r>
            <a:r>
              <a:rPr lang="hu-HU" dirty="0" err="1"/>
              <a:t>Analysis</a:t>
            </a:r>
            <a:r>
              <a:rPr lang="hu-HU" dirty="0"/>
              <a:t>: </a:t>
            </a:r>
            <a:r>
              <a:rPr lang="hu-HU" dirty="0" err="1"/>
              <a:t>Ryzen</a:t>
            </a:r>
            <a:r>
              <a:rPr lang="hu-HU" dirty="0"/>
              <a:t> 3000 and EPYC </a:t>
            </a:r>
            <a:r>
              <a:rPr lang="hu-HU" dirty="0" err="1"/>
              <a:t>Rome</a:t>
            </a:r>
            <a:r>
              <a:rPr lang="hu-HU" dirty="0"/>
              <a:t>, </a:t>
            </a:r>
            <a:r>
              <a:rPr lang="hu-HU" dirty="0" err="1"/>
              <a:t>AnandTech</a:t>
            </a:r>
            <a:r>
              <a:rPr lang="hu-HU" dirty="0"/>
              <a:t>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dirty="0"/>
              <a:t>            </a:t>
            </a:r>
            <a:r>
              <a:rPr lang="hu-HU" dirty="0" err="1"/>
              <a:t>June</a:t>
            </a:r>
            <a:r>
              <a:rPr lang="hu-HU" dirty="0"/>
              <a:t> 10 2019, https://www.anandtech.com/print/14525/amd-zen-2-microarchitecture-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dirty="0"/>
              <a:t>            analysis-ryzen-3000-and-epyc-rome</a:t>
            </a: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195490" y="2635750"/>
            <a:ext cx="92225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57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Rotem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E., Intel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Architecture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Code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Name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Skylake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, Deep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Dive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: A New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Architecture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to</a:t>
            </a:r>
            <a:r>
              <a:rPr lang="hu-HU" altLang="en-US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+mj-lt"/>
                <a:cs typeface="Arial" charset="0"/>
              </a:rPr>
              <a:t>Manage</a:t>
            </a:r>
            <a:endParaRPr lang="hu-HU" altLang="en-US" sz="1400" dirty="0">
              <a:solidFill>
                <a:srgbClr val="000000"/>
              </a:solidFill>
              <a:latin typeface="+mj-lt"/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latin typeface="+mj-lt"/>
                <a:cs typeface="Arial" charset="0"/>
              </a:rPr>
              <a:t>Power</a:t>
            </a:r>
            <a:r>
              <a:rPr lang="hu-HU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 Performance and </a:t>
            </a:r>
            <a:r>
              <a:rPr lang="hu-HU" altLang="hu-HU" sz="1400" dirty="0" err="1">
                <a:solidFill>
                  <a:srgbClr val="000000"/>
                </a:solidFill>
                <a:latin typeface="+mj-lt"/>
                <a:cs typeface="Arial" charset="0"/>
              </a:rPr>
              <a:t>Energy</a:t>
            </a:r>
            <a:r>
              <a:rPr lang="hu-HU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latin typeface="+mj-lt"/>
                <a:cs typeface="Arial" charset="0"/>
              </a:rPr>
              <a:t>Efficiency</a:t>
            </a:r>
            <a:r>
              <a:rPr lang="hu-HU" altLang="hu-HU" sz="1400" dirty="0">
                <a:solidFill>
                  <a:srgbClr val="000000"/>
                </a:solidFill>
                <a:latin typeface="+mj-lt"/>
                <a:cs typeface="Arial" charset="0"/>
              </a:rPr>
              <a:t>, IDF15, San Francisco, Aug. 2015</a:t>
            </a:r>
            <a:endParaRPr lang="en-US" altLang="hu-HU" sz="1400" dirty="0">
              <a:solidFill>
                <a:srgbClr val="000000"/>
              </a:solidFill>
              <a:latin typeface="+mj-lt"/>
              <a:cs typeface="Arial" charset="0"/>
            </a:endParaRP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90728" y="3203975"/>
            <a:ext cx="909736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58</a:t>
            </a:r>
            <a:r>
              <a:rPr lang="en-US" dirty="0"/>
              <a:t>]: </a:t>
            </a:r>
            <a:r>
              <a:rPr lang="fr-FR" dirty="0"/>
              <a:t>Vainberg A., Adaptive Voltage Scaling (AVS), Oct. 13 2010,</a:t>
            </a:r>
          </a:p>
          <a:p>
            <a:r>
              <a:rPr lang="fr-FR" dirty="0"/>
              <a:t>          </a:t>
            </a:r>
            <a:r>
              <a:rPr lang="hu-HU" dirty="0"/>
              <a:t>  </a:t>
            </a:r>
            <a:r>
              <a:rPr lang="fr-FR" dirty="0"/>
              <a:t>http://pwrsocevents.com/wp-content/uploads/2010-presentations/102%20-%20Alex%20</a:t>
            </a:r>
          </a:p>
          <a:p>
            <a:r>
              <a:rPr lang="fr-FR" dirty="0"/>
              <a:t>          </a:t>
            </a:r>
            <a:r>
              <a:rPr lang="hu-HU" dirty="0"/>
              <a:t>  </a:t>
            </a:r>
            <a:r>
              <a:rPr lang="fr-FR" dirty="0"/>
              <a:t>Vainberg%20-%20Adaptive%20Voltage%20Scaling%20(AVS)%20Technology.pdf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94027" y="3924055"/>
            <a:ext cx="854349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59</a:t>
            </a:r>
            <a:r>
              <a:rPr lang="en-US" dirty="0"/>
              <a:t>]: </a:t>
            </a:r>
            <a:r>
              <a:rPr lang="en-US" altLang="en-US" dirty="0" err="1">
                <a:cs typeface="Arial" charset="0"/>
              </a:rPr>
              <a:t>Amjad</a:t>
            </a:r>
            <a:r>
              <a:rPr lang="en-US" altLang="en-US" dirty="0">
                <a:cs typeface="Arial" charset="0"/>
              </a:rPr>
              <a:t> T., AMD Zen CPU Core Implementation Details Shared At ISSCC, </a:t>
            </a:r>
            <a:r>
              <a:rPr lang="en-US" altLang="en-US" dirty="0" err="1">
                <a:cs typeface="Arial" charset="0"/>
              </a:rPr>
              <a:t>SegmentNext</a:t>
            </a:r>
            <a:r>
              <a:rPr lang="en-US" altLang="en-US" dirty="0">
                <a:cs typeface="Arial" charset="0"/>
              </a:rPr>
              <a:t>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 </a:t>
            </a:r>
            <a:r>
              <a:rPr lang="hu-HU" altLang="en-US" dirty="0">
                <a:cs typeface="Arial" charset="0"/>
              </a:rPr>
              <a:t> </a:t>
            </a:r>
            <a:r>
              <a:rPr lang="en-US" altLang="en-US" dirty="0" err="1">
                <a:cs typeface="Arial" charset="0"/>
              </a:rPr>
              <a:t>Febr</a:t>
            </a:r>
            <a:r>
              <a:rPr lang="en-US" altLang="en-US" dirty="0">
                <a:cs typeface="Arial" charset="0"/>
              </a:rPr>
              <a:t>. 9 2017, https://segmentnext.com/2017/02/09/amd-zen-cpu/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194027" y="4509120"/>
            <a:ext cx="937352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60</a:t>
            </a:r>
            <a:r>
              <a:rPr lang="en-US" dirty="0"/>
              <a:t>]: </a:t>
            </a:r>
            <a:r>
              <a:rPr lang="en-US" dirty="0" err="1"/>
              <a:t>Teich</a:t>
            </a:r>
            <a:r>
              <a:rPr lang="en-US" dirty="0"/>
              <a:t> P., The Heart Of AMD’s </a:t>
            </a:r>
            <a:r>
              <a:rPr lang="en-US" dirty="0" err="1"/>
              <a:t>Epyc</a:t>
            </a:r>
            <a:r>
              <a:rPr lang="en-US" dirty="0"/>
              <a:t> Comeback Is Infinity Fabric, The Next Platform, July 12 </a:t>
            </a:r>
            <a:endParaRPr lang="hu-HU" dirty="0"/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hu-HU" dirty="0"/>
              <a:t>            </a:t>
            </a:r>
            <a:r>
              <a:rPr lang="en-US" dirty="0"/>
              <a:t>2017,</a:t>
            </a:r>
            <a:r>
              <a:rPr lang="hu-HU" dirty="0"/>
              <a:t> </a:t>
            </a:r>
            <a:r>
              <a:rPr lang="en-US" sz="1370" dirty="0"/>
              <a:t>https://www.nextplatform.com/2017/07/12/heart-amds-epyc-comeback-infinity-fabric/</a:t>
            </a: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194027" y="5049180"/>
            <a:ext cx="93603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61</a:t>
            </a:r>
            <a:r>
              <a:rPr lang="en-US" dirty="0"/>
              <a:t>]: Floyd M., Adaptive Energy Management Features of the POWER7 Processor, Hot Chips 22,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2010, http://researcher.watson.ibm.com/researcher/files/us-lefurgy/hotchips22_power7.pdf </a:t>
            </a: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170848" y="5634245"/>
            <a:ext cx="62735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62</a:t>
            </a:r>
            <a:r>
              <a:rPr lang="en-US" dirty="0"/>
              <a:t>]: New Performance Mobile APU -“CARRIZO”, ISSCC 2015,</a:t>
            </a:r>
          </a:p>
          <a:p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http://www.goldfries.com/downloadables/AMD_Carrizo.pdf</a:t>
            </a: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70848" y="6174305"/>
            <a:ext cx="82927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63</a:t>
            </a:r>
            <a:r>
              <a:rPr lang="en-US" dirty="0"/>
              <a:t>]: </a:t>
            </a:r>
            <a:r>
              <a:rPr lang="en-US" altLang="en-US" dirty="0">
                <a:cs typeface="Arial" charset="0"/>
              </a:rPr>
              <a:t>Wilcox K. et al., Steamroller Module and Adaptive Clocking System in 28 nm CMOS,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</a:t>
            </a:r>
            <a:r>
              <a:rPr lang="hu-HU" altLang="en-US" dirty="0">
                <a:cs typeface="Arial" charset="0"/>
              </a:rPr>
              <a:t>  </a:t>
            </a:r>
            <a:r>
              <a:rPr lang="en-US" altLang="en-US" dirty="0">
                <a:cs typeface="Arial" charset="0"/>
              </a:rPr>
              <a:t>IEEE Journal of Solid-State Circuits, Vol. 50, No. 1, Jan. 2015</a:t>
            </a:r>
          </a:p>
        </p:txBody>
      </p:sp>
    </p:spTree>
    <p:extLst>
      <p:ext uri="{BB962C8B-B14F-4D97-AF65-F5344CB8AC3E}">
        <p14:creationId xmlns:p14="http://schemas.microsoft.com/office/powerpoint/2010/main" val="3730354148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8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61510" y="548680"/>
            <a:ext cx="840807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64</a:t>
            </a:r>
            <a:r>
              <a:rPr lang="en-US" dirty="0"/>
              <a:t>]: Power Management in Intel Architecture Servers, White Paper, April 2009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 http://download.intel.com/support/motherboards/server/sb/power_management_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 of_intel_architecture_servers.pdf</a:t>
            </a: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161510" y="1313765"/>
            <a:ext cx="8955850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65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</a:t>
            </a:r>
            <a:r>
              <a:rPr lang="en-US" sz="1400" dirty="0" err="1">
                <a:latin typeface="+mj-lt"/>
              </a:rPr>
              <a:t>Rotem</a:t>
            </a:r>
            <a:r>
              <a:rPr lang="en-US" sz="1400" dirty="0">
                <a:latin typeface="+mj-lt"/>
              </a:rPr>
              <a:t> E., </a:t>
            </a:r>
            <a:r>
              <a:rPr lang="en-US" sz="1400" dirty="0" err="1">
                <a:latin typeface="+mj-lt"/>
              </a:rPr>
              <a:t>Naveh</a:t>
            </a:r>
            <a:r>
              <a:rPr lang="en-US" sz="1400" dirty="0">
                <a:latin typeface="+mj-lt"/>
              </a:rPr>
              <a:t> A., </a:t>
            </a:r>
            <a:r>
              <a:rPr lang="en-US" sz="1400" dirty="0" err="1">
                <a:latin typeface="+mj-lt"/>
              </a:rPr>
              <a:t>Rajwan</a:t>
            </a:r>
            <a:r>
              <a:rPr lang="en-US" sz="1400" dirty="0">
                <a:latin typeface="+mj-lt"/>
              </a:rPr>
              <a:t> D., </a:t>
            </a:r>
            <a:r>
              <a:rPr lang="en-US" sz="1400" dirty="0" err="1">
                <a:latin typeface="+mj-lt"/>
              </a:rPr>
              <a:t>Ananthakrishnan</a:t>
            </a:r>
            <a:r>
              <a:rPr lang="en-US" sz="1400" dirty="0">
                <a:latin typeface="+mj-lt"/>
              </a:rPr>
              <a:t> A. &amp; </a:t>
            </a:r>
            <a:r>
              <a:rPr lang="en-US" sz="1400" dirty="0" err="1">
                <a:latin typeface="+mj-lt"/>
              </a:rPr>
              <a:t>Weissmann</a:t>
            </a:r>
            <a:r>
              <a:rPr lang="en-US" sz="1400" dirty="0">
                <a:latin typeface="+mj-lt"/>
              </a:rPr>
              <a:t> E., Power management</a:t>
            </a:r>
          </a:p>
          <a:p>
            <a:r>
              <a:rPr lang="en-US" sz="1400" dirty="0">
                <a:latin typeface="+mj-lt"/>
              </a:rPr>
              <a:t>            architecture of the 2nd generation Intel® Core microarchitecture, formerly codenamed </a:t>
            </a:r>
          </a:p>
          <a:p>
            <a:r>
              <a:rPr lang="en-US" sz="1400" dirty="0">
                <a:latin typeface="+mj-lt"/>
              </a:rPr>
              <a:t>            Sandy Bridge, Hot Chips, Aug. 2011,</a:t>
            </a:r>
          </a:p>
          <a:p>
            <a:r>
              <a:rPr lang="en-US" sz="1400" dirty="0">
                <a:latin typeface="+mj-lt"/>
              </a:rPr>
              <a:t>            http://www.hotchips.org/wp-content/uploads/hc_archives/hc23/HC23.19.9-Desktop-</a:t>
            </a:r>
          </a:p>
          <a:p>
            <a:r>
              <a:rPr lang="en-US" sz="1400" dirty="0">
                <a:latin typeface="+mj-lt"/>
              </a:rPr>
              <a:t>            CPUs/HC23.19.921.SandyBridge_Power_10-Rotem-Intel.pdf</a:t>
            </a:r>
          </a:p>
        </p:txBody>
      </p:sp>
      <p:sp>
        <p:nvSpPr>
          <p:cNvPr id="5" name="TextBox 5"/>
          <p:cNvSpPr txBox="1"/>
          <p:nvPr/>
        </p:nvSpPr>
        <p:spPr>
          <a:xfrm>
            <a:off x="161510" y="2528900"/>
            <a:ext cx="824642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[</a:t>
            </a:r>
            <a:r>
              <a:rPr lang="hu-HU" sz="1400" dirty="0">
                <a:latin typeface="+mj-lt"/>
              </a:rPr>
              <a:t>66</a:t>
            </a:r>
            <a:r>
              <a:rPr lang="en-US" sz="1400" dirty="0">
                <a:latin typeface="+mj-lt"/>
              </a:rPr>
              <a:t>]: Intel Turbo Boost Technology Frequency Table for Intel® Core™ i7 Processors,</a:t>
            </a:r>
          </a:p>
          <a:p>
            <a:r>
              <a:rPr lang="en-US" sz="1400" dirty="0">
                <a:latin typeface="+mj-lt"/>
              </a:rPr>
              <a:t>            Article ID: 000006652, Intel, 10-Jun-2016 </a:t>
            </a:r>
          </a:p>
          <a:p>
            <a:r>
              <a:rPr lang="en-US" sz="1400" dirty="0">
                <a:latin typeface="+mj-lt"/>
              </a:rPr>
              <a:t>            https://www.intel.com/content/www/us/en/support/processors/000006652.html</a:t>
            </a:r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72426" y="3310825"/>
            <a:ext cx="777494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67</a:t>
            </a:r>
            <a:r>
              <a:rPr lang="en-US" dirty="0"/>
              <a:t>]: 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Intel Turbo Boost Technology in Intel Core Microarchitecture (Nehalem) Based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Processors, White Paper, Nov. 2008</a:t>
            </a:r>
            <a:br>
              <a:rPr lang="en-US" altLang="en-US" dirty="0">
                <a:solidFill>
                  <a:srgbClr val="000000"/>
                </a:solidFill>
                <a:cs typeface="Arial" charset="0"/>
              </a:rPr>
            </a:b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http://download.intel.com/design/processor/applnots/320354.pdf</a:t>
            </a:r>
          </a:p>
        </p:txBody>
      </p:sp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77054" y="4075910"/>
            <a:ext cx="837658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68</a:t>
            </a:r>
            <a:r>
              <a:rPr lang="en-US" dirty="0"/>
              <a:t>]: </a:t>
            </a:r>
            <a:r>
              <a:rPr lang="en-US" altLang="en-US" dirty="0" err="1">
                <a:cs typeface="Arial" charset="0"/>
              </a:rPr>
              <a:t>Glaskowsky</a:t>
            </a:r>
            <a:r>
              <a:rPr lang="en-US" altLang="en-US" dirty="0">
                <a:cs typeface="Arial" charset="0"/>
              </a:rPr>
              <a:t> P.: Explaining Intel’s Turbo Boost technology, </a:t>
            </a:r>
            <a:r>
              <a:rPr lang="en-US" altLang="en-US" dirty="0" err="1">
                <a:cs typeface="Arial" charset="0"/>
              </a:rPr>
              <a:t>cnet</a:t>
            </a:r>
            <a:r>
              <a:rPr lang="en-US" altLang="en-US" dirty="0">
                <a:cs typeface="Arial" charset="0"/>
              </a:rPr>
              <a:t> News, Sept. 28 2009,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dirty="0">
                <a:cs typeface="Arial" charset="0"/>
              </a:rPr>
              <a:t>         </a:t>
            </a:r>
            <a:r>
              <a:rPr lang="hu-HU" altLang="en-US" dirty="0">
                <a:cs typeface="Arial" charset="0"/>
              </a:rPr>
              <a:t>   </a:t>
            </a:r>
            <a:r>
              <a:rPr lang="en-US" altLang="en-US" dirty="0">
                <a:cs typeface="Arial" charset="0"/>
              </a:rPr>
              <a:t>http://news.cnet.com/8301-13512_3-10362882-23.html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77054" y="4676471"/>
            <a:ext cx="819224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69</a:t>
            </a:r>
            <a:r>
              <a:rPr lang="en-US" dirty="0"/>
              <a:t>]: </a:t>
            </a:r>
            <a:r>
              <a:rPr lang="en-US" altLang="en-US" dirty="0">
                <a:cs typeface="Arial" charset="0"/>
              </a:rPr>
              <a:t>Intel </a:t>
            </a:r>
            <a:r>
              <a:rPr lang="en-US" altLang="en-US" dirty="0" err="1">
                <a:cs typeface="Arial" charset="0"/>
              </a:rPr>
              <a:t>Core</a:t>
            </a:r>
            <a:r>
              <a:rPr lang="en-US" altLang="en-US" baseline="30000" dirty="0" err="1">
                <a:cs typeface="Arial" charset="0"/>
              </a:rPr>
              <a:t>TM</a:t>
            </a:r>
            <a:r>
              <a:rPr lang="en-US" altLang="en-US" dirty="0">
                <a:cs typeface="Arial" charset="0"/>
              </a:rPr>
              <a:t> i7-900 Mobile Processor Extreme Edition Series, Intel Core i7-800 and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dirty="0">
                <a:cs typeface="Arial" charset="0"/>
              </a:rPr>
              <a:t>           </a:t>
            </a:r>
            <a:r>
              <a:rPr lang="hu-HU" altLang="en-US" dirty="0">
                <a:cs typeface="Arial" charset="0"/>
              </a:rPr>
              <a:t> </a:t>
            </a:r>
            <a:r>
              <a:rPr lang="en-US" altLang="en-US" dirty="0">
                <a:cs typeface="Arial" charset="0"/>
              </a:rPr>
              <a:t>i7-700 Mobile Processor Series, Datasheet – Volume One, Sept. 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dirty="0">
                <a:cs typeface="Arial" charset="0"/>
              </a:rPr>
              <a:t>           </a:t>
            </a:r>
            <a:r>
              <a:rPr lang="hu-HU" altLang="en-US" dirty="0">
                <a:cs typeface="Arial" charset="0"/>
              </a:rPr>
              <a:t> </a:t>
            </a:r>
            <a:r>
              <a:rPr lang="en-US" altLang="en-US" dirty="0">
                <a:cs typeface="Arial" charset="0"/>
              </a:rPr>
              <a:t>http://download.intel.com/design/processor/datashts/320765.pdf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77054" y="5471065"/>
            <a:ext cx="755078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70</a:t>
            </a:r>
            <a:r>
              <a:rPr lang="en-US" dirty="0"/>
              <a:t>]: </a:t>
            </a:r>
            <a:r>
              <a:rPr lang="en-US" dirty="0" err="1"/>
              <a:t>Allarey</a:t>
            </a:r>
            <a:r>
              <a:rPr lang="en-US" dirty="0"/>
              <a:t> J. et all, Power management Enhancements in the 45 nm Intel Core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  Microarchitecture, Intel Technology Journal, Vol. 12, Issue 3, 2008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61510" y="6056130"/>
            <a:ext cx="87325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71</a:t>
            </a:r>
            <a:r>
              <a:rPr lang="en-US" dirty="0">
                <a:solidFill>
                  <a:srgbClr val="000000"/>
                </a:solidFill>
              </a:rPr>
              <a:t>]: Kahn O., Valentine B.: Intel Next Generation Microarchitecture Codename Sandy Bridge: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</a:rPr>
              <a:t>         </a:t>
            </a:r>
            <a:r>
              <a:rPr lang="hu-HU" dirty="0">
                <a:solidFill>
                  <a:srgbClr val="000000"/>
                </a:solidFill>
              </a:rPr>
              <a:t>  </a:t>
            </a:r>
            <a:r>
              <a:rPr lang="en-US" dirty="0">
                <a:solidFill>
                  <a:srgbClr val="000000"/>
                </a:solidFill>
              </a:rPr>
              <a:t> New Processor Innovations, IDF 2010</a:t>
            </a:r>
          </a:p>
        </p:txBody>
      </p:sp>
    </p:spTree>
    <p:extLst>
      <p:ext uri="{BB962C8B-B14F-4D97-AF65-F5344CB8AC3E}">
        <p14:creationId xmlns:p14="http://schemas.microsoft.com/office/powerpoint/2010/main" val="19006008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(21)</a:t>
            </a:r>
            <a:endParaRPr lang="en-US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-26495" y="872840"/>
            <a:ext cx="9144000" cy="111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5888" y="854710"/>
            <a:ext cx="902811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Severe aftermath of the relentless rise of dissipation of the Pentium 4 cores was </a:t>
            </a:r>
          </a:p>
          <a:p>
            <a:r>
              <a:rPr lang="en-US" sz="1600" dirty="0">
                <a:latin typeface="+mj-lt"/>
              </a:rPr>
              <a:t>  first, the inevitable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cancellation of all</a:t>
            </a:r>
            <a:r>
              <a:rPr lang="en-US" sz="1600" dirty="0">
                <a:latin typeface="+mj-lt"/>
              </a:rPr>
              <a:t> announced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processors with a clock rate over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3.6 GHz in 05/2004, </a:t>
            </a:r>
            <a:r>
              <a:rPr lang="en-US" sz="1600" dirty="0">
                <a:latin typeface="+mj-lt"/>
              </a:rPr>
              <a:t>and subsequently,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withdrawal of the entire Pentium 4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family in 10/2004</a:t>
            </a:r>
            <a:r>
              <a:rPr lang="en-US" sz="1600" dirty="0">
                <a:latin typeface="+mj-lt"/>
              </a:rPr>
              <a:t>, as the following slide shows.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438" y="458670"/>
            <a:ext cx="53631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Cancellation of the Pentium 4 family in 2004</a:t>
            </a:r>
          </a:p>
        </p:txBody>
      </p:sp>
    </p:spTree>
    <p:extLst>
      <p:ext uri="{BB962C8B-B14F-4D97-AF65-F5344CB8AC3E}">
        <p14:creationId xmlns:p14="http://schemas.microsoft.com/office/powerpoint/2010/main" val="3041986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9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Box 7"/>
          <p:cNvSpPr txBox="1"/>
          <p:nvPr/>
        </p:nvSpPr>
        <p:spPr>
          <a:xfrm>
            <a:off x="116505" y="548680"/>
            <a:ext cx="882070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indent="-809625"/>
            <a:r>
              <a:rPr lang="en-US" sz="1400" dirty="0">
                <a:latin typeface="+mj-lt"/>
              </a:rPr>
              <a:t> </a:t>
            </a:r>
            <a:r>
              <a:rPr lang="hu-HU" sz="1400" dirty="0">
                <a:latin typeface="+mj-lt"/>
              </a:rPr>
              <a:t>[72]: </a:t>
            </a:r>
            <a:r>
              <a:rPr lang="en-US" sz="1400" dirty="0" err="1">
                <a:latin typeface="+mj-lt"/>
              </a:rPr>
              <a:t>Rotem</a:t>
            </a:r>
            <a:r>
              <a:rPr lang="en-US" sz="1400" dirty="0">
                <a:latin typeface="+mj-lt"/>
              </a:rPr>
              <a:t> F. &amp; </a:t>
            </a:r>
            <a:r>
              <a:rPr lang="hu-HU" sz="1400" dirty="0" err="1">
                <a:latin typeface="+mj-lt"/>
              </a:rPr>
              <a:t>Naveh</a:t>
            </a:r>
            <a:r>
              <a:rPr lang="hu-HU" sz="1400" dirty="0">
                <a:latin typeface="+mj-lt"/>
              </a:rPr>
              <a:t> A</a:t>
            </a:r>
            <a:r>
              <a:rPr lang="en-US" sz="1400" dirty="0">
                <a:latin typeface="+mj-lt"/>
              </a:rPr>
              <a:t>.</a:t>
            </a:r>
            <a:r>
              <a:rPr lang="hu-HU" sz="1400" dirty="0">
                <a:latin typeface="+mj-lt"/>
              </a:rPr>
              <a:t>,</a:t>
            </a:r>
            <a:r>
              <a:rPr lang="en-US" sz="1400" dirty="0">
                <a:latin typeface="+mj-lt"/>
              </a:rPr>
              <a:t> Power Management Architecture of the Intel Microarchitecture Code-Named Sandy Bridge</a:t>
            </a:r>
            <a:r>
              <a:rPr lang="hu-HU" sz="1400" dirty="0">
                <a:latin typeface="+mj-lt"/>
              </a:rPr>
              <a:t>, ResearchGate, </a:t>
            </a:r>
            <a:r>
              <a:rPr lang="hu-HU" sz="1400" dirty="0" err="1">
                <a:latin typeface="+mj-lt"/>
              </a:rPr>
              <a:t>March</a:t>
            </a:r>
            <a:r>
              <a:rPr lang="hu-HU" sz="1400" dirty="0">
                <a:latin typeface="+mj-lt"/>
              </a:rPr>
              <a:t> 2012, https://www.researchgate.net/publication/241637649_Power-Management_Architecture_of_the_Intel_Microarchitecture_Code-Named_Sandy_Bridge</a:t>
            </a:r>
            <a:endParaRPr lang="en-US" sz="1400" dirty="0">
              <a:latin typeface="+mj-lt"/>
            </a:endParaRP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84753" y="1718810"/>
            <a:ext cx="884274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73</a:t>
            </a:r>
            <a:r>
              <a:rPr lang="en-US" dirty="0"/>
              <a:t>]: </a:t>
            </a:r>
            <a:r>
              <a:rPr lang="en-US" altLang="en-US" dirty="0" err="1">
                <a:cs typeface="Arial" charset="0"/>
              </a:rPr>
              <a:t>Cutress</a:t>
            </a:r>
            <a:r>
              <a:rPr lang="en-US" altLang="en-US" dirty="0">
                <a:cs typeface="Arial" charset="0"/>
              </a:rPr>
              <a:t> I., The Intel 9th Gen Review: Core i9-9900K, Core i7-9700K and Core i5-9600K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  Tested, </a:t>
            </a:r>
            <a:r>
              <a:rPr lang="en-US" altLang="en-US" dirty="0" err="1">
                <a:cs typeface="Arial" charset="0"/>
              </a:rPr>
              <a:t>AnandTech</a:t>
            </a:r>
            <a:r>
              <a:rPr lang="en-US" altLang="en-US" dirty="0">
                <a:cs typeface="Arial" charset="0"/>
              </a:rPr>
              <a:t>, Oct. 19, 2018,</a:t>
            </a:r>
            <a:r>
              <a:rPr lang="hu-HU" altLang="en-US" dirty="0">
                <a:cs typeface="Arial" charset="0"/>
              </a:rPr>
              <a:t> </a:t>
            </a:r>
            <a:r>
              <a:rPr lang="en-US" altLang="en-US" dirty="0">
                <a:cs typeface="Arial" charset="0"/>
              </a:rPr>
              <a:t>https://www.anandtech.com/print/13400/intel-9th-</a:t>
            </a:r>
            <a:endParaRPr lang="hu-HU" altLang="en-US" dirty="0"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cs typeface="Arial" charset="0"/>
              </a:rPr>
              <a:t>            </a:t>
            </a:r>
            <a:r>
              <a:rPr lang="en-US" altLang="en-US" dirty="0">
                <a:cs typeface="Arial" charset="0"/>
              </a:rPr>
              <a:t>gen-core-i9-9900k-i7-9700k-i5-9600k-review</a:t>
            </a:r>
          </a:p>
        </p:txBody>
      </p:sp>
      <p:sp>
        <p:nvSpPr>
          <p:cNvPr id="5" name="TextBox 3"/>
          <p:cNvSpPr txBox="1"/>
          <p:nvPr/>
        </p:nvSpPr>
        <p:spPr>
          <a:xfrm>
            <a:off x="161510" y="2483895"/>
            <a:ext cx="894809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[7</a:t>
            </a:r>
            <a:r>
              <a:rPr lang="hu-HU" sz="1400" dirty="0">
                <a:latin typeface="+mj-lt"/>
              </a:rPr>
              <a:t>4</a:t>
            </a:r>
            <a:r>
              <a:rPr lang="en-US" sz="1400" dirty="0">
                <a:latin typeface="+mj-lt"/>
              </a:rPr>
              <a:t>]: </a:t>
            </a:r>
            <a:r>
              <a:rPr lang="en-US" sz="1400" dirty="0" err="1">
                <a:latin typeface="+mj-lt"/>
              </a:rPr>
              <a:t>Cutress</a:t>
            </a:r>
            <a:r>
              <a:rPr lang="en-US" sz="1400" dirty="0">
                <a:latin typeface="+mj-lt"/>
              </a:rPr>
              <a:t> I., Intel Launches 11th Gen Core Tiger Lake: Up to 4.8 GHz at 50 W, 2x GPU with </a:t>
            </a:r>
          </a:p>
          <a:p>
            <a:r>
              <a:rPr lang="en-US" sz="1400" dirty="0">
                <a:latin typeface="+mj-lt"/>
              </a:rPr>
              <a:t>            </a:t>
            </a:r>
            <a:r>
              <a:rPr lang="hu-HU" sz="1400" dirty="0">
                <a:latin typeface="+mj-lt"/>
              </a:rPr>
              <a:t> </a:t>
            </a:r>
            <a:r>
              <a:rPr lang="en-US" sz="1400" dirty="0" err="1">
                <a:latin typeface="+mj-lt"/>
              </a:rPr>
              <a:t>Xe</a:t>
            </a:r>
            <a:r>
              <a:rPr lang="en-US" sz="1400" dirty="0">
                <a:latin typeface="+mj-lt"/>
              </a:rPr>
              <a:t>, New Branding, </a:t>
            </a:r>
            <a:r>
              <a:rPr lang="en-US" sz="1400" dirty="0" err="1">
                <a:latin typeface="+mj-lt"/>
              </a:rPr>
              <a:t>AnandTech</a:t>
            </a:r>
            <a:r>
              <a:rPr lang="en-US" sz="1400" dirty="0">
                <a:latin typeface="+mj-lt"/>
              </a:rPr>
              <a:t>, Sept. 2 2020, https://www.anandtech.com/show/16063/</a:t>
            </a:r>
          </a:p>
          <a:p>
            <a:r>
              <a:rPr lang="en-US" sz="1400" dirty="0">
                <a:latin typeface="+mj-lt"/>
              </a:rPr>
              <a:t>            </a:t>
            </a:r>
            <a:r>
              <a:rPr lang="hu-HU" sz="1400" dirty="0">
                <a:latin typeface="+mj-lt"/>
              </a:rPr>
              <a:t> </a:t>
            </a:r>
            <a:r>
              <a:rPr lang="en-US" sz="1400" dirty="0">
                <a:latin typeface="+mj-lt"/>
              </a:rPr>
              <a:t>intel-launches-11th-gen-core-tiger-lake-processors-and-evo-branding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1510" y="3203975"/>
            <a:ext cx="87707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lvl="0" indent="-809625"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75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]: 8th and 9th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Generation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Intel®Core™Processor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Families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and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Intel®Xeon®E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Processor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kumimoji="0" lang="hu-HU" sz="14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Families</a:t>
            </a:r>
            <a:r>
              <a:rPr kumimoji="0" lang="hu-HU" sz="14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, Intel, </a:t>
            </a:r>
            <a:r>
              <a:rPr kumimoji="0" lang="hu-HU" sz="14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July</a:t>
            </a:r>
            <a:r>
              <a:rPr kumimoji="0" lang="hu-HU" sz="14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2020,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https://www.intel.com/content/dam/www/public/us/en/documents/datasheets/8th-gen-core-family-datasheet-vol-1.pdf</a:t>
            </a:r>
            <a:endParaRPr kumimoji="0" lang="en-US" sz="1400" b="0" i="0" u="sng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hlinkClick r:id="rId2"/>
            </a:endParaRPr>
          </a:p>
          <a:p>
            <a:pPr marL="809625" marR="0" lvl="0" indent="-8096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1"/>
          <p:cNvSpPr txBox="1"/>
          <p:nvPr/>
        </p:nvSpPr>
        <p:spPr>
          <a:xfrm>
            <a:off x="161510" y="4165920"/>
            <a:ext cx="90910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indent="-809625"/>
            <a:r>
              <a:rPr lang="hu-HU" sz="1400" dirty="0">
                <a:latin typeface="+mj-lt"/>
              </a:rPr>
              <a:t>[76]:</a:t>
            </a:r>
            <a:r>
              <a:rPr lang="hu-HU" sz="1400" dirty="0" err="1">
                <a:latin typeface="+mj-lt"/>
              </a:rPr>
              <a:t>Lal</a:t>
            </a:r>
            <a:r>
              <a:rPr lang="hu-HU" sz="1400" dirty="0">
                <a:latin typeface="+mj-lt"/>
              </a:rPr>
              <a:t> </a:t>
            </a:r>
            <a:r>
              <a:rPr lang="hu-HU" sz="1400" dirty="0" err="1">
                <a:latin typeface="+mj-lt"/>
              </a:rPr>
              <a:t>Shimpi</a:t>
            </a:r>
            <a:r>
              <a:rPr lang="hu-HU" sz="1400" dirty="0">
                <a:latin typeface="+mj-lt"/>
              </a:rPr>
              <a:t> A., </a:t>
            </a:r>
            <a:r>
              <a:rPr lang="en-US" sz="1400" dirty="0">
                <a:latin typeface="+mj-lt"/>
              </a:rPr>
              <a:t>Intel's Sandy Bridge Architecture Exposed</a:t>
            </a:r>
            <a:r>
              <a:rPr lang="hu-HU" sz="1400" dirty="0">
                <a:latin typeface="+mj-lt"/>
              </a:rPr>
              <a:t>, </a:t>
            </a:r>
            <a:r>
              <a:rPr lang="hu-HU" sz="1400" dirty="0" err="1">
                <a:latin typeface="+mj-lt"/>
              </a:rPr>
              <a:t>AnadTech</a:t>
            </a:r>
            <a:r>
              <a:rPr lang="hu-HU" sz="1400" dirty="0">
                <a:latin typeface="+mj-lt"/>
              </a:rPr>
              <a:t>, </a:t>
            </a:r>
            <a:r>
              <a:rPr lang="en-US" sz="1400" dirty="0">
                <a:latin typeface="+mj-lt"/>
              </a:rPr>
              <a:t>September 14, https://www.anandtech.com/show/3922/intels-sandy-bridge-architecture-exposed/8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61510" y="4689140"/>
            <a:ext cx="919059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77</a:t>
            </a:r>
            <a:r>
              <a:rPr lang="en-US" dirty="0"/>
              <a:t>]: </a:t>
            </a:r>
            <a:r>
              <a:rPr lang="hu-HU" altLang="en-US" dirty="0" err="1">
                <a:cs typeface="Arial" charset="0"/>
              </a:rPr>
              <a:t>Cutress</a:t>
            </a:r>
            <a:r>
              <a:rPr lang="hu-HU" altLang="en-US" dirty="0">
                <a:cs typeface="Arial" charset="0"/>
              </a:rPr>
              <a:t> I., </a:t>
            </a:r>
            <a:r>
              <a:rPr lang="en-US" altLang="en-US" dirty="0">
                <a:cs typeface="Arial" charset="0"/>
              </a:rPr>
              <a:t>The Intel Broadwell-E Review: Core i7-6950X, i7-6900K, i7-6850K and i7-6800K </a:t>
            </a:r>
            <a:endParaRPr lang="hu-HU" altLang="en-US" dirty="0"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 </a:t>
            </a:r>
            <a:r>
              <a:rPr lang="en-US" altLang="en-US" dirty="0">
                <a:cs typeface="Arial" charset="0"/>
              </a:rPr>
              <a:t>Tested</a:t>
            </a:r>
            <a:r>
              <a:rPr lang="hu-HU" altLang="en-US" dirty="0">
                <a:cs typeface="Arial" charset="0"/>
              </a:rPr>
              <a:t>, </a:t>
            </a:r>
            <a:r>
              <a:rPr lang="hu-HU" altLang="en-US" dirty="0" err="1">
                <a:cs typeface="Arial" charset="0"/>
              </a:rPr>
              <a:t>AnandTech</a:t>
            </a:r>
            <a:r>
              <a:rPr lang="hu-HU" altLang="en-US" dirty="0">
                <a:cs typeface="Arial" charset="0"/>
              </a:rPr>
              <a:t>, May 31 2016, http://www.anandtech.com/show/10337/the-intel-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dirty="0">
                <a:cs typeface="Arial" charset="0"/>
              </a:rPr>
              <a:t>            broadwell-e-review-core-i7-6950x-6900k-6850k-and-6800k-tested-up-to-10-cores/2</a:t>
            </a:r>
            <a:endParaRPr lang="en-US" altLang="en-US" dirty="0">
              <a:cs typeface="Arial" charset="0"/>
            </a:endParaRPr>
          </a:p>
        </p:txBody>
      </p:sp>
      <p:sp>
        <p:nvSpPr>
          <p:cNvPr id="10" name="TextBox 8"/>
          <p:cNvSpPr txBox="1"/>
          <p:nvPr/>
        </p:nvSpPr>
        <p:spPr>
          <a:xfrm>
            <a:off x="161510" y="5454225"/>
            <a:ext cx="87309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indent="-809625"/>
            <a:r>
              <a:rPr lang="hu-HU" sz="1400" dirty="0">
                <a:latin typeface="+mj-lt"/>
              </a:rPr>
              <a:t>[78]: </a:t>
            </a:r>
            <a:r>
              <a:rPr lang="hu-HU" sz="1400" dirty="0" err="1">
                <a:latin typeface="+mj-lt"/>
              </a:rPr>
              <a:t>Turbo</a:t>
            </a:r>
            <a:r>
              <a:rPr lang="hu-HU" sz="1400" dirty="0">
                <a:latin typeface="+mj-lt"/>
              </a:rPr>
              <a:t> </a:t>
            </a:r>
            <a:r>
              <a:rPr lang="hu-HU" sz="1400" dirty="0" err="1">
                <a:latin typeface="+mj-lt"/>
              </a:rPr>
              <a:t>Boost</a:t>
            </a:r>
            <a:r>
              <a:rPr lang="hu-HU" sz="1400" dirty="0">
                <a:latin typeface="+mj-lt"/>
              </a:rPr>
              <a:t> Max </a:t>
            </a:r>
            <a:r>
              <a:rPr lang="hu-HU" sz="1400" dirty="0" err="1">
                <a:latin typeface="+mj-lt"/>
              </a:rPr>
              <a:t>Technology</a:t>
            </a:r>
            <a:r>
              <a:rPr lang="hu-HU" sz="1400" dirty="0">
                <a:latin typeface="+mj-lt"/>
              </a:rPr>
              <a:t> 3.0 (TBMT) https://en.wikichip.org/wiki/intel/turbo_boost_max_technology </a:t>
            </a:r>
            <a:endParaRPr lang="en-US" sz="1400" dirty="0">
              <a:latin typeface="+mj-lt"/>
            </a:endParaRPr>
          </a:p>
        </p:txBody>
      </p:sp>
      <p:sp>
        <p:nvSpPr>
          <p:cNvPr id="11" name="TextBox 14"/>
          <p:cNvSpPr txBox="1"/>
          <p:nvPr/>
        </p:nvSpPr>
        <p:spPr>
          <a:xfrm>
            <a:off x="161510" y="5994285"/>
            <a:ext cx="904780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indent="-809625"/>
            <a:r>
              <a:rPr lang="hu-HU" sz="1400" dirty="0">
                <a:latin typeface="+mj-lt"/>
              </a:rPr>
              <a:t>[79]: </a:t>
            </a:r>
            <a:r>
              <a:rPr lang="hu-HU" sz="1400" dirty="0" err="1">
                <a:latin typeface="+mj-lt"/>
              </a:rPr>
              <a:t>Cutress</a:t>
            </a:r>
            <a:r>
              <a:rPr lang="hu-HU" sz="1400" dirty="0">
                <a:latin typeface="+mj-lt"/>
              </a:rPr>
              <a:t> I., </a:t>
            </a:r>
            <a:r>
              <a:rPr lang="en-US" sz="1400" dirty="0">
                <a:latin typeface="+mj-lt"/>
              </a:rPr>
              <a:t>Reaching for Turbo: Aligning Perception with AMD’s Frequency Metrics</a:t>
            </a:r>
            <a:r>
              <a:rPr lang="hu-HU" sz="1400" dirty="0">
                <a:latin typeface="+mj-lt"/>
              </a:rPr>
              <a:t>, </a:t>
            </a:r>
            <a:r>
              <a:rPr lang="en-US" sz="1400" dirty="0">
                <a:latin typeface="+mj-lt"/>
              </a:rPr>
              <a:t>September 17, 2019</a:t>
            </a:r>
            <a:r>
              <a:rPr lang="hu-HU" sz="1400" dirty="0">
                <a:latin typeface="+mj-lt"/>
              </a:rPr>
              <a:t>,</a:t>
            </a:r>
            <a:r>
              <a:rPr lang="en-US" sz="1400" dirty="0">
                <a:latin typeface="+mj-lt"/>
              </a:rPr>
              <a:t> </a:t>
            </a:r>
            <a:r>
              <a:rPr lang="hu-HU" sz="1400" dirty="0">
                <a:latin typeface="+mj-lt"/>
              </a:rPr>
              <a:t> </a:t>
            </a:r>
            <a:r>
              <a:rPr lang="en-US" sz="1400" dirty="0">
                <a:latin typeface="+mj-lt"/>
              </a:rPr>
              <a:t>https://www.anandtech.com/show/14873/reaching-for-turbo-aligning-perception-with-amds-frequency-metrics-/2</a:t>
            </a:r>
          </a:p>
        </p:txBody>
      </p:sp>
    </p:spTree>
    <p:extLst>
      <p:ext uri="{BB962C8B-B14F-4D97-AF65-F5344CB8AC3E}">
        <p14:creationId xmlns:p14="http://schemas.microsoft.com/office/powerpoint/2010/main" val="1040901018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10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74021" y="548680"/>
            <a:ext cx="848033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80</a:t>
            </a:r>
            <a:r>
              <a:rPr lang="en-US" dirty="0"/>
              <a:t>]: </a:t>
            </a:r>
            <a:r>
              <a:rPr lang="en-US" altLang="en-US" dirty="0" err="1">
                <a:cs typeface="Arial" charset="0"/>
              </a:rPr>
              <a:t>Shimpi</a:t>
            </a:r>
            <a:r>
              <a:rPr lang="en-US" altLang="en-US" dirty="0">
                <a:cs typeface="Arial" charset="0"/>
              </a:rPr>
              <a:t> A. L., The Bulldozer Review: AMD FX-8150 Tested, </a:t>
            </a:r>
            <a:r>
              <a:rPr lang="en-US" altLang="en-US" dirty="0" err="1">
                <a:cs typeface="Arial" charset="0"/>
              </a:rPr>
              <a:t>AnandTech</a:t>
            </a:r>
            <a:r>
              <a:rPr lang="en-US" altLang="en-US" dirty="0">
                <a:cs typeface="Arial" charset="0"/>
              </a:rPr>
              <a:t>, Oct. 12 2011,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 </a:t>
            </a:r>
            <a:r>
              <a:rPr lang="hu-HU" altLang="en-US" dirty="0">
                <a:cs typeface="Arial" charset="0"/>
              </a:rPr>
              <a:t> </a:t>
            </a:r>
            <a:r>
              <a:rPr lang="en-US" altLang="en-US" dirty="0">
                <a:cs typeface="Arial" charset="0"/>
              </a:rPr>
              <a:t>http://www.anandtech.com/show/4955/the-bulldozer-review-amd-fx8150-tested/4</a:t>
            </a: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74021" y="1673805"/>
            <a:ext cx="939353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82</a:t>
            </a:r>
            <a:r>
              <a:rPr lang="en-US" dirty="0"/>
              <a:t>]: </a:t>
            </a:r>
            <a:r>
              <a:rPr lang="en-US" altLang="en-US" dirty="0">
                <a:cs typeface="Arial" charset="0"/>
              </a:rPr>
              <a:t>AMD Turbo CORE Technology, On Select AMD Phenom II Processors, March 2010,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cs typeface="Arial" charset="0"/>
              </a:rPr>
              <a:t>          </a:t>
            </a:r>
            <a:r>
              <a:rPr lang="hu-HU" altLang="en-US" dirty="0">
                <a:cs typeface="Arial" charset="0"/>
              </a:rPr>
              <a:t>  </a:t>
            </a:r>
            <a:r>
              <a:rPr lang="en-US" altLang="en-US" sz="1360" dirty="0">
                <a:cs typeface="Arial" charset="0"/>
              </a:rPr>
              <a:t>http://www.amd-news.com/assets/files/amd-cn/cn_2010-20_amd-turbo-core-technology.pdf</a:t>
            </a:r>
          </a:p>
        </p:txBody>
      </p:sp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74021" y="2266823"/>
            <a:ext cx="49961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83</a:t>
            </a:r>
            <a:r>
              <a:rPr lang="en-US" dirty="0"/>
              <a:t>]: </a:t>
            </a:r>
            <a:r>
              <a:rPr lang="en-US" dirty="0" err="1"/>
              <a:t>Naffziger</a:t>
            </a:r>
            <a:r>
              <a:rPr lang="en-US" dirty="0"/>
              <a:t> S., US Patent 8010824, Aug. 30 2011</a:t>
            </a:r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74021" y="2643817"/>
            <a:ext cx="814780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[</a:t>
            </a:r>
            <a:r>
              <a:rPr lang="hu-HU" dirty="0"/>
              <a:t>84</a:t>
            </a:r>
            <a:r>
              <a:rPr lang="en-US" dirty="0"/>
              <a:t>]: </a:t>
            </a:r>
            <a:r>
              <a:rPr lang="hu-HU" altLang="en-US" dirty="0" err="1">
                <a:cs typeface="Arial" charset="0"/>
              </a:rPr>
              <a:t>Jotwani</a:t>
            </a:r>
            <a:r>
              <a:rPr lang="hu-HU" altLang="en-US" dirty="0">
                <a:cs typeface="Arial" charset="0"/>
              </a:rPr>
              <a:t> R. et </a:t>
            </a:r>
            <a:r>
              <a:rPr lang="hu-HU" altLang="en-US" dirty="0" err="1">
                <a:cs typeface="Arial" charset="0"/>
              </a:rPr>
              <a:t>al</a:t>
            </a:r>
            <a:r>
              <a:rPr lang="hu-HU" altLang="en-US" dirty="0">
                <a:cs typeface="Arial" charset="0"/>
              </a:rPr>
              <a:t>., </a:t>
            </a:r>
            <a:r>
              <a:rPr lang="en-US" altLang="en-US" dirty="0">
                <a:cs typeface="Arial" charset="0"/>
              </a:rPr>
              <a:t>An x86-64 Core in 32 nm SOI CMOS</a:t>
            </a:r>
            <a:r>
              <a:rPr lang="hu-HU" altLang="en-US" dirty="0">
                <a:cs typeface="Arial" charset="0"/>
              </a:rPr>
              <a:t>, </a:t>
            </a:r>
            <a:r>
              <a:rPr lang="en-US" altLang="en-US" dirty="0">
                <a:cs typeface="Arial" charset="0"/>
              </a:rPr>
              <a:t>IEEE </a:t>
            </a:r>
            <a:r>
              <a:rPr lang="hu-HU" altLang="en-US" dirty="0">
                <a:cs typeface="Arial" charset="0"/>
              </a:rPr>
              <a:t>Journal of </a:t>
            </a:r>
            <a:r>
              <a:rPr lang="hu-HU" altLang="en-US" dirty="0" err="1">
                <a:cs typeface="Arial" charset="0"/>
              </a:rPr>
              <a:t>Solid-State</a:t>
            </a:r>
            <a:endParaRPr lang="hu-HU" altLang="en-US" dirty="0"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cs typeface="Arial" charset="0"/>
              </a:rPr>
              <a:t>            </a:t>
            </a:r>
            <a:r>
              <a:rPr lang="hu-HU" altLang="en-US" dirty="0" err="1">
                <a:cs typeface="Arial" charset="0"/>
              </a:rPr>
              <a:t>Circuits</a:t>
            </a:r>
            <a:r>
              <a:rPr lang="hu-HU" altLang="en-US" dirty="0">
                <a:cs typeface="Arial" charset="0"/>
              </a:rPr>
              <a:t>, </a:t>
            </a:r>
            <a:r>
              <a:rPr lang="hu-HU" altLang="en-US" dirty="0" err="1">
                <a:cs typeface="Arial" charset="0"/>
              </a:rPr>
              <a:t>Vol</a:t>
            </a:r>
            <a:r>
              <a:rPr lang="hu-HU" altLang="en-US" dirty="0">
                <a:cs typeface="Arial" charset="0"/>
              </a:rPr>
              <a:t>. 46, </a:t>
            </a:r>
            <a:r>
              <a:rPr lang="hu-HU" altLang="en-US" dirty="0" err="1">
                <a:cs typeface="Arial" charset="0"/>
              </a:rPr>
              <a:t>Issue</a:t>
            </a:r>
            <a:r>
              <a:rPr lang="hu-HU" altLang="en-US" dirty="0">
                <a:cs typeface="Arial" charset="0"/>
              </a:rPr>
              <a:t> 1, Jan. 2011</a:t>
            </a:r>
            <a:endParaRPr lang="en-US" altLang="en-US" dirty="0">
              <a:cs typeface="Arial" charset="0"/>
            </a:endParaRPr>
          </a:p>
        </p:txBody>
      </p:sp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74021" y="3950476"/>
            <a:ext cx="867359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86</a:t>
            </a:r>
            <a:r>
              <a:rPr lang="en-US" dirty="0"/>
              <a:t>]: </a:t>
            </a:r>
            <a:r>
              <a:rPr lang="en-US" dirty="0" err="1"/>
              <a:t>Angelini</a:t>
            </a:r>
            <a:r>
              <a:rPr lang="en-US" dirty="0"/>
              <a:t> C., AMD Trinity On The Desktop: A10, A8, And A6 Get Benchmarked!,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Tom’s Hardware, Sept. 26 2012, http://www.tomshardware.com/reviews/a10-5800k-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/>
              <a:t>          </a:t>
            </a:r>
            <a:r>
              <a:rPr lang="hu-HU" dirty="0"/>
              <a:t>  </a:t>
            </a:r>
            <a:r>
              <a:rPr lang="en-US" dirty="0"/>
              <a:t>a8-5600k-a6-5400k,3224-3.html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84968" y="1088740"/>
            <a:ext cx="85936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81</a:t>
            </a:r>
            <a:r>
              <a:rPr lang="en-US" dirty="0">
                <a:solidFill>
                  <a:srgbClr val="000000"/>
                </a:solidFill>
              </a:rPr>
              <a:t>]: Thomas S. L., Desktop Platform Design Overview for Intel Microarchitecture (Nehalem)</a:t>
            </a:r>
          </a:p>
          <a:p>
            <a:r>
              <a:rPr lang="en-US" dirty="0">
                <a:solidFill>
                  <a:srgbClr val="000000"/>
                </a:solidFill>
              </a:rPr>
              <a:t>            Based Platform, Presentation ARCS001, IDF 2009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89593" y="3203975"/>
            <a:ext cx="82528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85</a:t>
            </a:r>
            <a:r>
              <a:rPr lang="en-US" dirty="0">
                <a:solidFill>
                  <a:srgbClr val="000000"/>
                </a:solidFill>
              </a:rPr>
              <a:t>]: Foley D., AMD’s „LLANO” Fusion APU, Hot Chips 23, Aug. 19 2011,</a:t>
            </a:r>
          </a:p>
          <a:p>
            <a:r>
              <a:rPr lang="en-US" dirty="0">
                <a:solidFill>
                  <a:srgbClr val="000000"/>
                </a:solidFill>
              </a:rPr>
              <a:t>          </a:t>
            </a:r>
            <a:r>
              <a:rPr lang="hu-HU" dirty="0">
                <a:solidFill>
                  <a:srgbClr val="000000"/>
                </a:solidFill>
              </a:rPr>
              <a:t>  </a:t>
            </a:r>
            <a:r>
              <a:rPr lang="en-US" dirty="0">
                <a:solidFill>
                  <a:srgbClr val="000000"/>
                </a:solidFill>
              </a:rPr>
              <a:t>http://www.hotchips.org/archives/hc23/HC23-papers/HC23.19.9-Desktop-CPUs/</a:t>
            </a:r>
          </a:p>
          <a:p>
            <a:r>
              <a:rPr lang="en-US" dirty="0">
                <a:solidFill>
                  <a:srgbClr val="000000"/>
                </a:solidFill>
              </a:rPr>
              <a:t>          </a:t>
            </a:r>
            <a:r>
              <a:rPr lang="hu-HU" dirty="0">
                <a:solidFill>
                  <a:srgbClr val="000000"/>
                </a:solidFill>
              </a:rPr>
              <a:t>  </a:t>
            </a:r>
            <a:r>
              <a:rPr lang="en-US" dirty="0">
                <a:solidFill>
                  <a:srgbClr val="000000"/>
                </a:solidFill>
              </a:rPr>
              <a:t>HC23.19.930-Llano-Fusion-Foley-AMD.pdf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61510" y="4670556"/>
            <a:ext cx="885813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87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dirty="0" err="1">
                <a:solidFill>
                  <a:srgbClr val="000000"/>
                </a:solidFill>
              </a:rPr>
              <a:t>Cutress</a:t>
            </a:r>
            <a:r>
              <a:rPr lang="hu-HU" dirty="0">
                <a:solidFill>
                  <a:srgbClr val="000000"/>
                </a:solidFill>
              </a:rPr>
              <a:t> I., </a:t>
            </a:r>
            <a:r>
              <a:rPr lang="en-US" dirty="0">
                <a:solidFill>
                  <a:srgbClr val="000000"/>
                </a:solidFill>
              </a:rPr>
              <a:t>AMD Announces the 7th Generation APU: Excavator mk2 in Bristol Ridge and </a:t>
            </a:r>
            <a:endParaRPr lang="hu-HU" dirty="0">
              <a:solidFill>
                <a:srgbClr val="000000"/>
              </a:solidFill>
            </a:endParaRPr>
          </a:p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dirty="0">
                <a:solidFill>
                  <a:srgbClr val="000000"/>
                </a:solidFill>
              </a:rPr>
              <a:t>            </a:t>
            </a:r>
            <a:r>
              <a:rPr lang="en-US" dirty="0">
                <a:solidFill>
                  <a:srgbClr val="000000"/>
                </a:solidFill>
              </a:rPr>
              <a:t>Stoney Ridge for Notebooks</a:t>
            </a:r>
            <a:r>
              <a:rPr lang="hu-HU" dirty="0">
                <a:solidFill>
                  <a:srgbClr val="000000"/>
                </a:solidFill>
              </a:rPr>
              <a:t>, </a:t>
            </a:r>
            <a:r>
              <a:rPr lang="hu-HU" dirty="0" err="1">
                <a:solidFill>
                  <a:srgbClr val="000000"/>
                </a:solidFill>
              </a:rPr>
              <a:t>AnandTech</a:t>
            </a:r>
            <a:r>
              <a:rPr lang="hu-HU" dirty="0">
                <a:solidFill>
                  <a:srgbClr val="000000"/>
                </a:solidFill>
              </a:rPr>
              <a:t>, May 31 2016, </a:t>
            </a:r>
            <a:r>
              <a:rPr lang="en-US" dirty="0">
                <a:solidFill>
                  <a:srgbClr val="000000"/>
                </a:solidFill>
              </a:rPr>
              <a:t>https://www.anandtech.com/</a:t>
            </a:r>
            <a:endParaRPr lang="hu-HU" dirty="0">
              <a:solidFill>
                <a:srgbClr val="000000"/>
              </a:solidFill>
            </a:endParaRPr>
          </a:p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dirty="0">
                <a:solidFill>
                  <a:srgbClr val="000000"/>
                </a:solidFill>
              </a:rPr>
              <a:t>            </a:t>
            </a:r>
            <a:r>
              <a:rPr lang="en-US" dirty="0">
                <a:solidFill>
                  <a:srgbClr val="000000"/>
                </a:solidFill>
              </a:rPr>
              <a:t>show/10362/amd-7th-generation-apu-bristol-ridge-stoney-ridge-for-notebooks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61510" y="5426060"/>
            <a:ext cx="908280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dirty="0"/>
              <a:t>[</a:t>
            </a:r>
            <a:r>
              <a:rPr lang="hu-HU" dirty="0"/>
              <a:t>88</a:t>
            </a:r>
            <a:r>
              <a:rPr lang="en-US" dirty="0"/>
              <a:t>]: </a:t>
            </a:r>
            <a:r>
              <a:rPr lang="en-US" altLang="en-US" dirty="0">
                <a:cs typeface="Arial" charset="0"/>
              </a:rPr>
              <a:t>Bristol Ridge: A 28-nm x86 Performance-Enhanced Microprocessor Through System Power </a:t>
            </a:r>
            <a:endParaRPr lang="hu-HU" altLang="en-US" dirty="0"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hu-HU" altLang="en-US" dirty="0">
                <a:cs typeface="Arial" charset="0"/>
              </a:rPr>
              <a:t>            </a:t>
            </a:r>
            <a:r>
              <a:rPr lang="en-US" altLang="en-US" dirty="0">
                <a:cs typeface="Arial" charset="0"/>
              </a:rPr>
              <a:t>Management,</a:t>
            </a:r>
            <a:r>
              <a:rPr lang="hu-HU" altLang="en-US" dirty="0">
                <a:cs typeface="Arial" charset="0"/>
              </a:rPr>
              <a:t> </a:t>
            </a:r>
            <a:r>
              <a:rPr lang="en-US" altLang="en-US" dirty="0">
                <a:cs typeface="Arial" charset="0"/>
              </a:rPr>
              <a:t>IEEE </a:t>
            </a:r>
            <a:r>
              <a:rPr lang="hu-HU" altLang="en-US" dirty="0">
                <a:cs typeface="Arial" charset="0"/>
              </a:rPr>
              <a:t>Journal of </a:t>
            </a:r>
            <a:r>
              <a:rPr lang="hu-HU" altLang="en-US" dirty="0" err="1">
                <a:cs typeface="Arial" charset="0"/>
              </a:rPr>
              <a:t>Solid-State</a:t>
            </a:r>
            <a:r>
              <a:rPr lang="hu-HU" altLang="en-US" dirty="0">
                <a:cs typeface="Arial" charset="0"/>
              </a:rPr>
              <a:t> </a:t>
            </a:r>
            <a:r>
              <a:rPr lang="hu-HU" altLang="en-US" dirty="0" err="1">
                <a:cs typeface="Arial" charset="0"/>
              </a:rPr>
              <a:t>Circuits</a:t>
            </a:r>
            <a:r>
              <a:rPr lang="hu-HU" altLang="en-US" dirty="0">
                <a:cs typeface="Arial" charset="0"/>
              </a:rPr>
              <a:t>, </a:t>
            </a:r>
            <a:r>
              <a:rPr lang="hu-HU" altLang="en-US" dirty="0" err="1">
                <a:cs typeface="Arial" charset="0"/>
              </a:rPr>
              <a:t>Vol</a:t>
            </a:r>
            <a:r>
              <a:rPr lang="hu-HU" altLang="en-US" dirty="0">
                <a:cs typeface="Arial" charset="0"/>
              </a:rPr>
              <a:t>. 52, No. 1, Jan. 2017, pp. 89-97</a:t>
            </a:r>
            <a:endParaRPr lang="en-US" altLang="en-US" dirty="0">
              <a:cs typeface="Arial" charset="0"/>
            </a:endParaRP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206515" y="6011125"/>
            <a:ext cx="871899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89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]: White Paper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, Advanced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Power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Management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Helps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Bring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Improved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Performance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to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Highly</a:t>
            </a:r>
            <a:endParaRPr lang="hu-HU" sz="1400" dirty="0">
              <a:solidFill>
                <a:srgbClr val="000000"/>
              </a:solidFill>
              <a:latin typeface="+mj-lt"/>
            </a:endParaRPr>
          </a:p>
          <a:p>
            <a:r>
              <a:rPr lang="hu-HU" sz="1400" dirty="0">
                <a:solidFill>
                  <a:srgbClr val="000000"/>
                </a:solidFill>
                <a:latin typeface="+mj-lt"/>
              </a:rPr>
              <a:t>           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Integrated</a:t>
            </a:r>
            <a:r>
              <a:rPr lang="hu-HU" sz="1400" dirty="0">
                <a:solidFill>
                  <a:srgbClr val="000000"/>
                </a:solidFill>
                <a:latin typeface="+mj-lt"/>
              </a:rPr>
              <a:t> x86 </a:t>
            </a:r>
            <a:r>
              <a:rPr lang="hu-HU" sz="1400" dirty="0" err="1">
                <a:solidFill>
                  <a:srgbClr val="000000"/>
                </a:solidFill>
                <a:latin typeface="+mj-lt"/>
              </a:rPr>
              <a:t>Processors</a:t>
            </a:r>
            <a:r>
              <a:rPr lang="en-US" sz="1400" dirty="0">
                <a:solidFill>
                  <a:srgbClr val="000000"/>
                </a:solidFill>
                <a:latin typeface="+mj-lt"/>
              </a:rPr>
              <a:t>, AMD, 2014</a:t>
            </a:r>
          </a:p>
        </p:txBody>
      </p:sp>
    </p:spTree>
    <p:extLst>
      <p:ext uri="{BB962C8B-B14F-4D97-AF65-F5344CB8AC3E}">
        <p14:creationId xmlns:p14="http://schemas.microsoft.com/office/powerpoint/2010/main" val="494200001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11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61510" y="537354"/>
            <a:ext cx="899073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90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dirty="0" err="1">
                <a:solidFill>
                  <a:srgbClr val="000000"/>
                </a:solidFill>
              </a:rPr>
              <a:t>Cutress</a:t>
            </a:r>
            <a:r>
              <a:rPr lang="hu-HU" dirty="0">
                <a:solidFill>
                  <a:srgbClr val="000000"/>
                </a:solidFill>
              </a:rPr>
              <a:t> I., </a:t>
            </a:r>
            <a:r>
              <a:rPr lang="hu-HU" dirty="0" err="1">
                <a:solidFill>
                  <a:srgbClr val="000000"/>
                </a:solidFill>
              </a:rPr>
              <a:t>Ryzen</a:t>
            </a:r>
            <a:r>
              <a:rPr lang="hu-HU" dirty="0">
                <a:solidFill>
                  <a:srgbClr val="000000"/>
                </a:solidFill>
              </a:rPr>
              <a:t> Mobile is </a:t>
            </a:r>
            <a:r>
              <a:rPr lang="hu-HU" dirty="0" err="1">
                <a:solidFill>
                  <a:srgbClr val="000000"/>
                </a:solidFill>
              </a:rPr>
              <a:t>Launched</a:t>
            </a:r>
            <a:r>
              <a:rPr lang="hu-HU" dirty="0">
                <a:solidFill>
                  <a:srgbClr val="000000"/>
                </a:solidFill>
              </a:rPr>
              <a:t>: AMD </a:t>
            </a:r>
            <a:r>
              <a:rPr lang="hu-HU" dirty="0" err="1">
                <a:solidFill>
                  <a:srgbClr val="000000"/>
                </a:solidFill>
              </a:rPr>
              <a:t>APUs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for</a:t>
            </a: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err="1">
                <a:solidFill>
                  <a:srgbClr val="000000"/>
                </a:solidFill>
              </a:rPr>
              <a:t>Laptops</a:t>
            </a:r>
            <a:r>
              <a:rPr lang="hu-HU" dirty="0">
                <a:solidFill>
                  <a:srgbClr val="000000"/>
                </a:solidFill>
              </a:rPr>
              <a:t>, </a:t>
            </a:r>
            <a:r>
              <a:rPr lang="hu-HU" dirty="0" err="1">
                <a:solidFill>
                  <a:srgbClr val="000000"/>
                </a:solidFill>
              </a:rPr>
              <a:t>with</a:t>
            </a:r>
            <a:r>
              <a:rPr lang="hu-HU" dirty="0">
                <a:solidFill>
                  <a:srgbClr val="000000"/>
                </a:solidFill>
              </a:rPr>
              <a:t> Vega and </a:t>
            </a:r>
            <a:r>
              <a:rPr lang="hu-HU" dirty="0" err="1">
                <a:solidFill>
                  <a:srgbClr val="000000"/>
                </a:solidFill>
              </a:rPr>
              <a:t>Updated</a:t>
            </a:r>
            <a:r>
              <a:rPr lang="hu-HU" dirty="0">
                <a:solidFill>
                  <a:srgbClr val="000000"/>
                </a:solidFill>
              </a:rPr>
              <a:t> Zen,</a:t>
            </a:r>
          </a:p>
          <a:p>
            <a:r>
              <a:rPr lang="hu-HU" dirty="0">
                <a:solidFill>
                  <a:srgbClr val="000000"/>
                </a:solidFill>
              </a:rPr>
              <a:t>            </a:t>
            </a:r>
            <a:r>
              <a:rPr lang="hu-HU" dirty="0" err="1">
                <a:solidFill>
                  <a:srgbClr val="000000"/>
                </a:solidFill>
              </a:rPr>
              <a:t>AnandTech</a:t>
            </a:r>
            <a:r>
              <a:rPr lang="hu-HU" dirty="0">
                <a:solidFill>
                  <a:srgbClr val="000000"/>
                </a:solidFill>
              </a:rPr>
              <a:t>, </a:t>
            </a:r>
            <a:r>
              <a:rPr lang="hu-HU" dirty="0" err="1">
                <a:solidFill>
                  <a:srgbClr val="000000"/>
                </a:solidFill>
              </a:rPr>
              <a:t>Oct</a:t>
            </a:r>
            <a:r>
              <a:rPr lang="hu-HU" dirty="0">
                <a:solidFill>
                  <a:srgbClr val="000000"/>
                </a:solidFill>
              </a:rPr>
              <a:t>. 26, 2017, https://www.anandtech.com/show/11964/ryzen-mobile-is-</a:t>
            </a:r>
          </a:p>
          <a:p>
            <a:r>
              <a:rPr lang="hu-HU" dirty="0">
                <a:solidFill>
                  <a:srgbClr val="000000"/>
                </a:solidFill>
              </a:rPr>
              <a:t>            </a:t>
            </a:r>
            <a:r>
              <a:rPr lang="hu-HU" dirty="0" err="1">
                <a:solidFill>
                  <a:srgbClr val="000000"/>
                </a:solidFill>
              </a:rPr>
              <a:t>launched-amd-apus-for-laptops-with-vega-and-updated-zen</a:t>
            </a:r>
            <a:endParaRPr lang="hu-HU" dirty="0">
              <a:solidFill>
                <a:srgbClr val="000000"/>
              </a:solidFill>
            </a:endParaRP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61510" y="1310399"/>
            <a:ext cx="892443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91</a:t>
            </a:r>
            <a:r>
              <a:rPr lang="en-US" dirty="0">
                <a:solidFill>
                  <a:srgbClr val="000000"/>
                </a:solidFill>
              </a:rPr>
              <a:t>]: </a:t>
            </a:r>
            <a:r>
              <a:rPr lang="hu-HU" dirty="0" err="1">
                <a:solidFill>
                  <a:srgbClr val="000000"/>
                </a:solidFill>
              </a:rPr>
              <a:t>Cutress</a:t>
            </a:r>
            <a:r>
              <a:rPr lang="hu-HU" dirty="0">
                <a:solidFill>
                  <a:srgbClr val="000000"/>
                </a:solidFill>
              </a:rPr>
              <a:t> I., </a:t>
            </a:r>
            <a:r>
              <a:rPr lang="en-US" dirty="0">
                <a:solidFill>
                  <a:srgbClr val="000000"/>
                </a:solidFill>
              </a:rPr>
              <a:t>The AMD Zen and Ryzen 7 Review: A Deep Dive on 1800X, 1700X and 1700</a:t>
            </a:r>
            <a:r>
              <a:rPr lang="hu-HU" dirty="0">
                <a:solidFill>
                  <a:srgbClr val="000000"/>
                </a:solidFill>
              </a:rPr>
              <a:t>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dirty="0">
                <a:solidFill>
                  <a:srgbClr val="000000"/>
                </a:solidFill>
              </a:rPr>
              <a:t>            </a:t>
            </a:r>
            <a:r>
              <a:rPr lang="hu-HU" dirty="0" err="1">
                <a:solidFill>
                  <a:srgbClr val="000000"/>
                </a:solidFill>
              </a:rPr>
              <a:t>AnandTech</a:t>
            </a:r>
            <a:r>
              <a:rPr lang="hu-HU" dirty="0">
                <a:solidFill>
                  <a:srgbClr val="000000"/>
                </a:solidFill>
              </a:rPr>
              <a:t>, </a:t>
            </a:r>
            <a:r>
              <a:rPr lang="hu-HU" dirty="0" err="1">
                <a:solidFill>
                  <a:srgbClr val="000000"/>
                </a:solidFill>
              </a:rPr>
              <a:t>March</a:t>
            </a:r>
            <a:r>
              <a:rPr lang="hu-HU" dirty="0">
                <a:solidFill>
                  <a:srgbClr val="000000"/>
                </a:solidFill>
              </a:rPr>
              <a:t> 2 2017, https://www.anandtech.com/show/11170/the-amd-zen-and-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hu-HU" dirty="0">
                <a:solidFill>
                  <a:srgbClr val="000000"/>
                </a:solidFill>
              </a:rPr>
              <a:t>            ryzen-7-review-a-deep-dive-on-1800x-1700x-and-1700/9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61510" y="2030479"/>
            <a:ext cx="851143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92</a:t>
            </a:r>
            <a:r>
              <a:rPr lang="en-US" dirty="0"/>
              <a:t>]: </a:t>
            </a:r>
            <a:r>
              <a:rPr lang="en-US" dirty="0" err="1"/>
              <a:t>Hallock</a:t>
            </a:r>
            <a:r>
              <a:rPr lang="en-US" dirty="0"/>
              <a:t> R., Understanding Precision Boost Overdrive in Three Easy Steps, </a:t>
            </a:r>
          </a:p>
          <a:p>
            <a:r>
              <a:rPr lang="en-US" dirty="0"/>
              <a:t>           </a:t>
            </a:r>
            <a:r>
              <a:rPr lang="hu-HU" dirty="0"/>
              <a:t> </a:t>
            </a:r>
            <a:r>
              <a:rPr lang="en-US" dirty="0"/>
              <a:t>AMD Communities, 13. Aug. 2018,</a:t>
            </a:r>
          </a:p>
          <a:p>
            <a:r>
              <a:rPr lang="en-US" dirty="0"/>
              <a:t>           </a:t>
            </a:r>
            <a:r>
              <a:rPr lang="hu-HU" dirty="0"/>
              <a:t> </a:t>
            </a:r>
            <a:r>
              <a:rPr lang="en-US" dirty="0"/>
              <a:t>https://community.amd.com/community/gaming/blog/2018/08/13/understanding-</a:t>
            </a:r>
          </a:p>
          <a:p>
            <a:r>
              <a:rPr lang="en-US" dirty="0"/>
              <a:t>           </a:t>
            </a:r>
            <a:r>
              <a:rPr lang="hu-HU" dirty="0"/>
              <a:t> </a:t>
            </a:r>
            <a:r>
              <a:rPr lang="en-US" dirty="0"/>
              <a:t>precision-boost-overdrive-in-three-easy-steps</a:t>
            </a:r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61510" y="2976048"/>
            <a:ext cx="904875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93</a:t>
            </a:r>
            <a:r>
              <a:rPr lang="en-US" dirty="0"/>
              <a:t>]: Leather A., Frequency boosting could be the hot CPU topic of 2018, bit-tech, April 5, 2018,</a:t>
            </a:r>
          </a:p>
          <a:p>
            <a:r>
              <a:rPr lang="en-US" dirty="0"/>
              <a:t>           </a:t>
            </a:r>
            <a:r>
              <a:rPr lang="hu-HU" dirty="0"/>
              <a:t> </a:t>
            </a:r>
            <a:r>
              <a:rPr lang="en-US" dirty="0"/>
              <a:t>https://www.bit-tech.net/blogs/cpu-frequency-boosting-could-be-the-hot-topic-of-2018/1</a:t>
            </a:r>
          </a:p>
        </p:txBody>
      </p:sp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61510" y="3505948"/>
            <a:ext cx="891288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94</a:t>
            </a:r>
            <a:r>
              <a:rPr lang="en-US" dirty="0"/>
              <a:t>]: </a:t>
            </a:r>
            <a:r>
              <a:rPr lang="en-US" dirty="0" err="1"/>
              <a:t>Gupsterg</a:t>
            </a:r>
            <a:r>
              <a:rPr lang="en-US" dirty="0"/>
              <a:t>, Crosshair VII Hero Essential Info Thread, Republic of Gamers, </a:t>
            </a:r>
            <a:r>
              <a:rPr lang="hu-HU" dirty="0" err="1"/>
              <a:t>April</a:t>
            </a:r>
            <a:r>
              <a:rPr lang="hu-HU" dirty="0"/>
              <a:t> 25 </a:t>
            </a:r>
            <a:r>
              <a:rPr lang="en-US" dirty="0"/>
              <a:t>2018,</a:t>
            </a:r>
          </a:p>
          <a:p>
            <a:r>
              <a:rPr lang="en-US" dirty="0"/>
              <a:t>           </a:t>
            </a:r>
            <a:r>
              <a:rPr lang="hu-HU" dirty="0"/>
              <a:t> </a:t>
            </a:r>
            <a:r>
              <a:rPr lang="en-US" dirty="0"/>
              <a:t>https://rog.asus.com/forum/showthread.php?101617-Crosshair-VII-Hero-Essential-Info-</a:t>
            </a:r>
          </a:p>
          <a:p>
            <a:r>
              <a:rPr lang="en-US" dirty="0"/>
              <a:t>           </a:t>
            </a:r>
            <a:r>
              <a:rPr lang="hu-HU" dirty="0"/>
              <a:t> </a:t>
            </a:r>
            <a:r>
              <a:rPr lang="en-US" dirty="0"/>
              <a:t>Thread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61510" y="4224565"/>
            <a:ext cx="91553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95</a:t>
            </a:r>
            <a:r>
              <a:rPr lang="en-US" dirty="0"/>
              <a:t>]: </a:t>
            </a:r>
            <a:r>
              <a:rPr lang="hu-HU" dirty="0" err="1"/>
              <a:t>Cutress</a:t>
            </a:r>
            <a:r>
              <a:rPr lang="hu-HU" dirty="0"/>
              <a:t> I., </a:t>
            </a:r>
            <a:r>
              <a:rPr lang="en-US" dirty="0"/>
              <a:t>The AMD 2nd Gen Ryzen Deep Dive: The 2700X, 2700, 2600X, and 2600 Tested</a:t>
            </a:r>
            <a:r>
              <a:rPr lang="hu-HU" dirty="0"/>
              <a:t>,</a:t>
            </a:r>
          </a:p>
          <a:p>
            <a:r>
              <a:rPr lang="hu-HU" dirty="0"/>
              <a:t>            </a:t>
            </a:r>
            <a:r>
              <a:rPr lang="hu-HU" dirty="0" err="1"/>
              <a:t>AnandTech</a:t>
            </a:r>
            <a:r>
              <a:rPr lang="hu-HU" dirty="0"/>
              <a:t>, </a:t>
            </a:r>
            <a:r>
              <a:rPr lang="hu-HU" dirty="0" err="1"/>
              <a:t>April</a:t>
            </a:r>
            <a:r>
              <a:rPr lang="hu-HU" dirty="0"/>
              <a:t> 19 2018, https://www.anandtech.com/print/12625/amd-second-</a:t>
            </a:r>
          </a:p>
          <a:p>
            <a:r>
              <a:rPr lang="hu-HU" dirty="0"/>
              <a:t>            generation-ryzen-7-2700x-2700-ryzen-5-2600x-2600</a:t>
            </a:r>
            <a:endParaRPr lang="en-US" dirty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61510" y="4972529"/>
            <a:ext cx="896553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96</a:t>
            </a:r>
            <a:r>
              <a:rPr lang="en-US" dirty="0"/>
              <a:t>]: </a:t>
            </a:r>
            <a:r>
              <a:rPr lang="en-US" dirty="0" err="1"/>
              <a:t>Raettig</a:t>
            </a:r>
            <a:r>
              <a:rPr lang="en-US" dirty="0"/>
              <a:t> N., </a:t>
            </a:r>
            <a:r>
              <a:rPr lang="de-DE" dirty="0"/>
              <a:t>AMD </a:t>
            </a:r>
            <a:r>
              <a:rPr lang="de-DE" dirty="0" err="1"/>
              <a:t>Ryzen</a:t>
            </a:r>
            <a:r>
              <a:rPr lang="de-DE" dirty="0"/>
              <a:t> 2000 - Spiele-Benchmarks, Taktraten und Preise aufgetaucht,</a:t>
            </a:r>
          </a:p>
          <a:p>
            <a:r>
              <a:rPr lang="de-DE" dirty="0"/>
              <a:t>           </a:t>
            </a:r>
            <a:r>
              <a:rPr lang="hu-HU" dirty="0"/>
              <a:t> </a:t>
            </a:r>
            <a:r>
              <a:rPr lang="de-DE" dirty="0" err="1"/>
              <a:t>GameStar</a:t>
            </a:r>
            <a:r>
              <a:rPr lang="de-DE" dirty="0"/>
              <a:t>, 07-03-2018,</a:t>
            </a:r>
            <a:r>
              <a:rPr lang="hu-HU" dirty="0"/>
              <a:t> </a:t>
            </a:r>
            <a:r>
              <a:rPr lang="en-US" dirty="0"/>
              <a:t>https://www.gamestar.de/artikel/amd-ryzen-2000-benchmarks-</a:t>
            </a:r>
            <a:endParaRPr lang="hu-HU" dirty="0"/>
          </a:p>
          <a:p>
            <a:r>
              <a:rPr lang="hu-HU" dirty="0"/>
              <a:t>            </a:t>
            </a:r>
            <a:r>
              <a:rPr lang="en-US" dirty="0"/>
              <a:t>taktraten-und-preise,3326979.html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61510" y="5699570"/>
            <a:ext cx="922316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dirty="0"/>
              <a:t>[</a:t>
            </a:r>
            <a:r>
              <a:rPr lang="hu-HU" dirty="0"/>
              <a:t>97</a:t>
            </a:r>
            <a:r>
              <a:rPr lang="en-US" dirty="0"/>
              <a:t>]: </a:t>
            </a:r>
            <a:r>
              <a:rPr lang="en-US" dirty="0" err="1"/>
              <a:t>Cutress</a:t>
            </a:r>
            <a:r>
              <a:rPr lang="en-US" dirty="0"/>
              <a:t> I., The AMD </a:t>
            </a:r>
            <a:r>
              <a:rPr lang="en-US" dirty="0" err="1"/>
              <a:t>Threadripper</a:t>
            </a:r>
            <a:r>
              <a:rPr lang="en-US" dirty="0"/>
              <a:t> 2990WX 32-Core and 2950X 16-Core Review, </a:t>
            </a:r>
            <a:r>
              <a:rPr lang="en-US" dirty="0" err="1"/>
              <a:t>AnandTech</a:t>
            </a:r>
            <a:r>
              <a:rPr lang="en-US" dirty="0"/>
              <a:t>,</a:t>
            </a:r>
          </a:p>
          <a:p>
            <a:r>
              <a:rPr lang="en-US" dirty="0"/>
              <a:t>           </a:t>
            </a:r>
            <a:r>
              <a:rPr lang="hu-HU" dirty="0"/>
              <a:t>  </a:t>
            </a:r>
            <a:r>
              <a:rPr lang="en-US" dirty="0"/>
              <a:t>August 13, 2018,</a:t>
            </a:r>
          </a:p>
          <a:p>
            <a:r>
              <a:rPr lang="en-US" dirty="0"/>
              <a:t>           </a:t>
            </a:r>
            <a:r>
              <a:rPr lang="hu-HU" dirty="0"/>
              <a:t> </a:t>
            </a:r>
            <a:r>
              <a:rPr lang="en-US" sz="1380" dirty="0"/>
              <a:t>https://www.anandtech.com/show/13124/the-amd-threadripper-2990wx-and-2950x-review</a:t>
            </a:r>
          </a:p>
        </p:txBody>
      </p:sp>
      <p:sp>
        <p:nvSpPr>
          <p:cNvPr id="11" name="TextBox 8"/>
          <p:cNvSpPr txBox="1"/>
          <p:nvPr/>
        </p:nvSpPr>
        <p:spPr>
          <a:xfrm>
            <a:off x="161510" y="6444335"/>
            <a:ext cx="82200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[</a:t>
            </a:r>
            <a:r>
              <a:rPr lang="hu-HU" sz="1400" dirty="0">
                <a:latin typeface="+mj-lt"/>
              </a:rPr>
              <a:t>98</a:t>
            </a:r>
            <a:r>
              <a:rPr lang="en-US" sz="1400" dirty="0">
                <a:latin typeface="+mj-lt"/>
              </a:rPr>
              <a:t>]</a:t>
            </a:r>
            <a:r>
              <a:rPr lang="hu-HU" sz="1400" dirty="0">
                <a:latin typeface="+mj-lt"/>
              </a:rPr>
              <a:t>:</a:t>
            </a:r>
            <a:r>
              <a:rPr lang="en-US" sz="1400" dirty="0">
                <a:latin typeface="+mj-lt"/>
              </a:rPr>
              <a:t> Buck Converter</a:t>
            </a:r>
            <a:r>
              <a:rPr lang="hu-HU" sz="1400" dirty="0">
                <a:latin typeface="+mj-lt"/>
              </a:rPr>
              <a:t>, </a:t>
            </a:r>
            <a:r>
              <a:rPr lang="en-US" sz="1400" dirty="0">
                <a:latin typeface="+mj-lt"/>
              </a:rPr>
              <a:t>https://www.sciencedirect.com/topics/engineering/buck-converter</a:t>
            </a:r>
          </a:p>
        </p:txBody>
      </p:sp>
    </p:spTree>
    <p:extLst>
      <p:ext uri="{BB962C8B-B14F-4D97-AF65-F5344CB8AC3E}">
        <p14:creationId xmlns:p14="http://schemas.microsoft.com/office/powerpoint/2010/main" val="2314820014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7. References (12)</a:t>
            </a:r>
          </a:p>
        </p:txBody>
      </p:sp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61510" y="550416"/>
            <a:ext cx="89856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pc="-50" dirty="0">
                <a:solidFill>
                  <a:srgbClr val="000000"/>
                </a:solidFill>
              </a:rPr>
              <a:t>[</a:t>
            </a:r>
            <a:r>
              <a:rPr lang="hu-HU" spc="-50" dirty="0">
                <a:solidFill>
                  <a:srgbClr val="000000"/>
                </a:solidFill>
              </a:rPr>
              <a:t>9</a:t>
            </a:r>
            <a:r>
              <a:rPr lang="en-US" spc="-50" dirty="0">
                <a:solidFill>
                  <a:srgbClr val="000000"/>
                </a:solidFill>
              </a:rPr>
              <a:t>9]: </a:t>
            </a:r>
            <a:r>
              <a:rPr lang="en-US" spc="-50" dirty="0" err="1">
                <a:solidFill>
                  <a:srgbClr val="000000"/>
                </a:solidFill>
              </a:rPr>
              <a:t>Shimpi</a:t>
            </a:r>
            <a:r>
              <a:rPr lang="en-US" spc="-50" dirty="0">
                <a:solidFill>
                  <a:srgbClr val="000000"/>
                </a:solidFill>
              </a:rPr>
              <a:t> A. L., AMD </a:t>
            </a:r>
            <a:r>
              <a:rPr lang="en-US" spc="-50" dirty="0" err="1">
                <a:solidFill>
                  <a:srgbClr val="000000"/>
                </a:solidFill>
              </a:rPr>
              <a:t>Beema</a:t>
            </a:r>
            <a:r>
              <a:rPr lang="en-US" spc="-50" dirty="0">
                <a:solidFill>
                  <a:srgbClr val="000000"/>
                </a:solidFill>
              </a:rPr>
              <a:t>/Mullins Architecture &amp; Performance Preview, </a:t>
            </a:r>
            <a:r>
              <a:rPr lang="hu-HU" spc="-50" dirty="0" err="1">
                <a:solidFill>
                  <a:srgbClr val="000000"/>
                </a:solidFill>
              </a:rPr>
              <a:t>AnandTech</a:t>
            </a:r>
            <a:r>
              <a:rPr lang="hu-HU" spc="-50" dirty="0">
                <a:solidFill>
                  <a:srgbClr val="000000"/>
                </a:solidFill>
              </a:rPr>
              <a:t>, </a:t>
            </a:r>
            <a:r>
              <a:rPr lang="en-US" spc="-50" dirty="0">
                <a:solidFill>
                  <a:srgbClr val="000000"/>
                </a:solidFill>
              </a:rPr>
              <a:t>Apr.,,29, </a:t>
            </a:r>
            <a:r>
              <a:rPr lang="hu-HU" spc="-50" dirty="0">
                <a:solidFill>
                  <a:srgbClr val="000000"/>
                </a:solidFill>
              </a:rPr>
              <a:t>201</a:t>
            </a:r>
            <a:r>
              <a:rPr lang="en-US" spc="-50" dirty="0">
                <a:solidFill>
                  <a:srgbClr val="000000"/>
                </a:solidFill>
              </a:rPr>
              <a:t>4</a:t>
            </a:r>
            <a:r>
              <a:rPr lang="hu-HU" spc="-50" dirty="0">
                <a:solidFill>
                  <a:srgbClr val="000000"/>
                </a:solidFill>
              </a:rPr>
              <a:t>,</a:t>
            </a:r>
            <a:endParaRPr lang="en-US" spc="-50" dirty="0">
              <a:solidFill>
                <a:srgbClr val="000000"/>
              </a:solidFill>
            </a:endParaRPr>
          </a:p>
          <a:p>
            <a:r>
              <a:rPr lang="en-US" spc="-50" dirty="0">
                <a:solidFill>
                  <a:srgbClr val="000000"/>
                </a:solidFill>
              </a:rPr>
              <a:t>           https://www.anandtech.com/show/7974/amd-beema-mullins-architecture-a10-micro-6700t-</a:t>
            </a:r>
          </a:p>
          <a:p>
            <a:r>
              <a:rPr lang="en-US" spc="-50" dirty="0">
                <a:solidFill>
                  <a:srgbClr val="000000"/>
                </a:solidFill>
              </a:rPr>
              <a:t>           performance-preview</a:t>
            </a:r>
            <a:endParaRPr lang="hu-HU" spc="-50" dirty="0">
              <a:solidFill>
                <a:srgbClr val="0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C2CADD9-8AE2-4AB2-AA71-0F5169592B49}"/>
              </a:ext>
            </a:extLst>
          </p:cNvPr>
          <p:cNvSpPr txBox="1"/>
          <p:nvPr/>
        </p:nvSpPr>
        <p:spPr>
          <a:xfrm>
            <a:off x="-754" y="1313765"/>
            <a:ext cx="877047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[100]: How Intel Technologies Boost Your CPU’s Performance, Intel, </a:t>
            </a:r>
          </a:p>
          <a:p>
            <a:r>
              <a:rPr lang="en-US" sz="1400" dirty="0">
                <a:latin typeface="+mj-lt"/>
              </a:rPr>
              <a:t>            https://www.intel.com/content/www/us/en/gaming/resources/how-intel-technologies-</a:t>
            </a:r>
          </a:p>
          <a:p>
            <a:r>
              <a:rPr lang="en-US" sz="1400" dirty="0">
                <a:latin typeface="+mj-lt"/>
              </a:rPr>
              <a:t>            boost-cpu-performance.html#articleparagraph_1495808956 (visited on 2023.12.08)</a:t>
            </a:r>
            <a:endParaRPr lang="hu-HU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47301364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176389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4.2 O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verview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ACPI-compliant C-state management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Intel’s mobile lines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456765" y="2933945"/>
            <a:ext cx="44082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4.2 isn’t part of the Lecture.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90D35B-5B9D-FF2C-9FAA-00593544333B}"/>
              </a:ext>
            </a:extLst>
          </p:cNvPr>
          <p:cNvSpPr txBox="1"/>
          <p:nvPr/>
        </p:nvSpPr>
        <p:spPr>
          <a:xfrm>
            <a:off x="3846849" y="998730"/>
            <a:ext cx="12202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Annex 1.</a:t>
            </a:r>
            <a:endParaRPr lang="hu-H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624808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(1)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45797"/>
            <a:ext cx="91816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ACPI-compliant C-state management in Intel’s mobile lines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10406" y="1231592"/>
            <a:ext cx="8583953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instruction execution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instructs the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to manage C-states through a software interface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C0 operating state.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is summarized in the following Figure, along with the overview of their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implementation alternatives.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91816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4.2 O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verview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ACPI-compliant C-state management in Intel’s mobile lines</a:t>
            </a:r>
          </a:p>
        </p:txBody>
      </p:sp>
    </p:spTree>
    <p:extLst>
      <p:ext uri="{BB962C8B-B14F-4D97-AF65-F5344CB8AC3E}">
        <p14:creationId xmlns:p14="http://schemas.microsoft.com/office/powerpoint/2010/main" val="452206950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(2)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732344" y="1251996"/>
            <a:ext cx="366478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ACPI-compliant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mobile lines</a:t>
            </a:r>
          </a:p>
        </p:txBody>
      </p:sp>
      <p:sp>
        <p:nvSpPr>
          <p:cNvPr id="5" name="Line 13"/>
          <p:cNvSpPr>
            <a:spLocks noChangeShapeType="1"/>
          </p:cNvSpPr>
          <p:nvPr/>
        </p:nvSpPr>
        <p:spPr bwMode="auto">
          <a:xfrm flipH="1">
            <a:off x="2817307" y="2963675"/>
            <a:ext cx="1754692" cy="23774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13"/>
          <p:cNvSpPr>
            <a:spLocks noChangeShapeType="1"/>
          </p:cNvSpPr>
          <p:nvPr/>
        </p:nvSpPr>
        <p:spPr bwMode="auto">
          <a:xfrm>
            <a:off x="4572000" y="2962186"/>
            <a:ext cx="1943100" cy="228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Oval 6"/>
          <p:cNvSpPr>
            <a:spLocks noChangeArrowheads="1"/>
          </p:cNvSpPr>
          <p:nvPr/>
        </p:nvSpPr>
        <p:spPr bwMode="auto">
          <a:xfrm>
            <a:off x="6479005" y="3163464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Oval 12"/>
          <p:cNvSpPr>
            <a:spLocks noChangeArrowheads="1"/>
          </p:cNvSpPr>
          <p:nvPr/>
        </p:nvSpPr>
        <p:spPr bwMode="auto">
          <a:xfrm>
            <a:off x="2796475" y="3160888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1292299" y="3274411"/>
            <a:ext cx="3078087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single- and dual-core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4955165" y="3285142"/>
            <a:ext cx="336342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multithreaded multicore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398717" y="1786557"/>
            <a:ext cx="4495461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of instruction  execution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instructs the processor to manage C-states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through a software interface.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operating state.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676136" y="3936414"/>
            <a:ext cx="2242922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logic of the SB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467488" y="3929790"/>
            <a:ext cx="211224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25258" y="4761728"/>
            <a:ext cx="347883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mobile Pentium II (1998)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Penryn-based mobiles (2008)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201891" y="4759170"/>
            <a:ext cx="249138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2. gen. Nehalem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(Lynnfield)-based lines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(2009)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93195" y="6476606"/>
            <a:ext cx="163698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407955" y="6476607"/>
            <a:ext cx="222926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Power Control Unit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1500" y="458670"/>
            <a:ext cx="817736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 alternatives of ACPI-compliant C-state management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Intel’s mobile lines</a:t>
            </a:r>
          </a:p>
        </p:txBody>
      </p:sp>
      <p:sp>
        <p:nvSpPr>
          <p:cNvPr id="20" name="Right Arrow 19"/>
          <p:cNvSpPr/>
          <p:nvPr/>
        </p:nvSpPr>
        <p:spPr>
          <a:xfrm>
            <a:off x="4482775" y="3484256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368564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(3)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1465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Early, SB-based implementation of ACPI-based C-state management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employed in Intel’s single- and dual-core mobile processors -2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09012" y="1178750"/>
            <a:ext cx="9226643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Intel’s early C-state management was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SB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the early idle state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management was based on idle time counters, implemented in the SB,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indicating long inactivity of periphery units, like HD devices.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covered Intel’s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single- and dual-core mobile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processors,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between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1998 and 2008,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summarized in the Figure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above.</a:t>
            </a:r>
          </a:p>
        </p:txBody>
      </p:sp>
    </p:spTree>
    <p:extLst>
      <p:ext uri="{BB962C8B-B14F-4D97-AF65-F5344CB8AC3E}">
        <p14:creationId xmlns:p14="http://schemas.microsoft.com/office/powerpoint/2010/main" val="2669779191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(4)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732344" y="1268760"/>
            <a:ext cx="366478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ACPI-compliant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mobile lines</a:t>
            </a: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flipH="1">
            <a:off x="2817307" y="3061852"/>
            <a:ext cx="1754692" cy="23774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4572000" y="3060363"/>
            <a:ext cx="1943100" cy="228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6479005" y="3261641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796475" y="3259065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1292299" y="3372588"/>
            <a:ext cx="3078087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single- and dual-core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4955165" y="3383319"/>
            <a:ext cx="336342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multithreaded multicore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398717" y="1803321"/>
            <a:ext cx="4495461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of instruction  execution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instructs the processor to manage C-states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through a software interface.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operating state.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76136" y="4034591"/>
            <a:ext cx="2242922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logic of the SB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467488" y="4027967"/>
            <a:ext cx="211224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25258" y="4859905"/>
            <a:ext cx="347883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mobile Pentium II (1998)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Penryn-based mobiles (2008)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201891" y="4857347"/>
            <a:ext cx="249138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2. gen. Nehalem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(Lynnfield)-based lines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(2009)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93195" y="6511986"/>
            <a:ext cx="163698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407955" y="6511987"/>
            <a:ext cx="222926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Power Control Unit</a:t>
            </a:r>
          </a:p>
        </p:txBody>
      </p:sp>
      <p:sp>
        <p:nvSpPr>
          <p:cNvPr id="20" name="Rounded Rectangle 19"/>
          <p:cNvSpPr/>
          <p:nvPr/>
        </p:nvSpPr>
        <p:spPr bwMode="auto">
          <a:xfrm>
            <a:off x="1025258" y="3041081"/>
            <a:ext cx="3546742" cy="268545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1500" y="458670"/>
            <a:ext cx="86778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Positioning Intel’s early, SB-based implementation of ACPI-based C-state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management</a:t>
            </a:r>
          </a:p>
        </p:txBody>
      </p:sp>
      <p:sp>
        <p:nvSpPr>
          <p:cNvPr id="23" name="Right Arrow 22"/>
          <p:cNvSpPr/>
          <p:nvPr/>
        </p:nvSpPr>
        <p:spPr>
          <a:xfrm>
            <a:off x="4476270" y="3564015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2010617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(5)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2716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Advanced, PCU-based implementation of ACPI-based C-state management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employed in Intel’s multithreaded multicore lines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5908" y="1133745"/>
            <a:ext cx="9091627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Next, along with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generation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Nahalem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-based client lines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(called Lynnfield)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Intel moved C-state management control to the processor since the Nehalem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line introduced a powerful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dedicated microcontroller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the performance of 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486 processor,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Control Unit (PCU).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 covers Intel’s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multithreaded multicore lines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up to now, as seen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364180264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730" name="Object 3"/>
          <p:cNvGraphicFramePr>
            <a:graphicFrameLocks noChangeAspect="1"/>
          </p:cNvGraphicFramePr>
          <p:nvPr/>
        </p:nvGraphicFramePr>
        <p:xfrm>
          <a:off x="115908" y="1160488"/>
          <a:ext cx="8873543" cy="55774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Microsoft Drawing" r:id="rId3" imgW="9994900" imgH="7227888" progId="MSDraw">
                  <p:embed/>
                </p:oleObj>
              </mc:Choice>
              <mc:Fallback>
                <p:oleObj name="Microsoft Drawing" r:id="rId3" imgW="9994900" imgH="7227888" progId="MSDraw">
                  <p:embed/>
                  <p:pic>
                    <p:nvPicPr>
                      <p:cNvPr id="7373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908" y="1160488"/>
                        <a:ext cx="8873543" cy="55774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71500" y="458670"/>
            <a:ext cx="8493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and withdrawal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ntel's P4 family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due to overheating -1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(22)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1850297648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(6)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841595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Positioning Intel’s PCU-based implementation of ACPI-based C-state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management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732344" y="1268760"/>
            <a:ext cx="366478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ACPI-compliant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mobile lines</a:t>
            </a: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flipH="1">
            <a:off x="2817307" y="3061852"/>
            <a:ext cx="1754692" cy="23774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4572000" y="3060363"/>
            <a:ext cx="1943100" cy="228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6479005" y="3261641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796475" y="3259065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1292299" y="3372588"/>
            <a:ext cx="3078087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single- and dual-core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4955165" y="3383319"/>
            <a:ext cx="336342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multithreaded multicore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398717" y="1803321"/>
            <a:ext cx="4495461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of instruction  execution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instructs the processor to manage C-states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through a software interface.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operating state.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76136" y="4034591"/>
            <a:ext cx="2242922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logic of the SB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467488" y="4027967"/>
            <a:ext cx="211224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25258" y="4859905"/>
            <a:ext cx="347883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mobile Pentium II (1998)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Penryn-based mobiles (2008)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201891" y="4857347"/>
            <a:ext cx="249138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2. gen. Nehalem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(Lynnfield)-based lines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(2009)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93195" y="6489340"/>
            <a:ext cx="163698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407955" y="6489341"/>
            <a:ext cx="222926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Power Control Unit</a:t>
            </a:r>
          </a:p>
        </p:txBody>
      </p:sp>
      <p:sp>
        <p:nvSpPr>
          <p:cNvPr id="20" name="Rounded Rectangle 19"/>
          <p:cNvSpPr/>
          <p:nvPr/>
        </p:nvSpPr>
        <p:spPr bwMode="auto">
          <a:xfrm>
            <a:off x="4932936" y="3041081"/>
            <a:ext cx="3385649" cy="268545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" name="Right Arrow 20"/>
          <p:cNvSpPr/>
          <p:nvPr/>
        </p:nvSpPr>
        <p:spPr>
          <a:xfrm>
            <a:off x="4481990" y="3581405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985449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(7)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1465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 alternatives of ACPI-based C-state management -5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908720"/>
            <a:ext cx="90281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both evolution phases of implementing C-state management in Intel’s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mobile line, subsequently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 will discuss only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more advanced PCU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(Power Control Unit)-based implementation.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7474486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1718890"/>
            <a:ext cx="729509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4.3 PCU-</a:t>
            </a:r>
            <a:r>
              <a:rPr kumimoji="0" lang="hu-HU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based</a:t>
            </a: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C-state management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Intel’s multithreaded multicore mobile lines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800299" y="2984394"/>
            <a:ext cx="2941831" cy="88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will not be discussed.</a:t>
            </a:r>
          </a:p>
        </p:txBody>
      </p:sp>
    </p:spTree>
    <p:extLst>
      <p:ext uri="{BB962C8B-B14F-4D97-AF65-F5344CB8AC3E}">
        <p14:creationId xmlns:p14="http://schemas.microsoft.com/office/powerpoint/2010/main" val="2509714445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4.3 P</a:t>
            </a:r>
            <a:r>
              <a:rPr lang="en-US" sz="1700" dirty="0"/>
              <a:t>CU-based C-state management in Intel's mobile lines </a:t>
            </a:r>
            <a:r>
              <a:rPr lang="hu-HU" sz="1700" dirty="0"/>
              <a:t>(1)</a:t>
            </a:r>
            <a:endParaRPr lang="en-US" sz="1700" dirty="0"/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732344" y="1221219"/>
            <a:ext cx="366478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ACPI-compliant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mobile lines</a:t>
            </a:r>
          </a:p>
        </p:txBody>
      </p:sp>
      <p:sp>
        <p:nvSpPr>
          <p:cNvPr id="5" name="Line 13"/>
          <p:cNvSpPr>
            <a:spLocks noChangeShapeType="1"/>
          </p:cNvSpPr>
          <p:nvPr/>
        </p:nvSpPr>
        <p:spPr bwMode="auto">
          <a:xfrm flipH="1">
            <a:off x="2817307" y="3014311"/>
            <a:ext cx="1754692" cy="23774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13"/>
          <p:cNvSpPr>
            <a:spLocks noChangeShapeType="1"/>
          </p:cNvSpPr>
          <p:nvPr/>
        </p:nvSpPr>
        <p:spPr bwMode="auto">
          <a:xfrm>
            <a:off x="4572000" y="3012822"/>
            <a:ext cx="1943100" cy="228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Oval 6"/>
          <p:cNvSpPr>
            <a:spLocks noChangeArrowheads="1"/>
          </p:cNvSpPr>
          <p:nvPr/>
        </p:nvSpPr>
        <p:spPr bwMode="auto">
          <a:xfrm>
            <a:off x="6479005" y="3214100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Oval 12"/>
          <p:cNvSpPr>
            <a:spLocks noChangeArrowheads="1"/>
          </p:cNvSpPr>
          <p:nvPr/>
        </p:nvSpPr>
        <p:spPr bwMode="auto">
          <a:xfrm>
            <a:off x="2796475" y="3211524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1293101" y="3325047"/>
            <a:ext cx="3076483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single and dual-core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4955165" y="3335778"/>
            <a:ext cx="336342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multithreaded multicore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398717" y="1755780"/>
            <a:ext cx="4495461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of instruction  execution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instructs the processor to manage C-states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through a software interface.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operating state.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676136" y="4018587"/>
            <a:ext cx="2242922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logic of the SB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467488" y="4011963"/>
            <a:ext cx="211224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60522" y="4843901"/>
            <a:ext cx="340830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mobile Pentium II (1998)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the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Penryn-based mobile lines (2008)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201891" y="4841343"/>
            <a:ext cx="249138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2. gen. Nehalem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(Lynnfield)-based lines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(2009)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93195" y="6426557"/>
            <a:ext cx="163698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407955" y="6426558"/>
            <a:ext cx="222926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Power Control Unit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1500" y="458670"/>
            <a:ext cx="863165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4.3 P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CU-based C-state management in Intel's multithreaded multicore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mobile lines -1</a:t>
            </a:r>
          </a:p>
        </p:txBody>
      </p:sp>
      <p:sp>
        <p:nvSpPr>
          <p:cNvPr id="19" name="Rounded Rectangle 18"/>
          <p:cNvSpPr/>
          <p:nvPr/>
        </p:nvSpPr>
        <p:spPr bwMode="auto">
          <a:xfrm>
            <a:off x="4930377" y="3260607"/>
            <a:ext cx="3408305" cy="2304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16460" y="5781627"/>
            <a:ext cx="113524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5.3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853768" y="5770251"/>
            <a:ext cx="113524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5.4</a:t>
            </a:r>
          </a:p>
        </p:txBody>
      </p:sp>
      <p:sp>
        <p:nvSpPr>
          <p:cNvPr id="21" name="Right Arrow 20"/>
          <p:cNvSpPr/>
          <p:nvPr/>
        </p:nvSpPr>
        <p:spPr>
          <a:xfrm>
            <a:off x="4431265" y="3519010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7693772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46"/>
          <p:cNvSpPr txBox="1">
            <a:spLocks noChangeArrowheads="1"/>
          </p:cNvSpPr>
          <p:nvPr/>
        </p:nvSpPr>
        <p:spPr bwMode="auto">
          <a:xfrm>
            <a:off x="71500" y="458670"/>
            <a:ext cx="802412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PCU-based C-state management in Intel's multithreaded multicore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mobile lines -2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1133745"/>
            <a:ext cx="9325758" cy="24622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introduced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(Power Control Units)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accomplish power management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(i.e. , P-state management, C-state management, the Turbo Boost technology, etc.)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along with integrating memory controllers onto the processor die first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their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Nehalem line in 2008.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Subsequently,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first mobiles with PCU-based C-state management arose along with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2. generation Nehalem (Lynnfield) line of processors in 2009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(Note here that the first generation Nehalem family was server-oriented 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did not cover mobile models, whereas both generations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multithreading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into the Core 2 family).  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4.3 P</a:t>
            </a:r>
            <a:r>
              <a:rPr lang="en-US" sz="1700" dirty="0"/>
              <a:t>CU-based C-state management in Intel's mobile lines </a:t>
            </a:r>
            <a:r>
              <a:rPr lang="hu-HU" sz="1700" dirty="0"/>
              <a:t>(2)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3798804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2128" t="17371" r="21182" b="6370"/>
          <a:stretch/>
        </p:blipFill>
        <p:spPr>
          <a:xfrm>
            <a:off x="3818330" y="697771"/>
            <a:ext cx="5068094" cy="592248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476008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1: 2. gen Nehalem (Lynnfield)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based two-chip mobile platform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Intel's i7-900M (2009)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(3)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076213384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1138" t="16708" r="13940" b="5565"/>
          <a:stretch/>
        </p:blipFill>
        <p:spPr>
          <a:xfrm>
            <a:off x="3273295" y="1074187"/>
            <a:ext cx="5844210" cy="568518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8995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2: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-based single-chip mobile platform Intel's i7-6xxxU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(2015)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(4)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684293672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82125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enhancements of the Nehalem-based multithreaded multi-core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processor lines aiming at power management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41530" y="1133745"/>
            <a:ext cx="8775992" cy="26161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c) Utilizing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switch off idle cores individually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subsequent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Broadwell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integrated voltage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regulators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these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replaced power gating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but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after integrated power gating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was omitted due to its additional dissipation in the Skylake line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Intel made use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gating anew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switch off idle cores.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Introducing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Power Control Units (PCUs)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(implemented actually as dedicated 32-bit microprocessors)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c) Introducing the Turbo Boost technology.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d) Implementing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management for the introduced L3 cache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(5)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046585435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6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4" name="Line 7"/>
          <p:cNvSpPr>
            <a:spLocks noChangeShapeType="1"/>
          </p:cNvSpPr>
          <p:nvPr/>
        </p:nvSpPr>
        <p:spPr bwMode="auto">
          <a:xfrm flipV="1">
            <a:off x="1371404" y="2032135"/>
            <a:ext cx="6264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rot="5400000" flipH="1">
            <a:off x="4141692" y="1906145"/>
            <a:ext cx="217836" cy="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 rot="-5400000" flipH="1" flipV="1">
            <a:off x="1255972" y="2117678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12"/>
          <p:cNvSpPr>
            <a:spLocks noChangeShapeType="1"/>
          </p:cNvSpPr>
          <p:nvPr/>
        </p:nvSpPr>
        <p:spPr bwMode="auto">
          <a:xfrm rot="-5400000" flipH="1" flipV="1">
            <a:off x="7548229" y="2128598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6583934" y="2348106"/>
            <a:ext cx="2536272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e) The PCU performs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needed control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operations to accomplish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transition 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the target core and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C-state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Text Box 15"/>
          <p:cNvSpPr txBox="1">
            <a:spLocks noChangeArrowheads="1"/>
          </p:cNvSpPr>
          <p:nvPr/>
        </p:nvSpPr>
        <p:spPr bwMode="auto">
          <a:xfrm>
            <a:off x="-37370" y="1334723"/>
            <a:ext cx="9312165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Main tasks of PCU-directed C-state management in Intel's multi-core multi-threaded mobile lines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(from the mobile 2. gen. Nehalem (Lynnfield)-based lines (2009) 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3737786" y="2353398"/>
            <a:ext cx="2431411" cy="1092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c) OSPM communicates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target C-state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the thread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to the processor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via a software interface</a:t>
            </a:r>
          </a:p>
        </p:txBody>
      </p:sp>
      <p:sp>
        <p:nvSpPr>
          <p:cNvPr id="11" name="Line 10"/>
          <p:cNvSpPr>
            <a:spLocks noChangeShapeType="1"/>
          </p:cNvSpPr>
          <p:nvPr/>
        </p:nvSpPr>
        <p:spPr bwMode="auto">
          <a:xfrm rot="-5400000" flipH="1" flipV="1">
            <a:off x="4907200" y="2126649"/>
            <a:ext cx="183474" cy="33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/>
        </p:nvSpPr>
        <p:spPr bwMode="auto">
          <a:xfrm>
            <a:off x="1863061" y="3911426"/>
            <a:ext cx="2754280" cy="1092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b) Decision for the new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C-state of the thread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by the OSPM, based on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length of thread idleness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and C-state history</a:t>
            </a:r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 rot="-5400000" flipH="1">
            <a:off x="2362872" y="2933059"/>
            <a:ext cx="1764000" cy="5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" name="Oval 9"/>
          <p:cNvSpPr>
            <a:spLocks noChangeArrowheads="1"/>
          </p:cNvSpPr>
          <p:nvPr/>
        </p:nvSpPr>
        <p:spPr bwMode="auto">
          <a:xfrm>
            <a:off x="4962493" y="2228705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5" name="Oval 9"/>
          <p:cNvSpPr>
            <a:spLocks noChangeArrowheads="1"/>
          </p:cNvSpPr>
          <p:nvPr/>
        </p:nvSpPr>
        <p:spPr bwMode="auto">
          <a:xfrm>
            <a:off x="3203949" y="3730542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" name="Oval 9"/>
          <p:cNvSpPr>
            <a:spLocks noChangeArrowheads="1"/>
          </p:cNvSpPr>
          <p:nvPr/>
        </p:nvSpPr>
        <p:spPr bwMode="auto">
          <a:xfrm>
            <a:off x="1311694" y="217339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Oval 11"/>
          <p:cNvSpPr>
            <a:spLocks noChangeArrowheads="1"/>
          </p:cNvSpPr>
          <p:nvPr/>
        </p:nvSpPr>
        <p:spPr bwMode="auto">
          <a:xfrm>
            <a:off x="7606332" y="2178161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" name="Text Box 12"/>
          <p:cNvSpPr txBox="1">
            <a:spLocks noChangeArrowheads="1"/>
          </p:cNvSpPr>
          <p:nvPr/>
        </p:nvSpPr>
        <p:spPr bwMode="auto">
          <a:xfrm>
            <a:off x="186651" y="2338031"/>
            <a:ext cx="2600392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a) Recognizing the length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thread idleness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 time windows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by the OSPM</a:t>
            </a:r>
          </a:p>
        </p:txBody>
      </p:sp>
      <p:sp>
        <p:nvSpPr>
          <p:cNvPr id="19" name="Text Box 6"/>
          <p:cNvSpPr txBox="1">
            <a:spLocks noChangeArrowheads="1"/>
          </p:cNvSpPr>
          <p:nvPr/>
        </p:nvSpPr>
        <p:spPr bwMode="auto">
          <a:xfrm>
            <a:off x="4911949" y="3882645"/>
            <a:ext cx="3252336" cy="1492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d) The PCU coordinates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thread C-states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for multithreaded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and core C-states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 multicores if cores use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common resources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(e.g.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Vcc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or L3)</a:t>
            </a:r>
          </a:p>
        </p:txBody>
      </p:sp>
      <p:sp>
        <p:nvSpPr>
          <p:cNvPr id="21" name="Line 10"/>
          <p:cNvSpPr>
            <a:spLocks noChangeShapeType="1"/>
          </p:cNvSpPr>
          <p:nvPr/>
        </p:nvSpPr>
        <p:spPr bwMode="auto">
          <a:xfrm rot="-5400000" flipH="1" flipV="1">
            <a:off x="5618110" y="2918180"/>
            <a:ext cx="176400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Oval 9"/>
          <p:cNvSpPr>
            <a:spLocks noChangeArrowheads="1"/>
          </p:cNvSpPr>
          <p:nvPr/>
        </p:nvSpPr>
        <p:spPr bwMode="auto">
          <a:xfrm>
            <a:off x="6464392" y="380937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1500" y="458670"/>
            <a:ext cx="82052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Main tasks of PCU-directed C-state management in Intel's multi-core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multi-threaded mobile lines -Overview </a:t>
            </a:r>
          </a:p>
        </p:txBody>
      </p:sp>
    </p:spTree>
    <p:extLst>
      <p:ext uri="{BB962C8B-B14F-4D97-AF65-F5344CB8AC3E}">
        <p14:creationId xmlns:p14="http://schemas.microsoft.com/office/powerpoint/2010/main" val="2354971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/>
      <p:bldP spid="10" grpId="0"/>
      <p:bldP spid="11" grpId="0" animBg="1"/>
      <p:bldP spid="12" grpId="0"/>
      <p:bldP spid="13" grpId="0" animBg="1"/>
      <p:bldP spid="14" grpId="0" animBg="1"/>
      <p:bldP spid="15" grpId="0" animBg="1"/>
      <p:bldP spid="16" grpId="0" animBg="1"/>
      <p:bldP spid="17" grpId="0" animBg="1"/>
      <p:bldP spid="18" grpId="0"/>
      <p:bldP spid="19" grpId="0"/>
      <p:bldP spid="21" grpId="0" animBg="1"/>
      <p:bldP spid="22" grpId="0" animBg="1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1133745"/>
            <a:ext cx="81233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OSPM recognizes the length of thread idleness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each thread in a loop,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as indicated below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67676" y="1705009"/>
            <a:ext cx="6956618" cy="3562623"/>
            <a:chOff x="667676" y="1049135"/>
            <a:chExt cx="6956618" cy="3562623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b="38756"/>
            <a:stretch/>
          </p:blipFill>
          <p:spPr>
            <a:xfrm>
              <a:off x="667676" y="1049135"/>
              <a:ext cx="6956618" cy="2913265"/>
            </a:xfrm>
            <a:prstGeom prst="rect">
              <a:avLst/>
            </a:prstGeom>
          </p:spPr>
        </p:pic>
        <p:sp>
          <p:nvSpPr>
            <p:cNvPr id="3" name="Rounded Rectangle 2"/>
            <p:cNvSpPr/>
            <p:nvPr/>
          </p:nvSpPr>
          <p:spPr bwMode="auto">
            <a:xfrm>
              <a:off x="5738192" y="3505200"/>
              <a:ext cx="1515988" cy="393860"/>
            </a:xfrm>
            <a:prstGeom prst="round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2"/>
            <a:srcRect t="61522" b="25106"/>
            <a:stretch/>
          </p:blipFill>
          <p:spPr>
            <a:xfrm>
              <a:off x="667676" y="3975652"/>
              <a:ext cx="6956618" cy="636106"/>
            </a:xfrm>
            <a:prstGeom prst="rect">
              <a:avLst/>
            </a:prstGeom>
          </p:spPr>
        </p:pic>
      </p:grp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7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2" name="TextBox 1"/>
          <p:cNvSpPr txBox="1"/>
          <p:nvPr/>
        </p:nvSpPr>
        <p:spPr>
          <a:xfrm>
            <a:off x="71500" y="458670"/>
            <a:ext cx="89535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a/b) Recognizing the length of thread idleness and determine the next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C-state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15007" y="5395419"/>
            <a:ext cx="78626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above program segment shows only C1 – C3 states, higher states are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managed basically in the same way.</a:t>
            </a:r>
          </a:p>
        </p:txBody>
      </p:sp>
    </p:spTree>
    <p:extLst>
      <p:ext uri="{BB962C8B-B14F-4D97-AF65-F5344CB8AC3E}">
        <p14:creationId xmlns:p14="http://schemas.microsoft.com/office/powerpoint/2010/main" val="148914873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0860" y="458670"/>
            <a:ext cx="8640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and withdrawal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ntel's P4 family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due to overheating -2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2025" y="818710"/>
            <a:ext cx="9905590" cy="48167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Above Figure shows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all models of the Pentium 4 family </a:t>
            </a:r>
            <a:r>
              <a:rPr lang="en-US" sz="1600" dirty="0">
                <a:latin typeface="+mj-lt"/>
              </a:rPr>
              <a:t>while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different colors </a:t>
            </a:r>
          </a:p>
          <a:p>
            <a:r>
              <a:rPr lang="en-US" sz="1600" dirty="0">
                <a:latin typeface="+mj-lt"/>
              </a:rPr>
              <a:t>      identify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subsequent cores </a:t>
            </a:r>
            <a:r>
              <a:rPr lang="en-US" sz="1600" dirty="0">
                <a:latin typeface="+mj-lt"/>
              </a:rPr>
              <a:t>(Willamette, Northwood, Prescott) manufactured by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different feature sizes (180/130/90 nm).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Below the processor designations, </a:t>
            </a:r>
            <a:r>
              <a:rPr lang="en-US" sz="1600" spc="-30" dirty="0">
                <a:latin typeface="+mj-lt"/>
              </a:rPr>
              <a:t>we enlist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main processor features, </a:t>
            </a:r>
            <a:r>
              <a:rPr lang="en-US" sz="1600" spc="-30" dirty="0">
                <a:latin typeface="+mj-lt"/>
              </a:rPr>
              <a:t>like technology,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transistor count, clock rates, cache size, FSB speed, or socket types. 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Left to the processor designations,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vertical lines </a:t>
            </a:r>
            <a:r>
              <a:rPr lang="en-US" sz="1600" dirty="0">
                <a:latin typeface="+mj-lt"/>
              </a:rPr>
              <a:t>indicate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hyperthreading.</a:t>
            </a:r>
          </a:p>
          <a:p>
            <a:r>
              <a:rPr lang="en-US" sz="1600" dirty="0">
                <a:latin typeface="+mj-lt"/>
              </a:rPr>
              <a:t>    </a:t>
            </a:r>
            <a:r>
              <a:rPr lang="en-US" sz="1600" spc="-40" dirty="0">
                <a:latin typeface="+mj-lt"/>
              </a:rPr>
              <a:t>As all models of the 2. core (Northwood) included 55 million transistors, all models </a:t>
            </a:r>
          </a:p>
          <a:p>
            <a:pPr>
              <a:spcAft>
                <a:spcPts val="600"/>
              </a:spcAft>
            </a:pPr>
            <a:r>
              <a:rPr lang="en-US" sz="1600" spc="-40" dirty="0">
                <a:latin typeface="+mj-lt"/>
              </a:rPr>
              <a:t>      of the 2. core (Northwood) </a:t>
            </a:r>
            <a:r>
              <a:rPr lang="en-US" sz="1600" dirty="0">
                <a:latin typeface="+mj-lt"/>
              </a:rPr>
              <a:t>were already prepared for hyperthreading.</a:t>
            </a:r>
          </a:p>
          <a:p>
            <a:r>
              <a:rPr lang="en-US" sz="1600" dirty="0">
                <a:latin typeface="+mj-lt"/>
              </a:rPr>
              <a:t>    Nevertheless,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announced this fact first for their DP server line</a:t>
            </a:r>
            <a:r>
              <a:rPr lang="en-US" sz="1600" dirty="0">
                <a:latin typeface="+mj-lt"/>
              </a:rPr>
              <a:t> for marketing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reasons.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addition,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white rectangle </a:t>
            </a:r>
            <a:r>
              <a:rPr lang="en-US" sz="1600" dirty="0">
                <a:latin typeface="+mj-lt"/>
              </a:rPr>
              <a:t>on the left of the model designation refers to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64-bit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support.</a:t>
            </a:r>
          </a:p>
          <a:p>
            <a:r>
              <a:rPr lang="en-US" sz="1600" dirty="0">
                <a:latin typeface="+mj-lt"/>
              </a:rPr>
              <a:t>    Transistor counts of 125 million of all 3. core (Prescott) models reveal that Intel</a:t>
            </a:r>
          </a:p>
          <a:p>
            <a:r>
              <a:rPr lang="en-US" sz="1600" dirty="0">
                <a:latin typeface="+mj-lt"/>
              </a:rPr>
              <a:t>      designed </a:t>
            </a:r>
            <a:r>
              <a:rPr lang="en-US" sz="1600" spc="-30" dirty="0">
                <a:latin typeface="+mj-lt"/>
              </a:rPr>
              <a:t>its 3. core from the beginning with 64-bit support, but again, the firm</a:t>
            </a:r>
          </a:p>
          <a:p>
            <a:pPr>
              <a:spcAft>
                <a:spcPts val="600"/>
              </a:spcAft>
            </a:pPr>
            <a:r>
              <a:rPr lang="en-US" sz="1600" spc="-30" dirty="0">
                <a:latin typeface="+mj-lt"/>
              </a:rPr>
              <a:t>      announced it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for the DP server line </a:t>
            </a:r>
            <a:r>
              <a:rPr lang="en-US" sz="1600" dirty="0">
                <a:latin typeface="+mj-lt"/>
              </a:rPr>
              <a:t>for marketing reasons.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Figure also indicates that Intel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canceled all processors</a:t>
            </a:r>
            <a:r>
              <a:rPr lang="en-US" sz="1600" dirty="0">
                <a:latin typeface="+mj-lt"/>
              </a:rPr>
              <a:t> that were announced</a:t>
            </a:r>
          </a:p>
          <a:p>
            <a:r>
              <a:rPr lang="en-US" sz="1600" dirty="0">
                <a:latin typeface="+mj-lt"/>
              </a:rPr>
              <a:t>       with a clock frequency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higher than 3.6 GHz</a:t>
            </a:r>
            <a:r>
              <a:rPr lang="en-US" sz="1600" dirty="0">
                <a:latin typeface="+mj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96575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8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8747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c) OSPM communicates the target C-state of the thread to the processor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 via a software interface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 flipH="1">
            <a:off x="415091" y="1178750"/>
            <a:ext cx="8818179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OSPM has basically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software interfaces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communicate the target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C-state of the thread to the processor.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primary interface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introduced along with the Core and Core 2 families 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is given by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26680" y="2334889"/>
            <a:ext cx="6891054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MWAIT(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instructions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[x denotes here the C-state level]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EAX and ECX MSRs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(Machine Specific Registers), 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33442" y="2976023"/>
            <a:ext cx="23163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follows:</a:t>
            </a:r>
          </a:p>
        </p:txBody>
      </p:sp>
    </p:spTree>
    <p:extLst>
      <p:ext uri="{BB962C8B-B14F-4D97-AF65-F5344CB8AC3E}">
        <p14:creationId xmlns:p14="http://schemas.microsoft.com/office/powerpoint/2010/main" val="2884563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9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0500" y="1238676"/>
          <a:ext cx="8764314" cy="2588260"/>
        </p:xfrm>
        <a:graphic>
          <a:graphicData uri="http://schemas.openxmlformats.org/drawingml/2006/table">
            <a:tbl>
              <a:tblPr/>
              <a:tblGrid>
                <a:gridCol w="1217886">
                  <a:extLst>
                    <a:ext uri="{9D8B030D-6E8A-4147-A177-3AD203B41FA5}">
                      <a16:colId xmlns:a16="http://schemas.microsoft.com/office/drawing/2014/main" val="838354147"/>
                    </a:ext>
                  </a:extLst>
                </a:gridCol>
                <a:gridCol w="7546428">
                  <a:extLst>
                    <a:ext uri="{9D8B030D-6E8A-4147-A177-3AD203B41FA5}">
                      <a16:colId xmlns:a16="http://schemas.microsoft.com/office/drawing/2014/main" val="40691399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Bits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Description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E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98820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3:0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Sub C-state within a C-state, indicated by bits [7:4]</a:t>
                      </a:r>
                    </a:p>
                  </a:txBody>
                  <a:tcPr marL="101600" marR="101600" marT="25400" marB="25400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68900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7:4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300"/>
                        </a:spcAft>
                      </a:pPr>
                      <a:r>
                        <a:rPr lang="en-US" sz="1600" dirty="0">
                          <a:solidFill>
                            <a:srgbClr val="FF0000"/>
                          </a:solidFill>
                          <a:effectLst/>
                          <a:latin typeface="+mj-lt"/>
                        </a:rPr>
                        <a:t>Target C-state</a:t>
                      </a:r>
                      <a:endParaRPr lang="en-US" sz="1600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  <a:p>
                      <a:pPr algn="l"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</a:rPr>
                        <a:t> Value of 0 means C1; </a:t>
                      </a:r>
                    </a:p>
                    <a:p>
                      <a:pPr algn="l"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</a:rPr>
                        <a:t> Value of 1 means C2 and so on </a:t>
                      </a:r>
                    </a:p>
                    <a:p>
                      <a:pPr algn="l">
                        <a:spcAft>
                          <a:spcPts val="60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</a:rPr>
                        <a:t> Value of 01111B means C0</a:t>
                      </a:r>
                    </a:p>
                    <a:p>
                      <a:pPr algn="l"/>
                      <a:r>
                        <a:rPr lang="en-US" sz="1600" dirty="0">
                          <a:effectLst/>
                          <a:latin typeface="+mj-lt"/>
                        </a:rPr>
                        <a:t> Note: Target C states for MWAIT extensions are processor-specific </a:t>
                      </a:r>
                    </a:p>
                    <a:p>
                      <a:pPr algn="l"/>
                      <a:r>
                        <a:rPr lang="en-US" sz="1600" dirty="0">
                          <a:effectLst/>
                          <a:latin typeface="+mj-lt"/>
                        </a:rPr>
                        <a:t>            C-states, not ACPI C-states</a:t>
                      </a:r>
                    </a:p>
                  </a:txBody>
                  <a:tcPr marL="101600" marR="101600" marT="25400" marB="25400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1925516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31: 8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Reserved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910546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2501770" y="4035551"/>
            <a:ext cx="43271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MWAIT Hints MSR register (EAX)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68934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MWAIT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Hints and MWAIT Extension MSR registers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[43]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190500" y="4731510"/>
          <a:ext cx="8764314" cy="1127760"/>
        </p:xfrm>
        <a:graphic>
          <a:graphicData uri="http://schemas.openxmlformats.org/drawingml/2006/table">
            <a:tbl>
              <a:tblPr/>
              <a:tblGrid>
                <a:gridCol w="1238907">
                  <a:extLst>
                    <a:ext uri="{9D8B030D-6E8A-4147-A177-3AD203B41FA5}">
                      <a16:colId xmlns:a16="http://schemas.microsoft.com/office/drawing/2014/main" val="1385064900"/>
                    </a:ext>
                  </a:extLst>
                </a:gridCol>
                <a:gridCol w="7525407">
                  <a:extLst>
                    <a:ext uri="{9D8B030D-6E8A-4147-A177-3AD203B41FA5}">
                      <a16:colId xmlns:a16="http://schemas.microsoft.com/office/drawing/2014/main" val="394105396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Bits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Description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E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9458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Treat interrupts as break events even if masked (e.g., even if EFLAGS.IF=0). May be set only if CPUID.05H:ECX[bit 1] = 1.</a:t>
                      </a:r>
                    </a:p>
                  </a:txBody>
                  <a:tcPr marL="101600" marR="101600" marT="25400" marB="25400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6003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effectLst/>
                          <a:latin typeface="+mj-lt"/>
                        </a:rPr>
                        <a:t>31: 1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Reserved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2179360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2375336" y="5970766"/>
            <a:ext cx="48069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MWAIT Extension MSR register (ECX)</a:t>
            </a:r>
          </a:p>
        </p:txBody>
      </p:sp>
    </p:spTree>
    <p:extLst>
      <p:ext uri="{BB962C8B-B14F-4D97-AF65-F5344CB8AC3E}">
        <p14:creationId xmlns:p14="http://schemas.microsoft.com/office/powerpoint/2010/main" val="613150617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(1</a:t>
            </a:r>
            <a:r>
              <a:rPr lang="en-US" sz="1700" kern="1200" dirty="0"/>
              <a:t>0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88747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OSPM communicates the target C-state of the thread to the processor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via a software interface -2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1178750"/>
            <a:ext cx="913480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OSPM may also use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secondary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 fact, ACPI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interface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issuing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legacy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LVL-x I/O read instructions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the Processor Control Block registers of the SB,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called Level x registers, but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these instructions will not be executed in the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but converted to MWAIT(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instructions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38605293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925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initiating C-state transitions by the OS Power Manager (OSPM)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53768" y="888310"/>
            <a:ext cx="8902181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OSPM scheduler recognizes when no work is to be done for the processor,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evaluates the rate of idle time 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time windows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(of, e.g., 100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initiates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a transition to a target C-state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 to the actual and prior utilization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in the time window,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sending MWAIT(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instructions to the processor.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following example will illustrate this.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346315" y="6015771"/>
            <a:ext cx="60409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Initiating C-state transitions by the OSPM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11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2" name="TextBox 1"/>
          <p:cNvSpPr txBox="1"/>
          <p:nvPr/>
        </p:nvSpPr>
        <p:spPr>
          <a:xfrm>
            <a:off x="836585" y="6465821"/>
            <a:ext cx="15183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interrupt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52356" y="2455730"/>
            <a:ext cx="8305109" cy="3439944"/>
            <a:chOff x="452356" y="2455730"/>
            <a:chExt cx="8305109" cy="3439944"/>
          </a:xfrm>
        </p:grpSpPr>
        <p:grpSp>
          <p:nvGrpSpPr>
            <p:cNvPr id="7" name="Group 6"/>
            <p:cNvGrpSpPr/>
            <p:nvPr/>
          </p:nvGrpSpPr>
          <p:grpSpPr>
            <a:xfrm>
              <a:off x="786037" y="3000436"/>
              <a:ext cx="7971428" cy="2895238"/>
              <a:chOff x="586286" y="1234406"/>
              <a:chExt cx="7971428" cy="2895238"/>
            </a:xfrm>
          </p:grpSpPr>
          <p:pic>
            <p:nvPicPr>
              <p:cNvPr id="8" name="Picture 7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586286" y="1234406"/>
                <a:ext cx="7971428" cy="2895238"/>
              </a:xfrm>
              <a:prstGeom prst="rect">
                <a:avLst/>
              </a:prstGeom>
            </p:spPr>
          </p:pic>
          <p:sp>
            <p:nvSpPr>
              <p:cNvPr id="9" name="Rounded Rectangle 8"/>
              <p:cNvSpPr/>
              <p:nvPr/>
            </p:nvSpPr>
            <p:spPr bwMode="auto">
              <a:xfrm>
                <a:off x="2640168" y="1412033"/>
                <a:ext cx="619326" cy="180391"/>
              </a:xfrm>
              <a:prstGeom prst="roundRect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" name="Rounded Rectangle 9"/>
              <p:cNvSpPr/>
              <p:nvPr/>
            </p:nvSpPr>
            <p:spPr bwMode="auto">
              <a:xfrm>
                <a:off x="2478441" y="1341594"/>
                <a:ext cx="837039" cy="180304"/>
              </a:xfrm>
              <a:prstGeom prst="roundRect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LVL_2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" name="TextBox 2"/>
            <p:cNvSpPr txBox="1"/>
            <p:nvPr/>
          </p:nvSpPr>
          <p:spPr>
            <a:xfrm>
              <a:off x="3730438" y="2485005"/>
              <a:ext cx="91563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(C3)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170365" y="2492263"/>
              <a:ext cx="91563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(C2)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95490" y="2492263"/>
              <a:ext cx="91563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(C3)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076247" y="2492263"/>
              <a:ext cx="93487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(C3)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423674" y="2485005"/>
              <a:ext cx="91563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(C2)</a:t>
              </a:r>
            </a:p>
          </p:txBody>
        </p:sp>
        <p:sp>
          <p:nvSpPr>
            <p:cNvPr id="5" name="Rounded Rectangle 4"/>
            <p:cNvSpPr/>
            <p:nvPr/>
          </p:nvSpPr>
          <p:spPr bwMode="auto">
            <a:xfrm>
              <a:off x="2678192" y="3117785"/>
              <a:ext cx="837039" cy="250830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52356" y="2455730"/>
              <a:ext cx="18891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Instructions to enter C states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11500034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6535" y="1178750"/>
            <a:ext cx="8717451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OSPM monitors individual threads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requests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individual thread C-states.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other hand,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threads running on the same core share basic per-core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resources,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like L1 and L2 caches.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Therefore, for managing Core C-states, the states of all threads running 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same core need to be taken into consideration; in other words,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C-states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of the threads running on the same core need to be coordinated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below.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7419" y="3411273"/>
            <a:ext cx="2903403" cy="260648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58707" y="6205988"/>
            <a:ext cx="83293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Coordination of C-states of the threads running on the same core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3000777" y="3355923"/>
            <a:ext cx="3010045" cy="148807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12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116505" y="1078623"/>
            <a:ext cx="8969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 flipH="1">
            <a:off x="71500" y="458670"/>
            <a:ext cx="90772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d) The PCU coordinates thread C-states for multithreaded cores and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core C-states in multicores if cores use common resources (e.g.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Vcc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or L3)</a:t>
            </a:r>
          </a:p>
        </p:txBody>
      </p:sp>
    </p:spTree>
    <p:extLst>
      <p:ext uri="{BB962C8B-B14F-4D97-AF65-F5344CB8AC3E}">
        <p14:creationId xmlns:p14="http://schemas.microsoft.com/office/powerpoint/2010/main" val="3831984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65430" y="863715"/>
            <a:ext cx="8382231" cy="26161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coordination of thread C-states results in core C-state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general rule for coordinating thread C-states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as follows: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lowest numbered thread state running on a core determines the core's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C-state.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For example, if Thread 0 requests the C1 state while Thread 1 the C3 state,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this results in a core C1 state.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CPU that takes over the coordination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thread C-states resulting in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core C-states.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70246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Coordination of thread C-states resulting in core C-states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13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233766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70438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Coordination of core C-states resulting in package C-states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75891" y="5705780"/>
            <a:ext cx="8486619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package C-state is determined by the lowest numbered core 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E.g. if core 0 requests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state while core 1 requests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state, the resulting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package state will be the C1 package state, as indicated in the next Table.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5175339"/>
            <a:ext cx="90501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general rule for the coordination of core C-states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resulting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package C-states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is as follows: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0299" y="1992645"/>
            <a:ext cx="2903403" cy="260648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97121" y="888640"/>
            <a:ext cx="9479839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is a further need to coordinate the C-states of all cores within a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if there are shared resources for all cores, like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or the L3 cache.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result of the coordination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the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package C-state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processor, as indicated below. 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73917" y="4763215"/>
            <a:ext cx="7692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Coordination of core C-states resulting in a package C-state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2933700" y="2477183"/>
            <a:ext cx="3136900" cy="212194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14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674398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9" grpId="0"/>
      <p:bldP spid="3" grpId="0" animBg="1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t="10583"/>
          <a:stretch/>
        </p:blipFill>
        <p:spPr>
          <a:xfrm>
            <a:off x="143428" y="1365162"/>
            <a:ext cx="8857143" cy="3951393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1500" y="458670"/>
            <a:ext cx="83542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Coordination of core C-states resulting in package C-states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Haswell-based dual-core mobile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28600" y="1333500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5486398"/>
            <a:ext cx="86196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the package C-state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determined by the C-state of the less idle core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15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870950605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16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9890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e) The PCU performs the needed control operations to accomplish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 the transition to  the target core and package C-state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5739" y="1668147"/>
            <a:ext cx="7163341" cy="328850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500" y="1178750"/>
            <a:ext cx="6134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e1) Entering and exit requested Core C-states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318561656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b="4009"/>
          <a:stretch/>
        </p:blipFill>
        <p:spPr>
          <a:xfrm>
            <a:off x="3219719" y="591670"/>
            <a:ext cx="5772203" cy="623413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500" y="458670"/>
            <a:ext cx="33505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Package C-states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-based mobiles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17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05555542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67328"/>
            <a:ext cx="76848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apology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withdrawal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Power 4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10/2004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7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818710"/>
            <a:ext cx="9016827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During an interview on stage at Gartner Group’s Fall Symposium/IT Expo in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Orlando Intel’s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Chief Executive Officer Craig Barrett got down on his knees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front of an audience of about 7000 information-technology professionals,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Barrett asked their forgiveness for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Santa Clara company’s latest product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slip up,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cancellation of its Pentium 4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Oct. 2004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pic>
        <p:nvPicPr>
          <p:cNvPr id="6" name="Picture 2" descr="Barrett begs for forgivenes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8624" y="2323049"/>
            <a:ext cx="5430180" cy="407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215467" y="6463124"/>
            <a:ext cx="85651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Picture: 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10/2004 Intel's CEO apologizes for the withdrawal of</a:t>
            </a:r>
            <a:r>
              <a:rPr kumimoji="0" lang="hu-HU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Pentium 4 </a:t>
            </a:r>
            <a:r>
              <a:rPr kumimoji="0" lang="hu-HU" sz="1600" b="0" i="0" u="none" strike="noStrike" kern="1200" cap="none" spc="-5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</a:t>
            </a:r>
            <a:r>
              <a:rPr kumimoji="0" lang="hu-HU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</a:t>
            </a:r>
            <a:r>
              <a:rPr lang="hu-HU" sz="1600" spc="-50" noProof="0" dirty="0">
                <a:solidFill>
                  <a:srgbClr val="000000"/>
                </a:solidFill>
                <a:latin typeface="Verdana"/>
              </a:rPr>
              <a:t>7</a:t>
            </a:r>
            <a:r>
              <a:rPr kumimoji="0" lang="hu-HU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600" b="0" i="0" u="none" strike="noStrike" kern="1200" cap="none" spc="-5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3976510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3" name="Line 3"/>
          <p:cNvSpPr>
            <a:spLocks noChangeShapeType="1"/>
          </p:cNvSpPr>
          <p:nvPr/>
        </p:nvSpPr>
        <p:spPr bwMode="auto">
          <a:xfrm flipH="1">
            <a:off x="1058863" y="1284810"/>
            <a:ext cx="0" cy="2377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44" name="Rectangle 4"/>
          <p:cNvSpPr>
            <a:spLocks noChangeArrowheads="1"/>
          </p:cNvSpPr>
          <p:nvPr/>
        </p:nvSpPr>
        <p:spPr bwMode="auto">
          <a:xfrm>
            <a:off x="603250" y="1572300"/>
            <a:ext cx="800100" cy="287338"/>
          </a:xfrm>
          <a:prstGeom prst="rect">
            <a:avLst/>
          </a:prstGeom>
          <a:solidFill>
            <a:srgbClr val="FFDBB7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C0: Normal</a:t>
            </a:r>
          </a:p>
        </p:txBody>
      </p:sp>
      <p:sp>
        <p:nvSpPr>
          <p:cNvPr id="87045" name="Rectangle 5"/>
          <p:cNvSpPr>
            <a:spLocks noChangeArrowheads="1"/>
          </p:cNvSpPr>
          <p:nvPr/>
        </p:nvSpPr>
        <p:spPr bwMode="auto">
          <a:xfrm>
            <a:off x="2370138" y="2510134"/>
            <a:ext cx="1049337" cy="365760"/>
          </a:xfrm>
          <a:prstGeom prst="rect">
            <a:avLst/>
          </a:prstGeom>
          <a:solidFill>
            <a:srgbClr val="B7E4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C3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C3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46" name="Rectangle 6"/>
          <p:cNvSpPr>
            <a:spLocks noChangeArrowheads="1"/>
          </p:cNvSpPr>
          <p:nvPr/>
        </p:nvSpPr>
        <p:spPr bwMode="auto">
          <a:xfrm>
            <a:off x="3545277" y="2733076"/>
            <a:ext cx="1143000" cy="365760"/>
          </a:xfrm>
          <a:prstGeom prst="rect">
            <a:avLst/>
          </a:prstGeom>
          <a:solidFill>
            <a:srgbClr val="9BD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C6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C6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47" name="Rectangle 7"/>
          <p:cNvSpPr>
            <a:spLocks noChangeArrowheads="1"/>
          </p:cNvSpPr>
          <p:nvPr/>
        </p:nvSpPr>
        <p:spPr bwMode="auto">
          <a:xfrm>
            <a:off x="4756799" y="2874496"/>
            <a:ext cx="1280160" cy="365760"/>
          </a:xfrm>
          <a:prstGeom prst="rect">
            <a:avLst/>
          </a:prstGeom>
          <a:solidFill>
            <a:srgbClr val="75CA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C7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48" name="Rectangle 8"/>
          <p:cNvSpPr>
            <a:spLocks noChangeArrowheads="1"/>
          </p:cNvSpPr>
          <p:nvPr/>
        </p:nvSpPr>
        <p:spPr bwMode="auto">
          <a:xfrm>
            <a:off x="6156325" y="3044717"/>
            <a:ext cx="1223963" cy="365760"/>
          </a:xfrm>
          <a:prstGeom prst="rect">
            <a:avLst/>
          </a:prstGeom>
          <a:solidFill>
            <a:srgbClr val="4BBA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C8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C8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49" name="Rectangle 9"/>
          <p:cNvSpPr>
            <a:spLocks noChangeArrowheads="1"/>
          </p:cNvSpPr>
          <p:nvPr/>
        </p:nvSpPr>
        <p:spPr bwMode="auto">
          <a:xfrm>
            <a:off x="7488416" y="3209077"/>
            <a:ext cx="1280160" cy="365760"/>
          </a:xfrm>
          <a:prstGeom prst="rect">
            <a:avLst/>
          </a:prstGeom>
          <a:solidFill>
            <a:srgbClr val="11A4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C10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50" name="Line 10"/>
          <p:cNvSpPr>
            <a:spLocks noChangeShapeType="1"/>
          </p:cNvSpPr>
          <p:nvPr/>
        </p:nvSpPr>
        <p:spPr bwMode="auto">
          <a:xfrm flipH="1">
            <a:off x="3466742" y="1404956"/>
            <a:ext cx="31750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1" name="Line 11"/>
          <p:cNvSpPr>
            <a:spLocks noChangeShapeType="1"/>
          </p:cNvSpPr>
          <p:nvPr/>
        </p:nvSpPr>
        <p:spPr bwMode="auto">
          <a:xfrm>
            <a:off x="4729342" y="1399529"/>
            <a:ext cx="0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2" name="Line 12"/>
          <p:cNvSpPr>
            <a:spLocks noChangeShapeType="1"/>
          </p:cNvSpPr>
          <p:nvPr/>
        </p:nvSpPr>
        <p:spPr bwMode="auto">
          <a:xfrm>
            <a:off x="6084888" y="115888"/>
            <a:ext cx="0" cy="6481762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3" name="Line 13"/>
          <p:cNvSpPr>
            <a:spLocks noChangeShapeType="1"/>
          </p:cNvSpPr>
          <p:nvPr/>
        </p:nvSpPr>
        <p:spPr bwMode="auto">
          <a:xfrm flipH="1">
            <a:off x="6073775" y="1406548"/>
            <a:ext cx="11113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4" name="Line 14"/>
          <p:cNvSpPr>
            <a:spLocks noChangeShapeType="1"/>
          </p:cNvSpPr>
          <p:nvPr/>
        </p:nvSpPr>
        <p:spPr bwMode="auto">
          <a:xfrm>
            <a:off x="7439025" y="1403779"/>
            <a:ext cx="0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</a:p>
        </p:txBody>
      </p:sp>
      <p:sp>
        <p:nvSpPr>
          <p:cNvPr id="87055" name="Line 15"/>
          <p:cNvSpPr>
            <a:spLocks noChangeShapeType="1"/>
          </p:cNvSpPr>
          <p:nvPr/>
        </p:nvSpPr>
        <p:spPr bwMode="auto">
          <a:xfrm flipH="1">
            <a:off x="1042988" y="3484746"/>
            <a:ext cx="14287" cy="329184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6" name="Text Box 16"/>
          <p:cNvSpPr txBox="1">
            <a:spLocks noChangeArrowheads="1"/>
          </p:cNvSpPr>
          <p:nvPr/>
        </p:nvSpPr>
        <p:spPr bwMode="auto">
          <a:xfrm>
            <a:off x="70052" y="4942095"/>
            <a:ext cx="957313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level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sav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ing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approach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(per core 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action)</a:t>
            </a:r>
          </a:p>
        </p:txBody>
      </p:sp>
      <p:sp>
        <p:nvSpPr>
          <p:cNvPr id="87057" name="Text Box 17"/>
          <p:cNvSpPr txBox="1">
            <a:spLocks noChangeArrowheads="1"/>
          </p:cNvSpPr>
          <p:nvPr/>
        </p:nvSpPr>
        <p:spPr bwMode="auto">
          <a:xfrm>
            <a:off x="7066" y="5773206"/>
            <a:ext cx="1090363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Processor level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sav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ing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approach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(p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ackage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action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)</a:t>
            </a:r>
          </a:p>
        </p:txBody>
      </p:sp>
      <p:sp>
        <p:nvSpPr>
          <p:cNvPr id="87059" name="Line 19"/>
          <p:cNvSpPr>
            <a:spLocks noChangeShapeType="1"/>
          </p:cNvSpPr>
          <p:nvPr/>
        </p:nvSpPr>
        <p:spPr bwMode="auto">
          <a:xfrm>
            <a:off x="148461" y="5762630"/>
            <a:ext cx="8869680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60" name="Line 20"/>
          <p:cNvSpPr>
            <a:spLocks noChangeShapeType="1"/>
          </p:cNvSpPr>
          <p:nvPr/>
        </p:nvSpPr>
        <p:spPr bwMode="auto">
          <a:xfrm>
            <a:off x="99071" y="6801661"/>
            <a:ext cx="8869680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61" name="Text Box 21"/>
          <p:cNvSpPr txBox="1">
            <a:spLocks noChangeArrowheads="1"/>
          </p:cNvSpPr>
          <p:nvPr/>
        </p:nvSpPr>
        <p:spPr bwMode="auto">
          <a:xfrm>
            <a:off x="1043525" y="4950033"/>
            <a:ext cx="1271823" cy="7709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instr. e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xec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.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Core clock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S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ervice snoops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Latch interrupts 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63" name="Text Box 23"/>
          <p:cNvSpPr txBox="1">
            <a:spLocks noChangeArrowheads="1"/>
          </p:cNvSpPr>
          <p:nvPr/>
        </p:nvSpPr>
        <p:spPr bwMode="auto">
          <a:xfrm>
            <a:off x="1155752" y="3857206"/>
            <a:ext cx="6262686" cy="40011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 gen. Nehalem (Lynnfield) Mobile (2009),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Mobile (2010),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                     Broadwell Mobile (2015)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65" name="Text Box 25"/>
          <p:cNvSpPr txBox="1">
            <a:spLocks noChangeArrowheads="1"/>
          </p:cNvSpPr>
          <p:nvPr/>
        </p:nvSpPr>
        <p:spPr bwMode="auto">
          <a:xfrm>
            <a:off x="2573835" y="4612459"/>
            <a:ext cx="5029600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Haswell Mobile (2014),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Skylake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Mobile (2015),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Kaby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Lake Mobile (2016)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66" name="Line 26"/>
          <p:cNvSpPr>
            <a:spLocks noChangeShapeType="1"/>
          </p:cNvSpPr>
          <p:nvPr/>
        </p:nvSpPr>
        <p:spPr bwMode="auto">
          <a:xfrm flipV="1">
            <a:off x="1042988" y="4857941"/>
            <a:ext cx="804672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67" name="Text Box 27"/>
          <p:cNvSpPr txBox="1">
            <a:spLocks noChangeArrowheads="1"/>
          </p:cNvSpPr>
          <p:nvPr/>
        </p:nvSpPr>
        <p:spPr bwMode="auto">
          <a:xfrm>
            <a:off x="8007506" y="3743578"/>
            <a:ext cx="11525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Wake-up time</a:t>
            </a:r>
          </a:p>
        </p:txBody>
      </p:sp>
      <p:sp>
        <p:nvSpPr>
          <p:cNvPr id="87069" name="Text Box 29"/>
          <p:cNvSpPr txBox="1">
            <a:spLocks noChangeArrowheads="1"/>
          </p:cNvSpPr>
          <p:nvPr/>
        </p:nvSpPr>
        <p:spPr bwMode="auto">
          <a:xfrm>
            <a:off x="2238375" y="4948445"/>
            <a:ext cx="1106713" cy="549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Flush L1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,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L2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into 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Stop core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PLL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0" name="Text Box 30"/>
          <p:cNvSpPr txBox="1">
            <a:spLocks noChangeArrowheads="1"/>
          </p:cNvSpPr>
          <p:nvPr/>
        </p:nvSpPr>
        <p:spPr bwMode="auto">
          <a:xfrm>
            <a:off x="2275425" y="5770031"/>
            <a:ext cx="1230145" cy="2308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Snoop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cache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1" name="Text Box 31"/>
          <p:cNvSpPr txBox="1">
            <a:spLocks noChangeArrowheads="1"/>
          </p:cNvSpPr>
          <p:nvPr/>
        </p:nvSpPr>
        <p:spPr bwMode="auto">
          <a:xfrm>
            <a:off x="3505655" y="5765268"/>
            <a:ext cx="1287853" cy="1006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cache is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snoopable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All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uncore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clocks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stopped</a:t>
            </a: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Most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uncore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voltages     0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2" name="Text Box 32"/>
          <p:cNvSpPr txBox="1">
            <a:spLocks noChangeArrowheads="1"/>
          </p:cNvSpPr>
          <p:nvPr/>
        </p:nvSpPr>
        <p:spPr bwMode="auto">
          <a:xfrm>
            <a:off x="4691539" y="5765268"/>
            <a:ext cx="1396536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If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entirely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flushed, voltage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from the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cache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will be removed</a:t>
            </a:r>
          </a:p>
        </p:txBody>
      </p:sp>
      <p:sp>
        <p:nvSpPr>
          <p:cNvPr id="87073" name="Text Box 33"/>
          <p:cNvSpPr txBox="1">
            <a:spLocks noChangeArrowheads="1"/>
          </p:cNvSpPr>
          <p:nvPr/>
        </p:nvSpPr>
        <p:spPr bwMode="auto">
          <a:xfrm>
            <a:off x="6028955" y="5765268"/>
            <a:ext cx="1300677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Voltage removed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from all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power domains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5" name="Text Box 35"/>
          <p:cNvSpPr txBox="1">
            <a:spLocks noChangeArrowheads="1"/>
          </p:cNvSpPr>
          <p:nvPr/>
        </p:nvSpPr>
        <p:spPr bwMode="auto">
          <a:xfrm>
            <a:off x="7412038" y="5778147"/>
            <a:ext cx="1731962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VR is set to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low power state,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near shut off.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7" name="Text Box 37"/>
          <p:cNvSpPr txBox="1">
            <a:spLocks noChangeArrowheads="1"/>
          </p:cNvSpPr>
          <p:nvPr/>
        </p:nvSpPr>
        <p:spPr bwMode="auto">
          <a:xfrm>
            <a:off x="-35976" y="1156017"/>
            <a:ext cx="1152526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Power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consumption</a:t>
            </a:r>
          </a:p>
        </p:txBody>
      </p:sp>
      <p:sp>
        <p:nvSpPr>
          <p:cNvPr id="87078" name="Line 38"/>
          <p:cNvSpPr>
            <a:spLocks noChangeShapeType="1"/>
          </p:cNvSpPr>
          <p:nvPr/>
        </p:nvSpPr>
        <p:spPr bwMode="auto">
          <a:xfrm>
            <a:off x="246576" y="3728752"/>
            <a:ext cx="88201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Rectangle 12"/>
          <p:cNvSpPr>
            <a:spLocks noChangeArrowheads="1"/>
          </p:cNvSpPr>
          <p:nvPr/>
        </p:nvSpPr>
        <p:spPr bwMode="auto">
          <a:xfrm>
            <a:off x="1094926" y="2120723"/>
            <a:ext cx="1188720" cy="548640"/>
          </a:xfrm>
          <a:prstGeom prst="rect">
            <a:avLst/>
          </a:prstGeom>
          <a:solidFill>
            <a:srgbClr val="D5E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C1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Auto Halt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C1E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Auto Halt +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lowest fc,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Vcc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1" name="Text Box 31"/>
          <p:cNvSpPr txBox="1">
            <a:spLocks noChangeArrowheads="1"/>
          </p:cNvSpPr>
          <p:nvPr/>
        </p:nvSpPr>
        <p:spPr bwMode="auto">
          <a:xfrm>
            <a:off x="3468842" y="4938876"/>
            <a:ext cx="1204176" cy="11387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Core saves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its arch. state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into an SRAM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Then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Vcc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0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core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PLL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192589" y="5213802"/>
            <a:ext cx="1156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Core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state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596386" y="5226681"/>
            <a:ext cx="1156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Core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state</a:t>
            </a:r>
          </a:p>
        </p:txBody>
      </p:sp>
      <p:sp>
        <p:nvSpPr>
          <p:cNvPr id="47" name="Line 10"/>
          <p:cNvSpPr>
            <a:spLocks noChangeShapeType="1"/>
          </p:cNvSpPr>
          <p:nvPr/>
        </p:nvSpPr>
        <p:spPr bwMode="auto">
          <a:xfrm flipH="1">
            <a:off x="2292620" y="1402808"/>
            <a:ext cx="31750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Line 24"/>
          <p:cNvSpPr>
            <a:spLocks noChangeShapeType="1"/>
          </p:cNvSpPr>
          <p:nvPr/>
        </p:nvSpPr>
        <p:spPr bwMode="auto">
          <a:xfrm>
            <a:off x="1066598" y="4264148"/>
            <a:ext cx="3657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ext Box 30"/>
          <p:cNvSpPr txBox="1">
            <a:spLocks noChangeArrowheads="1"/>
          </p:cNvSpPr>
          <p:nvPr/>
        </p:nvSpPr>
        <p:spPr bwMode="auto">
          <a:xfrm>
            <a:off x="4683576" y="4978118"/>
            <a:ext cx="1489510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As Core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C6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, but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last core entering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Core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C7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, should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start flushing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by N-ways to mem.</a:t>
            </a:r>
          </a:p>
        </p:txBody>
      </p:sp>
      <p:sp>
        <p:nvSpPr>
          <p:cNvPr id="50" name="Line 24"/>
          <p:cNvSpPr>
            <a:spLocks noChangeShapeType="1"/>
          </p:cNvSpPr>
          <p:nvPr/>
        </p:nvSpPr>
        <p:spPr bwMode="auto">
          <a:xfrm>
            <a:off x="1073716" y="4549191"/>
            <a:ext cx="502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68979" y="4294032"/>
            <a:ext cx="369524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Sandy Bridge Mobile (2011), Ivy Bridge Mobile (2012)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3" name="Right Arrow 52"/>
          <p:cNvSpPr/>
          <p:nvPr/>
        </p:nvSpPr>
        <p:spPr bwMode="auto">
          <a:xfrm>
            <a:off x="4286947" y="5473666"/>
            <a:ext cx="109728" cy="54864"/>
          </a:xfrm>
          <a:prstGeom prst="rightArrow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4" name="Right Arrow 53"/>
          <p:cNvSpPr/>
          <p:nvPr/>
        </p:nvSpPr>
        <p:spPr bwMode="auto">
          <a:xfrm>
            <a:off x="4233283" y="6591990"/>
            <a:ext cx="109728" cy="54864"/>
          </a:xfrm>
          <a:prstGeom prst="rightArrow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2721" y="458670"/>
            <a:ext cx="942482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e2) Core and package C-states and invoked power saving actions in PCU-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based C-state management in Intel’s multithreaded multicore mobile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18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976573519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815362" y="632906"/>
            <a:ext cx="4032047" cy="6113059"/>
            <a:chOff x="5327153" y="1251098"/>
            <a:chExt cx="3657819" cy="5570243"/>
          </a:xfrm>
        </p:grpSpPr>
        <p:sp>
          <p:nvSpPr>
            <p:cNvPr id="46" name="TextBox 45"/>
            <p:cNvSpPr txBox="1"/>
            <p:nvPr/>
          </p:nvSpPr>
          <p:spPr>
            <a:xfrm>
              <a:off x="6211098" y="1808396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L1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8" name="Rounded Rectangle 47"/>
            <p:cNvSpPr/>
            <p:nvPr/>
          </p:nvSpPr>
          <p:spPr bwMode="auto">
            <a:xfrm>
              <a:off x="6135362" y="1726722"/>
              <a:ext cx="488045" cy="35153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13621" y="1808264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L1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50" name="Straight Arrow Connector 49"/>
            <p:cNvCxnSpPr/>
            <p:nvPr/>
          </p:nvCxnSpPr>
          <p:spPr bwMode="auto">
            <a:xfrm flipH="1">
              <a:off x="6378174" y="2073875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52" name="TextBox 51"/>
            <p:cNvSpPr txBox="1"/>
            <p:nvPr/>
          </p:nvSpPr>
          <p:spPr>
            <a:xfrm>
              <a:off x="5410304" y="2734003"/>
              <a:ext cx="331555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Rounded Rectangle 52"/>
            <p:cNvSpPr/>
            <p:nvPr/>
          </p:nvSpPr>
          <p:spPr bwMode="auto">
            <a:xfrm>
              <a:off x="6042191" y="2326238"/>
              <a:ext cx="667843" cy="439418"/>
            </a:xfrm>
            <a:prstGeom prst="roundRect">
              <a:avLst/>
            </a:prstGeom>
            <a:solidFill>
              <a:srgbClr val="B6B6B6"/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13618" y="2394604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L2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Rounded Rectangle 54"/>
            <p:cNvSpPr/>
            <p:nvPr/>
          </p:nvSpPr>
          <p:spPr bwMode="auto">
            <a:xfrm>
              <a:off x="5813395" y="3081918"/>
              <a:ext cx="3029891" cy="439418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cxnSp>
          <p:nvCxnSpPr>
            <p:cNvPr id="57" name="Straight Arrow Connector 56"/>
            <p:cNvCxnSpPr/>
            <p:nvPr/>
          </p:nvCxnSpPr>
          <p:spPr bwMode="auto">
            <a:xfrm flipH="1">
              <a:off x="6353840" y="2789741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58" name="TextBox 57"/>
            <p:cNvSpPr txBox="1"/>
            <p:nvPr/>
          </p:nvSpPr>
          <p:spPr>
            <a:xfrm>
              <a:off x="6762343" y="2783647"/>
              <a:ext cx="514666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Flush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9" name="Rounded Rectangle 58"/>
            <p:cNvSpPr/>
            <p:nvPr/>
          </p:nvSpPr>
          <p:spPr bwMode="auto">
            <a:xfrm>
              <a:off x="5997270" y="1628377"/>
              <a:ext cx="770686" cy="1274313"/>
            </a:xfrm>
            <a:prstGeom prst="roundRect">
              <a:avLst/>
            </a:prstGeom>
            <a:noFill/>
            <a:ln w="28575" cap="flat" cmpd="sng" algn="ctr">
              <a:solidFill>
                <a:schemeClr val="tx1"/>
              </a:solidFill>
              <a:prstDash val="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7110156" y="3172352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L3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62" name="Straight Arrow Connector 61"/>
            <p:cNvCxnSpPr/>
            <p:nvPr/>
          </p:nvCxnSpPr>
          <p:spPr bwMode="auto">
            <a:xfrm flipH="1">
              <a:off x="7299207" y="5268277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9" name="Rounded Rectangle 68"/>
            <p:cNvSpPr/>
            <p:nvPr/>
          </p:nvSpPr>
          <p:spPr bwMode="auto">
            <a:xfrm>
              <a:off x="5822752" y="4810562"/>
              <a:ext cx="3029891" cy="439418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7153204" y="4913073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L3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1" name="Rounded Rectangle 70"/>
            <p:cNvSpPr/>
            <p:nvPr/>
          </p:nvSpPr>
          <p:spPr bwMode="auto">
            <a:xfrm>
              <a:off x="5738385" y="5543892"/>
              <a:ext cx="3189359" cy="527302"/>
            </a:xfrm>
            <a:prstGeom prst="roundRect">
              <a:avLst/>
            </a:prstGeom>
            <a:solidFill>
              <a:srgbClr val="69F622"/>
            </a:solidFill>
            <a:ln w="9525" cap="flat" cmpd="sng" algn="ctr">
              <a:solidFill>
                <a:srgbClr val="69F62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921435" y="5666538"/>
              <a:ext cx="766269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Memory</a:t>
              </a: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6814434" y="1965822"/>
              <a:ext cx="352522" cy="26622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C0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5416508" y="3802476"/>
              <a:ext cx="1606467" cy="411480"/>
              <a:chOff x="4052452" y="3788792"/>
              <a:chExt cx="1842318" cy="428131"/>
            </a:xfrm>
          </p:grpSpPr>
          <p:sp>
            <p:nvSpPr>
              <p:cNvPr id="61" name="Oval 6"/>
              <p:cNvSpPr>
                <a:spLocks noChangeArrowheads="1"/>
              </p:cNvSpPr>
              <p:nvPr/>
            </p:nvSpPr>
            <p:spPr bwMode="auto">
              <a:xfrm>
                <a:off x="4511279" y="3788792"/>
                <a:ext cx="471891" cy="428131"/>
              </a:xfrm>
              <a:prstGeom prst="ellipse">
                <a:avLst/>
              </a:prstGeom>
              <a:solidFill>
                <a:srgbClr val="3366FF">
                  <a:alpha val="32941"/>
                </a:srgbClr>
              </a:solidFill>
              <a:ln w="12700">
                <a:solidFill>
                  <a:srgbClr val="3366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1pPr>
                <a:lvl2pPr marL="742950" indent="-28575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2pPr>
                <a:lvl3pPr marL="11430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3pPr>
                <a:lvl4pPr marL="16002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4pPr>
                <a:lvl5pPr marL="20574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rPr>
                  <a:t>C0</a:t>
                </a:r>
                <a:endPara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66" name="Group 65"/>
              <p:cNvGrpSpPr/>
              <p:nvPr/>
            </p:nvGrpSpPr>
            <p:grpSpPr>
              <a:xfrm>
                <a:off x="5210495" y="3837723"/>
                <a:ext cx="684275" cy="365760"/>
                <a:chOff x="4354816" y="5228824"/>
                <a:chExt cx="684275" cy="365760"/>
              </a:xfrm>
            </p:grpSpPr>
            <p:sp>
              <p:nvSpPr>
                <p:cNvPr id="64" name="Rounded Rectangle 63"/>
                <p:cNvSpPr/>
                <p:nvPr/>
              </p:nvSpPr>
              <p:spPr bwMode="auto">
                <a:xfrm>
                  <a:off x="4409903" y="5228824"/>
                  <a:ext cx="629188" cy="365760"/>
                </a:xfrm>
                <a:prstGeom prst="roundRect">
                  <a:avLst/>
                </a:prstGeom>
                <a:solidFill>
                  <a:srgbClr val="FFFF00"/>
                </a:solidFill>
                <a:ln w="952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TextBox 64"/>
                <p:cNvSpPr txBox="1"/>
                <p:nvPr/>
              </p:nvSpPr>
              <p:spPr>
                <a:xfrm>
                  <a:off x="4354816" y="5282050"/>
                  <a:ext cx="67999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rPr>
                    <a:t>SRAM</a:t>
                  </a:r>
                </a:p>
              </p:txBody>
            </p:sp>
          </p:grpSp>
          <p:cxnSp>
            <p:nvCxnSpPr>
              <p:cNvPr id="68" name="Straight Connector 67"/>
              <p:cNvCxnSpPr/>
              <p:nvPr/>
            </p:nvCxnSpPr>
            <p:spPr bwMode="auto">
              <a:xfrm>
                <a:off x="4973926" y="4017401"/>
                <a:ext cx="274320" cy="1587"/>
              </a:xfrm>
              <a:prstGeom prst="line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8" name="TextBox 97"/>
              <p:cNvSpPr txBox="1"/>
              <p:nvPr/>
            </p:nvSpPr>
            <p:spPr>
              <a:xfrm>
                <a:off x="4052452" y="3875120"/>
                <a:ext cx="38023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C6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2" name="TextBox 101"/>
            <p:cNvSpPr txBox="1"/>
            <p:nvPr/>
          </p:nvSpPr>
          <p:spPr>
            <a:xfrm>
              <a:off x="7893749" y="1818709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L1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3" name="Rounded Rectangle 102"/>
            <p:cNvSpPr/>
            <p:nvPr/>
          </p:nvSpPr>
          <p:spPr bwMode="auto">
            <a:xfrm>
              <a:off x="7818013" y="1737035"/>
              <a:ext cx="488045" cy="35153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7896271" y="1818578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L1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05" name="Straight Arrow Connector 104"/>
            <p:cNvCxnSpPr/>
            <p:nvPr/>
          </p:nvCxnSpPr>
          <p:spPr bwMode="auto">
            <a:xfrm flipH="1">
              <a:off x="8060824" y="2084190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6" name="TextBox 105"/>
            <p:cNvSpPr txBox="1"/>
            <p:nvPr/>
          </p:nvSpPr>
          <p:spPr>
            <a:xfrm>
              <a:off x="7335083" y="2731931"/>
              <a:ext cx="331555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Rounded Rectangle 106"/>
            <p:cNvSpPr/>
            <p:nvPr/>
          </p:nvSpPr>
          <p:spPr bwMode="auto">
            <a:xfrm>
              <a:off x="7724842" y="2336552"/>
              <a:ext cx="667843" cy="439418"/>
            </a:xfrm>
            <a:prstGeom prst="roundRect">
              <a:avLst/>
            </a:prstGeom>
            <a:solidFill>
              <a:srgbClr val="B6B6B6"/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896269" y="2404918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L2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09" name="Straight Arrow Connector 108"/>
            <p:cNvCxnSpPr/>
            <p:nvPr/>
          </p:nvCxnSpPr>
          <p:spPr bwMode="auto">
            <a:xfrm flipH="1">
              <a:off x="8036490" y="2800055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0" name="TextBox 109"/>
            <p:cNvSpPr txBox="1"/>
            <p:nvPr/>
          </p:nvSpPr>
          <p:spPr>
            <a:xfrm>
              <a:off x="8470306" y="2793961"/>
              <a:ext cx="514666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Flush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1" name="Rounded Rectangle 110"/>
            <p:cNvSpPr/>
            <p:nvPr/>
          </p:nvSpPr>
          <p:spPr bwMode="auto">
            <a:xfrm>
              <a:off x="7679921" y="1651069"/>
              <a:ext cx="770686" cy="1274313"/>
            </a:xfrm>
            <a:prstGeom prst="roundRect">
              <a:avLst/>
            </a:prstGeom>
            <a:noFill/>
            <a:ln w="28575" cap="flat" cmpd="sng" algn="ctr">
              <a:solidFill>
                <a:schemeClr val="tx1"/>
              </a:solidFill>
              <a:prstDash val="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8516124" y="1963153"/>
              <a:ext cx="404277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Cn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7329463" y="3798910"/>
              <a:ext cx="1584774" cy="411480"/>
              <a:chOff x="6246255" y="3798481"/>
              <a:chExt cx="1817440" cy="428131"/>
            </a:xfrm>
          </p:grpSpPr>
          <p:sp>
            <p:nvSpPr>
              <p:cNvPr id="113" name="Oval 6"/>
              <p:cNvSpPr>
                <a:spLocks noChangeArrowheads="1"/>
              </p:cNvSpPr>
              <p:nvPr/>
            </p:nvSpPr>
            <p:spPr bwMode="auto">
              <a:xfrm>
                <a:off x="6676054" y="3798481"/>
                <a:ext cx="471891" cy="428131"/>
              </a:xfrm>
              <a:prstGeom prst="ellipse">
                <a:avLst/>
              </a:prstGeom>
              <a:solidFill>
                <a:srgbClr val="3366FF">
                  <a:alpha val="32941"/>
                </a:srgbClr>
              </a:solidFill>
              <a:ln w="12700">
                <a:solidFill>
                  <a:srgbClr val="3366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1pPr>
                <a:lvl2pPr marL="742950" indent="-28575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2pPr>
                <a:lvl3pPr marL="11430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3pPr>
                <a:lvl4pPr marL="16002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4pPr>
                <a:lvl5pPr marL="20574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rPr>
                  <a:t>Cn</a:t>
                </a:r>
              </a:p>
            </p:txBody>
          </p:sp>
          <p:grpSp>
            <p:nvGrpSpPr>
              <p:cNvPr id="114" name="Group 113"/>
              <p:cNvGrpSpPr/>
              <p:nvPr/>
            </p:nvGrpSpPr>
            <p:grpSpPr>
              <a:xfrm>
                <a:off x="7383701" y="3835575"/>
                <a:ext cx="679994" cy="365760"/>
                <a:chOff x="4456670" y="5228824"/>
                <a:chExt cx="679994" cy="365760"/>
              </a:xfrm>
            </p:grpSpPr>
            <p:sp>
              <p:nvSpPr>
                <p:cNvPr id="115" name="Rounded Rectangle 114"/>
                <p:cNvSpPr/>
                <p:nvPr/>
              </p:nvSpPr>
              <p:spPr bwMode="auto">
                <a:xfrm>
                  <a:off x="4500056" y="5228824"/>
                  <a:ext cx="629188" cy="365760"/>
                </a:xfrm>
                <a:prstGeom prst="roundRect">
                  <a:avLst/>
                </a:prstGeom>
                <a:solidFill>
                  <a:srgbClr val="FFFF00"/>
                </a:solidFill>
                <a:ln w="952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TextBox 115"/>
                <p:cNvSpPr txBox="1"/>
                <p:nvPr/>
              </p:nvSpPr>
              <p:spPr>
                <a:xfrm>
                  <a:off x="4456670" y="5267536"/>
                  <a:ext cx="67999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rPr>
                    <a:t>SRAM</a:t>
                  </a:r>
                </a:p>
              </p:txBody>
            </p:sp>
          </p:grpSp>
          <p:cxnSp>
            <p:nvCxnSpPr>
              <p:cNvPr id="117" name="Straight Connector 116"/>
              <p:cNvCxnSpPr/>
              <p:nvPr/>
            </p:nvCxnSpPr>
            <p:spPr bwMode="auto">
              <a:xfrm>
                <a:off x="7133796" y="4028132"/>
                <a:ext cx="274320" cy="1587"/>
              </a:xfrm>
              <a:prstGeom prst="line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8" name="TextBox 117"/>
              <p:cNvSpPr txBox="1"/>
              <p:nvPr/>
            </p:nvSpPr>
            <p:spPr>
              <a:xfrm>
                <a:off x="6246255" y="3911609"/>
                <a:ext cx="38023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C6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6084152" y="4492221"/>
              <a:ext cx="895528" cy="310108"/>
              <a:chOff x="1808132" y="4009622"/>
              <a:chExt cx="1027003" cy="279147"/>
            </a:xfrm>
          </p:grpSpPr>
          <p:sp>
            <p:nvSpPr>
              <p:cNvPr id="122" name="TextBox 121"/>
              <p:cNvSpPr txBox="1"/>
              <p:nvPr/>
            </p:nvSpPr>
            <p:spPr>
              <a:xfrm>
                <a:off x="1808132" y="4011770"/>
                <a:ext cx="5341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Vcc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23" name="Right Arrow 122"/>
              <p:cNvSpPr/>
              <p:nvPr/>
            </p:nvSpPr>
            <p:spPr bwMode="auto">
              <a:xfrm>
                <a:off x="2315936" y="4105325"/>
                <a:ext cx="226875" cy="64008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4" name="TextBox 123"/>
              <p:cNvSpPr txBox="1"/>
              <p:nvPr/>
            </p:nvSpPr>
            <p:spPr>
              <a:xfrm>
                <a:off x="2488565" y="4009622"/>
                <a:ext cx="346570" cy="2081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0 </a:t>
                </a:r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7956067" y="4502534"/>
              <a:ext cx="895528" cy="310108"/>
              <a:chOff x="1808132" y="4009622"/>
              <a:chExt cx="1027003" cy="279147"/>
            </a:xfrm>
          </p:grpSpPr>
          <p:sp>
            <p:nvSpPr>
              <p:cNvPr id="126" name="TextBox 125"/>
              <p:cNvSpPr txBox="1"/>
              <p:nvPr/>
            </p:nvSpPr>
            <p:spPr>
              <a:xfrm>
                <a:off x="1808132" y="4011770"/>
                <a:ext cx="5341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Vcc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27" name="Right Arrow 126"/>
              <p:cNvSpPr/>
              <p:nvPr/>
            </p:nvSpPr>
            <p:spPr bwMode="auto">
              <a:xfrm>
                <a:off x="2286397" y="4093911"/>
                <a:ext cx="226875" cy="64008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8" name="TextBox 127"/>
              <p:cNvSpPr txBox="1"/>
              <p:nvPr/>
            </p:nvSpPr>
            <p:spPr>
              <a:xfrm>
                <a:off x="2488565" y="4009622"/>
                <a:ext cx="346570" cy="2081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0 </a:t>
                </a:r>
              </a:p>
            </p:txBody>
          </p:sp>
        </p:grpSp>
        <p:sp>
          <p:nvSpPr>
            <p:cNvPr id="129" name="TextBox 128"/>
            <p:cNvSpPr txBox="1"/>
            <p:nvPr/>
          </p:nvSpPr>
          <p:spPr>
            <a:xfrm>
              <a:off x="5708585" y="5261267"/>
              <a:ext cx="1566454" cy="2726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Last core into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C6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7368770" y="5265422"/>
              <a:ext cx="1061760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Flush N-ways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6155918" y="6149521"/>
              <a:ext cx="2681879" cy="6356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If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L3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entirely flushed:     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VL3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      0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For all power domains:    V          0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VR         low power state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32" name="Right Arrow 131"/>
            <p:cNvSpPr/>
            <p:nvPr/>
          </p:nvSpPr>
          <p:spPr bwMode="auto">
            <a:xfrm>
              <a:off x="8355054" y="6234189"/>
              <a:ext cx="197831" cy="6151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34" name="Right Arrow 133"/>
            <p:cNvSpPr/>
            <p:nvPr/>
          </p:nvSpPr>
          <p:spPr bwMode="auto">
            <a:xfrm>
              <a:off x="7994847" y="6432064"/>
              <a:ext cx="197831" cy="6151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36" name="Right Arrow 135"/>
            <p:cNvSpPr/>
            <p:nvPr/>
          </p:nvSpPr>
          <p:spPr bwMode="auto">
            <a:xfrm>
              <a:off x="6489835" y="6625658"/>
              <a:ext cx="197831" cy="6151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5407322" y="5254714"/>
              <a:ext cx="331555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5357259" y="6143487"/>
              <a:ext cx="421014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PC7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363696" y="6338468"/>
              <a:ext cx="421014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PC8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5327153" y="6555115"/>
              <a:ext cx="495097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PC10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6297845" y="1266507"/>
              <a:ext cx="221067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instruction execution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5409610" y="1251098"/>
              <a:ext cx="331555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C1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Down Arrow 143"/>
            <p:cNvSpPr/>
            <p:nvPr/>
          </p:nvSpPr>
          <p:spPr bwMode="auto">
            <a:xfrm>
              <a:off x="5984672" y="4498003"/>
              <a:ext cx="79734" cy="219709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45" name="Down Arrow 144"/>
            <p:cNvSpPr/>
            <p:nvPr/>
          </p:nvSpPr>
          <p:spPr bwMode="auto">
            <a:xfrm>
              <a:off x="7871116" y="4508316"/>
              <a:ext cx="79734" cy="219709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46" name="Down Arrow 145"/>
            <p:cNvSpPr/>
            <p:nvPr/>
          </p:nvSpPr>
          <p:spPr bwMode="auto">
            <a:xfrm>
              <a:off x="7912186" y="6178570"/>
              <a:ext cx="79734" cy="219709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47" name="Down Arrow 146"/>
            <p:cNvSpPr/>
            <p:nvPr/>
          </p:nvSpPr>
          <p:spPr bwMode="auto">
            <a:xfrm>
              <a:off x="7675548" y="6353052"/>
              <a:ext cx="79734" cy="219709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5757209" y="4254112"/>
              <a:ext cx="124264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core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PLL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7339162" y="4239085"/>
              <a:ext cx="124264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core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PLL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65" name="Straight Connector 164"/>
            <p:cNvCxnSpPr/>
            <p:nvPr/>
          </p:nvCxnSpPr>
          <p:spPr bwMode="auto">
            <a:xfrm>
              <a:off x="7148490" y="4053695"/>
              <a:ext cx="182880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6" name="Straight Connector 165"/>
            <p:cNvCxnSpPr/>
            <p:nvPr/>
          </p:nvCxnSpPr>
          <p:spPr bwMode="auto">
            <a:xfrm>
              <a:off x="7264406" y="2096108"/>
              <a:ext cx="182880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51" name="TextBox 50"/>
            <p:cNvSpPr txBox="1"/>
            <p:nvPr/>
          </p:nvSpPr>
          <p:spPr>
            <a:xfrm>
              <a:off x="5745974" y="3532142"/>
              <a:ext cx="1453060" cy="2524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core clocking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521114" y="3517115"/>
              <a:ext cx="1453060" cy="2524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core clocking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71500" y="458670"/>
            <a:ext cx="502490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C1-C7 states and Package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PC7-PC10 states, as well as invoked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p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ower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-saving actions in PCU-based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C-state management in multithreaded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multi-core mobile lines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(simplified)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19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000025245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863715"/>
            <a:ext cx="81365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response time of the Clock stretcher is less than 1 ns, as shown below.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00502" y="1578808"/>
            <a:ext cx="8947004" cy="4233396"/>
            <a:chOff x="100502" y="1993544"/>
            <a:chExt cx="8947004" cy="4233396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3264" t="46764" r="45210" b="8339"/>
            <a:stretch/>
          </p:blipFill>
          <p:spPr>
            <a:xfrm>
              <a:off x="100502" y="1993544"/>
              <a:ext cx="8947004" cy="4202205"/>
            </a:xfrm>
            <a:prstGeom prst="rect">
              <a:avLst/>
            </a:prstGeom>
          </p:spPr>
        </p:pic>
        <p:sp>
          <p:nvSpPr>
            <p:cNvPr id="5" name="Rounded Rectangle 4"/>
            <p:cNvSpPr/>
            <p:nvPr/>
          </p:nvSpPr>
          <p:spPr>
            <a:xfrm>
              <a:off x="2009104" y="4507610"/>
              <a:ext cx="5022761" cy="1719330"/>
            </a:xfrm>
            <a:prstGeom prst="roundRect">
              <a:avLst/>
            </a:prstGeom>
            <a:noFill/>
            <a:ln w="28575"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71500" y="458670"/>
            <a:ext cx="77973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Clocking System in AMD's Excavator-based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55128" y="5994285"/>
            <a:ext cx="90633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Reducing the clock frequency due to a voltage drop in AMD's Excavator-based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4.3 P</a:t>
            </a:r>
            <a:r>
              <a:rPr lang="en-US" sz="1700" dirty="0"/>
              <a:t>CU-based C-state management in Intel's mobile lines </a:t>
            </a:r>
            <a:r>
              <a:rPr lang="hu-HU" sz="1700" dirty="0"/>
              <a:t>(</a:t>
            </a:r>
            <a:r>
              <a:rPr lang="en-US" sz="1700" dirty="0"/>
              <a:t>20</a:t>
            </a:r>
            <a:r>
              <a:rPr lang="hu-HU" sz="1700" dirty="0"/>
              <a:t>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3757127170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83501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Utilizing PCUs and the C6 idle state for implementing core parking -1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],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53983" y="1133745"/>
            <a:ext cx="8991600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parking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new processor power reduction feature introduced in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Windows 7 and Windows Server 2008 R2 OSs in 2009.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core parking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(Power Control Unit) of the processor and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scheduler work together to dynamically adjust the number of cores that are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running threads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a not detailed way).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PCU chooses a minimum number of cores on which the OS can schedule threads.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other cores are considered to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parked; 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OS does not schedule any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threads on them,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they can be dropped into a deep idle state, e.g., into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idle state.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If needed, parked cores can be re-activated.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benefit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core parking is that parked cores, e.g., in the C6 idle state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have a very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 power consumption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In this way,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parking can increase power efficiency during lower usage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periods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processor because parked cores can drop into a low-power state.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19965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(2</a:t>
            </a:r>
            <a:r>
              <a:rPr lang="en-US" sz="1700" kern="1200" dirty="0"/>
              <a:t>1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493520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4" name="Picture 4" descr="https://bitsum.com/images/parking_benchmark_winrar_beta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7663" y="1917572"/>
            <a:ext cx="6940008" cy="4033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85879" y="1133745"/>
            <a:ext cx="899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other hand,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availability of fewer cores can reduce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performance in more demanding workloads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in the Figure below.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25210" y="6156100"/>
            <a:ext cx="86116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Example for performance reduction while running a demanding workload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core  parking enabled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2590" y="458670"/>
            <a:ext cx="83501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Utilizing PCUs and the C6 idle state for implementing core parking -2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],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(2</a:t>
            </a:r>
            <a:r>
              <a:rPr lang="en-US" sz="1700" kern="1200" dirty="0"/>
              <a:t>2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831038148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46950" y="1088740"/>
            <a:ext cx="8991600" cy="27853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parking can be tuned by specifying the minimum and maximum percentage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of unparked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(i.e., for scheduling available)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every power plane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separately by appropriate PM settings.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By setting the minimum number of unparked cores to 100 %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parking can be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disabled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Whether or not the tradeoff between power reduction and performance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implications result in a more or less efficient system that is highly dependent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on the processor and the workload and need to be individually investigated.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introduction of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technology,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announced that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will overtake the responsibility both for frequency scaling and core parking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84800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Utilizing PCUs and the C6 idle state for implementing core parking -3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],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23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091285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24244"/>
            <a:ext cx="817781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some contradictions in the C-state descriptions of the datasheets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relating to different models.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Accordingly, there is a certain uncertainty in our descriptions as well.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24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4056680259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1718810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4.4 E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volution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</a:t>
            </a: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C-state management in Intel's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mobile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line</a:t>
            </a: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800299" y="2984394"/>
            <a:ext cx="2941831" cy="88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will not be discussed.</a:t>
            </a:r>
          </a:p>
        </p:txBody>
      </p:sp>
    </p:spTree>
    <p:extLst>
      <p:ext uri="{BB962C8B-B14F-4D97-AF65-F5344CB8AC3E}">
        <p14:creationId xmlns:p14="http://schemas.microsoft.com/office/powerpoint/2010/main" val="726398133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4.4 E</a:t>
            </a:r>
            <a:r>
              <a:rPr lang="en-US" sz="1700" kern="1200" dirty="0"/>
              <a:t>volution of C-state management in Intel's mobile lines </a:t>
            </a:r>
            <a:r>
              <a:rPr lang="hu-HU" sz="1700" kern="1200" dirty="0"/>
              <a:t>(1)</a:t>
            </a:r>
            <a:endParaRPr lang="en-US" sz="1700" kern="12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9643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4.4 E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volution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C-state management in Intel's mobile lines     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63715"/>
            <a:ext cx="84644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Subsequently, we provide a simplified overview that omits some issues, such 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snooping or interrupt handling for the sake of clarity.</a:t>
            </a:r>
          </a:p>
        </p:txBody>
      </p:sp>
    </p:spTree>
    <p:extLst>
      <p:ext uri="{BB962C8B-B14F-4D97-AF65-F5344CB8AC3E}">
        <p14:creationId xmlns:p14="http://schemas.microsoft.com/office/powerpoint/2010/main" val="2027429018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247447" y="469965"/>
            <a:ext cx="57999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Evolution of C-state management in Intel's mobile lines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762218" y="1076389"/>
            <a:ext cx="22106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instruction execution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clocking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2879" y="772729"/>
            <a:ext cx="18325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single core proc.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2144702" y="847853"/>
            <a:ext cx="307648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in dual-core processors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5837915" y="768427"/>
            <a:ext cx="26661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in multithreaded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multi-core processors</a:t>
            </a:r>
          </a:p>
        </p:txBody>
      </p:sp>
      <p:sp>
        <p:nvSpPr>
          <p:cNvPr id="21" name="Right Arrow 20"/>
          <p:cNvSpPr/>
          <p:nvPr/>
        </p:nvSpPr>
        <p:spPr bwMode="auto">
          <a:xfrm>
            <a:off x="1858158" y="951963"/>
            <a:ext cx="228600" cy="9144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58" name="Right Arrow 157"/>
          <p:cNvSpPr/>
          <p:nvPr/>
        </p:nvSpPr>
        <p:spPr bwMode="auto">
          <a:xfrm>
            <a:off x="5457659" y="949814"/>
            <a:ext cx="228600" cy="9144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744566" y="1994177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2860822" y="2622789"/>
            <a:ext cx="1297654" cy="439418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320306" y="2697058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L2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3" name="Rounded Rectangle 22"/>
          <p:cNvSpPr/>
          <p:nvPr/>
        </p:nvSpPr>
        <p:spPr bwMode="auto">
          <a:xfrm>
            <a:off x="3668830" y="1912502"/>
            <a:ext cx="488045" cy="3515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47089" y="1994045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H="1">
            <a:off x="3911641" y="2346303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6" name="TextBox 25"/>
          <p:cNvSpPr txBox="1"/>
          <p:nvPr/>
        </p:nvSpPr>
        <p:spPr>
          <a:xfrm>
            <a:off x="2911307" y="1998132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" name="Rounded Rectangle 27"/>
          <p:cNvSpPr/>
          <p:nvPr/>
        </p:nvSpPr>
        <p:spPr bwMode="auto">
          <a:xfrm>
            <a:off x="2835571" y="1916459"/>
            <a:ext cx="486377" cy="3515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913830" y="1998001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0" name="Straight Arrow Connector 29"/>
          <p:cNvCxnSpPr/>
          <p:nvPr/>
        </p:nvCxnSpPr>
        <p:spPr bwMode="auto">
          <a:xfrm flipH="1">
            <a:off x="3078382" y="2350259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" name="Straight Arrow Connector 30"/>
          <p:cNvCxnSpPr/>
          <p:nvPr/>
        </p:nvCxnSpPr>
        <p:spPr bwMode="auto">
          <a:xfrm flipH="1">
            <a:off x="3506149" y="3086293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2" name="Rounded Rectangle 31"/>
          <p:cNvSpPr/>
          <p:nvPr/>
        </p:nvSpPr>
        <p:spPr bwMode="auto">
          <a:xfrm>
            <a:off x="1919109" y="3366888"/>
            <a:ext cx="3189359" cy="527302"/>
          </a:xfrm>
          <a:prstGeom prst="roundRect">
            <a:avLst/>
          </a:prstGeom>
          <a:solidFill>
            <a:srgbClr val="69F622"/>
          </a:solidFill>
          <a:ln w="952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118454" y="3497738"/>
            <a:ext cx="766269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Memory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082597" y="2343669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936089" y="2356045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506258" y="3095230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947547" y="3091203"/>
            <a:ext cx="123508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N-ways/Entirely</a:t>
            </a:r>
          </a:p>
        </p:txBody>
      </p:sp>
      <p:sp>
        <p:nvSpPr>
          <p:cNvPr id="40" name="Down Arrow 39"/>
          <p:cNvSpPr/>
          <p:nvPr/>
        </p:nvSpPr>
        <p:spPr bwMode="auto">
          <a:xfrm>
            <a:off x="3472300" y="4298598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354422" y="6151018"/>
            <a:ext cx="2260555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Vcc4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Retention V of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Vcc5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Retention V of the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Vcc6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A  low V (V: Voltage)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945324" y="2354347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211098" y="1808396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8" name="Rounded Rectangle 47"/>
          <p:cNvSpPr/>
          <p:nvPr/>
        </p:nvSpPr>
        <p:spPr bwMode="auto">
          <a:xfrm>
            <a:off x="6135362" y="1726722"/>
            <a:ext cx="488045" cy="3515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213621" y="1808264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 flipH="1">
            <a:off x="6378174" y="2073875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" name="TextBox 51"/>
          <p:cNvSpPr txBox="1"/>
          <p:nvPr/>
        </p:nvSpPr>
        <p:spPr>
          <a:xfrm>
            <a:off x="5410304" y="2734003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Rounded Rectangle 52"/>
          <p:cNvSpPr/>
          <p:nvPr/>
        </p:nvSpPr>
        <p:spPr bwMode="auto">
          <a:xfrm>
            <a:off x="6042191" y="2326238"/>
            <a:ext cx="667843" cy="439418"/>
          </a:xfrm>
          <a:prstGeom prst="roundRect">
            <a:avLst/>
          </a:prstGeom>
          <a:solidFill>
            <a:srgbClr val="B6B6B6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213618" y="2394604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L2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5" name="Rounded Rectangle 54"/>
          <p:cNvSpPr/>
          <p:nvPr/>
        </p:nvSpPr>
        <p:spPr bwMode="auto">
          <a:xfrm>
            <a:off x="5813395" y="3081918"/>
            <a:ext cx="3029891" cy="439418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H="1">
            <a:off x="6353840" y="2789741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8" name="TextBox 57"/>
          <p:cNvSpPr txBox="1"/>
          <p:nvPr/>
        </p:nvSpPr>
        <p:spPr>
          <a:xfrm>
            <a:off x="6762343" y="2783647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9" name="Rounded Rectangle 58"/>
          <p:cNvSpPr/>
          <p:nvPr/>
        </p:nvSpPr>
        <p:spPr bwMode="auto">
          <a:xfrm>
            <a:off x="5997270" y="1628377"/>
            <a:ext cx="770686" cy="1274313"/>
          </a:xfrm>
          <a:prstGeom prst="roundRect">
            <a:avLst/>
          </a:prstGeom>
          <a:noFill/>
          <a:ln w="28575" cap="flat" cmpd="sng" algn="ctr">
            <a:solidFill>
              <a:schemeClr val="tx1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7110156" y="3172352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62" name="Straight Arrow Connector 61"/>
          <p:cNvCxnSpPr/>
          <p:nvPr/>
        </p:nvCxnSpPr>
        <p:spPr bwMode="auto">
          <a:xfrm flipH="1">
            <a:off x="7299207" y="5268277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9" name="Rounded Rectangle 68"/>
          <p:cNvSpPr/>
          <p:nvPr/>
        </p:nvSpPr>
        <p:spPr bwMode="auto">
          <a:xfrm>
            <a:off x="5822752" y="4810562"/>
            <a:ext cx="3029891" cy="439418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153204" y="4913073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1" name="Rounded Rectangle 70"/>
          <p:cNvSpPr/>
          <p:nvPr/>
        </p:nvSpPr>
        <p:spPr bwMode="auto">
          <a:xfrm>
            <a:off x="5738385" y="5543892"/>
            <a:ext cx="3189359" cy="527302"/>
          </a:xfrm>
          <a:prstGeom prst="roundRect">
            <a:avLst/>
          </a:prstGeom>
          <a:solidFill>
            <a:srgbClr val="69F622"/>
          </a:solidFill>
          <a:ln w="9525" cap="flat" cmpd="sng" algn="ctr">
            <a:solidFill>
              <a:srgbClr val="69F62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921435" y="5666538"/>
            <a:ext cx="766269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Memory</a:t>
            </a:r>
          </a:p>
        </p:txBody>
      </p:sp>
      <p:sp>
        <p:nvSpPr>
          <p:cNvPr id="6" name="Rectangle 5"/>
          <p:cNvSpPr/>
          <p:nvPr/>
        </p:nvSpPr>
        <p:spPr>
          <a:xfrm>
            <a:off x="2908211" y="1586170"/>
            <a:ext cx="352522" cy="26622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3726139" y="1559349"/>
            <a:ext cx="352522" cy="26622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C1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6814434" y="1965822"/>
            <a:ext cx="352522" cy="26622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743828" y="3080787"/>
            <a:ext cx="69218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core: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2377049" y="5061539"/>
            <a:ext cx="1202869" cy="411480"/>
            <a:chOff x="2377049" y="4968746"/>
            <a:chExt cx="1202869" cy="417970"/>
          </a:xfrm>
        </p:grpSpPr>
        <p:sp>
          <p:nvSpPr>
            <p:cNvPr id="74" name="Oval 6"/>
            <p:cNvSpPr>
              <a:spLocks noChangeArrowheads="1"/>
            </p:cNvSpPr>
            <p:nvPr/>
          </p:nvSpPr>
          <p:spPr bwMode="auto">
            <a:xfrm>
              <a:off x="2377049" y="4968746"/>
              <a:ext cx="411480" cy="417970"/>
            </a:xfrm>
            <a:prstGeom prst="ellipse">
              <a:avLst/>
            </a:prstGeom>
            <a:solidFill>
              <a:srgbClr val="3366FF">
                <a:alpha val="32941"/>
              </a:srgbClr>
            </a:solidFill>
            <a:ln w="127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C0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2986976" y="5013423"/>
              <a:ext cx="592942" cy="357079"/>
              <a:chOff x="4456670" y="5228824"/>
              <a:chExt cx="679994" cy="386366"/>
            </a:xfrm>
          </p:grpSpPr>
          <p:sp>
            <p:nvSpPr>
              <p:cNvPr id="76" name="Rounded Rectangle 75"/>
              <p:cNvSpPr/>
              <p:nvPr/>
            </p:nvSpPr>
            <p:spPr bwMode="auto">
              <a:xfrm>
                <a:off x="4500056" y="5228824"/>
                <a:ext cx="629188" cy="386366"/>
              </a:xfrm>
              <a:prstGeom prst="roundRect">
                <a:avLst/>
              </a:prstGeom>
              <a:solidFill>
                <a:srgbClr val="FFFF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4456670" y="5267536"/>
                <a:ext cx="6799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SRAM</a:t>
                </a:r>
              </a:p>
            </p:txBody>
          </p:sp>
        </p:grpSp>
        <p:cxnSp>
          <p:nvCxnSpPr>
            <p:cNvPr id="78" name="Straight Connector 77"/>
            <p:cNvCxnSpPr/>
            <p:nvPr/>
          </p:nvCxnSpPr>
          <p:spPr bwMode="auto">
            <a:xfrm>
              <a:off x="2781719" y="5201410"/>
              <a:ext cx="239202" cy="1549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3" name="Group 12"/>
          <p:cNvGrpSpPr/>
          <p:nvPr/>
        </p:nvGrpSpPr>
        <p:grpSpPr>
          <a:xfrm>
            <a:off x="3881889" y="5074583"/>
            <a:ext cx="1202869" cy="411480"/>
            <a:chOff x="3881889" y="4981996"/>
            <a:chExt cx="1202869" cy="417970"/>
          </a:xfrm>
        </p:grpSpPr>
        <p:sp>
          <p:nvSpPr>
            <p:cNvPr id="79" name="Oval 6"/>
            <p:cNvSpPr>
              <a:spLocks noChangeArrowheads="1"/>
            </p:cNvSpPr>
            <p:nvPr/>
          </p:nvSpPr>
          <p:spPr bwMode="auto">
            <a:xfrm>
              <a:off x="3881889" y="4981996"/>
              <a:ext cx="411480" cy="417970"/>
            </a:xfrm>
            <a:prstGeom prst="ellipse">
              <a:avLst/>
            </a:prstGeom>
            <a:solidFill>
              <a:srgbClr val="3366FF">
                <a:alpha val="32941"/>
              </a:srgbClr>
            </a:solidFill>
            <a:ln w="127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C1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80" name="Group 79"/>
            <p:cNvGrpSpPr/>
            <p:nvPr/>
          </p:nvGrpSpPr>
          <p:grpSpPr>
            <a:xfrm>
              <a:off x="4491816" y="5013421"/>
              <a:ext cx="592942" cy="357079"/>
              <a:chOff x="4456670" y="5228824"/>
              <a:chExt cx="679994" cy="386366"/>
            </a:xfrm>
          </p:grpSpPr>
          <p:sp>
            <p:nvSpPr>
              <p:cNvPr id="81" name="Rounded Rectangle 80"/>
              <p:cNvSpPr/>
              <p:nvPr/>
            </p:nvSpPr>
            <p:spPr bwMode="auto">
              <a:xfrm>
                <a:off x="4500056" y="5228824"/>
                <a:ext cx="629188" cy="386366"/>
              </a:xfrm>
              <a:prstGeom prst="roundRect">
                <a:avLst/>
              </a:prstGeom>
              <a:solidFill>
                <a:srgbClr val="FFFF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4456670" y="5267536"/>
                <a:ext cx="6799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SRAM</a:t>
                </a:r>
              </a:p>
            </p:txBody>
          </p:sp>
        </p:grpSp>
        <p:cxnSp>
          <p:nvCxnSpPr>
            <p:cNvPr id="83" name="Straight Connector 82"/>
            <p:cNvCxnSpPr/>
            <p:nvPr/>
          </p:nvCxnSpPr>
          <p:spPr bwMode="auto">
            <a:xfrm>
              <a:off x="4286560" y="5201408"/>
              <a:ext cx="239202" cy="1549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3550358" y="4258933"/>
            <a:ext cx="1236450" cy="354347"/>
            <a:chOff x="1808132" y="4006514"/>
            <a:chExt cx="1417977" cy="276999"/>
          </a:xfrm>
        </p:grpSpPr>
        <p:sp>
          <p:nvSpPr>
            <p:cNvPr id="43" name="TextBox 42"/>
            <p:cNvSpPr txBox="1"/>
            <p:nvPr/>
          </p:nvSpPr>
          <p:spPr>
            <a:xfrm>
              <a:off x="1808132" y="4006514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7" name="Right Arrow 6"/>
            <p:cNvSpPr/>
            <p:nvPr/>
          </p:nvSpPr>
          <p:spPr bwMode="auto">
            <a:xfrm>
              <a:off x="2315350" y="4085244"/>
              <a:ext cx="226875" cy="64008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488565" y="4008786"/>
              <a:ext cx="737544" cy="21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Vcc4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85" name="Down Arrow 84"/>
          <p:cNvSpPr/>
          <p:nvPr/>
        </p:nvSpPr>
        <p:spPr bwMode="auto">
          <a:xfrm>
            <a:off x="3461852" y="4678499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280764" y="4640874"/>
            <a:ext cx="1068190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L2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flushed: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548476" y="4640446"/>
            <a:ext cx="1183550" cy="281659"/>
            <a:chOff x="2707511" y="4485232"/>
            <a:chExt cx="1357313" cy="293057"/>
          </a:xfrm>
        </p:grpSpPr>
        <p:sp>
          <p:nvSpPr>
            <p:cNvPr id="86" name="TextBox 85"/>
            <p:cNvSpPr txBox="1"/>
            <p:nvPr/>
          </p:nvSpPr>
          <p:spPr>
            <a:xfrm>
              <a:off x="2707511" y="4485232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88" name="Right Arrow 87"/>
            <p:cNvSpPr/>
            <p:nvPr/>
          </p:nvSpPr>
          <p:spPr bwMode="auto">
            <a:xfrm>
              <a:off x="3183886" y="4607021"/>
              <a:ext cx="226874" cy="6400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387944" y="4490081"/>
              <a:ext cx="676880" cy="2882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Vcc5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90" name="Down Arrow 89"/>
          <p:cNvSpPr/>
          <p:nvPr/>
        </p:nvSpPr>
        <p:spPr bwMode="auto">
          <a:xfrm>
            <a:off x="3473491" y="5738034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2257970" y="5626523"/>
            <a:ext cx="1172757" cy="4544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After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saved: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561533" y="5709534"/>
            <a:ext cx="1154118" cy="270885"/>
            <a:chOff x="2880718" y="5597581"/>
            <a:chExt cx="1323558" cy="281847"/>
          </a:xfrm>
        </p:grpSpPr>
        <p:sp>
          <p:nvSpPr>
            <p:cNvPr id="91" name="TextBox 90"/>
            <p:cNvSpPr txBox="1"/>
            <p:nvPr/>
          </p:nvSpPr>
          <p:spPr>
            <a:xfrm>
              <a:off x="2880718" y="5597581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93" name="Right Arrow 92"/>
            <p:cNvSpPr/>
            <p:nvPr/>
          </p:nvSpPr>
          <p:spPr bwMode="auto">
            <a:xfrm>
              <a:off x="3395648" y="5719370"/>
              <a:ext cx="226875" cy="6400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561151" y="5602429"/>
              <a:ext cx="6431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Vcc6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1899343" y="4260504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899688" y="4640151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PC4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'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942736" y="5133208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C6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5416508" y="3802476"/>
            <a:ext cx="1606467" cy="411480"/>
            <a:chOff x="4052452" y="3788792"/>
            <a:chExt cx="1842318" cy="428131"/>
          </a:xfrm>
        </p:grpSpPr>
        <p:sp>
          <p:nvSpPr>
            <p:cNvPr id="61" name="Oval 6"/>
            <p:cNvSpPr>
              <a:spLocks noChangeArrowheads="1"/>
            </p:cNvSpPr>
            <p:nvPr/>
          </p:nvSpPr>
          <p:spPr bwMode="auto">
            <a:xfrm>
              <a:off x="4511279" y="3788792"/>
              <a:ext cx="471891" cy="428131"/>
            </a:xfrm>
            <a:prstGeom prst="ellipse">
              <a:avLst/>
            </a:prstGeom>
            <a:solidFill>
              <a:srgbClr val="3366FF">
                <a:alpha val="32941"/>
              </a:srgbClr>
            </a:solidFill>
            <a:ln w="127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C0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5210495" y="3837723"/>
              <a:ext cx="684275" cy="365760"/>
              <a:chOff x="4354816" y="5228824"/>
              <a:chExt cx="684275" cy="365760"/>
            </a:xfrm>
          </p:grpSpPr>
          <p:sp>
            <p:nvSpPr>
              <p:cNvPr id="64" name="Rounded Rectangle 63"/>
              <p:cNvSpPr/>
              <p:nvPr/>
            </p:nvSpPr>
            <p:spPr bwMode="auto">
              <a:xfrm>
                <a:off x="4409903" y="5228824"/>
                <a:ext cx="629188" cy="365760"/>
              </a:xfrm>
              <a:prstGeom prst="roundRect">
                <a:avLst/>
              </a:prstGeom>
              <a:solidFill>
                <a:srgbClr val="FFFF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4354816" y="5282050"/>
                <a:ext cx="6799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SRAM</a:t>
                </a:r>
              </a:p>
            </p:txBody>
          </p:sp>
        </p:grpSp>
        <p:cxnSp>
          <p:nvCxnSpPr>
            <p:cNvPr id="68" name="Straight Connector 67"/>
            <p:cNvCxnSpPr/>
            <p:nvPr/>
          </p:nvCxnSpPr>
          <p:spPr bwMode="auto">
            <a:xfrm>
              <a:off x="4973926" y="4017401"/>
              <a:ext cx="274320" cy="1587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8" name="TextBox 97"/>
            <p:cNvSpPr txBox="1"/>
            <p:nvPr/>
          </p:nvSpPr>
          <p:spPr>
            <a:xfrm>
              <a:off x="4052452" y="3875120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1964487" y="1270881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1895680" y="3070205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890334" y="5714512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PC6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7893749" y="1818709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3" name="Rounded Rectangle 102"/>
          <p:cNvSpPr/>
          <p:nvPr/>
        </p:nvSpPr>
        <p:spPr bwMode="auto">
          <a:xfrm>
            <a:off x="7818013" y="1737035"/>
            <a:ext cx="488045" cy="3515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896271" y="1818578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05" name="Straight Arrow Connector 104"/>
          <p:cNvCxnSpPr/>
          <p:nvPr/>
        </p:nvCxnSpPr>
        <p:spPr bwMode="auto">
          <a:xfrm flipH="1">
            <a:off x="8060824" y="2084190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6" name="TextBox 105"/>
          <p:cNvSpPr txBox="1"/>
          <p:nvPr/>
        </p:nvSpPr>
        <p:spPr>
          <a:xfrm>
            <a:off x="7335083" y="2731931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Rounded Rectangle 106"/>
          <p:cNvSpPr/>
          <p:nvPr/>
        </p:nvSpPr>
        <p:spPr bwMode="auto">
          <a:xfrm>
            <a:off x="7724842" y="2336552"/>
            <a:ext cx="667843" cy="439418"/>
          </a:xfrm>
          <a:prstGeom prst="roundRect">
            <a:avLst/>
          </a:prstGeom>
          <a:solidFill>
            <a:srgbClr val="B6B6B6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7896269" y="2404918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L2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09" name="Straight Arrow Connector 108"/>
          <p:cNvCxnSpPr/>
          <p:nvPr/>
        </p:nvCxnSpPr>
        <p:spPr bwMode="auto">
          <a:xfrm flipH="1">
            <a:off x="8036490" y="2800055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0" name="TextBox 109"/>
          <p:cNvSpPr txBox="1"/>
          <p:nvPr/>
        </p:nvSpPr>
        <p:spPr>
          <a:xfrm>
            <a:off x="8470306" y="2793961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1" name="Rounded Rectangle 110"/>
          <p:cNvSpPr/>
          <p:nvPr/>
        </p:nvSpPr>
        <p:spPr bwMode="auto">
          <a:xfrm>
            <a:off x="7679921" y="1651069"/>
            <a:ext cx="770686" cy="1274313"/>
          </a:xfrm>
          <a:prstGeom prst="roundRect">
            <a:avLst/>
          </a:prstGeom>
          <a:noFill/>
          <a:ln w="28575" cap="flat" cmpd="sng" algn="ctr">
            <a:solidFill>
              <a:schemeClr val="tx1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12" name="Rectangle 111"/>
          <p:cNvSpPr/>
          <p:nvPr/>
        </p:nvSpPr>
        <p:spPr>
          <a:xfrm>
            <a:off x="8516124" y="1963153"/>
            <a:ext cx="40427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Cn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7329463" y="3798910"/>
            <a:ext cx="1584774" cy="411480"/>
            <a:chOff x="6246255" y="3798481"/>
            <a:chExt cx="1817440" cy="428131"/>
          </a:xfrm>
        </p:grpSpPr>
        <p:sp>
          <p:nvSpPr>
            <p:cNvPr id="113" name="Oval 6"/>
            <p:cNvSpPr>
              <a:spLocks noChangeArrowheads="1"/>
            </p:cNvSpPr>
            <p:nvPr/>
          </p:nvSpPr>
          <p:spPr bwMode="auto">
            <a:xfrm>
              <a:off x="6676054" y="3798481"/>
              <a:ext cx="471891" cy="428131"/>
            </a:xfrm>
            <a:prstGeom prst="ellipse">
              <a:avLst/>
            </a:prstGeom>
            <a:solidFill>
              <a:srgbClr val="3366FF">
                <a:alpha val="32941"/>
              </a:srgbClr>
            </a:solidFill>
            <a:ln w="127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Cn</a:t>
              </a:r>
            </a:p>
          </p:txBody>
        </p:sp>
        <p:grpSp>
          <p:nvGrpSpPr>
            <p:cNvPr id="114" name="Group 113"/>
            <p:cNvGrpSpPr/>
            <p:nvPr/>
          </p:nvGrpSpPr>
          <p:grpSpPr>
            <a:xfrm>
              <a:off x="7383701" y="3835575"/>
              <a:ext cx="679994" cy="365760"/>
              <a:chOff x="4456670" y="5228824"/>
              <a:chExt cx="679994" cy="365760"/>
            </a:xfrm>
          </p:grpSpPr>
          <p:sp>
            <p:nvSpPr>
              <p:cNvPr id="115" name="Rounded Rectangle 114"/>
              <p:cNvSpPr/>
              <p:nvPr/>
            </p:nvSpPr>
            <p:spPr bwMode="auto">
              <a:xfrm>
                <a:off x="4500056" y="5228824"/>
                <a:ext cx="629188" cy="365760"/>
              </a:xfrm>
              <a:prstGeom prst="roundRect">
                <a:avLst/>
              </a:prstGeom>
              <a:solidFill>
                <a:srgbClr val="FFFF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6" name="TextBox 115"/>
              <p:cNvSpPr txBox="1"/>
              <p:nvPr/>
            </p:nvSpPr>
            <p:spPr>
              <a:xfrm>
                <a:off x="4456670" y="5267536"/>
                <a:ext cx="6799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SRAM</a:t>
                </a:r>
              </a:p>
            </p:txBody>
          </p:sp>
        </p:grpSp>
        <p:cxnSp>
          <p:nvCxnSpPr>
            <p:cNvPr id="117" name="Straight Connector 116"/>
            <p:cNvCxnSpPr/>
            <p:nvPr/>
          </p:nvCxnSpPr>
          <p:spPr bwMode="auto">
            <a:xfrm>
              <a:off x="7133796" y="4028132"/>
              <a:ext cx="274320" cy="1587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8" name="TextBox 117"/>
            <p:cNvSpPr txBox="1"/>
            <p:nvPr/>
          </p:nvSpPr>
          <p:spPr>
            <a:xfrm>
              <a:off x="6246255" y="3911609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2312339" y="3914825"/>
            <a:ext cx="2460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CPU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stop FSB clock</a:t>
            </a:r>
          </a:p>
        </p:txBody>
      </p:sp>
      <p:grpSp>
        <p:nvGrpSpPr>
          <p:cNvPr id="121" name="Group 120"/>
          <p:cNvGrpSpPr/>
          <p:nvPr/>
        </p:nvGrpSpPr>
        <p:grpSpPr>
          <a:xfrm>
            <a:off x="6084152" y="4492221"/>
            <a:ext cx="895528" cy="310108"/>
            <a:chOff x="1808132" y="4009622"/>
            <a:chExt cx="1027003" cy="279147"/>
          </a:xfrm>
        </p:grpSpPr>
        <p:sp>
          <p:nvSpPr>
            <p:cNvPr id="122" name="TextBox 121"/>
            <p:cNvSpPr txBox="1"/>
            <p:nvPr/>
          </p:nvSpPr>
          <p:spPr>
            <a:xfrm>
              <a:off x="1808132" y="4011770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23" name="Right Arrow 122"/>
            <p:cNvSpPr/>
            <p:nvPr/>
          </p:nvSpPr>
          <p:spPr bwMode="auto">
            <a:xfrm>
              <a:off x="2315936" y="4105325"/>
              <a:ext cx="226875" cy="64008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488565" y="4009622"/>
              <a:ext cx="346570" cy="2081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 </a:t>
              </a: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7956067" y="4502534"/>
            <a:ext cx="895528" cy="310108"/>
            <a:chOff x="1808132" y="4009622"/>
            <a:chExt cx="1027003" cy="279147"/>
          </a:xfrm>
        </p:grpSpPr>
        <p:sp>
          <p:nvSpPr>
            <p:cNvPr id="126" name="TextBox 125"/>
            <p:cNvSpPr txBox="1"/>
            <p:nvPr/>
          </p:nvSpPr>
          <p:spPr>
            <a:xfrm>
              <a:off x="1808132" y="4011770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27" name="Right Arrow 126"/>
            <p:cNvSpPr/>
            <p:nvPr/>
          </p:nvSpPr>
          <p:spPr bwMode="auto">
            <a:xfrm>
              <a:off x="2286397" y="4093911"/>
              <a:ext cx="226875" cy="64008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2488565" y="4009622"/>
              <a:ext cx="346570" cy="2081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 </a:t>
              </a:r>
            </a:p>
          </p:txBody>
        </p:sp>
      </p:grpSp>
      <p:sp>
        <p:nvSpPr>
          <p:cNvPr id="129" name="TextBox 128"/>
          <p:cNvSpPr txBox="1"/>
          <p:nvPr/>
        </p:nvSpPr>
        <p:spPr>
          <a:xfrm>
            <a:off x="5708585" y="5261267"/>
            <a:ext cx="1566454" cy="2726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Last core into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7368770" y="5265422"/>
            <a:ext cx="1061760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 N-ways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6155918" y="6149521"/>
            <a:ext cx="2901756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entirely flushed:    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VL3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For all power domains:    V             0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VR         low power state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132" name="Right Arrow 131"/>
          <p:cNvSpPr/>
          <p:nvPr/>
        </p:nvSpPr>
        <p:spPr bwMode="auto">
          <a:xfrm>
            <a:off x="8553677" y="6268252"/>
            <a:ext cx="197831" cy="61519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4" name="Right Arrow 133"/>
          <p:cNvSpPr/>
          <p:nvPr/>
        </p:nvSpPr>
        <p:spPr bwMode="auto">
          <a:xfrm>
            <a:off x="8298622" y="6467269"/>
            <a:ext cx="197831" cy="61519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6" name="Right Arrow 135"/>
          <p:cNvSpPr/>
          <p:nvPr/>
        </p:nvSpPr>
        <p:spPr bwMode="auto">
          <a:xfrm>
            <a:off x="6571621" y="6672599"/>
            <a:ext cx="197831" cy="61519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5407322" y="5254714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5357259" y="6143487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5363696" y="6338468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PC8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5327153" y="6555115"/>
            <a:ext cx="495097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PC10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6297845" y="1266507"/>
            <a:ext cx="22106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instruction execution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5409610" y="1251098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Down Arrow 143"/>
          <p:cNvSpPr/>
          <p:nvPr/>
        </p:nvSpPr>
        <p:spPr bwMode="auto">
          <a:xfrm>
            <a:off x="5984672" y="4498003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5" name="Down Arrow 144"/>
          <p:cNvSpPr/>
          <p:nvPr/>
        </p:nvSpPr>
        <p:spPr bwMode="auto">
          <a:xfrm>
            <a:off x="7871116" y="4508316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6" name="Down Arrow 145"/>
          <p:cNvSpPr/>
          <p:nvPr/>
        </p:nvSpPr>
        <p:spPr bwMode="auto">
          <a:xfrm>
            <a:off x="8005655" y="6178570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7" name="Down Arrow 146"/>
          <p:cNvSpPr/>
          <p:nvPr/>
        </p:nvSpPr>
        <p:spPr bwMode="auto">
          <a:xfrm>
            <a:off x="8119528" y="6388258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324827" y="1291273"/>
            <a:ext cx="16626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 instr. exec.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proc. clocking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463585" y="1861173"/>
            <a:ext cx="12923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all clocks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8" name="Down Arrow 147"/>
          <p:cNvSpPr/>
          <p:nvPr/>
        </p:nvSpPr>
        <p:spPr bwMode="auto">
          <a:xfrm>
            <a:off x="419213" y="2398992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grpSp>
        <p:nvGrpSpPr>
          <p:cNvPr id="149" name="Group 148"/>
          <p:cNvGrpSpPr/>
          <p:nvPr/>
        </p:nvGrpSpPr>
        <p:grpSpPr>
          <a:xfrm>
            <a:off x="478416" y="2385664"/>
            <a:ext cx="1312651" cy="359365"/>
            <a:chOff x="1808132" y="4037168"/>
            <a:chExt cx="1505366" cy="280922"/>
          </a:xfrm>
        </p:grpSpPr>
        <p:sp>
          <p:nvSpPr>
            <p:cNvPr id="150" name="TextBox 149"/>
            <p:cNvSpPr txBox="1"/>
            <p:nvPr/>
          </p:nvSpPr>
          <p:spPr>
            <a:xfrm>
              <a:off x="1808132" y="4041091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51" name="Right Arrow 150"/>
            <p:cNvSpPr/>
            <p:nvPr/>
          </p:nvSpPr>
          <p:spPr bwMode="auto">
            <a:xfrm>
              <a:off x="2357328" y="4111526"/>
              <a:ext cx="226875" cy="64008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2575954" y="4037168"/>
              <a:ext cx="737544" cy="21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Vcc4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153" name="TextBox 152"/>
          <p:cNvSpPr txBox="1"/>
          <p:nvPr/>
        </p:nvSpPr>
        <p:spPr>
          <a:xfrm>
            <a:off x="12700" y="2366301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6320" y="1863437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11639" y="1277162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2400" y="6351347"/>
            <a:ext cx="18421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Vcc4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: Retention V of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L2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5757209" y="4254112"/>
            <a:ext cx="12426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7339162" y="4239085"/>
            <a:ext cx="12426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65" name="Straight Connector 164"/>
          <p:cNvCxnSpPr/>
          <p:nvPr/>
        </p:nvCxnSpPr>
        <p:spPr bwMode="auto">
          <a:xfrm>
            <a:off x="7148490" y="4053695"/>
            <a:ext cx="18288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6" name="Straight Connector 165"/>
          <p:cNvCxnSpPr/>
          <p:nvPr/>
        </p:nvCxnSpPr>
        <p:spPr bwMode="auto">
          <a:xfrm>
            <a:off x="7264406" y="2096108"/>
            <a:ext cx="18288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1" name="TextBox 50"/>
          <p:cNvSpPr txBox="1"/>
          <p:nvPr/>
        </p:nvSpPr>
        <p:spPr>
          <a:xfrm>
            <a:off x="5745974" y="3532142"/>
            <a:ext cx="13660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clock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521114" y="3517115"/>
            <a:ext cx="13660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clock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4.4 E</a:t>
            </a:r>
            <a:r>
              <a:rPr lang="en-US" sz="1700" kern="1200" dirty="0"/>
              <a:t>volution of C-state management in Intel's mobile lines </a:t>
            </a:r>
            <a:r>
              <a:rPr lang="hu-HU" sz="1700" kern="1200" dirty="0"/>
              <a:t>(2)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188060758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Intel’s lesson learned from the Pentium 4 debacle -3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82390" y="863715"/>
            <a:ext cx="9080120" cy="835284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-18510" y="868002"/>
            <a:ext cx="9108000" cy="83099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86A4A7"/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  Intel learned from the Pentium 4 fiasco and based the design of its upcoming Core 2</a:t>
            </a:r>
          </a:p>
          <a:p>
            <a:r>
              <a:rPr lang="en-US" sz="1600" dirty="0">
                <a:latin typeface="+mj-lt"/>
              </a:rPr>
              <a:t>    processor family on the low-power Pentium M mobile processor, which resulted in a</a:t>
            </a:r>
          </a:p>
          <a:p>
            <a:r>
              <a:rPr lang="en-US" sz="1600" dirty="0">
                <a:latin typeface="+mj-lt"/>
              </a:rPr>
              <a:t>    highly successful product line.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21776508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9212" y="1988840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5.4 A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VFS (Adaptive Voltage or Frequency Scaling)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62623" y="3000436"/>
            <a:ext cx="39333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5.4 isn’t part of the Lecture.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217FDA-7727-AA92-DFD6-FE64143239B2}"/>
              </a:ext>
            </a:extLst>
          </p:cNvPr>
          <p:cNvSpPr txBox="1"/>
          <p:nvPr/>
        </p:nvSpPr>
        <p:spPr>
          <a:xfrm>
            <a:off x="3600622" y="1133745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Annex 2.</a:t>
            </a:r>
            <a:endParaRPr lang="hu-HU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489892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(1)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747442" y="1596504"/>
            <a:ext cx="18998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Static PM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active CPU  cores</a:t>
            </a: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258643" y="1577454"/>
            <a:ext cx="295625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Dynamic PM of active CPU cores</a:t>
            </a: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49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CPPC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SVFS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SpeedStep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Pentium III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(2000)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Mobile Pentium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(2002)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(Northwood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based)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EIST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(Banias) (2003)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624334" y="2847171"/>
            <a:ext cx="15472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in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205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81995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PowerNow! and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Cool'n'Quiet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mobiles/desktops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servers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2000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7465248" y="3888907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Exca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 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Ryzen (2017)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ASV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Exynos 7420 (2015)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(used in Galaxy III)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48101" y="6563648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ARM/National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36686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IEM IP  (2002)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750FX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(2003)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23574" y="4884556"/>
            <a:ext cx="13644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Scale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POWER6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(2007) and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405LP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(2002)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Scaling in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750GX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(2004)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970xx (2004)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2 step. 1 (2001)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7227295" y="1564131"/>
            <a:ext cx="1872000" cy="5256000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1500" y="458670"/>
            <a:ext cx="6565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5.4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VFS (Adaptive Voltage or Frequency Scaling) -1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289441" y="3464826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PowerSaver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Nano (2008)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656355" y="3888940"/>
            <a:ext cx="15969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CPPC support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Zen 2-based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3000 line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(2019)</a:t>
            </a:r>
          </a:p>
        </p:txBody>
      </p:sp>
    </p:spTree>
    <p:extLst>
      <p:ext uri="{BB962C8B-B14F-4D97-AF65-F5344CB8AC3E}">
        <p14:creationId xmlns:p14="http://schemas.microsoft.com/office/powerpoint/2010/main" val="3914693515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63345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5.4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VFS (Adaptive Voltage or Frequency Scaling) -2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818710"/>
            <a:ext cx="85452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first Intel and then also AMD have enhanced DVFS by CPPC,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previously also AMD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preferred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  </a:t>
            </a:r>
          </a:p>
        </p:txBody>
      </p:sp>
    </p:spTree>
    <p:extLst>
      <p:ext uri="{BB962C8B-B14F-4D97-AF65-F5344CB8AC3E}">
        <p14:creationId xmlns:p14="http://schemas.microsoft.com/office/powerpoint/2010/main" val="4189819721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5.4 A</a:t>
            </a:r>
            <a:r>
              <a:rPr lang="en-US" sz="1700" kern="1200" dirty="0"/>
              <a:t>VFS (Adaptive Voltage or Frequency Scaling) (3)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66831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 (Dynamic Voltage and Frequency Scaling) (recap)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525" y="818710"/>
            <a:ext cx="8787421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first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typically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assesses the actual workload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scales down fc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far as feasible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without noticeably lengthening the runtime while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choosing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appropriate Pi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(fc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working point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a look-up table.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look-up table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determined a priory at chip testing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such that fc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should be maintained also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under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worst-case conditions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i.e.,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determined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with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 band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2604939" y="2629937"/>
            <a:ext cx="4022739" cy="3589373"/>
            <a:chOff x="3109375" y="2620964"/>
            <a:chExt cx="2934158" cy="2531750"/>
          </a:xfrm>
        </p:grpSpPr>
        <p:sp>
          <p:nvSpPr>
            <p:cNvPr id="50" name="Line 41"/>
            <p:cNvSpPr>
              <a:spLocks noChangeShapeType="1"/>
            </p:cNvSpPr>
            <p:nvPr/>
          </p:nvSpPr>
          <p:spPr bwMode="auto">
            <a:xfrm>
              <a:off x="3515775" y="4881564"/>
              <a:ext cx="22066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1" name="Line 42"/>
            <p:cNvSpPr>
              <a:spLocks noChangeShapeType="1"/>
            </p:cNvSpPr>
            <p:nvPr/>
          </p:nvSpPr>
          <p:spPr bwMode="auto">
            <a:xfrm flipV="1">
              <a:off x="3625312" y="2936877"/>
              <a:ext cx="9525" cy="2005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2" name="Line 43"/>
            <p:cNvSpPr>
              <a:spLocks noChangeShapeType="1"/>
            </p:cNvSpPr>
            <p:nvPr/>
          </p:nvSpPr>
          <p:spPr bwMode="auto">
            <a:xfrm flipH="1">
              <a:off x="3576100" y="4039129"/>
              <a:ext cx="82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3" name="Line 44"/>
            <p:cNvSpPr>
              <a:spLocks noChangeShapeType="1"/>
            </p:cNvSpPr>
            <p:nvPr/>
          </p:nvSpPr>
          <p:spPr bwMode="auto">
            <a:xfrm flipH="1">
              <a:off x="3576100" y="3689088"/>
              <a:ext cx="82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4" name="Line 45"/>
            <p:cNvSpPr>
              <a:spLocks noChangeShapeType="1"/>
            </p:cNvSpPr>
            <p:nvPr/>
          </p:nvSpPr>
          <p:spPr bwMode="auto">
            <a:xfrm flipH="1">
              <a:off x="3576100" y="3368056"/>
              <a:ext cx="82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Line 46"/>
            <p:cNvSpPr>
              <a:spLocks noChangeShapeType="1"/>
            </p:cNvSpPr>
            <p:nvPr/>
          </p:nvSpPr>
          <p:spPr bwMode="auto">
            <a:xfrm flipH="1">
              <a:off x="3576100" y="3098802"/>
              <a:ext cx="82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6" name="Text Box 47"/>
            <p:cNvSpPr txBox="1">
              <a:spLocks noChangeArrowheads="1"/>
            </p:cNvSpPr>
            <p:nvPr/>
          </p:nvSpPr>
          <p:spPr bwMode="auto">
            <a:xfrm>
              <a:off x="5795424" y="4757739"/>
              <a:ext cx="248109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</a:t>
              </a:r>
            </a:p>
          </p:txBody>
        </p:sp>
        <p:sp>
          <p:nvSpPr>
            <p:cNvPr id="57" name="Text Box 48"/>
            <p:cNvSpPr txBox="1">
              <a:spLocks noChangeArrowheads="1"/>
            </p:cNvSpPr>
            <p:nvPr/>
          </p:nvSpPr>
          <p:spPr bwMode="auto">
            <a:xfrm>
              <a:off x="3452275" y="2620964"/>
              <a:ext cx="351000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  <a:endPara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8" name="Text Box 49"/>
            <p:cNvSpPr txBox="1">
              <a:spLocks noChangeArrowheads="1"/>
            </p:cNvSpPr>
            <p:nvPr/>
          </p:nvSpPr>
          <p:spPr bwMode="auto">
            <a:xfrm>
              <a:off x="5134107" y="4940302"/>
              <a:ext cx="304231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fc0</a:t>
              </a:r>
            </a:p>
          </p:txBody>
        </p:sp>
        <p:sp>
          <p:nvSpPr>
            <p:cNvPr id="59" name="Text Box 51"/>
            <p:cNvSpPr txBox="1">
              <a:spLocks noChangeArrowheads="1"/>
            </p:cNvSpPr>
            <p:nvPr/>
          </p:nvSpPr>
          <p:spPr bwMode="auto">
            <a:xfrm>
              <a:off x="4941710" y="3188770"/>
              <a:ext cx="894687" cy="397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Highest</a:t>
              </a:r>
              <a:b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</a:b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consumption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0" name="Text Box 52"/>
            <p:cNvSpPr txBox="1">
              <a:spLocks noChangeArrowheads="1"/>
            </p:cNvSpPr>
            <p:nvPr/>
          </p:nvSpPr>
          <p:spPr bwMode="auto">
            <a:xfrm>
              <a:off x="3120487" y="2987677"/>
              <a:ext cx="400107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61" name="Text Box 53"/>
            <p:cNvSpPr txBox="1">
              <a:spLocks noChangeArrowheads="1"/>
            </p:cNvSpPr>
            <p:nvPr/>
          </p:nvSpPr>
          <p:spPr bwMode="auto">
            <a:xfrm>
              <a:off x="3110962" y="3290096"/>
              <a:ext cx="400107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2" name="Text Box 54"/>
            <p:cNvSpPr txBox="1">
              <a:spLocks noChangeArrowheads="1"/>
            </p:cNvSpPr>
            <p:nvPr/>
          </p:nvSpPr>
          <p:spPr bwMode="auto">
            <a:xfrm>
              <a:off x="3112550" y="3951641"/>
              <a:ext cx="400107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ccn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3" name="Text Box 55"/>
            <p:cNvSpPr txBox="1">
              <a:spLocks noChangeArrowheads="1"/>
            </p:cNvSpPr>
            <p:nvPr/>
          </p:nvSpPr>
          <p:spPr bwMode="auto">
            <a:xfrm>
              <a:off x="3109375" y="3611124"/>
              <a:ext cx="400107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64" name="Text Box 56"/>
            <p:cNvSpPr txBox="1">
              <a:spLocks noChangeArrowheads="1"/>
            </p:cNvSpPr>
            <p:nvPr/>
          </p:nvSpPr>
          <p:spPr bwMode="auto">
            <a:xfrm>
              <a:off x="3309400" y="3765905"/>
              <a:ext cx="195493" cy="26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  <p:sp>
          <p:nvSpPr>
            <p:cNvPr id="65" name="Text Box 57"/>
            <p:cNvSpPr txBox="1">
              <a:spLocks noChangeArrowheads="1"/>
            </p:cNvSpPr>
            <p:nvPr/>
          </p:nvSpPr>
          <p:spPr bwMode="auto">
            <a:xfrm>
              <a:off x="3309400" y="3706638"/>
              <a:ext cx="195493" cy="26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  <p:sp>
          <p:nvSpPr>
            <p:cNvPr id="66" name="Line 59"/>
            <p:cNvSpPr>
              <a:spLocks noChangeShapeType="1"/>
            </p:cNvSpPr>
            <p:nvPr/>
          </p:nvSpPr>
          <p:spPr bwMode="auto">
            <a:xfrm>
              <a:off x="5263612" y="4818064"/>
              <a:ext cx="0" cy="10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7" name="Line 60"/>
            <p:cNvSpPr>
              <a:spLocks noChangeShapeType="1"/>
            </p:cNvSpPr>
            <p:nvPr/>
          </p:nvSpPr>
          <p:spPr bwMode="auto">
            <a:xfrm>
              <a:off x="3985675" y="4818064"/>
              <a:ext cx="0" cy="10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8" name="Text Box 61"/>
            <p:cNvSpPr txBox="1">
              <a:spLocks noChangeArrowheads="1"/>
            </p:cNvSpPr>
            <p:nvPr/>
          </p:nvSpPr>
          <p:spPr bwMode="auto">
            <a:xfrm>
              <a:off x="3841883" y="4948239"/>
              <a:ext cx="304231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fcn</a:t>
              </a:r>
            </a:p>
          </p:txBody>
        </p:sp>
        <p:sp>
          <p:nvSpPr>
            <p:cNvPr id="69" name="Line 62"/>
            <p:cNvSpPr>
              <a:spLocks noChangeShapeType="1"/>
            </p:cNvSpPr>
            <p:nvPr/>
          </p:nvSpPr>
          <p:spPr bwMode="auto">
            <a:xfrm>
              <a:off x="4422237" y="4818064"/>
              <a:ext cx="0" cy="10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Text Box 63"/>
            <p:cNvSpPr txBox="1">
              <a:spLocks noChangeArrowheads="1"/>
            </p:cNvSpPr>
            <p:nvPr/>
          </p:nvSpPr>
          <p:spPr bwMode="auto">
            <a:xfrm>
              <a:off x="4285057" y="4948239"/>
              <a:ext cx="304231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fc2</a:t>
              </a:r>
            </a:p>
          </p:txBody>
        </p:sp>
        <p:sp>
          <p:nvSpPr>
            <p:cNvPr id="71" name="Line 64"/>
            <p:cNvSpPr>
              <a:spLocks noChangeShapeType="1"/>
            </p:cNvSpPr>
            <p:nvPr/>
          </p:nvSpPr>
          <p:spPr bwMode="auto">
            <a:xfrm>
              <a:off x="4847687" y="4816477"/>
              <a:ext cx="0" cy="10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2" name="Text Box 65"/>
            <p:cNvSpPr txBox="1">
              <a:spLocks noChangeArrowheads="1"/>
            </p:cNvSpPr>
            <p:nvPr/>
          </p:nvSpPr>
          <p:spPr bwMode="auto">
            <a:xfrm>
              <a:off x="4710507" y="4946652"/>
              <a:ext cx="304231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fc1</a:t>
              </a:r>
            </a:p>
          </p:txBody>
        </p:sp>
        <p:sp>
          <p:nvSpPr>
            <p:cNvPr id="73" name="Text Box 67"/>
            <p:cNvSpPr txBox="1">
              <a:spLocks noChangeArrowheads="1"/>
            </p:cNvSpPr>
            <p:nvPr/>
          </p:nvSpPr>
          <p:spPr bwMode="auto">
            <a:xfrm>
              <a:off x="4301312" y="3506094"/>
              <a:ext cx="270323" cy="325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●</a:t>
              </a:r>
            </a:p>
          </p:txBody>
        </p:sp>
        <p:sp>
          <p:nvSpPr>
            <p:cNvPr id="74" name="Text Box 68"/>
            <p:cNvSpPr txBox="1">
              <a:spLocks noChangeArrowheads="1"/>
            </p:cNvSpPr>
            <p:nvPr/>
          </p:nvSpPr>
          <p:spPr bwMode="auto">
            <a:xfrm>
              <a:off x="5071524" y="2917535"/>
              <a:ext cx="270323" cy="325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●</a:t>
              </a:r>
            </a:p>
          </p:txBody>
        </p:sp>
        <p:sp>
          <p:nvSpPr>
            <p:cNvPr id="75" name="Text Box 69"/>
            <p:cNvSpPr txBox="1">
              <a:spLocks noChangeArrowheads="1"/>
            </p:cNvSpPr>
            <p:nvPr/>
          </p:nvSpPr>
          <p:spPr bwMode="auto">
            <a:xfrm>
              <a:off x="3804700" y="3894295"/>
              <a:ext cx="270323" cy="325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●</a:t>
              </a:r>
            </a:p>
          </p:txBody>
        </p:sp>
        <p:sp>
          <p:nvSpPr>
            <p:cNvPr id="76" name="Text Box 70"/>
            <p:cNvSpPr txBox="1">
              <a:spLocks noChangeArrowheads="1"/>
            </p:cNvSpPr>
            <p:nvPr/>
          </p:nvSpPr>
          <p:spPr bwMode="auto">
            <a:xfrm>
              <a:off x="4741324" y="3167376"/>
              <a:ext cx="270323" cy="325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●</a:t>
              </a:r>
            </a:p>
          </p:txBody>
        </p:sp>
        <p:sp>
          <p:nvSpPr>
            <p:cNvPr id="77" name="Text Box 102"/>
            <p:cNvSpPr txBox="1">
              <a:spLocks noChangeArrowheads="1"/>
            </p:cNvSpPr>
            <p:nvPr/>
          </p:nvSpPr>
          <p:spPr bwMode="auto">
            <a:xfrm rot="19271163">
              <a:off x="3823870" y="3056261"/>
              <a:ext cx="746804" cy="217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Workload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071763" y="4783663"/>
              <a:ext cx="324107" cy="36905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..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9" name="Text Box 80"/>
            <p:cNvSpPr txBox="1">
              <a:spLocks noChangeArrowheads="1"/>
            </p:cNvSpPr>
            <p:nvPr/>
          </p:nvSpPr>
          <p:spPr bwMode="auto">
            <a:xfrm>
              <a:off x="5045405" y="2777828"/>
              <a:ext cx="296046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</a:t>
              </a:r>
              <a:endPara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Text Box 80"/>
            <p:cNvSpPr txBox="1">
              <a:spLocks noChangeArrowheads="1"/>
            </p:cNvSpPr>
            <p:nvPr/>
          </p:nvSpPr>
          <p:spPr bwMode="auto">
            <a:xfrm>
              <a:off x="4709031" y="3048229"/>
              <a:ext cx="296046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P1</a:t>
              </a:r>
            </a:p>
          </p:txBody>
        </p:sp>
        <p:sp>
          <p:nvSpPr>
            <p:cNvPr id="81" name="Text Box 80"/>
            <p:cNvSpPr txBox="1">
              <a:spLocks noChangeArrowheads="1"/>
            </p:cNvSpPr>
            <p:nvPr/>
          </p:nvSpPr>
          <p:spPr bwMode="auto">
            <a:xfrm>
              <a:off x="4276857" y="3395514"/>
              <a:ext cx="296046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P2</a:t>
              </a:r>
            </a:p>
          </p:txBody>
        </p:sp>
        <p:sp>
          <p:nvSpPr>
            <p:cNvPr id="82" name="Text Box 80"/>
            <p:cNvSpPr txBox="1">
              <a:spLocks noChangeArrowheads="1"/>
            </p:cNvSpPr>
            <p:nvPr/>
          </p:nvSpPr>
          <p:spPr bwMode="auto">
            <a:xfrm>
              <a:off x="3774582" y="3789312"/>
              <a:ext cx="296046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Pn</a:t>
              </a:r>
            </a:p>
          </p:txBody>
        </p:sp>
        <p:cxnSp>
          <p:nvCxnSpPr>
            <p:cNvPr id="83" name="Straight Connector 82"/>
            <p:cNvCxnSpPr/>
            <p:nvPr/>
          </p:nvCxnSpPr>
          <p:spPr bwMode="auto">
            <a:xfrm flipV="1">
              <a:off x="3957145" y="3055073"/>
              <a:ext cx="1292179" cy="1001011"/>
            </a:xfrm>
            <a:prstGeom prst="line">
              <a:avLst/>
            </a:prstGeom>
            <a:noFill/>
            <a:ln w="1905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Arrow Connector 83"/>
            <p:cNvCxnSpPr/>
            <p:nvPr/>
          </p:nvCxnSpPr>
          <p:spPr bwMode="auto">
            <a:xfrm flipH="1">
              <a:off x="3739657" y="2762922"/>
              <a:ext cx="1237407" cy="97175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/>
              <a:tailEnd type="triangle"/>
            </a:ln>
            <a:effectLst/>
          </p:spPr>
        </p:cxnSp>
      </p:grpSp>
      <p:sp>
        <p:nvSpPr>
          <p:cNvPr id="85" name="TextBox 84"/>
          <p:cNvSpPr txBox="1"/>
          <p:nvPr/>
        </p:nvSpPr>
        <p:spPr>
          <a:xfrm>
            <a:off x="5559899" y="4434597"/>
            <a:ext cx="3343468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fc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will be scaled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 to the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workload intensity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chosen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maintain fc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a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 band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6" name="Text Box 50"/>
          <p:cNvSpPr txBox="1">
            <a:spLocks noChangeArrowheads="1"/>
          </p:cNvSpPr>
          <p:nvPr/>
        </p:nvSpPr>
        <p:spPr bwMode="auto">
          <a:xfrm>
            <a:off x="3255069" y="4800311"/>
            <a:ext cx="1226619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Lowest</a:t>
            </a:r>
            <a:b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</a:b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consumption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358341" y="3925855"/>
            <a:ext cx="20249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Principle of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 flipH="1">
            <a:off x="6993373" y="2859357"/>
            <a:ext cx="1629077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P0: f0, Vcc0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P1: f1, Vcc1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P2: f2, Vcc2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Vccn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832331" y="2611505"/>
            <a:ext cx="147508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Look-up table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6667519" y="2504821"/>
            <a:ext cx="1815762" cy="175203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2635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6" grpId="0"/>
      <p:bldP spid="87" grpId="0"/>
      <p:bldP spid="3" grpId="0"/>
      <p:bldP spid="5" grpId="0"/>
      <p:bldP spid="6" grpId="0" animBg="1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2" name="Picture 1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4254" y="1454150"/>
            <a:ext cx="6889750" cy="4538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1500" y="458670"/>
            <a:ext cx="85054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 Minimal (measured) and specified core voltage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needed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for sustaining a given core frequency (fc)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(4)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5742129" y="3501045"/>
            <a:ext cx="1" cy="515155"/>
          </a:xfrm>
          <a:prstGeom prst="straightConnector1">
            <a:avLst/>
          </a:prstGeom>
          <a:ln w="19050">
            <a:solidFill>
              <a:srgbClr val="FF0000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5742129" y="2663915"/>
            <a:ext cx="0" cy="512064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>
            <a:off x="3982743" y="2978950"/>
            <a:ext cx="15912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 band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(safety margin)</a:t>
            </a:r>
          </a:p>
        </p:txBody>
      </p:sp>
    </p:spTree>
    <p:extLst>
      <p:ext uri="{BB962C8B-B14F-4D97-AF65-F5344CB8AC3E}">
        <p14:creationId xmlns:p14="http://schemas.microsoft.com/office/powerpoint/2010/main" val="3544565925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79006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Considerations for choosing the (worst case) guard band in DVFS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5644" y="798390"/>
            <a:ext cx="81612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 worst case approach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guard band has to be chosen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compensate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all possible variations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including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91580" y="1332772"/>
            <a:ext cx="8560357" cy="1426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 variations (P) resulting from uncertainties in the fabrication process,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 variations (V) resulting from power supply inaccuracies, voltage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drops due to overloads, etc.)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temperature variations (T),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aging.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366243" y="2774264"/>
            <a:ext cx="879401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Pct val="74000"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E.g.: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 dependent min. core voltage levels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needed to ensure an expected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Pct val="74000"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 clock frequency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may vary in different parts fabricated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, as illustrated below.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9296" y="6224331"/>
            <a:ext cx="87633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 dependent min. core voltage levels at a given core frequency [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58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(5)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1023140" y="3349655"/>
            <a:ext cx="6003211" cy="2852029"/>
            <a:chOff x="1023140" y="3389639"/>
            <a:chExt cx="6003211" cy="2852029"/>
          </a:xfrm>
        </p:grpSpPr>
        <p:pic>
          <p:nvPicPr>
            <p:cNvPr id="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5532" r="44531"/>
            <a:stretch>
              <a:fillRect/>
            </a:stretch>
          </p:blipFill>
          <p:spPr bwMode="auto">
            <a:xfrm>
              <a:off x="1961166" y="3480268"/>
              <a:ext cx="4387850" cy="263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TextBox 13"/>
            <p:cNvSpPr txBox="1"/>
            <p:nvPr/>
          </p:nvSpPr>
          <p:spPr>
            <a:xfrm>
              <a:off x="6413683" y="5647824"/>
              <a:ext cx="61266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Vmin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6" name="Straight Arrow Connector 15"/>
            <p:cNvCxnSpPr/>
            <p:nvPr/>
          </p:nvCxnSpPr>
          <p:spPr>
            <a:xfrm flipV="1">
              <a:off x="2247900" y="3754635"/>
              <a:ext cx="0" cy="2009103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/>
            <p:cNvSpPr txBox="1"/>
            <p:nvPr/>
          </p:nvSpPr>
          <p:spPr>
            <a:xfrm>
              <a:off x="1023140" y="3600084"/>
              <a:ext cx="1133644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Part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distribution</a:t>
              </a:r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4401589" y="5763738"/>
              <a:ext cx="0" cy="17647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5429596" y="5744337"/>
              <a:ext cx="0" cy="17647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2924694" y="5755424"/>
              <a:ext cx="0" cy="17647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Rectangle 10"/>
            <p:cNvSpPr/>
            <p:nvPr/>
          </p:nvSpPr>
          <p:spPr>
            <a:xfrm>
              <a:off x="6282190" y="5763738"/>
              <a:ext cx="131493" cy="140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636554" y="5949280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1.2 V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076945" y="5949280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1.0 V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5111829" y="5949280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0.9 V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771800" y="4554538"/>
              <a:ext cx="584949" cy="4992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122066" y="3389639"/>
              <a:ext cx="584949" cy="4992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5292080" y="4549937"/>
              <a:ext cx="584949" cy="4992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7137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/>
          <p:cNvSpPr txBox="1"/>
          <p:nvPr/>
        </p:nvSpPr>
        <p:spPr>
          <a:xfrm>
            <a:off x="71500" y="458670"/>
            <a:ext cx="69220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Min.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guard band needed in DVFS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036869" y="1101677"/>
            <a:ext cx="7411692" cy="5165612"/>
            <a:chOff x="766410" y="1101677"/>
            <a:chExt cx="7411692" cy="5165612"/>
          </a:xfrm>
        </p:grpSpPr>
        <p:sp>
          <p:nvSpPr>
            <p:cNvPr id="10" name="TextBox 9"/>
            <p:cNvSpPr txBox="1"/>
            <p:nvPr/>
          </p:nvSpPr>
          <p:spPr>
            <a:xfrm>
              <a:off x="766410" y="2774500"/>
              <a:ext cx="1390124" cy="692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Min. </a:t>
              </a: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for slow parts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(1.2 V)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928114" y="1114377"/>
              <a:ext cx="1239506" cy="12926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Min. </a:t>
              </a: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including 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conservative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guard band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(1.4 V)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1.2 v+GB)</a:t>
              </a:r>
            </a:p>
          </p:txBody>
        </p:sp>
        <p:sp>
          <p:nvSpPr>
            <p:cNvPr id="17" name="Double Brace 16"/>
            <p:cNvSpPr/>
            <p:nvPr/>
          </p:nvSpPr>
          <p:spPr>
            <a:xfrm>
              <a:off x="4832898" y="1574800"/>
              <a:ext cx="607888" cy="1431701"/>
            </a:xfrm>
            <a:prstGeom prst="bracePair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564486" y="1448158"/>
              <a:ext cx="650699" cy="193183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20" name="Straight Connector 19"/>
            <p:cNvCxnSpPr/>
            <p:nvPr/>
          </p:nvCxnSpPr>
          <p:spPr>
            <a:xfrm flipV="1">
              <a:off x="2321057" y="1568256"/>
              <a:ext cx="3200400" cy="6544"/>
            </a:xfrm>
            <a:prstGeom prst="line">
              <a:avLst/>
            </a:prstGeom>
            <a:ln w="28575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Rectangle 25"/>
            <p:cNvSpPr/>
            <p:nvPr/>
          </p:nvSpPr>
          <p:spPr>
            <a:xfrm>
              <a:off x="6489700" y="2559397"/>
              <a:ext cx="368300" cy="6156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561681" y="1853825"/>
              <a:ext cx="2616421" cy="89255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Guard band (GB) to address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voltage variations,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temperature variations,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4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aging etc.</a:t>
              </a:r>
            </a:p>
          </p:txBody>
        </p:sp>
        <p:pic>
          <p:nvPicPr>
            <p:cNvPr id="4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601" t="45532" r="44530"/>
            <a:stretch/>
          </p:blipFill>
          <p:spPr bwMode="auto">
            <a:xfrm rot="5400000">
              <a:off x="2123249" y="3352042"/>
              <a:ext cx="3409785" cy="2420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Rectangle 22"/>
            <p:cNvSpPr/>
            <p:nvPr/>
          </p:nvSpPr>
          <p:spPr>
            <a:xfrm>
              <a:off x="2895600" y="1574800"/>
              <a:ext cx="2413000" cy="1431701"/>
            </a:xfrm>
            <a:prstGeom prst="rect">
              <a:avLst/>
            </a:prstGeom>
            <a:solidFill>
              <a:srgbClr val="15FF7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2704206" y="3006501"/>
              <a:ext cx="2834640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>
              <a:off x="2895600" y="1104900"/>
              <a:ext cx="0" cy="5162389"/>
            </a:xfrm>
            <a:prstGeom prst="straightConnector1">
              <a:avLst/>
            </a:prstGeom>
            <a:ln w="28575">
              <a:solidFill>
                <a:srgbClr val="FF000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374006" y="1101677"/>
              <a:ext cx="47160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4" name="Straight Arrow Connector 13"/>
            <p:cNvCxnSpPr/>
            <p:nvPr/>
          </p:nvCxnSpPr>
          <p:spPr>
            <a:xfrm flipH="1" flipV="1">
              <a:off x="3340100" y="3175000"/>
              <a:ext cx="355600" cy="10160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2132706" y="2866801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1.2 V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132706" y="4263801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1.0 V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132706" y="5546501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0.8 V</a:t>
              </a: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695700" y="3019201"/>
              <a:ext cx="393700" cy="5367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670300" y="5343301"/>
              <a:ext cx="393700" cy="5367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659404" y="4174901"/>
              <a:ext cx="393700" cy="5367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2374006" y="3920901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2836420" y="4420366"/>
              <a:ext cx="9144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2988820" y="4572766"/>
              <a:ext cx="9144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2847140" y="5717686"/>
              <a:ext cx="9144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Box 2"/>
          <p:cNvSpPr txBox="1"/>
          <p:nvPr/>
        </p:nvSpPr>
        <p:spPr>
          <a:xfrm>
            <a:off x="3209050" y="1097848"/>
            <a:ext cx="273677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(Needed to assure a given fc)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77255" y="5335250"/>
            <a:ext cx="1330814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Min.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fast parts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(0.8 V)</a:t>
            </a:r>
          </a:p>
        </p:txBody>
      </p:sp>
      <p:sp>
        <p:nvSpPr>
          <p:cNvPr id="3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(6)</a:t>
            </a:r>
          </a:p>
        </p:txBody>
      </p:sp>
    </p:spTree>
    <p:extLst>
      <p:ext uri="{BB962C8B-B14F-4D97-AF65-F5344CB8AC3E}">
        <p14:creationId xmlns:p14="http://schemas.microsoft.com/office/powerpoint/2010/main" val="4024731450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(7)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5567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aim of introducing AVFS instead of DVFS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1266" y="808550"/>
            <a:ext cx="9209059" cy="213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fact,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 band can substantially be reduced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selected not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according to its worst-case conditions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while taking into account several possible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aspects,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but is determined  “on the spot”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a given platform.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can be done, e.g., by considering a “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” on the processor die and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taking into account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rising edge of the clock lets start the signal flowing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through the critical path and, after that,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next rising edge of the clock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(in the pictured situation) will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read in the signal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available at the input of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flip-flop, as indicated in the Figure below.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b="57994"/>
          <a:stretch/>
        </p:blipFill>
        <p:spPr>
          <a:xfrm>
            <a:off x="2629925" y="3170090"/>
            <a:ext cx="3895238" cy="1512196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191000" y="3234485"/>
            <a:ext cx="1501462" cy="0"/>
          </a:xfrm>
          <a:prstGeom prst="straightConnector1">
            <a:avLst/>
          </a:prstGeom>
          <a:ln w="1905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095203" y="4238876"/>
            <a:ext cx="6671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</a:t>
            </a:r>
          </a:p>
        </p:txBody>
      </p:sp>
      <p:pic>
        <p:nvPicPr>
          <p:cNvPr id="8" name="Kép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533" t="43203" r="10968" b="25127"/>
          <a:stretch/>
        </p:blipFill>
        <p:spPr>
          <a:xfrm>
            <a:off x="2761568" y="4075985"/>
            <a:ext cx="444774" cy="64800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96863" y="5198133"/>
            <a:ext cx="855336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Now,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signal delay through the critical path is less than the clock period,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flip-flop will gate in a correct signal value.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this case, the clock frequency may probably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even be increased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077220" y="4678980"/>
            <a:ext cx="63802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Considering a critical path on the processor die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824293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1" grpId="0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7517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a critical path monitor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b="57994"/>
          <a:stretch/>
        </p:blipFill>
        <p:spPr>
          <a:xfrm>
            <a:off x="2629925" y="1493785"/>
            <a:ext cx="3895238" cy="1512196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1500" y="843395"/>
            <a:ext cx="84094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Let’s compare the signal delay through a critical path of the processor with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clock period.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09277" y="4784945"/>
            <a:ext cx="22992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delay is less than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period: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38410" y="5318345"/>
            <a:ext cx="217078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edge arrives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due time,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fc can be increased 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can be decreased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048254" y="5311550"/>
            <a:ext cx="28504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edge arrives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later than needed,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fc needs to be decreased or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needs to be increased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431691" y="4795676"/>
            <a:ext cx="19289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delay equals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period: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343172" y="5341955"/>
            <a:ext cx="211307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 is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correctly adjusted to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speed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170557" y="4808555"/>
            <a:ext cx="2530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delay is higher than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period:</a:t>
            </a:r>
          </a:p>
        </p:txBody>
      </p:sp>
      <p:pic>
        <p:nvPicPr>
          <p:cNvPr id="20" name="Kép 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203"/>
          <a:stretch/>
        </p:blipFill>
        <p:spPr>
          <a:xfrm>
            <a:off x="218944" y="3209770"/>
            <a:ext cx="3172745" cy="1533524"/>
          </a:xfrm>
          <a:prstGeom prst="rect">
            <a:avLst/>
          </a:prstGeom>
        </p:spPr>
      </p:pic>
      <p:pic>
        <p:nvPicPr>
          <p:cNvPr id="21" name="Kép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634"/>
          <a:stretch/>
        </p:blipFill>
        <p:spPr>
          <a:xfrm>
            <a:off x="3198565" y="3235529"/>
            <a:ext cx="3152435" cy="1494886"/>
          </a:xfrm>
          <a:prstGeom prst="rect">
            <a:avLst/>
          </a:prstGeom>
        </p:spPr>
      </p:pic>
      <p:pic>
        <p:nvPicPr>
          <p:cNvPr id="22" name="Kép 7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680" r="8967"/>
          <a:stretch/>
        </p:blipFill>
        <p:spPr>
          <a:xfrm>
            <a:off x="6176455" y="3222648"/>
            <a:ext cx="2903151" cy="1520645"/>
          </a:xfrm>
          <a:prstGeom prst="rect">
            <a:avLst/>
          </a:prstGeom>
        </p:spPr>
      </p:pic>
      <p:cxnSp>
        <p:nvCxnSpPr>
          <p:cNvPr id="4" name="Straight Arrow Connector 3"/>
          <p:cNvCxnSpPr/>
          <p:nvPr/>
        </p:nvCxnSpPr>
        <p:spPr>
          <a:xfrm>
            <a:off x="4191000" y="1558180"/>
            <a:ext cx="1501462" cy="0"/>
          </a:xfrm>
          <a:prstGeom prst="straightConnector1">
            <a:avLst/>
          </a:prstGeom>
          <a:ln w="1905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(8)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66555" y="6367378"/>
            <a:ext cx="16900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Utilized for AVFS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1561214" y="3043130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1241630" y="3046128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3169920" y="3614815"/>
            <a:ext cx="28645" cy="223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926595" y="320977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>
            <a:off x="1556665" y="320977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1826695" y="3063413"/>
            <a:ext cx="11368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period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4524184" y="3029750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215960" y="3032748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>
            <a:off x="3895245" y="319639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>
            <a:off x="4519635" y="319639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4789665" y="3050033"/>
            <a:ext cx="11368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period</a:t>
            </a:r>
          </a:p>
        </p:txBody>
      </p:sp>
      <p:cxnSp>
        <p:nvCxnSpPr>
          <p:cNvPr id="39" name="Straight Connector 38"/>
          <p:cNvCxnSpPr/>
          <p:nvPr/>
        </p:nvCxnSpPr>
        <p:spPr>
          <a:xfrm>
            <a:off x="7524664" y="3029750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7210760" y="3032748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/>
          <p:cNvCxnSpPr/>
          <p:nvPr/>
        </p:nvCxnSpPr>
        <p:spPr>
          <a:xfrm>
            <a:off x="6895725" y="319639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>
            <a:off x="7525795" y="319639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7795825" y="3050033"/>
            <a:ext cx="11368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period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2095203" y="2562571"/>
            <a:ext cx="6671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</a:t>
            </a:r>
          </a:p>
        </p:txBody>
      </p:sp>
      <p:pic>
        <p:nvPicPr>
          <p:cNvPr id="46" name="Kép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533" t="43203" r="10968" b="25127"/>
          <a:stretch/>
        </p:blipFill>
        <p:spPr>
          <a:xfrm>
            <a:off x="2761568" y="2399680"/>
            <a:ext cx="444774" cy="64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8812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3" grpId="0"/>
      <p:bldP spid="15" grpId="0"/>
      <p:bldP spid="17" grpId="0"/>
      <p:bldP spid="18" grpId="0"/>
      <p:bldP spid="19" grpId="0"/>
      <p:bldP spid="10" grpId="0"/>
      <p:bldP spid="33" grpId="0"/>
      <p:bldP spid="38" grpId="0"/>
      <p:bldP spid="43" grpId="0"/>
      <p:bldP spid="45" grpId="0"/>
    </p:bld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(9)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51034" y="1133745"/>
            <a:ext cx="9145260" cy="27084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Now, if the processor includes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one or more critical path monitors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are capable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indicate whether the operation is stable enough, then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 control unit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can reduce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thus power consumption in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closed loop up to the point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(with a small guard band)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is just needed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the clock frequency fc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at present.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this way, with AVFS, the actually needed min.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will be determined on the spot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by a closed-loop measurement (with a small guard band) rather than as done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during die testing in a worst-case fashion with a large guard band.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Obviously, the above principle can also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vice versa to determine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max. possible fc at a given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raise 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45398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Using critical path monitors to reduce the guard band by replacing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worst case a priory determination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by on spot measurement</a:t>
            </a:r>
          </a:p>
        </p:txBody>
      </p:sp>
      <p:sp>
        <p:nvSpPr>
          <p:cNvPr id="5" name="Rectangle 4"/>
          <p:cNvSpPr/>
          <p:nvPr/>
        </p:nvSpPr>
        <p:spPr>
          <a:xfrm>
            <a:off x="4122066" y="3945667"/>
            <a:ext cx="584949" cy="4992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7274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45622" y="836846"/>
            <a:ext cx="9163127" cy="595794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7" name="Text Box 4"/>
          <p:cNvSpPr txBox="1">
            <a:spLocks noChangeArrowheads="1"/>
          </p:cNvSpPr>
          <p:nvPr/>
        </p:nvSpPr>
        <p:spPr bwMode="auto">
          <a:xfrm>
            <a:off x="3468335" y="2123855"/>
            <a:ext cx="283282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Processor design paradigms</a:t>
            </a:r>
            <a:endParaRPr lang="hu-HU" altLang="en-US" sz="1300" b="1" dirty="0">
              <a:solidFill>
                <a:srgbClr val="000000"/>
              </a:solidFill>
            </a:endParaRPr>
          </a:p>
        </p:txBody>
      </p:sp>
      <p:sp>
        <p:nvSpPr>
          <p:cNvPr id="48" name="Text Box 5"/>
          <p:cNvSpPr txBox="1">
            <a:spLocks noChangeArrowheads="1"/>
          </p:cNvSpPr>
          <p:nvPr/>
        </p:nvSpPr>
        <p:spPr bwMode="auto">
          <a:xfrm>
            <a:off x="3536885" y="2976343"/>
            <a:ext cx="274306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High performance per Watt</a:t>
            </a:r>
          </a:p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oriented design paradigm</a:t>
            </a:r>
            <a:endParaRPr lang="hu-HU" altLang="en-US" sz="1300" b="1" dirty="0">
              <a:solidFill>
                <a:srgbClr val="000000"/>
              </a:solidFill>
            </a:endParaRPr>
          </a:p>
        </p:txBody>
      </p:sp>
      <p:sp>
        <p:nvSpPr>
          <p:cNvPr id="49" name="Text Box 6"/>
          <p:cNvSpPr txBox="1">
            <a:spLocks noChangeArrowheads="1"/>
          </p:cNvSpPr>
          <p:nvPr/>
        </p:nvSpPr>
        <p:spPr bwMode="auto">
          <a:xfrm>
            <a:off x="6372200" y="2927130"/>
            <a:ext cx="2597186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Low power consumption</a:t>
            </a:r>
          </a:p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oriented design paradigm</a:t>
            </a:r>
            <a:endParaRPr lang="hu-HU" altLang="en-US" sz="1300" b="1" dirty="0">
              <a:solidFill>
                <a:srgbClr val="000000"/>
              </a:solidFill>
            </a:endParaRPr>
          </a:p>
        </p:txBody>
      </p:sp>
      <p:sp>
        <p:nvSpPr>
          <p:cNvPr id="50" name="Line 8"/>
          <p:cNvSpPr>
            <a:spLocks noChangeShapeType="1"/>
          </p:cNvSpPr>
          <p:nvPr/>
        </p:nvSpPr>
        <p:spPr bwMode="auto">
          <a:xfrm rot="16200000" flipH="1" flipV="1">
            <a:off x="3392803" y="1384874"/>
            <a:ext cx="386550" cy="26106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1" name="Oval 9"/>
          <p:cNvSpPr>
            <a:spLocks noChangeArrowheads="1"/>
          </p:cNvSpPr>
          <p:nvPr/>
        </p:nvSpPr>
        <p:spPr bwMode="auto">
          <a:xfrm>
            <a:off x="7601871" y="284591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2" name="Line 10"/>
          <p:cNvSpPr>
            <a:spLocks noChangeShapeType="1"/>
          </p:cNvSpPr>
          <p:nvPr/>
        </p:nvSpPr>
        <p:spPr bwMode="auto">
          <a:xfrm>
            <a:off x="4890609" y="2496916"/>
            <a:ext cx="2746375" cy="36998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3" name="Text Box 23"/>
          <p:cNvSpPr txBox="1">
            <a:spLocks noChangeArrowheads="1"/>
          </p:cNvSpPr>
          <p:nvPr/>
        </p:nvSpPr>
        <p:spPr bwMode="auto">
          <a:xfrm>
            <a:off x="431541" y="2976343"/>
            <a:ext cx="338881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High performance</a:t>
            </a:r>
          </a:p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 oriented design paradigm</a:t>
            </a:r>
            <a:endParaRPr lang="hu-HU" altLang="en-US" sz="1300" b="1" dirty="0">
              <a:solidFill>
                <a:srgbClr val="000000"/>
              </a:solidFill>
            </a:endParaRPr>
          </a:p>
        </p:txBody>
      </p:sp>
      <p:sp>
        <p:nvSpPr>
          <p:cNvPr id="54" name="Oval 53"/>
          <p:cNvSpPr>
            <a:spLocks noChangeArrowheads="1"/>
          </p:cNvSpPr>
          <p:nvPr/>
        </p:nvSpPr>
        <p:spPr bwMode="auto">
          <a:xfrm>
            <a:off x="2231740" y="28572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55" name="Line 33"/>
          <p:cNvSpPr>
            <a:spLocks noChangeShapeType="1"/>
          </p:cNvSpPr>
          <p:nvPr/>
        </p:nvSpPr>
        <p:spPr bwMode="auto">
          <a:xfrm>
            <a:off x="4891396" y="2496918"/>
            <a:ext cx="0" cy="360362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6" name="Oval 7"/>
          <p:cNvSpPr>
            <a:spLocks noChangeArrowheads="1"/>
          </p:cNvSpPr>
          <p:nvPr/>
        </p:nvSpPr>
        <p:spPr bwMode="auto">
          <a:xfrm>
            <a:off x="4857173" y="2850144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6495" y="4014065"/>
            <a:ext cx="126075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Client/server</a:t>
            </a:r>
          </a:p>
          <a:p>
            <a:pPr algn="ctr"/>
            <a:r>
              <a:rPr lang="en-US" sz="1300" i="1" dirty="0">
                <a:latin typeface="+mj-lt"/>
              </a:rPr>
              <a:t>processors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-18510" y="4923790"/>
            <a:ext cx="126075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Mobile</a:t>
            </a:r>
          </a:p>
          <a:p>
            <a:pPr algn="ctr"/>
            <a:r>
              <a:rPr lang="en-US" sz="1300" dirty="0">
                <a:latin typeface="+mj-lt"/>
              </a:rPr>
              <a:t>processors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1253498" y="4050919"/>
            <a:ext cx="2596103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Until about Intel’s Pentium 4 </a:t>
            </a:r>
          </a:p>
          <a:p>
            <a:pPr algn="ctr"/>
            <a:r>
              <a:rPr lang="en-US" sz="1300" i="1" dirty="0">
                <a:latin typeface="+mj-lt"/>
              </a:rPr>
              <a:t>(up to </a:t>
            </a:r>
            <a:r>
              <a:rPr lang="en-US" sz="1300" i="1" dirty="0">
                <a:latin typeface="Verdana" panose="020B0604030504040204" pitchFamily="34" charset="0"/>
                <a:ea typeface="Verdana" panose="020B0604030504040204" pitchFamily="34" charset="0"/>
              </a:rPr>
              <a:t>≈ </a:t>
            </a:r>
            <a:r>
              <a:rPr lang="en-US" sz="1300" i="1" dirty="0">
                <a:latin typeface="+mj-lt"/>
              </a:rPr>
              <a:t>2004)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3911382" y="4059070"/>
            <a:ext cx="242887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From Intel’s Core 2 line on</a:t>
            </a:r>
          </a:p>
          <a:p>
            <a:pPr algn="ctr"/>
            <a:r>
              <a:rPr lang="en-US" sz="1300" i="1" dirty="0">
                <a:latin typeface="+mj-lt"/>
              </a:rPr>
              <a:t>(2006)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61510" y="3744035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>
                <a:latin typeface="+mj-lt"/>
              </a:rPr>
              <a:t>Examples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7110653" y="5409220"/>
            <a:ext cx="155593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Intel’s Atom line</a:t>
            </a:r>
          </a:p>
          <a:p>
            <a:pPr algn="ctr"/>
            <a:r>
              <a:rPr lang="en-US" sz="1300" i="1" dirty="0">
                <a:latin typeface="+mj-lt"/>
              </a:rPr>
              <a:t>(2008-2016)</a:t>
            </a:r>
          </a:p>
        </p:txBody>
      </p:sp>
      <p:sp>
        <p:nvSpPr>
          <p:cNvPr id="63" name="Right Arrow 62"/>
          <p:cNvSpPr/>
          <p:nvPr/>
        </p:nvSpPr>
        <p:spPr bwMode="auto">
          <a:xfrm>
            <a:off x="1481908" y="4671150"/>
            <a:ext cx="4716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4" name="Right Arrow 63"/>
          <p:cNvSpPr/>
          <p:nvPr/>
        </p:nvSpPr>
        <p:spPr bwMode="auto">
          <a:xfrm>
            <a:off x="5123928" y="6471350"/>
            <a:ext cx="3492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7199178" y="5904275"/>
            <a:ext cx="139814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AMD’s Cat line</a:t>
            </a:r>
          </a:p>
          <a:p>
            <a:pPr algn="ctr"/>
            <a:r>
              <a:rPr lang="en-US" sz="1300" i="1" dirty="0">
                <a:latin typeface="+mj-lt"/>
              </a:rPr>
              <a:t>(2011-2016)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52484" y="4914165"/>
            <a:ext cx="14814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ARM ISA-based</a:t>
            </a:r>
          </a:p>
          <a:p>
            <a:pPr algn="ctr"/>
            <a:r>
              <a:rPr lang="en-US" sz="1300" i="1" dirty="0">
                <a:latin typeface="+mj-lt"/>
              </a:rPr>
              <a:t>processor lines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71500" y="467515"/>
            <a:ext cx="70426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Summing up the evolution of processor design paradigms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890184" y="3469639"/>
            <a:ext cx="123944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E.g. GFLOPS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27112" y="3442291"/>
            <a:ext cx="1252266" cy="2658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Expressed in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4268833" y="3451647"/>
            <a:ext cx="170258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E.g. GFLOPS/Watt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400691" y="3451647"/>
            <a:ext cx="96359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E.g. Watt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246792" y="863715"/>
            <a:ext cx="8960723" cy="11798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As discussed before, Intel shifted their processor design paradigm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from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pursuing high performance to pursuing high efficiency in the middle of the 2000’s</a:t>
            </a:r>
            <a:r>
              <a:rPr lang="en-US" sz="1600" spc="-30" dirty="0">
                <a:latin typeface="+mj-lt"/>
              </a:rPr>
              <a:t>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By contrast,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mobile processors </a:t>
            </a:r>
            <a:r>
              <a:rPr lang="en-US" sz="1600" spc="-30" dirty="0">
                <a:latin typeface="+mj-lt"/>
              </a:rPr>
              <a:t>are designed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for low power </a:t>
            </a:r>
            <a:r>
              <a:rPr lang="en-US" sz="1600" spc="-30" dirty="0">
                <a:latin typeface="+mj-lt"/>
              </a:rPr>
              <a:t>consumption.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These facts are summarized in the Figure below.</a:t>
            </a:r>
          </a:p>
        </p:txBody>
      </p:sp>
    </p:spTree>
    <p:extLst>
      <p:ext uri="{BB962C8B-B14F-4D97-AF65-F5344CB8AC3E}">
        <p14:creationId xmlns:p14="http://schemas.microsoft.com/office/powerpoint/2010/main" val="276063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7" grpId="0"/>
      <p:bldP spid="48" grpId="0"/>
      <p:bldP spid="49" grpId="0"/>
      <p:bldP spid="50" grpId="0" animBg="1"/>
      <p:bldP spid="51" grpId="0" animBg="1"/>
      <p:bldP spid="52" grpId="0" animBg="1"/>
      <p:bldP spid="53" grpId="0"/>
      <p:bldP spid="54" grpId="0" animBg="1"/>
      <p:bldP spid="55" grpId="0" animBg="1"/>
      <p:bldP spid="56" grpId="0" animBg="1"/>
      <p:bldP spid="57" grpId="0"/>
      <p:bldP spid="58" grpId="0"/>
      <p:bldP spid="59" grpId="0"/>
      <p:bldP spid="60" grpId="0"/>
      <p:bldP spid="61" grpId="0"/>
      <p:bldP spid="62" grpId="0"/>
      <p:bldP spid="63" grpId="0" animBg="1"/>
      <p:bldP spid="64" grpId="0" animBg="1"/>
      <p:bldP spid="65" grpId="0"/>
      <p:bldP spid="66" grpId="0"/>
      <p:bldP spid="68" grpId="0"/>
      <p:bldP spid="69" grpId="0"/>
      <p:bldP spid="70" grpId="0"/>
      <p:bldP spid="71" grpId="0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>
            <a:off x="113397" y="1930787"/>
            <a:ext cx="4270721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(Dynamic Voltage and Frequency Scaling)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574328" y="1929207"/>
            <a:ext cx="4289957" cy="7412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(Adaptive Voltage and Frequency Scaling)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Aim: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reduce guard band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thus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either reduce dissipation or raise performance</a:t>
            </a:r>
          </a:p>
        </p:txBody>
      </p:sp>
      <p:sp>
        <p:nvSpPr>
          <p:cNvPr id="24" name="Text Box 4"/>
          <p:cNvSpPr txBox="1">
            <a:spLocks noChangeArrowheads="1"/>
          </p:cNvSpPr>
          <p:nvPr/>
        </p:nvSpPr>
        <p:spPr bwMode="auto">
          <a:xfrm>
            <a:off x="501101" y="1620670"/>
            <a:ext cx="3601618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endParaRPr kumimoji="0" lang="en-US" altLang="en-US" sz="13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6327068" y="1617230"/>
            <a:ext cx="825121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endParaRPr kumimoji="0" lang="en-US" altLang="en-US" sz="13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6" name="Straight Connector 25"/>
          <p:cNvCxnSpPr/>
          <p:nvPr/>
        </p:nvCxnSpPr>
        <p:spPr bwMode="auto">
          <a:xfrm flipH="1">
            <a:off x="2297930" y="1313340"/>
            <a:ext cx="2171038" cy="2254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7" name="Straight Connector 26"/>
          <p:cNvCxnSpPr/>
          <p:nvPr/>
        </p:nvCxnSpPr>
        <p:spPr bwMode="auto">
          <a:xfrm>
            <a:off x="4468968" y="1313340"/>
            <a:ext cx="2250793" cy="21359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" name="Oval 13"/>
          <p:cNvSpPr>
            <a:spLocks noChangeArrowheads="1"/>
          </p:cNvSpPr>
          <p:nvPr/>
        </p:nvSpPr>
        <p:spPr bwMode="auto">
          <a:xfrm>
            <a:off x="6678919" y="1496776"/>
            <a:ext cx="65087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9" name="Oval 13"/>
          <p:cNvSpPr>
            <a:spLocks noChangeArrowheads="1"/>
          </p:cNvSpPr>
          <p:nvPr/>
        </p:nvSpPr>
        <p:spPr bwMode="auto">
          <a:xfrm>
            <a:off x="2269596" y="1504292"/>
            <a:ext cx="65087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0" name="Text Box 9"/>
          <p:cNvSpPr txBox="1">
            <a:spLocks noChangeArrowheads="1"/>
          </p:cNvSpPr>
          <p:nvPr/>
        </p:nvSpPr>
        <p:spPr bwMode="auto">
          <a:xfrm>
            <a:off x="3659604" y="998730"/>
            <a:ext cx="159370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altLang="en-US" sz="13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vs. </a:t>
            </a:r>
            <a:r>
              <a:rPr kumimoji="0" lang="en-US" altLang="en-US" sz="13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endParaRPr kumimoji="0" lang="en-US" altLang="en-US" sz="13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32539" y="2765280"/>
            <a:ext cx="34001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performed in an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open loop.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188001" y="2769763"/>
            <a:ext cx="3388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performed in a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closed loop.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69812" y="3021810"/>
            <a:ext cx="3187155" cy="24545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means that the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scales down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frequency (fc)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 to the actual workload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determines core voltage (</a:t>
            </a: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statically, from a look-up table.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was determined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previously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chip testing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large guard band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taken into account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compensate for possible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PVT variations and aging.</a:t>
            </a: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755376" y="3026293"/>
            <a:ext cx="3873240" cy="29469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means that first,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 scales down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frequency (fc) and core voltage (</a:t>
            </a: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 to the actual workload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similarly to DVFS.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Then, however, the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reduces the guard band as far as possible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on-spot closed-loop measurement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using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are capable of indicating instable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operation.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reduced guard band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 be utilized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either for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decreasing </a:t>
            </a: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or increasing fc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1500" y="458670"/>
            <a:ext cx="33414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DVF and AVFS </a:t>
            </a:r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(10)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4437" y="6073401"/>
            <a:ext cx="34060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PVT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Process, Voltage, Temperature</a:t>
            </a:r>
          </a:p>
        </p:txBody>
      </p:sp>
    </p:spTree>
    <p:extLst>
      <p:ext uri="{BB962C8B-B14F-4D97-AF65-F5344CB8AC3E}">
        <p14:creationId xmlns:p14="http://schemas.microsoft.com/office/powerpoint/2010/main" val="2843860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24" grpId="0"/>
      <p:bldP spid="25" grpId="0"/>
      <p:bldP spid="28" grpId="0" animBg="1"/>
      <p:bldP spid="29" grpId="0" animBg="1"/>
      <p:bldP spid="30" grpId="0"/>
      <p:bldP spid="2" grpId="0"/>
    </p:bld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73872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Alternatives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(Adaptive Voltage or Frequency Scaling)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889760"/>
            <a:ext cx="90163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two possible use cases how guard band reduction can be utilized in AVFS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1942933" y="1493785"/>
            <a:ext cx="510909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Use cases of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AVFS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to exploit guard band reduction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5144437" y="2052133"/>
            <a:ext cx="296267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AFS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(Adaptive Frequency Scaling)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9"/>
          <p:cNvSpPr>
            <a:spLocks noChangeShapeType="1"/>
          </p:cNvSpPr>
          <p:nvPr/>
        </p:nvSpPr>
        <p:spPr bwMode="auto">
          <a:xfrm rot="-5400000" flipH="1" flipV="1">
            <a:off x="3476772" y="903660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Line 11"/>
          <p:cNvSpPr>
            <a:spLocks noChangeShapeType="1"/>
          </p:cNvSpPr>
          <p:nvPr/>
        </p:nvSpPr>
        <p:spPr bwMode="auto">
          <a:xfrm>
            <a:off x="4546600" y="1821742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6608380" y="195909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2526383" y="195752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084053" y="2569821"/>
            <a:ext cx="278153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also called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Undervolting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219200" y="2920946"/>
            <a:ext cx="2462469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used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reduce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a given fc (P-state)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 min. allowed value.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397500" y="2920946"/>
            <a:ext cx="2574680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used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increase fc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a given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(P-state)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the max. allowed value.</a:t>
            </a:r>
          </a:p>
        </p:txBody>
      </p:sp>
      <p:pic>
        <p:nvPicPr>
          <p:cNvPr id="19" name="Kép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" y="3675446"/>
            <a:ext cx="4858413" cy="2594173"/>
          </a:xfrm>
          <a:prstGeom prst="rect">
            <a:avLst/>
          </a:prstGeom>
        </p:spPr>
      </p:pic>
      <p:pic>
        <p:nvPicPr>
          <p:cNvPr id="20" name="Kép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5373" y="3675453"/>
            <a:ext cx="4858323" cy="2594124"/>
          </a:xfrm>
          <a:prstGeom prst="rect">
            <a:avLst/>
          </a:prstGeom>
        </p:spPr>
      </p:pic>
      <p:sp>
        <p:nvSpPr>
          <p:cNvPr id="21" name="Text Box 7"/>
          <p:cNvSpPr txBox="1">
            <a:spLocks noChangeArrowheads="1"/>
          </p:cNvSpPr>
          <p:nvPr/>
        </p:nvSpPr>
        <p:spPr bwMode="auto">
          <a:xfrm>
            <a:off x="1185626" y="2037106"/>
            <a:ext cx="2799164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AVS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(Adaptive Voltage Scaling)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099484" y="2567673"/>
            <a:ext cx="286007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also called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Overclocking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).</a:t>
            </a:r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(11)</a:t>
            </a:r>
          </a:p>
        </p:txBody>
      </p:sp>
    </p:spTree>
    <p:extLst>
      <p:ext uri="{BB962C8B-B14F-4D97-AF65-F5344CB8AC3E}">
        <p14:creationId xmlns:p14="http://schemas.microsoft.com/office/powerpoint/2010/main" val="3393518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8" grpId="0" animBg="1"/>
      <p:bldP spid="9" grpId="0" animBg="1"/>
      <p:bldP spid="10" grpId="0" animBg="1"/>
      <p:bldP spid="12" grpId="0"/>
      <p:bldP spid="13" grpId="0"/>
      <p:bldP spid="14" grpId="0"/>
      <p:bldP spid="21" grpId="0"/>
      <p:bldP spid="22" grpId="0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TextBox 126"/>
          <p:cNvSpPr txBox="1"/>
          <p:nvPr/>
        </p:nvSpPr>
        <p:spPr>
          <a:xfrm>
            <a:off x="71500" y="458670"/>
            <a:ext cx="56549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introduced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implementations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13763" y="1043735"/>
            <a:ext cx="9074189" cy="5405538"/>
            <a:chOff x="113763" y="1043735"/>
            <a:chExt cx="9074189" cy="5405538"/>
          </a:xfrm>
        </p:grpSpPr>
        <p:sp>
          <p:nvSpPr>
            <p:cNvPr id="12" name="Téglalap 11"/>
            <p:cNvSpPr/>
            <p:nvPr/>
          </p:nvSpPr>
          <p:spPr>
            <a:xfrm>
              <a:off x="2446115" y="5833234"/>
              <a:ext cx="2555933" cy="6160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" name="Egyenes összekötő nyíllal 2"/>
            <p:cNvCxnSpPr/>
            <p:nvPr/>
          </p:nvCxnSpPr>
          <p:spPr>
            <a:xfrm flipV="1">
              <a:off x="927277" y="6119394"/>
              <a:ext cx="8095655" cy="309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4"/>
            <p:cNvCxnSpPr/>
            <p:nvPr/>
          </p:nvCxnSpPr>
          <p:spPr>
            <a:xfrm>
              <a:off x="4997664" y="6063047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Egyenes összekötő 13"/>
            <p:cNvCxnSpPr/>
            <p:nvPr/>
          </p:nvCxnSpPr>
          <p:spPr>
            <a:xfrm>
              <a:off x="3297711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gyenes összekötő 15"/>
            <p:cNvCxnSpPr/>
            <p:nvPr/>
          </p:nvCxnSpPr>
          <p:spPr>
            <a:xfrm>
              <a:off x="6128891" y="6066762"/>
              <a:ext cx="0" cy="1126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1" name="Szövegdoboz 16"/>
            <p:cNvSpPr txBox="1">
              <a:spLocks noChangeArrowheads="1"/>
            </p:cNvSpPr>
            <p:nvPr/>
          </p:nvSpPr>
          <p:spPr bwMode="auto">
            <a:xfrm>
              <a:off x="6141476" y="617945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2012</a:t>
              </a:r>
            </a:p>
          </p:txBody>
        </p:sp>
        <p:sp>
          <p:nvSpPr>
            <p:cNvPr id="2062" name="Szövegdoboz 17"/>
            <p:cNvSpPr txBox="1">
              <a:spLocks noChangeArrowheads="1"/>
            </p:cNvSpPr>
            <p:nvPr/>
          </p:nvSpPr>
          <p:spPr bwMode="auto">
            <a:xfrm>
              <a:off x="6690375" y="6184410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2013</a:t>
              </a:r>
            </a:p>
          </p:txBody>
        </p:sp>
        <p:cxnSp>
          <p:nvCxnSpPr>
            <p:cNvPr id="55" name="Egyenes összekötő 54"/>
            <p:cNvCxnSpPr/>
            <p:nvPr/>
          </p:nvCxnSpPr>
          <p:spPr>
            <a:xfrm>
              <a:off x="5563278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Egyenes összekötő 55"/>
            <p:cNvCxnSpPr/>
            <p:nvPr/>
          </p:nvCxnSpPr>
          <p:spPr>
            <a:xfrm>
              <a:off x="4432051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Egyenes összekötő 56"/>
            <p:cNvCxnSpPr/>
            <p:nvPr/>
          </p:nvCxnSpPr>
          <p:spPr>
            <a:xfrm>
              <a:off x="6682051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Egyenes összekötő 57"/>
            <p:cNvCxnSpPr/>
            <p:nvPr/>
          </p:nvCxnSpPr>
          <p:spPr>
            <a:xfrm>
              <a:off x="3860211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Egyenes összekötő 58"/>
            <p:cNvCxnSpPr/>
            <p:nvPr/>
          </p:nvCxnSpPr>
          <p:spPr>
            <a:xfrm>
              <a:off x="2739362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9" name="Szövegdoboz 60"/>
            <p:cNvSpPr txBox="1">
              <a:spLocks noChangeArrowheads="1"/>
            </p:cNvSpPr>
            <p:nvPr/>
          </p:nvSpPr>
          <p:spPr bwMode="auto">
            <a:xfrm>
              <a:off x="2757467" y="6183172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2006</a:t>
              </a:r>
            </a:p>
          </p:txBody>
        </p:sp>
        <p:sp>
          <p:nvSpPr>
            <p:cNvPr id="2130" name="Szövegdoboz 61"/>
            <p:cNvSpPr txBox="1">
              <a:spLocks noChangeArrowheads="1"/>
            </p:cNvSpPr>
            <p:nvPr/>
          </p:nvSpPr>
          <p:spPr bwMode="auto">
            <a:xfrm>
              <a:off x="3290796" y="6184410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2007</a:t>
              </a:r>
            </a:p>
          </p:txBody>
        </p:sp>
        <p:sp>
          <p:nvSpPr>
            <p:cNvPr id="2131" name="Szövegdoboz 62"/>
            <p:cNvSpPr txBox="1">
              <a:spLocks noChangeArrowheads="1"/>
            </p:cNvSpPr>
            <p:nvPr/>
          </p:nvSpPr>
          <p:spPr bwMode="auto">
            <a:xfrm>
              <a:off x="3867737" y="617945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2008</a:t>
              </a:r>
            </a:p>
          </p:txBody>
        </p:sp>
        <p:sp>
          <p:nvSpPr>
            <p:cNvPr id="2132" name="Szövegdoboz 65"/>
            <p:cNvSpPr txBox="1">
              <a:spLocks noChangeArrowheads="1"/>
            </p:cNvSpPr>
            <p:nvPr/>
          </p:nvSpPr>
          <p:spPr bwMode="auto">
            <a:xfrm>
              <a:off x="4447956" y="617945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2009</a:t>
              </a:r>
            </a:p>
          </p:txBody>
        </p:sp>
        <p:sp>
          <p:nvSpPr>
            <p:cNvPr id="2133" name="Szövegdoboz 66"/>
            <p:cNvSpPr txBox="1">
              <a:spLocks noChangeArrowheads="1"/>
            </p:cNvSpPr>
            <p:nvPr/>
          </p:nvSpPr>
          <p:spPr bwMode="auto">
            <a:xfrm>
              <a:off x="5012738" y="6180695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2134" name="Szövegdoboz 67"/>
            <p:cNvSpPr txBox="1">
              <a:spLocks noChangeArrowheads="1"/>
            </p:cNvSpPr>
            <p:nvPr/>
          </p:nvSpPr>
          <p:spPr bwMode="auto">
            <a:xfrm>
              <a:off x="5580013" y="617945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2011</a:t>
              </a:r>
            </a:p>
          </p:txBody>
        </p:sp>
        <p:sp>
          <p:nvSpPr>
            <p:cNvPr id="67" name="Szövegdoboz 17"/>
            <p:cNvSpPr txBox="1">
              <a:spLocks noChangeArrowheads="1"/>
            </p:cNvSpPr>
            <p:nvPr/>
          </p:nvSpPr>
          <p:spPr bwMode="auto">
            <a:xfrm>
              <a:off x="7263856" y="6184229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</a:t>
              </a:r>
              <a:r>
                <a:rPr kumimoji="0" lang="en-US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4</a:t>
              </a:r>
              <a:endParaRPr kumimoji="0" lang="hu-HU" alt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68" name="Egyenes összekötő 56"/>
            <p:cNvCxnSpPr/>
            <p:nvPr/>
          </p:nvCxnSpPr>
          <p:spPr>
            <a:xfrm>
              <a:off x="7235279" y="6072773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gyenes összekötő 86"/>
            <p:cNvCxnSpPr/>
            <p:nvPr/>
          </p:nvCxnSpPr>
          <p:spPr>
            <a:xfrm>
              <a:off x="7236823" y="6072416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Szövegdoboz 17"/>
            <p:cNvSpPr txBox="1">
              <a:spLocks noChangeArrowheads="1"/>
            </p:cNvSpPr>
            <p:nvPr/>
          </p:nvSpPr>
          <p:spPr bwMode="auto">
            <a:xfrm>
              <a:off x="7795020" y="6183691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2015</a:t>
              </a:r>
            </a:p>
          </p:txBody>
        </p:sp>
        <p:cxnSp>
          <p:nvCxnSpPr>
            <p:cNvPr id="89" name="Egyenes összekötő 56"/>
            <p:cNvCxnSpPr/>
            <p:nvPr/>
          </p:nvCxnSpPr>
          <p:spPr>
            <a:xfrm>
              <a:off x="7790051" y="6072236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Egyenes összekötő 56"/>
            <p:cNvCxnSpPr/>
            <p:nvPr/>
          </p:nvCxnSpPr>
          <p:spPr>
            <a:xfrm>
              <a:off x="8276725" y="6063043"/>
              <a:ext cx="0" cy="11134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Egyenes összekötő 56"/>
            <p:cNvCxnSpPr/>
            <p:nvPr/>
          </p:nvCxnSpPr>
          <p:spPr>
            <a:xfrm>
              <a:off x="8764182" y="6065473"/>
              <a:ext cx="0" cy="11134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Szövegdoboz 17"/>
            <p:cNvSpPr txBox="1">
              <a:spLocks noChangeArrowheads="1"/>
            </p:cNvSpPr>
            <p:nvPr/>
          </p:nvSpPr>
          <p:spPr bwMode="auto">
            <a:xfrm>
              <a:off x="8281893" y="6180804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2016</a:t>
              </a:r>
            </a:p>
          </p:txBody>
        </p:sp>
        <p:cxnSp>
          <p:nvCxnSpPr>
            <p:cNvPr id="22" name="Straight Connector 21"/>
            <p:cNvCxnSpPr/>
            <p:nvPr/>
          </p:nvCxnSpPr>
          <p:spPr>
            <a:xfrm flipV="1">
              <a:off x="2735212" y="5959938"/>
              <a:ext cx="560726" cy="53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2739362" y="5833234"/>
              <a:ext cx="0" cy="47611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3297711" y="5833234"/>
              <a:ext cx="0" cy="53817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 flipV="1">
              <a:off x="2170262" y="5962931"/>
              <a:ext cx="560726" cy="53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Egyenes összekötő 57"/>
            <p:cNvCxnSpPr/>
            <p:nvPr/>
          </p:nvCxnSpPr>
          <p:spPr>
            <a:xfrm>
              <a:off x="2738568" y="606399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Egyenes összekötő 57"/>
            <p:cNvCxnSpPr/>
            <p:nvPr/>
          </p:nvCxnSpPr>
          <p:spPr>
            <a:xfrm>
              <a:off x="2176377" y="6069970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Egyenes összekötő 57"/>
            <p:cNvCxnSpPr/>
            <p:nvPr/>
          </p:nvCxnSpPr>
          <p:spPr>
            <a:xfrm>
              <a:off x="1608661" y="6069970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Szövegdoboz 60"/>
            <p:cNvSpPr txBox="1">
              <a:spLocks noChangeArrowheads="1"/>
            </p:cNvSpPr>
            <p:nvPr/>
          </p:nvSpPr>
          <p:spPr bwMode="auto">
            <a:xfrm>
              <a:off x="2191042" y="6180188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</a:t>
              </a:r>
              <a:r>
                <a:rPr kumimoji="0" lang="en-US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5</a:t>
              </a:r>
              <a:endParaRPr kumimoji="0" lang="hu-HU" alt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14" name="Szövegdoboz 60"/>
            <p:cNvSpPr txBox="1">
              <a:spLocks noChangeArrowheads="1"/>
            </p:cNvSpPr>
            <p:nvPr/>
          </p:nvSpPr>
          <p:spPr bwMode="auto">
            <a:xfrm>
              <a:off x="1624162" y="6183180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</a:t>
              </a:r>
              <a:r>
                <a:rPr kumimoji="0" lang="en-US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4</a:t>
              </a:r>
              <a:endParaRPr kumimoji="0" lang="hu-HU" alt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15" name="Szövegdoboz 60"/>
            <p:cNvSpPr txBox="1">
              <a:spLocks noChangeArrowheads="1"/>
            </p:cNvSpPr>
            <p:nvPr/>
          </p:nvSpPr>
          <p:spPr bwMode="auto">
            <a:xfrm>
              <a:off x="1043096" y="617122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</a:t>
              </a:r>
              <a:r>
                <a:rPr kumimoji="0" lang="en-US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3</a:t>
              </a:r>
              <a:endParaRPr kumimoji="0" lang="hu-HU" alt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17" name="Egyenes összekötő 57"/>
            <p:cNvCxnSpPr/>
            <p:nvPr/>
          </p:nvCxnSpPr>
          <p:spPr>
            <a:xfrm>
              <a:off x="1054730" y="6072965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Egyenes összekötő 57"/>
            <p:cNvCxnSpPr/>
            <p:nvPr/>
          </p:nvCxnSpPr>
          <p:spPr>
            <a:xfrm>
              <a:off x="3295522" y="606676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113763" y="5419026"/>
              <a:ext cx="970137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National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280290" y="5406143"/>
              <a:ext cx="123303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PowerWise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</a:t>
              </a:r>
              <a:r>
                <a:rPr kumimoji="0" lang="en-US" sz="13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macrocell</a:t>
              </a:r>
              <a:r>
                <a:rPr kumimoji="0" lang="en-US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13763" y="4620535"/>
              <a:ext cx="47961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Via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99190" y="4580176"/>
              <a:ext cx="1366080" cy="692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Adaptive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PowerSaver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 Nano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13763" y="2548422"/>
              <a:ext cx="1043876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Samsung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496384" y="2561298"/>
              <a:ext cx="909224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Exynos</a:t>
              </a: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7420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115908" y="3213346"/>
              <a:ext cx="389850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TI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587376" y="3209260"/>
              <a:ext cx="85472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OMAP3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5185898" y="3207112"/>
              <a:ext cx="85472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OMAP4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934686" y="3212613"/>
              <a:ext cx="85472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OMAP5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15908" y="1948923"/>
              <a:ext cx="194476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HiSilicon</a:t>
              </a: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(Huawei)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345447" y="1943111"/>
              <a:ext cx="1043876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Kirin 930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7388466" y="1730952"/>
              <a:ext cx="10070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Q1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/2015)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563994" y="2990318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(02/2008)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5223222" y="2989883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(2/2011)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5916536" y="2994037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(2/2012)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115908" y="1234771"/>
              <a:ext cx="611065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AMD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406467" y="1234774"/>
              <a:ext cx="86914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Carizzo</a:t>
              </a: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7344255" y="1045883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(02/2015)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115908" y="3950452"/>
              <a:ext cx="56137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IBM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219721" y="3950014"/>
              <a:ext cx="99738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POWER6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269765" y="3750170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(10/2007)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4608490" y="3953208"/>
              <a:ext cx="99738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POWER7</a:t>
              </a:r>
              <a:endPara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4710051" y="3740046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(2/2010)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6924539" y="3951060"/>
              <a:ext cx="99738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POWER8</a:t>
              </a:r>
              <a:endPara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6974584" y="3737898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(4/2014)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35139" y="4361573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/05/2008)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1433355" y="5174321"/>
              <a:ext cx="99418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(06/2004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7450560" y="2364165"/>
              <a:ext cx="10070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Q2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/2015)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338592" y="1232626"/>
              <a:ext cx="75212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Ryzen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lines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204991" y="1043735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(03/2017)</a:t>
              </a:r>
            </a:p>
          </p:txBody>
        </p:sp>
      </p:grpSp>
      <p:sp>
        <p:nvSpPr>
          <p:cNvPr id="7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(12)</a:t>
            </a:r>
          </a:p>
        </p:txBody>
      </p:sp>
    </p:spTree>
    <p:extLst>
      <p:ext uri="{BB962C8B-B14F-4D97-AF65-F5344CB8AC3E}">
        <p14:creationId xmlns:p14="http://schemas.microsoft.com/office/powerpoint/2010/main" val="3713973611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(13)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55127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Further details of the implementation of AVFS</a:t>
            </a:r>
          </a:p>
        </p:txBody>
      </p:sp>
    </p:spTree>
    <p:extLst>
      <p:ext uri="{BB962C8B-B14F-4D97-AF65-F5344CB8AC3E}">
        <p14:creationId xmlns:p14="http://schemas.microsoft.com/office/powerpoint/2010/main" val="3075419666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7274" y="1223755"/>
          <a:ext cx="8976574" cy="499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1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471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912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915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371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Vendor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Designation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Used in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Introduced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Controlled by 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National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PowerWise</a:t>
                      </a:r>
                      <a:r>
                        <a:rPr lang="en-US" sz="1300" dirty="0">
                          <a:latin typeface="+mj-lt"/>
                        </a:rPr>
                        <a:t>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</a:t>
                      </a:r>
                      <a:r>
                        <a:rPr lang="en-US" sz="1300" dirty="0" err="1">
                          <a:latin typeface="+mj-lt"/>
                        </a:rPr>
                        <a:t>Macrocell</a:t>
                      </a:r>
                      <a:r>
                        <a:rPr lang="en-US" sz="1300" dirty="0">
                          <a:latin typeface="+mj-lt"/>
                        </a:rPr>
                        <a:t>)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06/2004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HPM</a:t>
                      </a:r>
                      <a:r>
                        <a:rPr lang="en-US" sz="1300" baseline="0" dirty="0">
                          <a:latin typeface="+mj-lt"/>
                        </a:rPr>
                        <a:t> (Hardware 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Perf. Monitors)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(Critical path delay)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VIA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Adaptive </a:t>
                      </a:r>
                      <a:r>
                        <a:rPr lang="en-US" sz="1300" dirty="0" err="1">
                          <a:latin typeface="+mj-lt"/>
                        </a:rPr>
                        <a:t>PowerSaver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Nano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11/2008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Temperature headroom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(Temperature</a:t>
                      </a:r>
                      <a:r>
                        <a:rPr lang="en-US" sz="1300" baseline="0" dirty="0">
                          <a:latin typeface="+mj-lt"/>
                        </a:rPr>
                        <a:t> sensors)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IBM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Adaptive</a:t>
                      </a:r>
                      <a:r>
                        <a:rPr lang="en-US" sz="1300" baseline="0" dirty="0">
                          <a:latin typeface="+mj-lt"/>
                        </a:rPr>
                        <a:t> Energy Management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POWER6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POWER7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POWER8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07/2007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02/2010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04/2014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Critical Path Monitors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SmartReflex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OMAP</a:t>
                      </a:r>
                      <a:r>
                        <a:rPr lang="en-US" sz="1300" dirty="0">
                          <a:latin typeface="+mj-lt"/>
                        </a:rPr>
                        <a:t> 3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OMAP4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OMAP5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02/2008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02/2011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02/2012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Voltage Controlled Oscillator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Samsung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Adaptive Scaling Voltage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Exynos</a:t>
                      </a:r>
                      <a:r>
                        <a:rPr lang="en-US" sz="1300" dirty="0">
                          <a:latin typeface="+mj-lt"/>
                        </a:rPr>
                        <a:t> 7420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Q2</a:t>
                      </a:r>
                      <a:r>
                        <a:rPr lang="en-US" sz="1300" dirty="0">
                          <a:latin typeface="+mj-lt"/>
                        </a:rPr>
                        <a:t>/2015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Critical</a:t>
                      </a:r>
                      <a:r>
                        <a:rPr lang="en-US" sz="1300" baseline="0" dirty="0">
                          <a:latin typeface="+mj-lt"/>
                        </a:rPr>
                        <a:t> Path Monitors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AMD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Adaptive Frequency and Voltage scaling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Excavator-based</a:t>
                      </a:r>
                    </a:p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Carizzo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02/2015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Replica paths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(Critical Path monitors)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HiSilicon</a:t>
                      </a:r>
                      <a:r>
                        <a:rPr lang="en-US" sz="1300" dirty="0">
                          <a:latin typeface="+mj-lt"/>
                        </a:rPr>
                        <a:t> (Huawei)</a:t>
                      </a:r>
                      <a:r>
                        <a:rPr lang="en-US" sz="1300" baseline="0" dirty="0">
                          <a:latin typeface="+mj-lt"/>
                        </a:rPr>
                        <a:t>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AVS+ technology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Kirin 930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Q1</a:t>
                      </a:r>
                      <a:r>
                        <a:rPr lang="en-US" sz="1300" dirty="0">
                          <a:latin typeface="+mj-lt"/>
                        </a:rPr>
                        <a:t>/2015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HPM</a:t>
                      </a:r>
                      <a:r>
                        <a:rPr lang="en-US" sz="1300" dirty="0">
                          <a:latin typeface="+mj-lt"/>
                        </a:rPr>
                        <a:t> (Hardware Performance Monitors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(no details revealed)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AMD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Pure Power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RyZen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Q1</a:t>
                      </a:r>
                      <a:r>
                        <a:rPr lang="en-US" sz="1300" dirty="0">
                          <a:latin typeface="+mj-lt"/>
                        </a:rPr>
                        <a:t>/2017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Temperature, speed and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voltage</a:t>
                      </a:r>
                      <a:r>
                        <a:rPr lang="en-US" sz="1300" baseline="0" dirty="0">
                          <a:latin typeface="+mj-lt"/>
                        </a:rPr>
                        <a:t> monitors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71500" y="458670"/>
            <a:ext cx="83056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and key control technique of introduced AVFS technologies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(14)</a:t>
            </a:r>
          </a:p>
        </p:txBody>
      </p:sp>
    </p:spTree>
    <p:extLst>
      <p:ext uri="{BB962C8B-B14F-4D97-AF65-F5344CB8AC3E}">
        <p14:creationId xmlns:p14="http://schemas.microsoft.com/office/powerpoint/2010/main" val="1282610038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11681" y="1393892"/>
            <a:ext cx="3895238" cy="36000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1500" y="908720"/>
            <a:ext cx="67069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Timing requirement for correct operation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digital circuits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[58]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2270" y="5358882"/>
            <a:ext cx="7829195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Application Clock Period decreases with higher fc (it needs higher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Application Clock Period increases with lower fc (it needs lower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delay decreases with higher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delay increases with lower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5042675"/>
            <a:ext cx="16802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Basic relations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404162" y="3899490"/>
            <a:ext cx="18167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delay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636394" y="3873732"/>
            <a:ext cx="1867437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2871989" y="4641696"/>
            <a:ext cx="2150772" cy="4037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4658378"/>
            <a:ext cx="70852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Correct operation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critical path delay ≤ application clock period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5.4 A</a:t>
            </a:r>
            <a:r>
              <a:rPr lang="en-US" sz="1700" dirty="0"/>
              <a:t>VFS (Adaptive Voltage or Frequency Scaling) (15)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546775" y="1358770"/>
            <a:ext cx="4940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81790" y="3047474"/>
            <a:ext cx="3401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fc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1500" y="458670"/>
            <a:ext cx="70596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the implementation of AVFS -1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</p:spTree>
    <p:extLst>
      <p:ext uri="{BB962C8B-B14F-4D97-AF65-F5344CB8AC3E}">
        <p14:creationId xmlns:p14="http://schemas.microsoft.com/office/powerpoint/2010/main" val="1658342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(16)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4668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implementation of AVFS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6515" y="818710"/>
            <a:ext cx="8910990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dies have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large number of sensors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typically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(assumed subsequently) for checking circuit delays.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 provide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output codes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characterizing the actual delay 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them to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controller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power controller, typically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microprocessor, periodically senses the output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signals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critical path monitors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sets the supply voltage (in case of AVS)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or the clock frequency (in case of AFS)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accordingly in a closed loop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347537" y="3153704"/>
            <a:ext cx="168834" cy="343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91284" y="2753925"/>
            <a:ext cx="5110886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reduce supply voltage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case of AVS) or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increase 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case of AFS)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11560" y="3338990"/>
            <a:ext cx="72868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far as the actual circuit and environmental parameters (including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temperature, aging etc.) allow. </a:t>
            </a:r>
          </a:p>
        </p:txBody>
      </p:sp>
    </p:spTree>
    <p:extLst>
      <p:ext uri="{BB962C8B-B14F-4D97-AF65-F5344CB8AC3E}">
        <p14:creationId xmlns:p14="http://schemas.microsoft.com/office/powerpoint/2010/main" val="3408480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82253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Sensors implemented on a CCX die (4-core Core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CompleX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AMD’s Zen processors to support AVS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52400" y="4540522"/>
            <a:ext cx="83572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overlook processor speed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(clock frequency); they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allow to reduce core voltage in a controlled way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far as possible, whereby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a given clock frequency remains maintained.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5.4 A</a:t>
            </a:r>
            <a:r>
              <a:rPr lang="en-US" sz="1700" kern="1200" dirty="0"/>
              <a:t>VFS (Adaptive Voltage or Frequency Scaling) (17)</a:t>
            </a:r>
          </a:p>
        </p:txBody>
      </p:sp>
      <p:pic>
        <p:nvPicPr>
          <p:cNvPr id="7" name="Picture 6" descr="amd-ryzen-slide-11"/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454959" y="1358770"/>
            <a:ext cx="8258735" cy="3084611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152400" y="6481482"/>
            <a:ext cx="7708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kritikus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áramköri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szakaszok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sebességét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ellenörző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monitorok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4438151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5.4 A</a:t>
            </a:r>
            <a:r>
              <a:rPr lang="en-US" sz="1700" kern="1200" dirty="0"/>
              <a:t>VFS (Adaptive Voltage or Frequency Scaling) (18)</a:t>
            </a:r>
          </a:p>
        </p:txBody>
      </p:sp>
      <p:pic>
        <p:nvPicPr>
          <p:cNvPr id="6" name="Content Placeholder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900860" y="1268760"/>
            <a:ext cx="4991619" cy="24309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-18510" y="458670"/>
            <a:ext cx="93610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Closed-loop control in AMD’s Zen processors to implement AVS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1269720"/>
            <a:ext cx="35547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Boost: AVS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Control: Turbo Boost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457955" y="2348880"/>
            <a:ext cx="1614545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Microcontroller</a:t>
            </a:r>
          </a:p>
        </p:txBody>
      </p:sp>
    </p:spTree>
    <p:extLst>
      <p:ext uri="{BB962C8B-B14F-4D97-AF65-F5344CB8AC3E}">
        <p14:creationId xmlns:p14="http://schemas.microsoft.com/office/powerpoint/2010/main" val="2594927952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87595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Achieved gains in both use cases of AVFS in an IBM server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22132" y="4739423"/>
            <a:ext cx="740266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Static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guardband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Traditional worst case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guardband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guardband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Use of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optimize voltage (AVS) or frequency (AFS)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31252" y="5293214"/>
            <a:ext cx="84227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(Workload: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SPECPower_ssj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100 % load level (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Energyscale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DPS.-FP policy))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(Running on IBM Power 750 Express Server (32 cores, 64 GB, 22 C ambient temperature))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15900" y="1053563"/>
            <a:ext cx="8343901" cy="3517900"/>
            <a:chOff x="215900" y="1092200"/>
            <a:chExt cx="8343901" cy="351790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50323" t="46163" b="5063"/>
            <a:stretch/>
          </p:blipFill>
          <p:spPr>
            <a:xfrm>
              <a:off x="215900" y="1498600"/>
              <a:ext cx="4266045" cy="3111500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781" t="45167" r="51747" b="5064"/>
            <a:stretch/>
          </p:blipFill>
          <p:spPr>
            <a:xfrm>
              <a:off x="4483101" y="1435100"/>
              <a:ext cx="4076700" cy="3175000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655030" y="1092200"/>
              <a:ext cx="30396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AVS (Used for 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undervolting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933862" y="1092200"/>
              <a:ext cx="301076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AFS (Used for overclocking)</a:t>
              </a: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873345" y="4090540"/>
              <a:ext cx="511318" cy="156755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07479" y="3950019"/>
              <a:ext cx="67197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cores</a:t>
              </a:r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5327294" y="4139908"/>
              <a:ext cx="511318" cy="156755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248549" y="3986508"/>
              <a:ext cx="67197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cores</a:t>
              </a:r>
            </a:p>
          </p:txBody>
        </p:sp>
      </p:grp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(19)</a:t>
            </a:r>
          </a:p>
        </p:txBody>
      </p:sp>
    </p:spTree>
    <p:extLst>
      <p:ext uri="{BB962C8B-B14F-4D97-AF65-F5344CB8AC3E}">
        <p14:creationId xmlns:p14="http://schemas.microsoft.com/office/powerpoint/2010/main" val="19322283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76702" y="1979070"/>
            <a:ext cx="7937611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ignificance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power management in processors</a:t>
            </a:r>
          </a:p>
        </p:txBody>
      </p:sp>
    </p:spTree>
    <p:extLst>
      <p:ext uri="{BB962C8B-B14F-4D97-AF65-F5344CB8AC3E}">
        <p14:creationId xmlns:p14="http://schemas.microsoft.com/office/powerpoint/2010/main" val="22882764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4864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Initiatives to reduce power consumption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9897" y="1133236"/>
            <a:ext cx="8847137" cy="636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a)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Energy Star </a:t>
            </a:r>
            <a:r>
              <a:rPr lang="en-US" sz="1600" dirty="0">
                <a:latin typeface="+mj-lt"/>
              </a:rPr>
              <a:t>initiative, and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b)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AMD's </a:t>
            </a:r>
            <a:r>
              <a:rPr lang="en-US" sz="1600" dirty="0">
                <a:latin typeface="Verdana"/>
              </a:rPr>
              <a:t>initiative to achieve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25x energy efficiency increase </a:t>
            </a:r>
            <a:r>
              <a:rPr lang="en-US" sz="1600" dirty="0">
                <a:latin typeface="Verdana"/>
              </a:rPr>
              <a:t>between 2014-2020</a:t>
            </a:r>
            <a:endParaRPr lang="en-US" sz="1600" dirty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818201"/>
            <a:ext cx="9143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Subsequently, we discuss two initiatives for reducing energy consumption, as follows:</a:t>
            </a:r>
          </a:p>
        </p:txBody>
      </p:sp>
    </p:spTree>
    <p:extLst>
      <p:ext uri="{BB962C8B-B14F-4D97-AF65-F5344CB8AC3E}">
        <p14:creationId xmlns:p14="http://schemas.microsoft.com/office/powerpoint/2010/main" val="3714764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89037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Coping with voltage droops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the Lecture not discussed)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839030"/>
            <a:ext cx="844102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supply voltage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microprocessors shows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significant fluctuations caused by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fast changes in the current demand,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including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 droops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response to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workload variations, as indicated in the next Figure.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(20)</a:t>
            </a:r>
          </a:p>
        </p:txBody>
      </p:sp>
    </p:spTree>
    <p:extLst>
      <p:ext uri="{BB962C8B-B14F-4D97-AF65-F5344CB8AC3E}">
        <p14:creationId xmlns:p14="http://schemas.microsoft.com/office/powerpoint/2010/main" val="376887504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3264" t="46764" r="45210" b="8339"/>
          <a:stretch/>
        </p:blipFill>
        <p:spPr>
          <a:xfrm>
            <a:off x="100502" y="1143537"/>
            <a:ext cx="8947004" cy="420220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646818" y="6703505"/>
            <a:ext cx="1774845" cy="1701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http://www.goldfries.com/downloadables/AMD_Carrizo.pdf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75254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Variations of the supply voltage, including voltage droops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90153" y="1485900"/>
            <a:ext cx="7018986" cy="1012601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(21)</a:t>
            </a:r>
          </a:p>
        </p:txBody>
      </p:sp>
    </p:spTree>
    <p:extLst>
      <p:ext uri="{BB962C8B-B14F-4D97-AF65-F5344CB8AC3E}">
        <p14:creationId xmlns:p14="http://schemas.microsoft.com/office/powerpoint/2010/main" val="756113766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909010"/>
            <a:ext cx="77736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These short voltage variations, including voltage droops, may amount to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100 to 200 mV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below.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78588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Variations of the supply voltage, including voltage droops -2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4909" y="1797021"/>
            <a:ext cx="6269389" cy="4028082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135208" y="5950038"/>
            <a:ext cx="51758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Voltage droop in the supply voltage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(22)</a:t>
            </a:r>
          </a:p>
        </p:txBody>
      </p:sp>
    </p:spTree>
    <p:extLst>
      <p:ext uri="{BB962C8B-B14F-4D97-AF65-F5344CB8AC3E}">
        <p14:creationId xmlns:p14="http://schemas.microsoft.com/office/powerpoint/2010/main" val="1376008476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55672" y="847451"/>
            <a:ext cx="8855116" cy="30315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address voltage droops,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large extra margin of 10 to 15 %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must be added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the ideal, voltage variations free min. voltage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values needed to guarantee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 given fc.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additional voltage margin gives rise to wasting power.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avoid excess power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due to voltage droops,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several techniques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were introduced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including those used for Intel's Itanium Montecito )2006)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Nehalem (2008) and AMD's Steamroller-based Kaveri (2014) processors,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summarized in [63].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these, we show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solution, called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Clocking System,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in the Steamroller-based Kaveri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desktop and mobile processor,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2014.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42734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Coping with voltage droops -2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(23)</a:t>
            </a:r>
          </a:p>
        </p:txBody>
      </p:sp>
    </p:spTree>
    <p:extLst>
      <p:ext uri="{BB962C8B-B14F-4D97-AF65-F5344CB8AC3E}">
        <p14:creationId xmlns:p14="http://schemas.microsoft.com/office/powerpoint/2010/main" val="2014866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65298" y="853555"/>
            <a:ext cx="8324715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solution uses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droop detector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stretcher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droop detector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implemented as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delay line built up of 40 delay cells,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shown below.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4911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Adaptive Clocking System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(24)</a:t>
            </a:r>
          </a:p>
        </p:txBody>
      </p:sp>
    </p:spTree>
    <p:extLst>
      <p:ext uri="{BB962C8B-B14F-4D97-AF65-F5344CB8AC3E}">
        <p14:creationId xmlns:p14="http://schemas.microsoft.com/office/powerpoint/2010/main" val="1286906333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b="6746"/>
          <a:stretch/>
        </p:blipFill>
        <p:spPr>
          <a:xfrm>
            <a:off x="128791" y="935813"/>
            <a:ext cx="8036416" cy="444524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168201" y="5409220"/>
            <a:ext cx="3060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Droop detector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71667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droop detector in AMD's Adaptive Clocking System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078048" y="5849407"/>
            <a:ext cx="612385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DLL FSM: Delay Locked Loop Finite State Machine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Phased Locked Loop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PD: Phase Detector (generates a voltage signal which represents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the difference in phase between two signal inputs.)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(25)</a:t>
            </a:r>
          </a:p>
        </p:txBody>
      </p:sp>
    </p:spTree>
    <p:extLst>
      <p:ext uri="{BB962C8B-B14F-4D97-AF65-F5344CB8AC3E}">
        <p14:creationId xmlns:p14="http://schemas.microsoft.com/office/powerpoint/2010/main" val="3974474286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72145" y="843395"/>
            <a:ext cx="8811831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delay line is designed so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rising edge travels to the end at nominal voltage.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the supply voltage drops, the rising edge lags,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phase detector will be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triggered to indicate the delay.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detected voltage drop will be forwarded to the clock stretcher, which reduces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clock speed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shown below.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4911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Adaptive Clocking System -2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(26)</a:t>
            </a:r>
          </a:p>
        </p:txBody>
      </p:sp>
    </p:spTree>
    <p:extLst>
      <p:ext uri="{BB962C8B-B14F-4D97-AF65-F5344CB8AC3E}">
        <p14:creationId xmlns:p14="http://schemas.microsoft.com/office/powerpoint/2010/main" val="2073041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7714" y="1491876"/>
            <a:ext cx="7028571" cy="333333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878747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saving achieved in AMD's Adaptive Clocking System that addresses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also voltage droops, in the Steamroller-based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Kaveri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(28)</a:t>
            </a:r>
          </a:p>
        </p:txBody>
      </p:sp>
    </p:spTree>
    <p:extLst>
      <p:ext uri="{BB962C8B-B14F-4D97-AF65-F5344CB8AC3E}">
        <p14:creationId xmlns:p14="http://schemas.microsoft.com/office/powerpoint/2010/main" val="564820684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1" y="1517650"/>
            <a:ext cx="8273200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6.3 AMD’s Turbo Core technologies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16705" y="5454225"/>
            <a:ext cx="49955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6.3 isn’t part of the Lecture.</a:t>
            </a: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438038" y="2491016"/>
            <a:ext cx="8183675" cy="468000"/>
            <a:chOff x="697" y="1638"/>
            <a:chExt cx="4450" cy="292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6.3.1 AMD’s 1. gen. Turbo Core technology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483349" y="3007825"/>
            <a:ext cx="8138364" cy="468000"/>
            <a:chOff x="695" y="1631"/>
            <a:chExt cx="4737" cy="491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6.3.2 AMD’s 2. gen. Turbo Core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0" name="Group 7"/>
          <p:cNvGrpSpPr>
            <a:grpSpLocks/>
          </p:cNvGrpSpPr>
          <p:nvPr/>
        </p:nvGrpSpPr>
        <p:grpSpPr bwMode="auto">
          <a:xfrm>
            <a:off x="489290" y="3519010"/>
            <a:ext cx="8132423" cy="468000"/>
            <a:chOff x="695" y="1631"/>
            <a:chExt cx="4737" cy="491"/>
          </a:xfrm>
        </p:grpSpPr>
        <p:sp>
          <p:nvSpPr>
            <p:cNvPr id="11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6.3.3 AMD’s STAPM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3" name="Group 7"/>
          <p:cNvGrpSpPr>
            <a:grpSpLocks/>
          </p:cNvGrpSpPr>
          <p:nvPr/>
        </p:nvGrpSpPr>
        <p:grpSpPr bwMode="auto">
          <a:xfrm>
            <a:off x="484086" y="4014065"/>
            <a:ext cx="8138364" cy="468000"/>
            <a:chOff x="695" y="1631"/>
            <a:chExt cx="4737" cy="491"/>
          </a:xfrm>
        </p:grpSpPr>
        <p:sp>
          <p:nvSpPr>
            <p:cNvPr id="14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6.3.4 AMD’s Precision Boost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6" name="Group 7"/>
          <p:cNvGrpSpPr>
            <a:grpSpLocks/>
          </p:cNvGrpSpPr>
          <p:nvPr/>
        </p:nvGrpSpPr>
        <p:grpSpPr bwMode="auto">
          <a:xfrm>
            <a:off x="490027" y="4525250"/>
            <a:ext cx="8132423" cy="468000"/>
            <a:chOff x="695" y="1631"/>
            <a:chExt cx="4737" cy="491"/>
          </a:xfrm>
        </p:grpSpPr>
        <p:sp>
          <p:nvSpPr>
            <p:cNvPr id="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6.3.5 AMD’s Precision Boost 2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1D4A629-111D-4436-F4DE-8AD281295C77}"/>
              </a:ext>
            </a:extLst>
          </p:cNvPr>
          <p:cNvSpPr txBox="1"/>
          <p:nvPr/>
        </p:nvSpPr>
        <p:spPr>
          <a:xfrm>
            <a:off x="3630322" y="773705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Annex 3.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540846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Egyenes összekötő nyíllal 2"/>
          <p:cNvCxnSpPr/>
          <p:nvPr/>
        </p:nvCxnSpPr>
        <p:spPr>
          <a:xfrm flipV="1">
            <a:off x="611560" y="4233553"/>
            <a:ext cx="7830870" cy="309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4"/>
          <p:cNvCxnSpPr/>
          <p:nvPr/>
        </p:nvCxnSpPr>
        <p:spPr>
          <a:xfrm>
            <a:off x="3980229" y="4177206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gyenes összekötő 13"/>
          <p:cNvCxnSpPr/>
          <p:nvPr/>
        </p:nvCxnSpPr>
        <p:spPr>
          <a:xfrm>
            <a:off x="2093592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5"/>
          <p:cNvCxnSpPr/>
          <p:nvPr/>
        </p:nvCxnSpPr>
        <p:spPr>
          <a:xfrm>
            <a:off x="5235684" y="4180921"/>
            <a:ext cx="0" cy="1126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zövegdoboz 16"/>
          <p:cNvSpPr txBox="1">
            <a:spLocks noChangeArrowheads="1"/>
          </p:cNvSpPr>
          <p:nvPr/>
        </p:nvSpPr>
        <p:spPr bwMode="auto">
          <a:xfrm>
            <a:off x="6481249" y="429361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" name="Szövegdoboz 17"/>
          <p:cNvSpPr txBox="1">
            <a:spLocks noChangeArrowheads="1"/>
          </p:cNvSpPr>
          <p:nvPr/>
        </p:nvSpPr>
        <p:spPr bwMode="auto">
          <a:xfrm>
            <a:off x="7062237" y="4298569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8" name="Egyenes összekötő 54"/>
          <p:cNvCxnSpPr/>
          <p:nvPr/>
        </p:nvCxnSpPr>
        <p:spPr>
          <a:xfrm>
            <a:off x="4607957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55"/>
          <p:cNvCxnSpPr/>
          <p:nvPr/>
        </p:nvCxnSpPr>
        <p:spPr>
          <a:xfrm>
            <a:off x="3352502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56"/>
          <p:cNvCxnSpPr/>
          <p:nvPr/>
        </p:nvCxnSpPr>
        <p:spPr>
          <a:xfrm>
            <a:off x="5849591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gyenes összekötő 57"/>
          <p:cNvCxnSpPr/>
          <p:nvPr/>
        </p:nvCxnSpPr>
        <p:spPr>
          <a:xfrm>
            <a:off x="2717864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gyenes összekötő 58"/>
          <p:cNvCxnSpPr/>
          <p:nvPr/>
        </p:nvCxnSpPr>
        <p:spPr>
          <a:xfrm>
            <a:off x="1473927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Szövegdoboz 60"/>
          <p:cNvSpPr txBox="1">
            <a:spLocks noChangeArrowheads="1"/>
          </p:cNvSpPr>
          <p:nvPr/>
        </p:nvSpPr>
        <p:spPr bwMode="auto">
          <a:xfrm>
            <a:off x="2746759" y="4297331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12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4" name="Szövegdoboz 61"/>
          <p:cNvSpPr txBox="1">
            <a:spLocks noChangeArrowheads="1"/>
          </p:cNvSpPr>
          <p:nvPr/>
        </p:nvSpPr>
        <p:spPr bwMode="auto">
          <a:xfrm>
            <a:off x="3338657" y="4298569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13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5" name="Szövegdoboz 62"/>
          <p:cNvSpPr txBox="1">
            <a:spLocks noChangeArrowheads="1"/>
          </p:cNvSpPr>
          <p:nvPr/>
        </p:nvSpPr>
        <p:spPr bwMode="auto">
          <a:xfrm>
            <a:off x="3978956" y="429361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14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6" name="Szövegdoboz 65"/>
          <p:cNvSpPr txBox="1">
            <a:spLocks noChangeArrowheads="1"/>
          </p:cNvSpPr>
          <p:nvPr/>
        </p:nvSpPr>
        <p:spPr bwMode="auto">
          <a:xfrm>
            <a:off x="4622893" y="429361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15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7" name="Szövegdoboz 66"/>
          <p:cNvSpPr txBox="1">
            <a:spLocks noChangeArrowheads="1"/>
          </p:cNvSpPr>
          <p:nvPr/>
        </p:nvSpPr>
        <p:spPr bwMode="auto">
          <a:xfrm>
            <a:off x="5249698" y="4294854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" name="Szövegdoboz 67"/>
          <p:cNvSpPr txBox="1">
            <a:spLocks noChangeArrowheads="1"/>
          </p:cNvSpPr>
          <p:nvPr/>
        </p:nvSpPr>
        <p:spPr bwMode="auto">
          <a:xfrm>
            <a:off x="5865175" y="429361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" name="Szövegdoboz 17"/>
          <p:cNvSpPr txBox="1">
            <a:spLocks noChangeArrowheads="1"/>
          </p:cNvSpPr>
          <p:nvPr/>
        </p:nvSpPr>
        <p:spPr bwMode="auto">
          <a:xfrm>
            <a:off x="7614128" y="4298388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0" name="Egyenes összekötő 56"/>
          <p:cNvCxnSpPr/>
          <p:nvPr/>
        </p:nvCxnSpPr>
        <p:spPr>
          <a:xfrm>
            <a:off x="6463573" y="4186932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86"/>
          <p:cNvCxnSpPr/>
          <p:nvPr/>
        </p:nvCxnSpPr>
        <p:spPr>
          <a:xfrm>
            <a:off x="6465286" y="4186575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56"/>
          <p:cNvCxnSpPr/>
          <p:nvPr/>
        </p:nvCxnSpPr>
        <p:spPr>
          <a:xfrm>
            <a:off x="7079268" y="4186395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56"/>
          <p:cNvCxnSpPr/>
          <p:nvPr/>
        </p:nvCxnSpPr>
        <p:spPr>
          <a:xfrm>
            <a:off x="7619387" y="4177202"/>
            <a:ext cx="0" cy="1113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56"/>
          <p:cNvCxnSpPr/>
          <p:nvPr/>
        </p:nvCxnSpPr>
        <p:spPr>
          <a:xfrm>
            <a:off x="8160376" y="4179632"/>
            <a:ext cx="0" cy="1113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57"/>
          <p:cNvCxnSpPr/>
          <p:nvPr/>
        </p:nvCxnSpPr>
        <p:spPr>
          <a:xfrm>
            <a:off x="1473046" y="417815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gyenes összekötő 57"/>
          <p:cNvCxnSpPr/>
          <p:nvPr/>
        </p:nvCxnSpPr>
        <p:spPr>
          <a:xfrm>
            <a:off x="849116" y="4184129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Szövegdoboz 60"/>
          <p:cNvSpPr txBox="1">
            <a:spLocks noChangeArrowheads="1"/>
          </p:cNvSpPr>
          <p:nvPr/>
        </p:nvSpPr>
        <p:spPr bwMode="auto">
          <a:xfrm>
            <a:off x="2118131" y="4294347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11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3" name="Szövegdoboz 60"/>
          <p:cNvSpPr txBox="1">
            <a:spLocks noChangeArrowheads="1"/>
          </p:cNvSpPr>
          <p:nvPr/>
        </p:nvSpPr>
        <p:spPr bwMode="auto">
          <a:xfrm>
            <a:off x="1488998" y="4297339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4" name="Szövegdoboz 60"/>
          <p:cNvSpPr txBox="1">
            <a:spLocks noChangeArrowheads="1"/>
          </p:cNvSpPr>
          <p:nvPr/>
        </p:nvSpPr>
        <p:spPr bwMode="auto">
          <a:xfrm>
            <a:off x="844121" y="428538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36" name="Egyenes összekötő 57"/>
          <p:cNvCxnSpPr/>
          <p:nvPr/>
        </p:nvCxnSpPr>
        <p:spPr>
          <a:xfrm>
            <a:off x="2091163" y="418092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itle 3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 AMD’s Turbo Core technologies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11560" y="3464380"/>
            <a:ext cx="227332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(1. gen) Turbo Core</a:t>
            </a:r>
          </a:p>
        </p:txBody>
      </p:sp>
      <p:sp>
        <p:nvSpPr>
          <p:cNvPr id="41" name="TextBox 40"/>
          <p:cNvSpPr txBox="1"/>
          <p:nvPr/>
        </p:nvSpPr>
        <p:spPr>
          <a:xfrm rot="10800000">
            <a:off x="1601671" y="3689405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158647" y="2896197"/>
            <a:ext cx="229161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gen.Turbo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</a:t>
            </a:r>
          </a:p>
        </p:txBody>
      </p:sp>
      <p:sp>
        <p:nvSpPr>
          <p:cNvPr id="45" name="TextBox 44"/>
          <p:cNvSpPr txBox="1"/>
          <p:nvPr/>
        </p:nvSpPr>
        <p:spPr>
          <a:xfrm rot="10800000">
            <a:off x="2006895" y="3121222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705917" y="2449267"/>
            <a:ext cx="830703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STAPM</a:t>
            </a:r>
          </a:p>
        </p:txBody>
      </p:sp>
      <p:sp>
        <p:nvSpPr>
          <p:cNvPr id="47" name="TextBox 46"/>
          <p:cNvSpPr txBox="1"/>
          <p:nvPr/>
        </p:nvSpPr>
        <p:spPr>
          <a:xfrm rot="10800000">
            <a:off x="3987114" y="2655042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5224522" y="1844200"/>
            <a:ext cx="177033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</a:t>
            </a:r>
          </a:p>
        </p:txBody>
      </p:sp>
      <p:sp>
        <p:nvSpPr>
          <p:cNvPr id="49" name="TextBox 48"/>
          <p:cNvSpPr txBox="1"/>
          <p:nvPr/>
        </p:nvSpPr>
        <p:spPr>
          <a:xfrm rot="10800000">
            <a:off x="5832141" y="2069225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386201" y="1268760"/>
            <a:ext cx="190535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2</a:t>
            </a:r>
          </a:p>
        </p:txBody>
      </p:sp>
      <p:sp>
        <p:nvSpPr>
          <p:cNvPr id="51" name="TextBox 50"/>
          <p:cNvSpPr txBox="1"/>
          <p:nvPr/>
        </p:nvSpPr>
        <p:spPr>
          <a:xfrm rot="10800000">
            <a:off x="6099695" y="1484160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1500" y="458670"/>
            <a:ext cx="43412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6.3 AMD’s Turbo Boost technologies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74F6659-41A4-A2B4-375F-6F0AAAC0DA48}"/>
              </a:ext>
            </a:extLst>
          </p:cNvPr>
          <p:cNvSpPr txBox="1"/>
          <p:nvPr/>
        </p:nvSpPr>
        <p:spPr>
          <a:xfrm>
            <a:off x="566555" y="818710"/>
            <a:ext cx="1263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111928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(28)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6084295"/>
            <a:ext cx="86409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1600" dirty="0">
                <a:solidFill>
                  <a:srgbClr val="000000"/>
                </a:solidFill>
                <a:latin typeface="+mj-lt"/>
              </a:rPr>
              <a:t>ACPI: Advanced Configuration and Power Interface</a:t>
            </a:r>
          </a:p>
          <a:p>
            <a:pPr algn="ctr"/>
            <a:r>
              <a:rPr lang="en-US" altLang="en-US" sz="1600" dirty="0">
                <a:solidFill>
                  <a:srgbClr val="000000"/>
                </a:solidFill>
                <a:latin typeface="+mj-lt"/>
              </a:rPr>
              <a:t> (open standard, originally developed by Intel, Microsoft and Toshiba in 1996).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-45005" y="877898"/>
            <a:ext cx="9189005" cy="115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460844"/>
            <a:ext cx="794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a) The Energy Star initiative to reduce energy consumption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8</a:t>
            </a:r>
            <a:r>
              <a:rPr lang="en-US" dirty="0">
                <a:latin typeface="+mj-lt"/>
              </a:rPr>
              <a:t>]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-1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/>
          <a:srcRect r="26374"/>
          <a:stretch/>
        </p:blipFill>
        <p:spPr>
          <a:xfrm>
            <a:off x="3845724" y="3113965"/>
            <a:ext cx="1311341" cy="140243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D236AAA-6712-797E-7ED8-7A2DD2420C9A}"/>
              </a:ext>
            </a:extLst>
          </p:cNvPr>
          <p:cNvSpPr/>
          <p:nvPr/>
        </p:nvSpPr>
        <p:spPr bwMode="auto">
          <a:xfrm>
            <a:off x="-26495" y="2033588"/>
            <a:ext cx="9189005" cy="861802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B333F8C-B88C-FC25-ED1C-EA5F2157541B}"/>
              </a:ext>
            </a:extLst>
          </p:cNvPr>
          <p:cNvSpPr txBox="1"/>
          <p:nvPr/>
        </p:nvSpPr>
        <p:spPr>
          <a:xfrm>
            <a:off x="284132" y="877898"/>
            <a:ext cx="9143508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 panose="020B0604030504040204" pitchFamily="34" charset="0"/>
              </a:rPr>
              <a:t>It was launched in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1992</a:t>
            </a:r>
            <a:r>
              <a:rPr lang="en-US" sz="1600" dirty="0">
                <a:latin typeface="Verdana" panose="020B0604030504040204" pitchFamily="34" charset="0"/>
              </a:rPr>
              <a:t> by the US Environmental Protection Agency (EPA)</a:t>
            </a:r>
          </a:p>
          <a:p>
            <a:r>
              <a:rPr lang="en-US" sz="1600" dirty="0">
                <a:latin typeface="Verdana" panose="020B0604030504040204" pitchFamily="34" charset="0"/>
              </a:rPr>
              <a:t>      to generate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awareness of energy saving </a:t>
            </a:r>
            <a:r>
              <a:rPr lang="en-US" sz="1600" dirty="0">
                <a:latin typeface="Verdana" panose="020B0604030504040204" pitchFamily="34" charset="0"/>
              </a:rPr>
              <a:t>in different processor categories, like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Verdana" panose="020B0604030504040204" pitchFamily="34" charset="0"/>
              </a:rPr>
              <a:t>      desktops, laptops etc. 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The 5. version </a:t>
            </a:r>
            <a:r>
              <a:rPr lang="en-US" sz="1600" dirty="0">
                <a:latin typeface="Verdana" panose="020B0604030504040204" pitchFamily="34" charset="0"/>
              </a:rPr>
              <a:t>of this initiative was released in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2009.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Verdana" panose="020B0604030504040204" pitchFamily="34" charset="0"/>
              </a:rPr>
              <a:t>It provides different formulae for </a:t>
            </a:r>
            <a:r>
              <a:rPr lang="en-US" sz="1600" spc="-20" dirty="0">
                <a:solidFill>
                  <a:srgbClr val="0070C0"/>
                </a:solidFill>
                <a:latin typeface="Verdana" panose="020B0604030504040204" pitchFamily="34" charset="0"/>
              </a:rPr>
              <a:t>calculating the </a:t>
            </a:r>
            <a:r>
              <a:rPr lang="en-US" sz="1600" spc="-20" dirty="0">
                <a:solidFill>
                  <a:srgbClr val="FF0000"/>
                </a:solidFill>
                <a:latin typeface="Verdana" panose="020B0604030504040204" pitchFamily="34" charset="0"/>
              </a:rPr>
              <a:t>annual Typical Energy Consumption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 panose="020B0604030504040204" pitchFamily="34" charset="0"/>
              </a:rPr>
              <a:t>      (TEC) in inactive ACPI states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for different processor classes </a:t>
            </a:r>
            <a:r>
              <a:rPr lang="en-US" sz="1600" dirty="0">
                <a:latin typeface="Verdana" panose="020B0604030504040204" pitchFamily="34" charset="0"/>
              </a:rPr>
              <a:t>and gives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maximum</a:t>
            </a:r>
          </a:p>
          <a:p>
            <a:r>
              <a:rPr lang="en-US" sz="1600" dirty="0">
                <a:latin typeface="Verdana" panose="020B0604030504040204" pitchFamily="34" charset="0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 TEC figures as a criterium for using the Energy Star sticker. 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3607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3" grpId="0" animBg="1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8840"/>
            <a:ext cx="8340725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6.3.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MD’s 1. gen. Turbo Core technology</a:t>
            </a:r>
          </a:p>
        </p:txBody>
      </p:sp>
    </p:spTree>
    <p:extLst>
      <p:ext uri="{BB962C8B-B14F-4D97-AF65-F5344CB8AC3E}">
        <p14:creationId xmlns:p14="http://schemas.microsoft.com/office/powerpoint/2010/main" val="2805675291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5" name="Text Box 5"/>
          <p:cNvSpPr txBox="1">
            <a:spLocks noChangeArrowheads="1"/>
          </p:cNvSpPr>
          <p:nvPr/>
        </p:nvSpPr>
        <p:spPr bwMode="auto">
          <a:xfrm>
            <a:off x="206515" y="818710"/>
            <a:ext cx="81417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It appeared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K10.5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Istambul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-based up to 6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Phenom II X6 DT series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processors in 4/2010.</a:t>
            </a:r>
          </a:p>
        </p:txBody>
      </p:sp>
      <p:sp>
        <p:nvSpPr>
          <p:cNvPr id="428036" name="Text Box 6"/>
          <p:cNvSpPr txBox="1">
            <a:spLocks noChangeArrowheads="1"/>
          </p:cNvSpPr>
          <p:nvPr/>
        </p:nvSpPr>
        <p:spPr bwMode="auto">
          <a:xfrm>
            <a:off x="210046" y="1353294"/>
            <a:ext cx="8981690" cy="621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This processor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did not yet support power-gating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Much less power headroom could be utilized for the Turbo core technology.</a:t>
            </a:r>
          </a:p>
        </p:txBody>
      </p:sp>
      <p:sp>
        <p:nvSpPr>
          <p:cNvPr id="428038" name="Text Box 8"/>
          <p:cNvSpPr txBox="1">
            <a:spLocks noChangeArrowheads="1"/>
          </p:cNvSpPr>
          <p:nvPr/>
        </p:nvSpPr>
        <p:spPr bwMode="auto">
          <a:xfrm>
            <a:off x="210046" y="1958886"/>
            <a:ext cx="885069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Beyond the base clock frequency, there was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only a single higher frequency value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turbo frequency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  </a:t>
            </a:r>
          </a:p>
        </p:txBody>
      </p:sp>
      <p:sp>
        <p:nvSpPr>
          <p:cNvPr id="428039" name="AutoShape 10"/>
          <p:cNvSpPr>
            <a:spLocks noChangeArrowheads="1"/>
          </p:cNvSpPr>
          <p:nvPr/>
        </p:nvSpPr>
        <p:spPr bwMode="auto">
          <a:xfrm>
            <a:off x="656565" y="1767496"/>
            <a:ext cx="358775" cy="52387"/>
          </a:xfrm>
          <a:prstGeom prst="rightArrow">
            <a:avLst>
              <a:gd name="adj1" fmla="val 50000"/>
              <a:gd name="adj2" fmla="val 171214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8040" name="Text Box 11"/>
          <p:cNvSpPr txBox="1">
            <a:spLocks noChangeArrowheads="1"/>
          </p:cNvSpPr>
          <p:nvPr/>
        </p:nvSpPr>
        <p:spPr bwMode="auto">
          <a:xfrm>
            <a:off x="221482" y="2523305"/>
            <a:ext cx="812690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Due to the limited power headroom available, Turbo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became seldom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activated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and, if so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only for short times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shown in the next Figure.</a:t>
            </a:r>
          </a:p>
        </p:txBody>
      </p:sp>
      <p:sp>
        <p:nvSpPr>
          <p:cNvPr id="428044" name="Text Box 16"/>
          <p:cNvSpPr txBox="1">
            <a:spLocks noChangeArrowheads="1"/>
          </p:cNvSpPr>
          <p:nvPr/>
        </p:nvSpPr>
        <p:spPr bwMode="auto">
          <a:xfrm>
            <a:off x="71500" y="458670"/>
            <a:ext cx="559480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6.3.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MD’s 1. gen. Turbo Core technology -1 </a:t>
            </a:r>
          </a:p>
        </p:txBody>
      </p:sp>
      <p:sp>
        <p:nvSpPr>
          <p:cNvPr id="1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(1)</a:t>
            </a:r>
          </a:p>
        </p:txBody>
      </p:sp>
    </p:spTree>
    <p:extLst>
      <p:ext uri="{BB962C8B-B14F-4D97-AF65-F5344CB8AC3E}">
        <p14:creationId xmlns:p14="http://schemas.microsoft.com/office/powerpoint/2010/main" val="2796623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8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8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8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8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80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80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80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80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80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80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80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80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80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80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80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80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(2)</a:t>
            </a:r>
          </a:p>
        </p:txBody>
      </p:sp>
      <p:sp>
        <p:nvSpPr>
          <p:cNvPr id="4" name="Text Box 13"/>
          <p:cNvSpPr txBox="1">
            <a:spLocks noChangeArrowheads="1"/>
          </p:cNvSpPr>
          <p:nvPr/>
        </p:nvSpPr>
        <p:spPr bwMode="auto">
          <a:xfrm>
            <a:off x="71500" y="458670"/>
            <a:ext cx="919270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Example: Operation of AMD’s 1. gen. Turbo Core technology in their K10.5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Istambul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-based Phenom II X6 DT processor with up to 6 cores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</a:p>
        </p:txBody>
      </p:sp>
      <p:pic>
        <p:nvPicPr>
          <p:cNvPr id="5" name="Picture 2" descr="http://images.anandtech.com/reviews/cpu/amd/Bulldozer/Review/cinebench1100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128" y="1328688"/>
            <a:ext cx="7172157" cy="4614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47609257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31" name="Text Box 3"/>
          <p:cNvSpPr txBox="1">
            <a:spLocks noChangeArrowheads="1"/>
          </p:cNvSpPr>
          <p:nvPr/>
        </p:nvSpPr>
        <p:spPr bwMode="auto">
          <a:xfrm>
            <a:off x="261910" y="863715"/>
            <a:ext cx="8977907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Turbo Core technology has been implemented in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selected K10.5 </a:t>
            </a:r>
            <a:r>
              <a:rPr kumimoji="0" lang="en-US" sz="1600" b="0" i="0" u="none" strike="noStrike" kern="1200" cap="none" spc="-3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Istambul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-based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Phenom II X6 series (04/2010).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(Supporting models are ending with the letter T).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51520" y="1775080"/>
            <a:ext cx="887852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was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45 nm high-k fabrication process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allowed AMD to introduce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the Turbo Core technology as this process results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less leakage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thus in 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higher power headroom for idle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(3)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1500" y="458670"/>
            <a:ext cx="57222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1. generation Turbo Core technology -2 </a:t>
            </a:r>
          </a:p>
        </p:txBody>
      </p:sp>
    </p:spTree>
    <p:extLst>
      <p:ext uri="{BB962C8B-B14F-4D97-AF65-F5344CB8AC3E}">
        <p14:creationId xmlns:p14="http://schemas.microsoft.com/office/powerpoint/2010/main" val="706607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(4)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206515" y="818710"/>
            <a:ext cx="105830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When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600967" y="1061597"/>
            <a:ext cx="7311617" cy="621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1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three or more cores enter the idle 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(Boost eligible state) and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active cores are in the P0 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51520" y="1621852"/>
            <a:ext cx="8564589" cy="2314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idle cores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(cores in the Boost eligible state)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will be placed into the low-power,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low clock frequency state.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In this state, idle cores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clocked only at 800 MHz,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supply voltage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is reduced to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lower value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  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By contrast,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up to three active cores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will be switched into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 Boost state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their supply voltage and clock speed will be increased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frequency boost is up to 500 MHz,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which can be utilized 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single 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light-threaded applications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 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71500" y="458670"/>
            <a:ext cx="264123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Principle of operation</a:t>
            </a:r>
          </a:p>
        </p:txBody>
      </p:sp>
    </p:spTree>
    <p:extLst>
      <p:ext uri="{BB962C8B-B14F-4D97-AF65-F5344CB8AC3E}">
        <p14:creationId xmlns:p14="http://schemas.microsoft.com/office/powerpoint/2010/main" val="258658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5" name="Text Box 3"/>
          <p:cNvSpPr txBox="1">
            <a:spLocks noChangeArrowheads="1"/>
          </p:cNvSpPr>
          <p:nvPr/>
        </p:nvSpPr>
        <p:spPr bwMode="auto">
          <a:xfrm>
            <a:off x="424961" y="1133745"/>
            <a:ext cx="8917569" cy="3524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Turbo Core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as implemented in their Phenom II X6 DT line 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less efficient than Intel’s Turbo Boost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as implemented in their Nehalem lines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(2008)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One of the key differences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is that in their Nehalem lines,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already made use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of the efficient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C6 idle 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for completely shutting down inactive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through using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gates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so there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larger power headroom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that can be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utilized by the active cores in the Turbo mode.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Missing the C6 state and power gates can be the reason why AMD does not allow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to switch more than 3 cores into the Turbo Core mode.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Nevertheless,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their subsequent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(K12-based Llano, K14-based Bobcat 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K15-based Bulldozer), introduced in 2011,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also AMD implemented the C6 state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along with power gates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significantly improved the efficiency of their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Turbo Core technology.  </a:t>
            </a:r>
          </a:p>
        </p:txBody>
      </p:sp>
      <p:sp>
        <p:nvSpPr>
          <p:cNvPr id="561156" name="Text Box 5"/>
          <p:cNvSpPr txBox="1">
            <a:spLocks noChangeArrowheads="1"/>
          </p:cNvSpPr>
          <p:nvPr/>
        </p:nvSpPr>
        <p:spPr bwMode="auto">
          <a:xfrm>
            <a:off x="71500" y="458670"/>
            <a:ext cx="85379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Comparing AMD’s Turbo Core implementation in their Phenom II X6 DT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with Intel’s Turbo Boost implementation in their Nehalem line (2008)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(5)</a:t>
            </a:r>
          </a:p>
        </p:txBody>
      </p:sp>
    </p:spTree>
    <p:extLst>
      <p:ext uri="{BB962C8B-B14F-4D97-AF65-F5344CB8AC3E}">
        <p14:creationId xmlns:p14="http://schemas.microsoft.com/office/powerpoint/2010/main" val="1643521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1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1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1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1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1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1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61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1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1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1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61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61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61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61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61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61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61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61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61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61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611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611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611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611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611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611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0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50" b="11243"/>
          <a:stretch>
            <a:fillRect/>
          </a:stretch>
        </p:blipFill>
        <p:spPr bwMode="auto">
          <a:xfrm>
            <a:off x="147518" y="1303338"/>
            <a:ext cx="8879977" cy="48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04" name="Text Box 5"/>
          <p:cNvSpPr txBox="1">
            <a:spLocks noChangeArrowheads="1"/>
          </p:cNvSpPr>
          <p:nvPr/>
        </p:nvSpPr>
        <p:spPr bwMode="auto">
          <a:xfrm>
            <a:off x="71500" y="458670"/>
            <a:ext cx="836876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P-state transition sequences in AMD’s first Turbo Core technology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[82]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(6)</a:t>
            </a:r>
          </a:p>
        </p:txBody>
      </p:sp>
    </p:spTree>
    <p:extLst>
      <p:ext uri="{BB962C8B-B14F-4D97-AF65-F5344CB8AC3E}">
        <p14:creationId xmlns:p14="http://schemas.microsoft.com/office/powerpoint/2010/main" val="4265944972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2179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5"/>
          <a:stretch>
            <a:fillRect/>
          </a:stretch>
        </p:blipFill>
        <p:spPr bwMode="auto">
          <a:xfrm>
            <a:off x="346075" y="1223963"/>
            <a:ext cx="8450263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2180" name="Text Box 5"/>
          <p:cNvSpPr txBox="1">
            <a:spLocks noChangeArrowheads="1"/>
          </p:cNvSpPr>
          <p:nvPr/>
        </p:nvSpPr>
        <p:spPr bwMode="auto">
          <a:xfrm>
            <a:off x="71500" y="458670"/>
            <a:ext cx="80560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Resulting performance gain when using Turbo Core technology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[82]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(7)</a:t>
            </a:r>
          </a:p>
        </p:txBody>
      </p:sp>
    </p:spTree>
    <p:extLst>
      <p:ext uri="{BB962C8B-B14F-4D97-AF65-F5344CB8AC3E}">
        <p14:creationId xmlns:p14="http://schemas.microsoft.com/office/powerpoint/2010/main" val="2374818863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9" name="Text Box 4"/>
          <p:cNvSpPr txBox="1">
            <a:spLocks noChangeArrowheads="1"/>
          </p:cNvSpPr>
          <p:nvPr/>
        </p:nvSpPr>
        <p:spPr bwMode="auto">
          <a:xfrm>
            <a:off x="296525" y="863715"/>
            <a:ext cx="766408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Subsequently AMD implemented an enhanced version of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1. gen.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Turbo Core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Bulldozer-based servers and desktops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Interlagos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Zambezi)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10/2011.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9060" name="Text Box 5"/>
          <p:cNvSpPr txBox="1">
            <a:spLocks noChangeArrowheads="1"/>
          </p:cNvSpPr>
          <p:nvPr/>
        </p:nvSpPr>
        <p:spPr bwMode="auto">
          <a:xfrm>
            <a:off x="296525" y="1673805"/>
            <a:ext cx="7953780" cy="621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These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do already support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power-gating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Accordingly,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much more headroom remains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for utilizing Turbo core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29061" name="Text Box 6"/>
          <p:cNvSpPr txBox="1">
            <a:spLocks noChangeArrowheads="1"/>
          </p:cNvSpPr>
          <p:nvPr/>
        </p:nvSpPr>
        <p:spPr bwMode="auto">
          <a:xfrm>
            <a:off x="354947" y="2265534"/>
            <a:ext cx="914199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This implementation provides beyond the base 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two turbo levels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</a:p>
        </p:txBody>
      </p:sp>
      <p:sp>
        <p:nvSpPr>
          <p:cNvPr id="429062" name="AutoShape 7"/>
          <p:cNvSpPr>
            <a:spLocks noChangeArrowheads="1"/>
          </p:cNvSpPr>
          <p:nvPr/>
        </p:nvSpPr>
        <p:spPr bwMode="auto">
          <a:xfrm>
            <a:off x="701022" y="2146471"/>
            <a:ext cx="358775" cy="55563"/>
          </a:xfrm>
          <a:prstGeom prst="rightArrow">
            <a:avLst>
              <a:gd name="adj1" fmla="val 50000"/>
              <a:gd name="adj2" fmla="val 161427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9063" name="Text Box 8"/>
          <p:cNvSpPr txBox="1">
            <a:spLocks noChangeArrowheads="1"/>
          </p:cNvSpPr>
          <p:nvPr/>
        </p:nvSpPr>
        <p:spPr bwMode="auto">
          <a:xfrm>
            <a:off x="859772" y="3678123"/>
            <a:ext cx="8361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For single-threaded applications,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active core will run basically at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8-core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Turbo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if there remains enough headroom up to the TDP even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at 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4-core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Turbo frequency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demonstrated below.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9064" name="AutoShape 9"/>
          <p:cNvSpPr>
            <a:spLocks noChangeArrowheads="1"/>
          </p:cNvSpPr>
          <p:nvPr/>
        </p:nvSpPr>
        <p:spPr bwMode="auto">
          <a:xfrm>
            <a:off x="466072" y="3805523"/>
            <a:ext cx="358775" cy="53975"/>
          </a:xfrm>
          <a:prstGeom prst="rightArrow">
            <a:avLst>
              <a:gd name="adj1" fmla="val 50000"/>
              <a:gd name="adj2" fmla="val 166176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9065" name="Text Box 10"/>
          <p:cNvSpPr txBox="1">
            <a:spLocks noChangeArrowheads="1"/>
          </p:cNvSpPr>
          <p:nvPr/>
        </p:nvSpPr>
        <p:spPr bwMode="auto">
          <a:xfrm>
            <a:off x="767697" y="2595244"/>
            <a:ext cx="8387168" cy="1128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8-core Turbo frequency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becomes activated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if all cores are active, but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there remains a power headroom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up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to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TDP,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4-core Turbo frequenc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can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activated if at least half of the cores are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in the CC6 state and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active cores request max. performance.</a:t>
            </a:r>
          </a:p>
        </p:txBody>
      </p:sp>
      <p:sp>
        <p:nvSpPr>
          <p:cNvPr id="429066" name="Text Box 11"/>
          <p:cNvSpPr txBox="1">
            <a:spLocks noChangeArrowheads="1"/>
          </p:cNvSpPr>
          <p:nvPr/>
        </p:nvSpPr>
        <p:spPr bwMode="auto">
          <a:xfrm>
            <a:off x="71500" y="458670"/>
            <a:ext cx="900945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enhanced 1. gen. Turbo Core implementation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 their Bulldozer family</a:t>
            </a: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(8)</a:t>
            </a:r>
          </a:p>
        </p:txBody>
      </p:sp>
    </p:spTree>
    <p:extLst>
      <p:ext uri="{BB962C8B-B14F-4D97-AF65-F5344CB8AC3E}">
        <p14:creationId xmlns:p14="http://schemas.microsoft.com/office/powerpoint/2010/main" val="2127118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9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9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9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9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9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9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9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9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9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9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9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9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29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9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9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9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9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29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9060" grpId="0"/>
      <p:bldP spid="429061" grpId="0"/>
      <p:bldP spid="429062" grpId="0" animBg="1"/>
      <p:bldP spid="429063" grpId="0"/>
      <p:bldP spid="429064" grpId="0" animBg="1"/>
      <p:bldP spid="429065" grpId="0"/>
    </p:bld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3" name="Text Box 3"/>
          <p:cNvSpPr txBox="1">
            <a:spLocks noChangeArrowheads="1"/>
          </p:cNvSpPr>
          <p:nvPr/>
        </p:nvSpPr>
        <p:spPr bwMode="auto">
          <a:xfrm>
            <a:off x="71500" y="458670"/>
            <a:ext cx="74737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Principle of operation of AMD’s 1. gen. Turbo Core technology,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as introduced in the Bulldozer family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[19]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314645"/>
            <a:ext cx="7848600" cy="521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(9)</a:t>
            </a:r>
          </a:p>
        </p:txBody>
      </p:sp>
    </p:spTree>
    <p:extLst>
      <p:ext uri="{BB962C8B-B14F-4D97-AF65-F5344CB8AC3E}">
        <p14:creationId xmlns:p14="http://schemas.microsoft.com/office/powerpoint/2010/main" val="34280957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458670"/>
            <a:ext cx="91291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Inactive ACPI standard states, referenced in the Energy Star initiative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9</a:t>
            </a:r>
            <a:r>
              <a:rPr lang="en-US" dirty="0">
                <a:latin typeface="+mj-lt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(29)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937067" y="915978"/>
            <a:ext cx="1689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err="1">
                <a:solidFill>
                  <a:srgbClr val="FF0000"/>
                </a:solidFill>
                <a:latin typeface="+mj-lt"/>
              </a:rPr>
              <a:t>Gi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: Global states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51678" y="3007140"/>
            <a:ext cx="294824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Ci: Idle states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C1…C3 given in ACPI 1.0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(C4…Cn states since ACPI 2.0)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-73347" y="2069293"/>
            <a:ext cx="34403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Pi: Performance states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       (active states, since ACPI 2.0))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6535" y="6354325"/>
            <a:ext cx="2867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S3-S5: System Sleep states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b="75022"/>
          <a:stretch/>
        </p:blipFill>
        <p:spPr>
          <a:xfrm>
            <a:off x="3147461" y="1114916"/>
            <a:ext cx="5853727" cy="1728000"/>
          </a:xfrm>
          <a:prstGeom prst="rect">
            <a:avLst/>
          </a:prstGeom>
        </p:spPr>
      </p:pic>
      <p:sp>
        <p:nvSpPr>
          <p:cNvPr id="5" name="Left Brace 4"/>
          <p:cNvSpPr/>
          <p:nvPr/>
        </p:nvSpPr>
        <p:spPr bwMode="auto">
          <a:xfrm>
            <a:off x="3616312" y="2986123"/>
            <a:ext cx="145598" cy="1035058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Left Brace 10"/>
          <p:cNvSpPr/>
          <p:nvPr/>
        </p:nvSpPr>
        <p:spPr bwMode="auto">
          <a:xfrm>
            <a:off x="3626895" y="2075554"/>
            <a:ext cx="145598" cy="690038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18990" y="6491975"/>
            <a:ext cx="381981" cy="402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/>
          <a:srcRect t="60320" b="4009"/>
          <a:stretch/>
        </p:blipFill>
        <p:spPr>
          <a:xfrm>
            <a:off x="3134014" y="4305193"/>
            <a:ext cx="5836272" cy="2466979"/>
          </a:xfrm>
          <a:prstGeom prst="rect">
            <a:avLst/>
          </a:prstGeom>
        </p:spPr>
      </p:pic>
      <p:grpSp>
        <p:nvGrpSpPr>
          <p:cNvPr id="40" name="Group 39"/>
          <p:cNvGrpSpPr/>
          <p:nvPr/>
        </p:nvGrpSpPr>
        <p:grpSpPr>
          <a:xfrm>
            <a:off x="5033254" y="2968107"/>
            <a:ext cx="4074419" cy="1211538"/>
            <a:chOff x="5178688" y="2311986"/>
            <a:chExt cx="3713791" cy="1157706"/>
          </a:xfrm>
        </p:grpSpPr>
        <p:grpSp>
          <p:nvGrpSpPr>
            <p:cNvPr id="35" name="Group 34"/>
            <p:cNvGrpSpPr/>
            <p:nvPr/>
          </p:nvGrpSpPr>
          <p:grpSpPr>
            <a:xfrm>
              <a:off x="5178688" y="2311986"/>
              <a:ext cx="3713791" cy="1157706"/>
              <a:chOff x="5178688" y="2311986"/>
              <a:chExt cx="3713791" cy="1157706"/>
            </a:xfrm>
          </p:grpSpPr>
          <p:grpSp>
            <p:nvGrpSpPr>
              <p:cNvPr id="25" name="Group 24"/>
              <p:cNvGrpSpPr/>
              <p:nvPr/>
            </p:nvGrpSpPr>
            <p:grpSpPr>
              <a:xfrm>
                <a:off x="5178688" y="2311986"/>
                <a:ext cx="3713791" cy="1157706"/>
                <a:chOff x="3986935" y="3079293"/>
                <a:chExt cx="3398756" cy="1474833"/>
              </a:xfrm>
            </p:grpSpPr>
            <p:pic>
              <p:nvPicPr>
                <p:cNvPr id="26" name="Picture 25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23328" t="61054" b="33535"/>
                <a:stretch/>
              </p:blipFill>
              <p:spPr>
                <a:xfrm>
                  <a:off x="3986935" y="4149080"/>
                  <a:ext cx="3395490" cy="405046"/>
                </a:xfrm>
                <a:prstGeom prst="rect">
                  <a:avLst/>
                </a:prstGeom>
              </p:spPr>
            </p:pic>
            <p:pic>
              <p:nvPicPr>
                <p:cNvPr id="27" name="Picture 26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23254" t="25251" b="64164"/>
                <a:stretch/>
              </p:blipFill>
              <p:spPr>
                <a:xfrm>
                  <a:off x="3986935" y="3079293"/>
                  <a:ext cx="3398756" cy="792330"/>
                </a:xfrm>
                <a:prstGeom prst="rect">
                  <a:avLst/>
                </a:prstGeom>
              </p:spPr>
            </p:pic>
            <p:pic>
              <p:nvPicPr>
                <p:cNvPr id="29" name="Picture 28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59464" t="62215" r="7844" b="36004"/>
                <a:stretch/>
              </p:blipFill>
              <p:spPr>
                <a:xfrm>
                  <a:off x="4036573" y="4253249"/>
                  <a:ext cx="1447800" cy="133350"/>
                </a:xfrm>
                <a:prstGeom prst="rect">
                  <a:avLst/>
                </a:prstGeom>
              </p:spPr>
            </p:pic>
            <p:sp>
              <p:nvSpPr>
                <p:cNvPr id="30" name="TextBox 29"/>
                <p:cNvSpPr txBox="1"/>
                <p:nvPr/>
              </p:nvSpPr>
              <p:spPr>
                <a:xfrm>
                  <a:off x="3991966" y="4149889"/>
                  <a:ext cx="334775" cy="3332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Cn</a:t>
                  </a:r>
                </a:p>
              </p:txBody>
            </p:sp>
            <p:pic>
              <p:nvPicPr>
                <p:cNvPr id="31" name="Picture 30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59464" t="26688" r="7844" b="70210"/>
                <a:stretch/>
              </p:blipFill>
              <p:spPr>
                <a:xfrm>
                  <a:off x="4053885" y="3173113"/>
                  <a:ext cx="1447800" cy="232229"/>
                </a:xfrm>
                <a:prstGeom prst="rect">
                  <a:avLst/>
                </a:prstGeom>
              </p:spPr>
            </p:pic>
            <p:pic>
              <p:nvPicPr>
                <p:cNvPr id="32" name="Picture 31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82119" t="31535" r="7844" b="65557"/>
                <a:stretch/>
              </p:blipFill>
              <p:spPr>
                <a:xfrm>
                  <a:off x="4062331" y="3536479"/>
                  <a:ext cx="3014431" cy="200519"/>
                </a:xfrm>
                <a:prstGeom prst="rect">
                  <a:avLst/>
                </a:prstGeom>
              </p:spPr>
            </p:pic>
            <p:sp>
              <p:nvSpPr>
                <p:cNvPr id="33" name="TextBox 32"/>
                <p:cNvSpPr txBox="1"/>
                <p:nvPr/>
              </p:nvSpPr>
              <p:spPr>
                <a:xfrm>
                  <a:off x="4002324" y="3508020"/>
                  <a:ext cx="327439" cy="3332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C2</a:t>
                  </a:r>
                  <a:endParaRPr lang="en-US" sz="1600" b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TextBox 33"/>
                <p:cNvSpPr txBox="1"/>
                <p:nvPr/>
              </p:nvSpPr>
              <p:spPr>
                <a:xfrm>
                  <a:off x="4010393" y="3126293"/>
                  <a:ext cx="327439" cy="3332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C1</a:t>
                  </a:r>
                  <a:endParaRPr lang="en-US" sz="1100" dirty="0">
                    <a:latin typeface="Verdana" panose="020B0604030504040204" pitchFamily="34" charset="0"/>
                    <a:ea typeface="Verdana" panose="020B060403050404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" name="Rectangle 1"/>
              <p:cNvSpPr/>
              <p:nvPr/>
            </p:nvSpPr>
            <p:spPr bwMode="auto">
              <a:xfrm>
                <a:off x="5204320" y="3100397"/>
                <a:ext cx="3610018" cy="73556"/>
              </a:xfrm>
              <a:prstGeom prst="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>
                  <a:ln>
                    <a:noFill/>
                  </a:ln>
                  <a:solidFill>
                    <a:srgbClr val="3333CC"/>
                  </a:solidFill>
                  <a:effectLst/>
                  <a:latin typeface="Verdana" pitchFamily="34" charset="0"/>
                </a:endParaRPr>
              </a:p>
            </p:txBody>
          </p:sp>
        </p:grpSp>
        <p:cxnSp>
          <p:nvCxnSpPr>
            <p:cNvPr id="36" name="Straight Connector 35"/>
            <p:cNvCxnSpPr/>
            <p:nvPr/>
          </p:nvCxnSpPr>
          <p:spPr bwMode="auto">
            <a:xfrm>
              <a:off x="5639732" y="2950574"/>
              <a:ext cx="1" cy="219089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" name="Rectangle 38"/>
            <p:cNvSpPr/>
            <p:nvPr/>
          </p:nvSpPr>
          <p:spPr bwMode="auto">
            <a:xfrm>
              <a:off x="5261073" y="2910136"/>
              <a:ext cx="3496392" cy="4571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3"/>
          <a:srcRect l="11695" t="9733" r="85187" b="62548"/>
          <a:stretch/>
        </p:blipFill>
        <p:spPr>
          <a:xfrm>
            <a:off x="3827971" y="2500653"/>
            <a:ext cx="181680" cy="1913430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3"/>
          <a:srcRect l="10915" t="30522" r="84407" b="65320"/>
          <a:stretch/>
        </p:blipFill>
        <p:spPr>
          <a:xfrm>
            <a:off x="4649990" y="3488836"/>
            <a:ext cx="296251" cy="312007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3"/>
          <a:srcRect l="27289" t="18049" r="67138" b="67317"/>
          <a:stretch/>
        </p:blipFill>
        <p:spPr>
          <a:xfrm>
            <a:off x="4743708" y="2417191"/>
            <a:ext cx="356878" cy="1144029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3"/>
          <a:srcRect l="27289" t="31760" r="67897" b="64569"/>
          <a:stretch/>
        </p:blipFill>
        <p:spPr>
          <a:xfrm>
            <a:off x="4754736" y="3758449"/>
            <a:ext cx="295413" cy="259848"/>
          </a:xfrm>
          <a:prstGeom prst="rect">
            <a:avLst/>
          </a:prstGeom>
        </p:spPr>
      </p:pic>
      <p:sp>
        <p:nvSpPr>
          <p:cNvPr id="53" name="Rectangle 52"/>
          <p:cNvSpPr/>
          <p:nvPr/>
        </p:nvSpPr>
        <p:spPr bwMode="auto">
          <a:xfrm>
            <a:off x="4797430" y="1750633"/>
            <a:ext cx="93718" cy="2263183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 flipH="1">
            <a:off x="4851567" y="1753604"/>
            <a:ext cx="11620" cy="2244828"/>
          </a:xfrm>
          <a:prstGeom prst="line">
            <a:avLst/>
          </a:prstGeom>
          <a:noFill/>
          <a:ln w="508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7" name="Rectangle 56"/>
          <p:cNvSpPr/>
          <p:nvPr/>
        </p:nvSpPr>
        <p:spPr bwMode="auto">
          <a:xfrm>
            <a:off x="4708051" y="1753604"/>
            <a:ext cx="110352" cy="2288422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cxnSp>
        <p:nvCxnSpPr>
          <p:cNvPr id="59" name="Straight Connector 58"/>
          <p:cNvCxnSpPr/>
          <p:nvPr/>
        </p:nvCxnSpPr>
        <p:spPr bwMode="auto">
          <a:xfrm flipV="1">
            <a:off x="4712974" y="1757446"/>
            <a:ext cx="181998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" name="Rounded Rectangle 7"/>
          <p:cNvSpPr/>
          <p:nvPr/>
        </p:nvSpPr>
        <p:spPr bwMode="auto">
          <a:xfrm>
            <a:off x="0" y="2826474"/>
            <a:ext cx="9103757" cy="3484287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3761" y="4059070"/>
            <a:ext cx="3561873" cy="22365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G1: OS-initiated, system context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       saved, no rebooting needed.</a:t>
            </a:r>
          </a:p>
          <a:p>
            <a:pPr>
              <a:spcAft>
                <a:spcPts val="2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G2/Soft off: OS-initiated shut down.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      Power supply remains on,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        system context is not saved,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       the system must be restarted.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G3/Mechanical off: Entered by </a:t>
            </a:r>
          </a:p>
          <a:p>
            <a:pPr>
              <a:spcAft>
                <a:spcPts val="2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       activating a mechanical switch. 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        T</a:t>
            </a:r>
            <a:r>
              <a:rPr lang="en-US" sz="1400" dirty="0">
                <a:solidFill>
                  <a:srgbClr val="000000"/>
                </a:solidFill>
              </a:rPr>
              <a:t>he system must be restarted.</a:t>
            </a:r>
            <a:endParaRPr lang="en-US" sz="14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1678" y="1231013"/>
            <a:ext cx="18301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G0: Working state</a:t>
            </a:r>
          </a:p>
        </p:txBody>
      </p:sp>
    </p:spTree>
    <p:extLst>
      <p:ext uri="{BB962C8B-B14F-4D97-AF65-F5344CB8AC3E}">
        <p14:creationId xmlns:p14="http://schemas.microsoft.com/office/powerpoint/2010/main" val="27841608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9" grpId="0"/>
      <p:bldP spid="10" grpId="0"/>
      <p:bldP spid="12" grpId="0"/>
      <p:bldP spid="5" grpId="0" animBg="1"/>
      <p:bldP spid="11" grpId="0" animBg="1"/>
      <p:bldP spid="13" grpId="0"/>
      <p:bldP spid="53" grpId="0" animBg="1"/>
      <p:bldP spid="57" grpId="0" animBg="1"/>
      <p:bldP spid="8" grpId="0" animBg="1"/>
      <p:bldP spid="15" grpId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1227" name="Group 123"/>
          <p:cNvGraphicFramePr>
            <a:graphicFrameLocks noGrp="1"/>
          </p:cNvGraphicFramePr>
          <p:nvPr>
            <p:ph idx="1"/>
          </p:nvPr>
        </p:nvGraphicFramePr>
        <p:xfrm>
          <a:off x="0" y="1415835"/>
          <a:ext cx="9144000" cy="4668460"/>
        </p:xfrm>
        <a:graphic>
          <a:graphicData uri="http://schemas.openxmlformats.org/drawingml/2006/table">
            <a:tbl>
              <a:tblPr/>
              <a:tblGrid>
                <a:gridCol w="10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5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0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255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02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43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795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366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50850">
                <a:tc gridSpan="10"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AMD FX-series processors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AEC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Name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Nominal 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Frequency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8-core 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Turbo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frequency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4-core 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Max Turbo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frequency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TDP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Cores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Level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2 cache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Level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 cache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Northbridge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Frequency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SRP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FX-8150*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3.6GHz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3.9GHz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125W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$245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FX-8120*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3.1GHz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3.4GHz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95W/ 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125W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$205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4025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FX-8100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2.8GHz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3.1GHz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3.7GHz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Unknown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FX-6100*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3.3GHz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3.6GHz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3.9GHz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6MB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$165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FX-4170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None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4.3GHz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125W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Unknown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4025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FX-B4150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3.8GHz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3.9GHz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Unknown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0850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FX-4100*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3.6GHz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3.7GHz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3.8GHz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$115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31220" name="Text Box 120"/>
          <p:cNvSpPr txBox="1">
            <a:spLocks noChangeArrowheads="1"/>
          </p:cNvSpPr>
          <p:nvPr/>
        </p:nvSpPr>
        <p:spPr bwMode="auto">
          <a:xfrm>
            <a:off x="71500" y="458670"/>
            <a:ext cx="80470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Nominal, 8-core Turbo, and 4-core Max Turbo frequencies in AMD’s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Zambezi DT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431221" name="Rectangle 121"/>
          <p:cNvSpPr>
            <a:spLocks noChangeArrowheads="1"/>
          </p:cNvSpPr>
          <p:nvPr/>
        </p:nvSpPr>
        <p:spPr bwMode="auto">
          <a:xfrm>
            <a:off x="1017588" y="1834935"/>
            <a:ext cx="3267075" cy="3816350"/>
          </a:xfrm>
          <a:prstGeom prst="rect">
            <a:avLst/>
          </a:prstGeom>
          <a:noFill/>
          <a:ln w="22225">
            <a:solidFill>
              <a:srgbClr val="FF0000"/>
            </a:solidFill>
            <a:prstDash val="lg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(10)</a:t>
            </a:r>
          </a:p>
        </p:txBody>
      </p:sp>
    </p:spTree>
    <p:extLst>
      <p:ext uri="{BB962C8B-B14F-4D97-AF65-F5344CB8AC3E}">
        <p14:creationId xmlns:p14="http://schemas.microsoft.com/office/powerpoint/2010/main" val="1946902952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9597"/>
            <a:ext cx="8340725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6.3.2 A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MD’s 2. gen. Turbo Core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8057424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51796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6.3.2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MD’s 2. gen. Turbo Core technology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6515" y="863715"/>
            <a:ext cx="87756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a patent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filed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2008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Naffziger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(one of AMD’s key processor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architects)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], AMD introduced a greatly improved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generation Turbo Core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technique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all of their main processor families in 2011/2012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that is in the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56565" y="1699560"/>
            <a:ext cx="7501349" cy="9464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Llano APU line (Family 12h) APU line (06/2011)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1. gen. Cat (Bobcat)-based Ontario/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Zacate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APU lines (01/2011)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gen. Bulldozer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Piledriver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)-based Trinity APU line (09/2012).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60378" y="2689670"/>
            <a:ext cx="88471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2. gen. Turbo Core technology introduces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88454" y="2950075"/>
            <a:ext cx="7872861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gating,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 core idle 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System Manager Unit (SMU)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is based on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32-bit microprocessor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(actually the Lattice Miki LM32 microprocessor)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6535" y="4120205"/>
            <a:ext cx="86755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these innovations were introduced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Intel’s Nehalem family already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 2008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(the C6 idle state even in the previous Penryn family in 2007).</a:t>
            </a:r>
          </a:p>
        </p:txBody>
      </p:sp>
    </p:spTree>
    <p:extLst>
      <p:ext uri="{BB962C8B-B14F-4D97-AF65-F5344CB8AC3E}">
        <p14:creationId xmlns:p14="http://schemas.microsoft.com/office/powerpoint/2010/main" val="3051403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8" grpId="0"/>
      <p:bldP spid="9" grpId="0"/>
    </p:bld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72032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the 2. gen. Turbo Core technique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6515" y="828870"/>
            <a:ext cx="8975086" cy="27084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cited patent,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these processors have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digital power monitor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scans the activity level of a large number of relevant events in each core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(e.g., 95 in each Llano core)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GPU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such as FX and FP operations,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L1/L2 cache accesses etc., and based on these activity readings, the Turbo Core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Manager (actually the SMU) calculates the power dissipation values for each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core plus the GPU by using a set of appropriate weights.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These data allow us to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determine also the dissipation of the entire chip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indicated in the following Figure.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above, briefly described technique is sad to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accurate within 2%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across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 wide range of applications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 </a:t>
            </a:r>
          </a:p>
        </p:txBody>
      </p:sp>
    </p:spTree>
    <p:extLst>
      <p:ext uri="{BB962C8B-B14F-4D97-AF65-F5344CB8AC3E}">
        <p14:creationId xmlns:p14="http://schemas.microsoft.com/office/powerpoint/2010/main" val="1444197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85" b="13762"/>
          <a:stretch>
            <a:fillRect/>
          </a:stretch>
        </p:blipFill>
        <p:spPr bwMode="auto">
          <a:xfrm>
            <a:off x="656565" y="1223755"/>
            <a:ext cx="7903243" cy="453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71500" y="458670"/>
            <a:ext cx="76268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Example: Simplified layout of Llano’s digital power monitor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6504" y="6113553"/>
            <a:ext cx="76958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CAC: AC capacitance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</a:t>
            </a:r>
            <a:r>
              <a:rPr kumimoji="0" lang="en-US" sz="1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 termed also as switching capacitance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      (it models the switching behavior of a unit)</a:t>
            </a:r>
          </a:p>
        </p:txBody>
      </p:sp>
    </p:spTree>
    <p:extLst>
      <p:ext uri="{BB962C8B-B14F-4D97-AF65-F5344CB8AC3E}">
        <p14:creationId xmlns:p14="http://schemas.microsoft.com/office/powerpoint/2010/main" val="4273479856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20" name="Text Box 4"/>
          <p:cNvSpPr txBox="1">
            <a:spLocks noChangeArrowheads="1"/>
          </p:cNvSpPr>
          <p:nvPr/>
        </p:nvSpPr>
        <p:spPr bwMode="auto">
          <a:xfrm>
            <a:off x="206515" y="839030"/>
            <a:ext cx="8998361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Based on the calculated power consumption of the socket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Turbo Core Manager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determines the actual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energy margin to the target TDP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as the difference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between the actual power consumption of  the cores and the chip and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related TDP figure.  </a:t>
            </a:r>
          </a:p>
        </p:txBody>
      </p:sp>
      <p:sp>
        <p:nvSpPr>
          <p:cNvPr id="470021" name="Text Box 5"/>
          <p:cNvSpPr txBox="1">
            <a:spLocks noChangeArrowheads="1"/>
          </p:cNvSpPr>
          <p:nvPr/>
        </p:nvSpPr>
        <p:spPr bwMode="auto">
          <a:xfrm>
            <a:off x="746575" y="1912298"/>
            <a:ext cx="4906471" cy="6340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Positive margins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indicate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headroom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Negative margins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indicate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overage. </a:t>
            </a:r>
          </a:p>
        </p:txBody>
      </p:sp>
      <p:sp>
        <p:nvSpPr>
          <p:cNvPr id="470022" name="Text Box 6"/>
          <p:cNvSpPr txBox="1">
            <a:spLocks noChangeArrowheads="1"/>
          </p:cNvSpPr>
          <p:nvPr/>
        </p:nvSpPr>
        <p:spPr bwMode="auto">
          <a:xfrm>
            <a:off x="250617" y="2591323"/>
            <a:ext cx="8659294" cy="112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 power headroom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can be utilized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increasing the clock frequency (for Turbo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boost)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overages,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 the other hand, initiate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throttling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(clock reduction) of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cores or even the GPU.</a:t>
            </a:r>
          </a:p>
        </p:txBody>
      </p:sp>
      <p:sp>
        <p:nvSpPr>
          <p:cNvPr id="470023" name="Text Box 7"/>
          <p:cNvSpPr txBox="1">
            <a:spLocks noChangeArrowheads="1"/>
          </p:cNvSpPr>
          <p:nvPr/>
        </p:nvSpPr>
        <p:spPr bwMode="auto">
          <a:xfrm>
            <a:off x="237855" y="3716448"/>
            <a:ext cx="8942641" cy="25237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Turbo boosting behaves differently in the first implementations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(in the Llano,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Ontario, or Zacate lines)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the subsequent implementations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(beginning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with the Trinity line).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the first 2. gen. Turbo Core implementations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when the OS requests higher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CPU performance for particular cores and a power headroom is available,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the Turbo Core Manager initiates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clock frequency increase for the related core.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Note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only the clock frequencies of the cores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may be increased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but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clock frequency of the GPU can not be boosted, not even in the case when the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CPU cores are not fully utilized or are inactive.  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72032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the 2. gen. Turbo Core technique -2</a:t>
            </a:r>
          </a:p>
        </p:txBody>
      </p:sp>
    </p:spTree>
    <p:extLst>
      <p:ext uri="{BB962C8B-B14F-4D97-AF65-F5344CB8AC3E}">
        <p14:creationId xmlns:p14="http://schemas.microsoft.com/office/powerpoint/2010/main" val="2465832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00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00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00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00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00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00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00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00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00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00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00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00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700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00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00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00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00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700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700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700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700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700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700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700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00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00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3" name="Text Box 3"/>
          <p:cNvSpPr txBox="1">
            <a:spLocks noChangeArrowheads="1"/>
          </p:cNvSpPr>
          <p:nvPr/>
        </p:nvSpPr>
        <p:spPr bwMode="auto">
          <a:xfrm>
            <a:off x="371321" y="1178750"/>
            <a:ext cx="8779711" cy="16466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major enhancement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of the 2. gen. Turbo Core technology of the Trinity line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vs. the Llano APU line is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Trinity APU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implements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bi-directional turbo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management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unlike the Llano APU, which could boost only the core frequencies.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This also allows the GPU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clock frequency to increase when there is a heavy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GPU load and enough power headroom is available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shown in the following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Figure for the dual-module (4 cores) Trinity A10-4600M mobile APU.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83890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Advanced implementation of the 2. gen. Turbo Core technology in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2. gen Bulldozer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Piledriver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)-based Trinity APU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363752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1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1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1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1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1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1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1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1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8128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128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7" descr="Screen%20Shot%202012-05-14%20at%2010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577"/>
          <a:stretch>
            <a:fillRect/>
          </a:stretch>
        </p:blipFill>
        <p:spPr bwMode="auto">
          <a:xfrm>
            <a:off x="71438" y="1403775"/>
            <a:ext cx="8893175" cy="4102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71500" y="458670"/>
            <a:ext cx="91696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Bi-directional Turbo Core implementation in the 2. gen. Turbo Core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technology in the 2. gen Bulldozer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Piledriver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)-based Trinity APU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50867" y="5916589"/>
            <a:ext cx="8989577" cy="8074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compute modules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have a base clock frequency of 2300 MHz, which can be  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boosted up to 3200 MHz in steps of 100 MHz, whereas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GPU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has a base clock frequency of 496 MHz, which can be raised to 685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MHz.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5888" y="5589240"/>
            <a:ext cx="32133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61719"/>
                </a:solidFill>
                <a:effectLst/>
                <a:uLnTx/>
                <a:uFillTx/>
                <a:latin typeface="Inter"/>
                <a:ea typeface="+mn-ea"/>
                <a:cs typeface="+mn-cs"/>
              </a:rPr>
              <a:t>would like to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nter"/>
                <a:ea typeface="+mn-ea"/>
                <a:cs typeface="+mn-cs"/>
              </a:rPr>
              <a:t>point out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61719"/>
                </a:solidFill>
                <a:effectLst/>
                <a:uLnTx/>
                <a:uFillTx/>
                <a:latin typeface="Inter"/>
                <a:ea typeface="+mn-ea"/>
                <a:cs typeface="+mn-cs"/>
              </a:rPr>
              <a:t>that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5205553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9598"/>
            <a:ext cx="8340725" cy="684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6.3.3 A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MD’s STAPM (Skin Temperature Aware Power Management)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5834347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71500" y="458670"/>
            <a:ext cx="892359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STAPM (Skin Temperature Aware Power Management) technology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6525" y="828578"/>
            <a:ext cx="8948502" cy="3185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AMD’s 3. gen. Turbo Boost technology.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technology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similar to Intel’s 2. gen. Turbo Boost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it takes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into account the chassis temperature, i.e., the “thermal mass” of the chassis.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designates this chassis temperature-aware Turbo Boost technology 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Skin Temperature Aware Power Management (STAPM)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STAPM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raises performance by boosting CPU and/or GPU frequencies as long as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the estimated platform’s skin temperature remains below a specified limit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allows an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additional performance improvement when the device chassis 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“cold”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after switching off or in light-loaded time intervals of the processor.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Here, we note that compared to Intel’s 2. gen. Turbo Boost technology AMD’s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STAPM technology appeared with a time delay of about 3 years. </a:t>
            </a:r>
          </a:p>
        </p:txBody>
      </p:sp>
    </p:spTree>
    <p:extLst>
      <p:ext uri="{BB962C8B-B14F-4D97-AF65-F5344CB8AC3E}">
        <p14:creationId xmlns:p14="http://schemas.microsoft.com/office/powerpoint/2010/main" val="370540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76890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Remark: The formula for calculating the TEC figure for laptops 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in the 5. version of the Energy Star initiative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8</a:t>
            </a:r>
            <a:r>
              <a:rPr lang="en-US" dirty="0">
                <a:latin typeface="+mj-lt"/>
              </a:rPr>
              <a:t>]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91224" y="1538790"/>
            <a:ext cx="857241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TEC = (8760/1000) * (</a:t>
            </a:r>
            <a:r>
              <a:rPr lang="en-US" sz="1600" dirty="0" err="1">
                <a:latin typeface="+mj-lt"/>
              </a:rPr>
              <a:t>Poff</a:t>
            </a:r>
            <a:r>
              <a:rPr lang="en-US" sz="1600" dirty="0">
                <a:latin typeface="+mj-lt"/>
              </a:rPr>
              <a:t> * 60% + </a:t>
            </a:r>
            <a:r>
              <a:rPr lang="en-US" sz="1600" dirty="0" err="1">
                <a:latin typeface="+mj-lt"/>
              </a:rPr>
              <a:t>Psleep</a:t>
            </a:r>
            <a:r>
              <a:rPr lang="en-US" sz="1600" dirty="0">
                <a:latin typeface="+mj-lt"/>
              </a:rPr>
              <a:t> * 10% + </a:t>
            </a:r>
            <a:r>
              <a:rPr lang="en-US" sz="1600" dirty="0" err="1">
                <a:latin typeface="+mj-lt"/>
              </a:rPr>
              <a:t>Pidle</a:t>
            </a:r>
            <a:r>
              <a:rPr lang="en-US" sz="1600" dirty="0">
                <a:latin typeface="+mj-lt"/>
              </a:rPr>
              <a:t> * 30%)  [</a:t>
            </a:r>
            <a:r>
              <a:rPr lang="en-US" sz="1600" dirty="0" err="1">
                <a:latin typeface="+mj-lt"/>
              </a:rPr>
              <a:t>kWhours</a:t>
            </a:r>
            <a:r>
              <a:rPr lang="en-US" sz="1600" dirty="0">
                <a:latin typeface="+mj-lt"/>
              </a:rPr>
              <a:t>]</a:t>
            </a:r>
            <a:endParaRPr lang="en-US" sz="1200" dirty="0"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35261" y="1178750"/>
            <a:ext cx="75230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For example the formula for calculating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TEC figure for laptops </a:t>
            </a:r>
            <a:r>
              <a:rPr lang="en-US" sz="1600" dirty="0">
                <a:latin typeface="+mj-lt"/>
              </a:rPr>
              <a:t>is: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971938" y="2798930"/>
            <a:ext cx="8730632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latin typeface="Verdana" panose="020B0604030504040204" pitchFamily="34" charset="0"/>
              </a:rPr>
              <a:t>Poff</a:t>
            </a:r>
            <a:r>
              <a:rPr lang="en-US" sz="1600" dirty="0">
                <a:latin typeface="Verdana" panose="020B0604030504040204" pitchFamily="34" charset="0"/>
              </a:rPr>
              <a:t>:    It relates to the Off-state, i.e. to the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ACPI S4 </a:t>
            </a:r>
            <a:r>
              <a:rPr lang="en-US" sz="1600" dirty="0">
                <a:latin typeface="Verdana" panose="020B0604030504040204" pitchFamily="34" charset="0"/>
              </a:rPr>
              <a:t>(Hibernate -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Verdana" panose="020B0604030504040204" pitchFamily="34" charset="0"/>
              </a:rPr>
              <a:t>             Suspend to disk or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S5</a:t>
            </a:r>
            <a:r>
              <a:rPr lang="en-US" sz="1600" dirty="0">
                <a:latin typeface="Verdana" panose="020B0604030504040204" pitchFamily="34" charset="0"/>
              </a:rPr>
              <a:t> (Soft off) states, where applicable.</a:t>
            </a:r>
          </a:p>
          <a:p>
            <a:r>
              <a:rPr lang="en-US" sz="1600" dirty="0" err="1">
                <a:latin typeface="Verdana" panose="020B0604030504040204" pitchFamily="34" charset="0"/>
              </a:rPr>
              <a:t>Psleep</a:t>
            </a:r>
            <a:r>
              <a:rPr lang="en-US" sz="1600" dirty="0">
                <a:latin typeface="Verdana" panose="020B0604030504040204" pitchFamily="34" charset="0"/>
              </a:rPr>
              <a:t>: It relates to the Sleep state, i.e. to the ACPI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S3</a:t>
            </a:r>
            <a:r>
              <a:rPr lang="en-US" sz="1600" dirty="0">
                <a:latin typeface="Verdana" panose="020B0604030504040204" pitchFamily="34" charset="0"/>
              </a:rPr>
              <a:t> state (Sleep - </a:t>
            </a:r>
          </a:p>
          <a:p>
            <a:pPr>
              <a:spcAft>
                <a:spcPts val="200"/>
              </a:spcAft>
            </a:pPr>
            <a:r>
              <a:rPr lang="en-US" sz="1600" dirty="0">
                <a:latin typeface="Verdana" panose="020B0604030504040204" pitchFamily="34" charset="0"/>
              </a:rPr>
              <a:t>             Suspend to RAM state).</a:t>
            </a:r>
          </a:p>
          <a:p>
            <a:r>
              <a:rPr lang="en-US" sz="1600" dirty="0" err="1">
                <a:latin typeface="Verdana" panose="020B0604030504040204" pitchFamily="34" charset="0"/>
              </a:rPr>
              <a:t>Pidle</a:t>
            </a:r>
            <a:r>
              <a:rPr lang="en-US" sz="1600" dirty="0">
                <a:latin typeface="Verdana" panose="020B0604030504040204" pitchFamily="34" charset="0"/>
              </a:rPr>
              <a:t>:   It relates to the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Ci Idle states</a:t>
            </a:r>
            <a:r>
              <a:rPr lang="en-US" sz="1600" dirty="0">
                <a:latin typeface="Verdana" panose="020B0604030504040204" pitchFamily="34" charset="0"/>
              </a:rPr>
              <a:t>, i.e. to states when activity is limited to</a:t>
            </a:r>
          </a:p>
          <a:p>
            <a:r>
              <a:rPr lang="en-US" sz="1600" dirty="0">
                <a:latin typeface="Verdana" panose="020B0604030504040204" pitchFamily="34" charset="0"/>
              </a:rPr>
              <a:t>             basic applications that the system starts by default.</a:t>
            </a:r>
            <a:endParaRPr lang="en-US" sz="1600" dirty="0">
              <a:latin typeface="+mj-lt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37700" y="4440596"/>
            <a:ext cx="48344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E.g.: </a:t>
            </a:r>
            <a:r>
              <a:rPr lang="en-US" sz="1600" dirty="0" err="1">
                <a:latin typeface="+mj-lt"/>
              </a:rPr>
              <a:t>Poff</a:t>
            </a:r>
            <a:r>
              <a:rPr lang="pl-PL" sz="1600" dirty="0">
                <a:latin typeface="+mj-lt"/>
              </a:rPr>
              <a:t> = 1W</a:t>
            </a:r>
            <a:r>
              <a:rPr lang="en-US" sz="1600" dirty="0">
                <a:latin typeface="+mj-lt"/>
              </a:rPr>
              <a:t>, P</a:t>
            </a:r>
            <a:r>
              <a:rPr lang="pl-PL" sz="1600" dirty="0">
                <a:latin typeface="+mj-lt"/>
              </a:rPr>
              <a:t>Sleep = 1.7W</a:t>
            </a:r>
            <a:r>
              <a:rPr lang="en-US" sz="1600" dirty="0">
                <a:latin typeface="+mj-lt"/>
              </a:rPr>
              <a:t>, Pi</a:t>
            </a:r>
            <a:r>
              <a:rPr lang="pl-PL" sz="1600" dirty="0">
                <a:latin typeface="+mj-lt"/>
              </a:rPr>
              <a:t>dle = 10W</a:t>
            </a:r>
            <a:endParaRPr lang="en-US" sz="1600" dirty="0"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21550" y="1853825"/>
            <a:ext cx="7425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where</a:t>
            </a:r>
            <a:endParaRPr lang="en-US" sz="1400" dirty="0">
              <a:latin typeface="+mj-l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76800" y="2214155"/>
            <a:ext cx="5610382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1600" dirty="0">
                <a:latin typeface="+mj-lt"/>
              </a:rPr>
              <a:t>there are 365x24 = 8760 hours/year</a:t>
            </a:r>
          </a:p>
          <a:p>
            <a:r>
              <a:rPr lang="en-US" sz="1600" dirty="0">
                <a:latin typeface="+mj-lt"/>
              </a:rPr>
              <a:t>all </a:t>
            </a:r>
            <a:r>
              <a:rPr lang="en-US" sz="1600" dirty="0" err="1">
                <a:latin typeface="+mj-lt"/>
              </a:rPr>
              <a:t>Px</a:t>
            </a:r>
            <a:r>
              <a:rPr lang="en-US" sz="1600" dirty="0">
                <a:latin typeface="+mj-lt"/>
              </a:rPr>
              <a:t> values are power consumption values in Watts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16505" y="4853189"/>
            <a:ext cx="8847137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TEC limit </a:t>
            </a:r>
            <a:r>
              <a:rPr lang="en-US" sz="1600" dirty="0">
                <a:latin typeface="+mj-lt"/>
              </a:rPr>
              <a:t>depends on the laptop configuration.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E.g. The TEC limit for the lowest configuration laptop is 40.0 </a:t>
            </a:r>
            <a:r>
              <a:rPr lang="en-US" sz="1600" dirty="0" err="1">
                <a:latin typeface="+mj-lt"/>
              </a:rPr>
              <a:t>kWhours</a:t>
            </a:r>
            <a:r>
              <a:rPr lang="en-US" sz="1600" dirty="0">
                <a:latin typeface="+mj-lt"/>
              </a:rPr>
              <a:t>/year.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Laptops with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lower TEC values</a:t>
            </a:r>
            <a:r>
              <a:rPr lang="en-US" sz="1600" dirty="0">
                <a:latin typeface="+mj-lt"/>
              </a:rPr>
              <a:t> as the related TEC limit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may carry the Energy Star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sticker.  </a:t>
            </a:r>
          </a:p>
        </p:txBody>
      </p:sp>
    </p:spTree>
    <p:extLst>
      <p:ext uri="{BB962C8B-B14F-4D97-AF65-F5344CB8AC3E}">
        <p14:creationId xmlns:p14="http://schemas.microsoft.com/office/powerpoint/2010/main" val="272701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/>
      <p:bldP spid="12" grpId="0"/>
      <p:bldP spid="13" grpId="0"/>
      <p:bldP spid="15" grpId="0"/>
      <p:bldP spid="16" grpId="0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8113" y="1254674"/>
            <a:ext cx="8514357" cy="478461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28639" y="458670"/>
            <a:ext cx="8606202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AMD’s STAPM (Skin Temperature Aware Power Management)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[87]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7620247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96525" y="908720"/>
            <a:ext cx="88659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introduced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STAPM both in their mainline (Bulldozer-based) and low power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Cat line for laptop models in the middle of the 2010’s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more precisely along with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46575" y="1448490"/>
            <a:ext cx="6477222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Puma+-based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Beema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Mullins lines (4/2014) and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Excavator v1-based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 (06/2015).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71500" y="458670"/>
            <a:ext cx="892359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STAPM (Skin Temperature Aware Power Management) technology -2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84241" y="2033845"/>
            <a:ext cx="85182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continued to implement the STAPM technology in their Zen-based laptop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processors.</a:t>
            </a:r>
          </a:p>
        </p:txBody>
      </p:sp>
    </p:spTree>
    <p:extLst>
      <p:ext uri="{BB962C8B-B14F-4D97-AF65-F5344CB8AC3E}">
        <p14:creationId xmlns:p14="http://schemas.microsoft.com/office/powerpoint/2010/main" val="1226324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79673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increase resulting from using the STAPM technology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908720"/>
            <a:ext cx="865890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most use cases for mobile devices are short,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STAMP often results in notable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performance gain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seen in the Figure below for a subsequent STAPM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implementation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7352" y="1853825"/>
            <a:ext cx="4824020" cy="3091211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386535" y="4932122"/>
            <a:ext cx="82634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Performance improvements for STAPM in AMD’s Excavator v2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(Family 15h Models 70h-7Fh)-based Bristol Ridge processors (05/2016)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3741416259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818710"/>
            <a:ext cx="8973932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Further on, as the STAPM technology allows the cores or the GPU to run faster,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the time to completion will be shorter.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additional power needed for higher clock frequencies is easily compensated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by reduced power consumption resulting from setting the processor or platform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components sooner into idle states. 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149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28044723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5405" y="998730"/>
            <a:ext cx="8927095" cy="427528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67049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Assumed principle of the implementation pf STAPM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45405" y="5724255"/>
            <a:ext cx="8497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Here we do not want to go into details, but refer to the source of the publication.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6515" y="5229200"/>
            <a:ext cx="176118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TE: Thermal Entity</a:t>
            </a:r>
          </a:p>
        </p:txBody>
      </p:sp>
      <p:sp>
        <p:nvSpPr>
          <p:cNvPr id="9" name="TextBox 8"/>
          <p:cNvSpPr txBox="1"/>
          <p:nvPr/>
        </p:nvSpPr>
        <p:spPr>
          <a:xfrm flipH="1">
            <a:off x="5202070" y="1313765"/>
            <a:ext cx="17504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(Static power)</a:t>
            </a:r>
          </a:p>
        </p:txBody>
      </p:sp>
    </p:spTree>
    <p:extLst>
      <p:ext uri="{BB962C8B-B14F-4D97-AF65-F5344CB8AC3E}">
        <p14:creationId xmlns:p14="http://schemas.microsoft.com/office/powerpoint/2010/main" val="361872858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9600"/>
            <a:ext cx="8340725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6.3.4 A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MD’s Precision Boost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6873947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2864" y="458670"/>
            <a:ext cx="51012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6.3.4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MD’s Precision Boost technology -1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18245" y="2034135"/>
            <a:ext cx="86319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makes use of the same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closed-loop control mechanism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AMD's Pure Power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technology (that is AVS), as indicated in the Figure below:</a:t>
            </a:r>
          </a:p>
        </p:txBody>
      </p:sp>
      <p:pic>
        <p:nvPicPr>
          <p:cNvPr id="11" name="Content Placeholder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566800" y="2933945"/>
            <a:ext cx="5595682" cy="2725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129661" y="5724255"/>
            <a:ext cx="88078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The closed-loop control mechanism for Pure Power (i.e., AVS) and Precision Boost (i.e., Turbo Boost)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[60]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17108" y="818710"/>
            <a:ext cx="8361776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AMD’s 4. gen. Turbo Boost technology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enhanced their Turbo Core technology in the subsequent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Zen-based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1. gen. DT Ryzen (03/2017)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 (08/2017).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enhanced technology is designated as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9873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1155904"/>
            <a:ext cx="6803081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a) Kind of specifying the Turbo Boost frequencies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Fine grained tuning of the clock frequency (in 25 MHz steps)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3888" y="458670"/>
            <a:ext cx="44103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Precision Boost technology -2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818710"/>
            <a:ext cx="84176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Precision Boost technology has two specific features, which are as follows:</a:t>
            </a:r>
          </a:p>
        </p:txBody>
      </p:sp>
    </p:spTree>
    <p:extLst>
      <p:ext uri="{BB962C8B-B14F-4D97-AF65-F5344CB8AC3E}">
        <p14:creationId xmlns:p14="http://schemas.microsoft.com/office/powerpoint/2010/main" val="3708931342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1178" y="820923"/>
            <a:ext cx="6779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makes use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Turbo Boost frequencies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     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5311" y="458670"/>
            <a:ext cx="66788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a) Kind of specifying the Precision Boost frequency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26873" y="1116811"/>
            <a:ext cx="255467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higher value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31540" y="2360856"/>
            <a:ext cx="3845540" cy="307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next two Figures illustrate this.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71600" y="1400362"/>
            <a:ext cx="7065912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two active cores (in DTs)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respectively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four active cores (in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 whereas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21550" y="2030432"/>
            <a:ext cx="62317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lower value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more active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specified above.</a:t>
            </a:r>
          </a:p>
        </p:txBody>
      </p:sp>
    </p:spTree>
    <p:extLst>
      <p:ext uri="{BB962C8B-B14F-4D97-AF65-F5344CB8AC3E}">
        <p14:creationId xmlns:p14="http://schemas.microsoft.com/office/powerpoint/2010/main" val="2696375222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62492" y="1259635"/>
            <a:ext cx="4370294" cy="3785672"/>
            <a:chOff x="2164974" y="1519519"/>
            <a:chExt cx="4370294" cy="3785672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2"/>
            <a:srcRect l="46914" t="-887" r="-1" b="1"/>
            <a:stretch/>
          </p:blipFill>
          <p:spPr>
            <a:xfrm>
              <a:off x="2164974" y="1519519"/>
              <a:ext cx="4370294" cy="3785672"/>
            </a:xfrm>
            <a:prstGeom prst="rect">
              <a:avLst/>
            </a:prstGeom>
          </p:spPr>
        </p:pic>
        <p:sp>
          <p:nvSpPr>
            <p:cNvPr id="19" name="Rectangle 18"/>
            <p:cNvSpPr/>
            <p:nvPr/>
          </p:nvSpPr>
          <p:spPr bwMode="auto">
            <a:xfrm rot="1222940">
              <a:off x="3550154" y="2333364"/>
              <a:ext cx="2650535" cy="284888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0" name="Straight Connector 19"/>
            <p:cNvCxnSpPr/>
            <p:nvPr/>
          </p:nvCxnSpPr>
          <p:spPr bwMode="auto">
            <a:xfrm>
              <a:off x="3565701" y="2145853"/>
              <a:ext cx="2586970" cy="941970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1" name="Rectangle 20"/>
            <p:cNvSpPr/>
            <p:nvPr/>
          </p:nvSpPr>
          <p:spPr bwMode="auto">
            <a:xfrm>
              <a:off x="5731042" y="2899611"/>
              <a:ext cx="685800" cy="290655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2" name="Straight Connector 21"/>
            <p:cNvCxnSpPr/>
            <p:nvPr/>
          </p:nvCxnSpPr>
          <p:spPr bwMode="auto">
            <a:xfrm flipH="1">
              <a:off x="2538664" y="2157886"/>
              <a:ext cx="103505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Straight Connector 22"/>
            <p:cNvCxnSpPr/>
            <p:nvPr/>
          </p:nvCxnSpPr>
          <p:spPr bwMode="auto">
            <a:xfrm>
              <a:off x="3565701" y="2145853"/>
              <a:ext cx="17817" cy="51915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" name="Rectangle 23"/>
            <p:cNvSpPr/>
            <p:nvPr/>
          </p:nvSpPr>
          <p:spPr bwMode="auto">
            <a:xfrm>
              <a:off x="3146612" y="1680882"/>
              <a:ext cx="2460812" cy="34962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5" name="Rectangle 24"/>
            <p:cNvSpPr/>
            <p:nvPr/>
          </p:nvSpPr>
          <p:spPr bwMode="auto">
            <a:xfrm>
              <a:off x="3966882" y="4840941"/>
              <a:ext cx="1358153" cy="25549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444535" y="1813479"/>
              <a:ext cx="176843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Up to two active cores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847506" y="2745805"/>
              <a:ext cx="210506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More than two active cores</a:t>
              </a: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688201" y="5232560"/>
            <a:ext cx="3281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Boost behavior of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DT lines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197" y="458670"/>
            <a:ext cx="60835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Boost behavior in the Precision Boost technology 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4609385" y="1250010"/>
            <a:ext cx="4370294" cy="3785672"/>
            <a:chOff x="2164974" y="1519519"/>
            <a:chExt cx="4370294" cy="3785672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2"/>
            <a:srcRect l="46914" t="-887" r="-1" b="1"/>
            <a:stretch/>
          </p:blipFill>
          <p:spPr>
            <a:xfrm>
              <a:off x="2164974" y="1519519"/>
              <a:ext cx="4370294" cy="3785672"/>
            </a:xfrm>
            <a:prstGeom prst="rect">
              <a:avLst/>
            </a:prstGeom>
          </p:spPr>
        </p:pic>
        <p:sp>
          <p:nvSpPr>
            <p:cNvPr id="34" name="Rectangle 33"/>
            <p:cNvSpPr/>
            <p:nvPr/>
          </p:nvSpPr>
          <p:spPr bwMode="auto">
            <a:xfrm rot="1222940">
              <a:off x="3550154" y="2333364"/>
              <a:ext cx="2650535" cy="284888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35" name="Straight Connector 34"/>
            <p:cNvCxnSpPr/>
            <p:nvPr/>
          </p:nvCxnSpPr>
          <p:spPr bwMode="auto">
            <a:xfrm>
              <a:off x="3565701" y="2145853"/>
              <a:ext cx="2586970" cy="941970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Rectangle 35"/>
            <p:cNvSpPr/>
            <p:nvPr/>
          </p:nvSpPr>
          <p:spPr bwMode="auto">
            <a:xfrm>
              <a:off x="5731042" y="2899611"/>
              <a:ext cx="685800" cy="290655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 bwMode="auto">
            <a:xfrm flipH="1">
              <a:off x="2538664" y="2157886"/>
              <a:ext cx="103505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" name="Straight Connector 37"/>
            <p:cNvCxnSpPr/>
            <p:nvPr/>
          </p:nvCxnSpPr>
          <p:spPr bwMode="auto">
            <a:xfrm>
              <a:off x="3565701" y="2145853"/>
              <a:ext cx="17817" cy="51915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9" name="Rectangle 38"/>
            <p:cNvSpPr/>
            <p:nvPr/>
          </p:nvSpPr>
          <p:spPr bwMode="auto">
            <a:xfrm>
              <a:off x="3146612" y="1680882"/>
              <a:ext cx="2460812" cy="34962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0" name="Rectangle 39"/>
            <p:cNvSpPr/>
            <p:nvPr/>
          </p:nvSpPr>
          <p:spPr bwMode="auto">
            <a:xfrm>
              <a:off x="3966882" y="4840941"/>
              <a:ext cx="1358153" cy="25549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444535" y="1813479"/>
              <a:ext cx="179728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Up to four active cores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47506" y="2745805"/>
              <a:ext cx="221887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More than four active cores</a:t>
              </a: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6115352" y="1786801"/>
            <a:ext cx="753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4.0 GHz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803675" y="2680349"/>
            <a:ext cx="7280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3.7 GHz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048504" y="5214914"/>
            <a:ext cx="37160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Boost behavior of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 (based on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676491" y="1823698"/>
            <a:ext cx="753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4.0 GHz</a:t>
            </a:r>
          </a:p>
        </p:txBody>
      </p:sp>
    </p:spTree>
    <p:extLst>
      <p:ext uri="{BB962C8B-B14F-4D97-AF65-F5344CB8AC3E}">
        <p14:creationId xmlns:p14="http://schemas.microsoft.com/office/powerpoint/2010/main" val="97611925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AMD Energ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326" y="1944125"/>
            <a:ext cx="8797054" cy="2925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500" y="458670"/>
            <a:ext cx="91293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AMD's initiative to achieve 25x energy efficiency increase in 2014-2020 -1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96863" y="6399330"/>
            <a:ext cx="351512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Tigris: AMD’s notebook platform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71784" y="922075"/>
            <a:ext cx="3975191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Announced: in 2014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Energy efficiency: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Performance/Watt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5094475"/>
            <a:ext cx="89491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Figure: Previous results and goals of AMD’s 25x energy efficiency increase initiative</a:t>
            </a:r>
          </a:p>
          <a:p>
            <a:pPr algn="ctr"/>
            <a:r>
              <a:rPr lang="en-US" sz="1600" dirty="0">
                <a:latin typeface="+mj-lt"/>
              </a:rPr>
              <a:t> [</a:t>
            </a:r>
            <a:r>
              <a:rPr lang="hu-HU" sz="1600" dirty="0">
                <a:latin typeface="+mj-lt"/>
              </a:rPr>
              <a:t>10</a:t>
            </a:r>
            <a:r>
              <a:rPr lang="en-US" sz="1600" dirty="0">
                <a:latin typeface="+mj-lt"/>
              </a:rPr>
              <a:t>], [1</a:t>
            </a:r>
            <a:r>
              <a:rPr lang="hu-HU" sz="1600" dirty="0">
                <a:latin typeface="+mj-lt"/>
              </a:rPr>
              <a:t>1</a:t>
            </a:r>
            <a:r>
              <a:rPr lang="en-US" sz="1600" dirty="0">
                <a:latin typeface="+mj-lt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96873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6" grpId="0"/>
    </p:bld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82918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Fine grained tuning of the clock frequency (in 25 MHz steps)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45894" y="1165408"/>
            <a:ext cx="8629166" cy="5638801"/>
            <a:chOff x="461046" y="1165408"/>
            <a:chExt cx="8629166" cy="5638801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26739" t="10561" r="6933" b="12346"/>
            <a:stretch/>
          </p:blipFill>
          <p:spPr>
            <a:xfrm>
              <a:off x="461046" y="1165408"/>
              <a:ext cx="8629166" cy="5638801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6316206" y="3724833"/>
              <a:ext cx="92845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75000"/>
                    </a:srgbClr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Precision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75000"/>
                    </a:srgbClr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Boost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328654" y="3805515"/>
              <a:ext cx="510076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>
                      <a:lumMod val="75000"/>
                    </a:srgbClr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XFR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3"/>
            <a:srcRect l="3674" t="34060" r="61214" b="27367"/>
            <a:stretch/>
          </p:blipFill>
          <p:spPr>
            <a:xfrm>
              <a:off x="5997389" y="4217276"/>
              <a:ext cx="2864224" cy="1833901"/>
            </a:xfrm>
            <a:prstGeom prst="rect">
              <a:avLst/>
            </a:prstGeom>
          </p:spPr>
        </p:pic>
      </p:grp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7613135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11754" y="6451753"/>
            <a:ext cx="87094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Conceptual view of extending the limiters of Precision Boost with PBO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2411760" y="2556700"/>
            <a:ext cx="3550172" cy="3665184"/>
            <a:chOff x="2704184" y="2556700"/>
            <a:chExt cx="3550172" cy="3665184"/>
          </a:xfrm>
        </p:grpSpPr>
        <p:grpSp>
          <p:nvGrpSpPr>
            <p:cNvPr id="4" name="Group 3"/>
            <p:cNvGrpSpPr/>
            <p:nvPr/>
          </p:nvGrpSpPr>
          <p:grpSpPr>
            <a:xfrm>
              <a:off x="2704184" y="2556700"/>
              <a:ext cx="3550172" cy="3665184"/>
              <a:chOff x="144379" y="1794894"/>
              <a:chExt cx="3984859" cy="4137428"/>
            </a:xfrm>
          </p:grpSpPr>
          <p:pic>
            <p:nvPicPr>
              <p:cNvPr id="5" name="Picture 4"/>
              <p:cNvPicPr>
                <a:picLocks noChangeAspect="1"/>
              </p:cNvPicPr>
              <p:nvPr/>
            </p:nvPicPr>
            <p:blipFill rotWithShape="1">
              <a:blip r:embed="rId2"/>
              <a:srcRect l="9937" t="5895" r="8704" b="8182"/>
              <a:stretch/>
            </p:blipFill>
            <p:spPr>
              <a:xfrm>
                <a:off x="144379" y="2117557"/>
                <a:ext cx="3984859" cy="3234089"/>
              </a:xfrm>
              <a:prstGeom prst="rect">
                <a:avLst/>
              </a:prstGeom>
            </p:spPr>
          </p:pic>
          <p:cxnSp>
            <p:nvCxnSpPr>
              <p:cNvPr id="6" name="Straight Connector 5"/>
              <p:cNvCxnSpPr/>
              <p:nvPr/>
            </p:nvCxnSpPr>
            <p:spPr bwMode="auto">
              <a:xfrm flipV="1">
                <a:off x="2098305" y="2714324"/>
                <a:ext cx="0" cy="1164658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" name="Straight Connector 6"/>
              <p:cNvCxnSpPr/>
              <p:nvPr/>
            </p:nvCxnSpPr>
            <p:spPr bwMode="auto">
              <a:xfrm flipH="1">
                <a:off x="808520" y="3898232"/>
                <a:ext cx="1280160" cy="1116530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" name="Straight Connector 7"/>
              <p:cNvCxnSpPr/>
              <p:nvPr/>
            </p:nvCxnSpPr>
            <p:spPr bwMode="auto">
              <a:xfrm>
                <a:off x="2098305" y="3878981"/>
                <a:ext cx="1347537" cy="1135781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" name="TextBox 8"/>
              <p:cNvSpPr txBox="1"/>
              <p:nvPr/>
            </p:nvSpPr>
            <p:spPr>
              <a:xfrm>
                <a:off x="345091" y="5409102"/>
                <a:ext cx="87876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SoC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power</a:t>
                </a: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921198" y="5394670"/>
                <a:ext cx="98777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VRM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current</a:t>
                </a: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1769295" y="1794894"/>
                <a:ext cx="74090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Temp</a:t>
                </a:r>
              </a:p>
            </p:txBody>
          </p:sp>
        </p:grpSp>
        <p:sp>
          <p:nvSpPr>
            <p:cNvPr id="3" name="Oval 2"/>
            <p:cNvSpPr/>
            <p:nvPr/>
          </p:nvSpPr>
          <p:spPr bwMode="auto">
            <a:xfrm>
              <a:off x="4398741" y="3638351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" name="Oval 12"/>
            <p:cNvSpPr/>
            <p:nvPr/>
          </p:nvSpPr>
          <p:spPr bwMode="auto">
            <a:xfrm>
              <a:off x="5330784" y="5138287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Oval 13"/>
            <p:cNvSpPr/>
            <p:nvPr/>
          </p:nvSpPr>
          <p:spPr bwMode="auto">
            <a:xfrm>
              <a:off x="3522833" y="5120646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69142" y="458670"/>
            <a:ext cx="64585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Assumed principle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fine-grained tuning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35341" y="882060"/>
            <a:ext cx="9150069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using Precision Boost, all active cores operate 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same clock frequency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and core voltage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Fine-grained tuning will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performed by the SMU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microprocessor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raises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core voltage and the 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25 MHz steps),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whereas checking whether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limiting factors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including the temperature, SoC power, and VRM current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(and with it the socket power consumption)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remain in the factory boost range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057165" y="5814265"/>
            <a:ext cx="306263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SMU: System Management Unit</a:t>
            </a:r>
          </a:p>
        </p:txBody>
      </p:sp>
    </p:spTree>
    <p:extLst>
      <p:ext uri="{BB962C8B-B14F-4D97-AF65-F5344CB8AC3E}">
        <p14:creationId xmlns:p14="http://schemas.microsoft.com/office/powerpoint/2010/main" val="3635722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8" grpId="0"/>
    </p:bld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50501" t="30385" r="4187" b="7830"/>
          <a:stretch/>
        </p:blipFill>
        <p:spPr>
          <a:xfrm>
            <a:off x="185221" y="2141483"/>
            <a:ext cx="5376890" cy="406415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1179040"/>
            <a:ext cx="86892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XFR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Frequency Range)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 presumes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high performance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(premium) cooler system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keep the die temperature within the given limit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877145" y="2554936"/>
            <a:ext cx="297262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XFR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provides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automated overclocking over the max. Turbo Boost frequency if there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a premium cooler system and the operating conditions of the processor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(e.g.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temperature data)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allow it.,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08529" y="6400798"/>
            <a:ext cx="44370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Principle of operation of XFR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86776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Introducing the XFR technology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Frequency Range) technology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for raising the clock frequency over the Turbo boost frequency - XFR 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805142" y="4545106"/>
            <a:ext cx="3281860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XFR enabled, the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may boost the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clock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frequency by 50 to 200 MHz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above the advertised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max. Turbo Boost frequency.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6066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3" grpId="0"/>
    </p:bld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t="45713" b="12256"/>
          <a:stretch/>
        </p:blipFill>
        <p:spPr>
          <a:xfrm>
            <a:off x="152400" y="1187971"/>
            <a:ext cx="8870576" cy="209774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6200" y="458670"/>
            <a:ext cx="79474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Additional boost of clock frequencies by the XFR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(8)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0208983"/>
      </p:ext>
    </p:extLst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(9)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29698" name="Picture 2" descr="https://images.anandtech.com/doci/11170/AMD%20Ryzen%207%20Press%20Deck-10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67" y="1258261"/>
            <a:ext cx="9035723" cy="508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1898" y="458670"/>
            <a:ext cx="78195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frequency scaling in AMD’s Ryzen 7 1800X DT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761791407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(10)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8912055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Precision Boost technology (2017) is similar to Intel’s Thermal Velocity Boost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(TVB) technology (2018).  </a:t>
            </a:r>
          </a:p>
        </p:txBody>
      </p:sp>
    </p:spTree>
    <p:extLst>
      <p:ext uri="{BB962C8B-B14F-4D97-AF65-F5344CB8AC3E}">
        <p14:creationId xmlns:p14="http://schemas.microsoft.com/office/powerpoint/2010/main" val="370739779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9602"/>
            <a:ext cx="8340725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6.3.5 A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MD’s Precision Boost 2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6394949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</a:t>
            </a: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39454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Precision Boost 2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5197" y="863715"/>
            <a:ext cx="50068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AMD’s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 gen. Turbo Boost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79195" y="1202269"/>
            <a:ext cx="88874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2 has been introduced in a number of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Zen-based series,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follows: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58258" y="1539805"/>
            <a:ext cx="8656922" cy="11926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mobile APU series (Zen (Raven Ridge)-based, 14 nm, 10/2017)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DT APU series (Zen+ (Pinnacle Ridge)-based, 12 nm 4/2018)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gen. Ryzen DT series (Zen+ (Pinnacle Ridge)-based, 12 nm, 4/2018)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series, (Zen+ (Pinnacle Ridge)-based, 12 nm, 8/2018). </a:t>
            </a:r>
          </a:p>
        </p:txBody>
      </p:sp>
    </p:spTree>
    <p:extLst>
      <p:ext uri="{BB962C8B-B14F-4D97-AF65-F5344CB8AC3E}">
        <p14:creationId xmlns:p14="http://schemas.microsoft.com/office/powerpoint/2010/main" val="3630686532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4090" y="458670"/>
            <a:ext cx="82123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Deficiency of the boost behavior of the implemented Precision Boost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57652" y="1150221"/>
            <a:ext cx="8995796" cy="30315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step-like reduction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boost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entering more active threads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 have an unfavorable impact on performance,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especially in games.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In this case, several additional threads could often be spawned in addition to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one or two main threads, and while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additional threads frequently do not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contribute as much to the performance as they can cause the boost frequency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significantly drop.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could partly explain the moderate performance of AMD’s Zen-based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processors in specific gain titles and other benchmarks compared to Intel.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mend this deficiency, AMD implemented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gradual decrease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boost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frequency, along with raising the number of active threads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their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Precision Boost 2.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illustrated next. </a:t>
            </a:r>
          </a:p>
        </p:txBody>
      </p:sp>
    </p:spTree>
    <p:extLst>
      <p:ext uri="{BB962C8B-B14F-4D97-AF65-F5344CB8AC3E}">
        <p14:creationId xmlns:p14="http://schemas.microsoft.com/office/powerpoint/2010/main" val="114806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62492" y="1259635"/>
            <a:ext cx="4370294" cy="3785672"/>
            <a:chOff x="2164974" y="1519519"/>
            <a:chExt cx="4370294" cy="3785672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2"/>
            <a:srcRect l="46914" t="-887" r="-1" b="1"/>
            <a:stretch/>
          </p:blipFill>
          <p:spPr>
            <a:xfrm>
              <a:off x="2164974" y="1519519"/>
              <a:ext cx="4370294" cy="3785672"/>
            </a:xfrm>
            <a:prstGeom prst="rect">
              <a:avLst/>
            </a:prstGeom>
          </p:spPr>
        </p:pic>
        <p:sp>
          <p:nvSpPr>
            <p:cNvPr id="19" name="Rectangle 18"/>
            <p:cNvSpPr/>
            <p:nvPr/>
          </p:nvSpPr>
          <p:spPr bwMode="auto">
            <a:xfrm rot="1222940">
              <a:off x="3550154" y="2333364"/>
              <a:ext cx="2650535" cy="284888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0" name="Straight Connector 19"/>
            <p:cNvCxnSpPr/>
            <p:nvPr/>
          </p:nvCxnSpPr>
          <p:spPr bwMode="auto">
            <a:xfrm>
              <a:off x="3565701" y="2145853"/>
              <a:ext cx="2586970" cy="941970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1" name="Rectangle 20"/>
            <p:cNvSpPr/>
            <p:nvPr/>
          </p:nvSpPr>
          <p:spPr bwMode="auto">
            <a:xfrm>
              <a:off x="5731042" y="2899611"/>
              <a:ext cx="685800" cy="290655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2" name="Straight Connector 21"/>
            <p:cNvCxnSpPr/>
            <p:nvPr/>
          </p:nvCxnSpPr>
          <p:spPr bwMode="auto">
            <a:xfrm flipH="1">
              <a:off x="2538664" y="2157886"/>
              <a:ext cx="103505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Straight Connector 22"/>
            <p:cNvCxnSpPr/>
            <p:nvPr/>
          </p:nvCxnSpPr>
          <p:spPr bwMode="auto">
            <a:xfrm>
              <a:off x="3565701" y="2145853"/>
              <a:ext cx="17817" cy="51915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" name="Rectangle 23"/>
            <p:cNvSpPr/>
            <p:nvPr/>
          </p:nvSpPr>
          <p:spPr bwMode="auto">
            <a:xfrm>
              <a:off x="3146612" y="1680882"/>
              <a:ext cx="2460812" cy="34962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5" name="Rectangle 24"/>
            <p:cNvSpPr/>
            <p:nvPr/>
          </p:nvSpPr>
          <p:spPr bwMode="auto">
            <a:xfrm>
              <a:off x="3966882" y="4840941"/>
              <a:ext cx="1358153" cy="25549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444535" y="1813479"/>
              <a:ext cx="176843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Up to two active cores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847506" y="2745805"/>
              <a:ext cx="210506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More than two active cores</a:t>
              </a: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688201" y="5232560"/>
            <a:ext cx="3281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Boost behavior of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DT lines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197" y="458670"/>
            <a:ext cx="60835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Boost behavior in the Precision Boost technology 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4609385" y="1250010"/>
            <a:ext cx="4370294" cy="3785672"/>
            <a:chOff x="2164974" y="1519519"/>
            <a:chExt cx="4370294" cy="3785672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2"/>
            <a:srcRect l="46914" t="-887" r="-1" b="1"/>
            <a:stretch/>
          </p:blipFill>
          <p:spPr>
            <a:xfrm>
              <a:off x="2164974" y="1519519"/>
              <a:ext cx="4370294" cy="3785672"/>
            </a:xfrm>
            <a:prstGeom prst="rect">
              <a:avLst/>
            </a:prstGeom>
          </p:spPr>
        </p:pic>
        <p:sp>
          <p:nvSpPr>
            <p:cNvPr id="34" name="Rectangle 33"/>
            <p:cNvSpPr/>
            <p:nvPr/>
          </p:nvSpPr>
          <p:spPr bwMode="auto">
            <a:xfrm rot="1222940">
              <a:off x="3550154" y="2333364"/>
              <a:ext cx="2650535" cy="284888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35" name="Straight Connector 34"/>
            <p:cNvCxnSpPr/>
            <p:nvPr/>
          </p:nvCxnSpPr>
          <p:spPr bwMode="auto">
            <a:xfrm>
              <a:off x="3565701" y="2145853"/>
              <a:ext cx="2586970" cy="941970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Rectangle 35"/>
            <p:cNvSpPr/>
            <p:nvPr/>
          </p:nvSpPr>
          <p:spPr bwMode="auto">
            <a:xfrm>
              <a:off x="5731042" y="2899611"/>
              <a:ext cx="685800" cy="290655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 bwMode="auto">
            <a:xfrm flipH="1">
              <a:off x="2538664" y="2157886"/>
              <a:ext cx="103505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" name="Straight Connector 37"/>
            <p:cNvCxnSpPr/>
            <p:nvPr/>
          </p:nvCxnSpPr>
          <p:spPr bwMode="auto">
            <a:xfrm>
              <a:off x="3565701" y="2145853"/>
              <a:ext cx="17817" cy="51915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9" name="Rectangle 38"/>
            <p:cNvSpPr/>
            <p:nvPr/>
          </p:nvSpPr>
          <p:spPr bwMode="auto">
            <a:xfrm>
              <a:off x="3146612" y="1680882"/>
              <a:ext cx="2460812" cy="34962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0" name="Rectangle 39"/>
            <p:cNvSpPr/>
            <p:nvPr/>
          </p:nvSpPr>
          <p:spPr bwMode="auto">
            <a:xfrm>
              <a:off x="3966882" y="4840941"/>
              <a:ext cx="1358153" cy="25549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444535" y="1813479"/>
              <a:ext cx="179728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Up to four active cores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47506" y="2745805"/>
              <a:ext cx="221887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More than four active cores</a:t>
              </a: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6115352" y="1786801"/>
            <a:ext cx="753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4.0 GHz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803675" y="2680349"/>
            <a:ext cx="7280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3.7 GHz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048504" y="5214914"/>
            <a:ext cx="37160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Boost behavior of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 (based on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676491" y="1823698"/>
            <a:ext cx="753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4.0 GHz</a:t>
            </a:r>
          </a:p>
        </p:txBody>
      </p:sp>
    </p:spTree>
    <p:extLst>
      <p:ext uri="{BB962C8B-B14F-4D97-AF65-F5344CB8AC3E}">
        <p14:creationId xmlns:p14="http://schemas.microsoft.com/office/powerpoint/2010/main" val="147054347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818710"/>
            <a:ext cx="9406045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latin typeface="+mj-lt"/>
              </a:rPr>
              <a:t>In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06/2020 </a:t>
            </a:r>
            <a:r>
              <a:rPr lang="en-US" sz="1600" spc="-30" dirty="0">
                <a:latin typeface="+mj-lt"/>
              </a:rPr>
              <a:t>AMD stated that the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goals</a:t>
            </a:r>
            <a:r>
              <a:rPr lang="en-US" sz="1600" spc="-30" dirty="0">
                <a:latin typeface="+mj-lt"/>
              </a:rPr>
              <a:t> of their 25x energy efficiency increase initiative </a:t>
            </a:r>
          </a:p>
          <a:p>
            <a:r>
              <a:rPr lang="en-US" sz="1600" spc="-30" dirty="0">
                <a:latin typeface="+mj-lt"/>
              </a:rPr>
              <a:t>  were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achieved</a:t>
            </a:r>
            <a:r>
              <a:rPr lang="en-US" sz="1600" spc="-30" dirty="0">
                <a:latin typeface="+mj-lt"/>
              </a:rPr>
              <a:t>, as the Zen 2-based Ryzen 7 4800H client processors </a:t>
            </a:r>
            <a:r>
              <a:rPr lang="en-US" sz="1600" spc="-50" dirty="0">
                <a:latin typeface="+mj-lt"/>
              </a:rPr>
              <a:t>beat the company’s</a:t>
            </a:r>
          </a:p>
          <a:p>
            <a:r>
              <a:rPr lang="en-US" sz="1600" spc="-50" dirty="0">
                <a:latin typeface="+mj-lt"/>
              </a:rPr>
              <a:t>  baseline efficiency (of the Kaveri processor) by 31.7 times. </a:t>
            </a:r>
            <a:endParaRPr lang="en-US" sz="1400" spc="-50" dirty="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64265"/>
            <a:ext cx="87665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initiative to achieve 25x energy efficiency increase in 2014-2020 -2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38388" y="6264315"/>
            <a:ext cx="67241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AMD’s achievement in increasing energy efficiency [</a:t>
            </a:r>
            <a:r>
              <a:rPr lang="hu-HU" sz="1600" dirty="0">
                <a:latin typeface="+mj-lt"/>
              </a:rPr>
              <a:t>12</a:t>
            </a:r>
            <a:r>
              <a:rPr lang="en-US" sz="1600" dirty="0">
                <a:latin typeface="+mj-lt"/>
              </a:rPr>
              <a:t>]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1016605" y="1982811"/>
            <a:ext cx="6956354" cy="4101484"/>
            <a:chOff x="1016605" y="2033846"/>
            <a:chExt cx="6956354" cy="4101484"/>
          </a:xfrm>
        </p:grpSpPr>
        <p:pic>
          <p:nvPicPr>
            <p:cNvPr id="3074" name="Picture 2" descr="https://images.anandtech.com/doci/15881/Goal%20Plot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69" t="7609" r="2099" b="2028"/>
            <a:stretch/>
          </p:blipFill>
          <p:spPr bwMode="auto">
            <a:xfrm>
              <a:off x="1016605" y="2033846"/>
              <a:ext cx="6956354" cy="41014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Rectangle 8"/>
            <p:cNvSpPr/>
            <p:nvPr/>
          </p:nvSpPr>
          <p:spPr bwMode="auto">
            <a:xfrm>
              <a:off x="6147175" y="4599130"/>
              <a:ext cx="1575175" cy="31503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2" name="Picture 2" descr="https://images.anandtech.com/doci/15881/Goal%20Plot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385" t="1086" r="26746" b="91305"/>
            <a:stretch/>
          </p:blipFill>
          <p:spPr bwMode="auto">
            <a:xfrm>
              <a:off x="2546775" y="2123855"/>
              <a:ext cx="3015335" cy="3150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28396DB-0559-487A-6C5C-5C638C9636CC}"/>
              </a:ext>
            </a:extLst>
          </p:cNvPr>
          <p:cNvSpPr txBox="1"/>
          <p:nvPr/>
        </p:nvSpPr>
        <p:spPr>
          <a:xfrm>
            <a:off x="71500" y="1808820"/>
            <a:ext cx="236648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Energy efficiency</a:t>
            </a:r>
          </a:p>
          <a:p>
            <a:pPr algn="ctr"/>
            <a:r>
              <a:rPr lang="en-US" sz="1300" dirty="0">
                <a:latin typeface="+mj-lt"/>
              </a:rPr>
              <a:t>(relative to the reference)</a:t>
            </a:r>
            <a:endParaRPr lang="hu-HU" sz="1300" dirty="0"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33EA76A-D3C3-B6E6-AD2E-D3362D668ED7}"/>
              </a:ext>
            </a:extLst>
          </p:cNvPr>
          <p:cNvSpPr txBox="1"/>
          <p:nvPr/>
        </p:nvSpPr>
        <p:spPr>
          <a:xfrm>
            <a:off x="7194020" y="6047757"/>
            <a:ext cx="72167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latin typeface="+mj-lt"/>
              </a:rPr>
              <a:t>(Zen 2)</a:t>
            </a:r>
            <a:endParaRPr lang="hu-HU" sz="11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83811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3" grpId="0"/>
      <p:bldP spid="4" grpId="0"/>
    </p:bld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4089" y="458670"/>
            <a:ext cx="78596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Enhanced boost behavior in the Precision Boost 2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25963" y="1251194"/>
            <a:ext cx="8729118" cy="4608076"/>
            <a:chOff x="148963" y="1386041"/>
            <a:chExt cx="8729118" cy="4608076"/>
          </a:xfrm>
        </p:grpSpPr>
        <p:pic>
          <p:nvPicPr>
            <p:cNvPr id="15362" name="Picture 2" descr="https://bit-tech.net/media/image/2018/3/acbfec53-b969-4e64-899b-512dd42f4b98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963" y="1386041"/>
              <a:ext cx="8729118" cy="460807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/>
            <p:cNvSpPr/>
            <p:nvPr/>
          </p:nvSpPr>
          <p:spPr bwMode="auto">
            <a:xfrm>
              <a:off x="1214783" y="3829878"/>
              <a:ext cx="176695" cy="185531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n-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6563077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4181" y="458670"/>
            <a:ext cx="56003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Precision Boost 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818710"/>
            <a:ext cx="858664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2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raises the clock frequency for any active cores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much as given limits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(defined by factory boost settings)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allow it.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limiting factors are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38385" y="1742733"/>
            <a:ext cx="9266070" cy="27853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power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(“Total Platform Limit”): the maximum amount of power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CPU can draw before boost levels off (measured in Watts).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VRM current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(“TDC Limit”): the maximum amount of current  the motherboard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is allowed to deliver to the CPU after warming up to a steady-state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temperature before boost levels off.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EDC current Limit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 Electrical Design Current, maximum peak current that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can be delivered by the motherboard’s voltage regulator (VRM) for a short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time, as a spike.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Temp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(°C): measured in degrees Celsius, the maximum temperature the CPU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die can reach before boost levels off.</a:t>
            </a:r>
          </a:p>
        </p:txBody>
      </p:sp>
    </p:spTree>
    <p:extLst>
      <p:ext uri="{BB962C8B-B14F-4D97-AF65-F5344CB8AC3E}">
        <p14:creationId xmlns:p14="http://schemas.microsoft.com/office/powerpoint/2010/main" val="2883103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1500" y="458670"/>
            <a:ext cx="8881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Conceptual view of implementing Precision Boost 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2704184" y="1088740"/>
            <a:ext cx="3550172" cy="3665184"/>
            <a:chOff x="2704184" y="2556700"/>
            <a:chExt cx="3550172" cy="3665184"/>
          </a:xfrm>
        </p:grpSpPr>
        <p:grpSp>
          <p:nvGrpSpPr>
            <p:cNvPr id="15" name="Group 14"/>
            <p:cNvGrpSpPr/>
            <p:nvPr/>
          </p:nvGrpSpPr>
          <p:grpSpPr>
            <a:xfrm>
              <a:off x="2704184" y="2556700"/>
              <a:ext cx="3550172" cy="3665184"/>
              <a:chOff x="144379" y="1794894"/>
              <a:chExt cx="3984859" cy="4137428"/>
            </a:xfrm>
          </p:grpSpPr>
          <p:pic>
            <p:nvPicPr>
              <p:cNvPr id="19" name="Picture 18"/>
              <p:cNvPicPr>
                <a:picLocks noChangeAspect="1"/>
              </p:cNvPicPr>
              <p:nvPr/>
            </p:nvPicPr>
            <p:blipFill rotWithShape="1">
              <a:blip r:embed="rId2"/>
              <a:srcRect l="9937" t="5895" r="8704" b="8182"/>
              <a:stretch/>
            </p:blipFill>
            <p:spPr>
              <a:xfrm>
                <a:off x="144379" y="2117557"/>
                <a:ext cx="3984859" cy="3234089"/>
              </a:xfrm>
              <a:prstGeom prst="rect">
                <a:avLst/>
              </a:prstGeom>
            </p:spPr>
          </p:pic>
          <p:cxnSp>
            <p:nvCxnSpPr>
              <p:cNvPr id="20" name="Straight Connector 19"/>
              <p:cNvCxnSpPr/>
              <p:nvPr/>
            </p:nvCxnSpPr>
            <p:spPr bwMode="auto">
              <a:xfrm flipV="1">
                <a:off x="2098305" y="2714324"/>
                <a:ext cx="0" cy="1164658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" name="Straight Connector 20"/>
              <p:cNvCxnSpPr/>
              <p:nvPr/>
            </p:nvCxnSpPr>
            <p:spPr bwMode="auto">
              <a:xfrm flipH="1">
                <a:off x="808520" y="3898232"/>
                <a:ext cx="1280160" cy="1116530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>
                <a:off x="2098305" y="3878981"/>
                <a:ext cx="1347537" cy="1135781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" name="TextBox 22"/>
              <p:cNvSpPr txBox="1"/>
              <p:nvPr/>
            </p:nvSpPr>
            <p:spPr>
              <a:xfrm>
                <a:off x="345091" y="5409102"/>
                <a:ext cx="87876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SoC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power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2921198" y="5394670"/>
                <a:ext cx="98777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VRM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current</a:t>
                </a: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769295" y="1794894"/>
                <a:ext cx="74090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Temp</a:t>
                </a:r>
              </a:p>
            </p:txBody>
          </p:sp>
        </p:grpSp>
        <p:sp>
          <p:nvSpPr>
            <p:cNvPr id="16" name="Oval 15"/>
            <p:cNvSpPr/>
            <p:nvPr/>
          </p:nvSpPr>
          <p:spPr bwMode="auto">
            <a:xfrm>
              <a:off x="4398741" y="3638351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" name="Oval 16"/>
            <p:cNvSpPr/>
            <p:nvPr/>
          </p:nvSpPr>
          <p:spPr bwMode="auto">
            <a:xfrm>
              <a:off x="5330784" y="5138287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" name="Oval 17"/>
            <p:cNvSpPr/>
            <p:nvPr/>
          </p:nvSpPr>
          <p:spPr bwMode="auto">
            <a:xfrm>
              <a:off x="3522833" y="5120646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287338" y="4957469"/>
            <a:ext cx="8844537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inner triangle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illustrates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factory boost range settings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blue circles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represent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actual operating points of the key limiting factors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frequency and core voltage of all active cores will be increased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25 MHz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steps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long as one limiting factor reaches the factory setting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20482074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286000" y="1089558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Boost behavior with Precision Boost 2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the 2. gen. Ryzen Desktop line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005" y="458670"/>
            <a:ext cx="9856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2 technology as implemented in the 2. gen Ryzen DT line </a:t>
            </a: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95</a:t>
            </a: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600" b="0" i="0" u="none" strike="noStrike" kern="1200" cap="none" spc="-3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2" name="Kép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7007" y="1686350"/>
            <a:ext cx="6589986" cy="48479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2812311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(8)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5" y="1447441"/>
            <a:ext cx="8965003" cy="436682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5500" y="458670"/>
            <a:ext cx="81849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integrated per-core frequency and voltage management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Precision Boost 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710628559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6575" y="1448780"/>
            <a:ext cx="7663880" cy="295025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1438" y="458670"/>
            <a:ext cx="863999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consumption of the cores while raising the number of active cores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the Ryzen 7 2700X 2. gen. desktop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(9)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6688" y="4644135"/>
            <a:ext cx="6813725" cy="5796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up to two active CCX units with up to 4 active cores/unit.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Green figures: not loaded cores - Yellow to red figures: loaded cores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6688" y="5229200"/>
            <a:ext cx="856119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 figures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appearing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few active cores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indicate that in this case, presumably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die temperature will constrain turbo 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determine the related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power consumption, whereas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yellow figures,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seeing 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many active cores,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the total power consumption limits clock frequency.</a:t>
            </a:r>
          </a:p>
        </p:txBody>
      </p:sp>
    </p:spTree>
    <p:extLst>
      <p:ext uri="{BB962C8B-B14F-4D97-AF65-F5344CB8AC3E}">
        <p14:creationId xmlns:p14="http://schemas.microsoft.com/office/powerpoint/2010/main" val="147556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/>
          <a:srcRect l="4950" r="2929"/>
          <a:stretch/>
        </p:blipFill>
        <p:spPr>
          <a:xfrm>
            <a:off x="1145405" y="1162475"/>
            <a:ext cx="6723975" cy="3279187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71438" y="458670"/>
            <a:ext cx="66963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XFR2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Frequency Range) technology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[95]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60218" y="4779150"/>
            <a:ext cx="8887369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previous generation,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certain processor models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could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raise clock frequency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 the turbo boost frequency by 50 to 200 MHz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a premium cooling system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was used.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XFR2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allows a higher clock frequency boost,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assuming a premium cooling system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and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CPU temperature below 60 C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2089777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100748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Introducing the Precision Boost Overdrive (PBO)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63715"/>
            <a:ext cx="885666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 new feature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gen. Ryzen DT and 2.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aiming 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increasing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multihreaded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requires however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 of specific chipsets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follows </a:t>
            </a:r>
          </a:p>
        </p:txBody>
      </p:sp>
      <p:sp>
        <p:nvSpPr>
          <p:cNvPr id="7" name="TextBox 6"/>
          <p:cNvSpPr txBox="1"/>
          <p:nvPr/>
        </p:nvSpPr>
        <p:spPr>
          <a:xfrm flipH="1">
            <a:off x="611093" y="1751460"/>
            <a:ext cx="8056362" cy="610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case of the 2. gen. DT series the series 400 chipsets (X470/B450) or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case of the 2.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series the X399 chipset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6535" y="2348880"/>
            <a:ext cx="63945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Master overdrive utility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release 1.3 or higher.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2663915"/>
            <a:ext cx="87666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Unlike traditional overlocking,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PBO is activated, both Precision Boost 2 and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XFR2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Frequency Range) remains enabled. </a:t>
            </a:r>
          </a:p>
        </p:txBody>
      </p:sp>
    </p:spTree>
    <p:extLst>
      <p:ext uri="{BB962C8B-B14F-4D97-AF65-F5344CB8AC3E}">
        <p14:creationId xmlns:p14="http://schemas.microsoft.com/office/powerpoint/2010/main" val="2576454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66655" y="1268760"/>
            <a:ext cx="6171429" cy="466666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4613" y="458670"/>
            <a:ext cx="32531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Relative merit of PBO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560407022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6484" y="458670"/>
            <a:ext cx="40903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PBO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 flipH="1">
            <a:off x="206515" y="863715"/>
            <a:ext cx="88566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When PBO is activated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using the Ryzen Master overlocking utility,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factory settings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determine the operation limits of Precision Boost 2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will be overwritten,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will operate outside the factory settings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5124" y="1892559"/>
            <a:ext cx="3550172" cy="3790310"/>
            <a:chOff x="144379" y="1740569"/>
            <a:chExt cx="3984859" cy="4278674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2"/>
            <a:srcRect l="9937" t="5895" r="8704" b="8182"/>
            <a:stretch/>
          </p:blipFill>
          <p:spPr>
            <a:xfrm>
              <a:off x="144379" y="2117557"/>
              <a:ext cx="3984859" cy="3234089"/>
            </a:xfrm>
            <a:prstGeom prst="rect">
              <a:avLst/>
            </a:prstGeom>
          </p:spPr>
        </p:pic>
        <p:cxnSp>
          <p:nvCxnSpPr>
            <p:cNvPr id="16" name="Straight Connector 15"/>
            <p:cNvCxnSpPr/>
            <p:nvPr/>
          </p:nvCxnSpPr>
          <p:spPr bwMode="auto">
            <a:xfrm flipV="1">
              <a:off x="2098305" y="2714324"/>
              <a:ext cx="0" cy="1164658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808520" y="3898232"/>
              <a:ext cx="1280160" cy="1116530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8" name="Straight Connector 17"/>
            <p:cNvCxnSpPr/>
            <p:nvPr/>
          </p:nvCxnSpPr>
          <p:spPr bwMode="auto">
            <a:xfrm>
              <a:off x="2098305" y="3878981"/>
              <a:ext cx="1347537" cy="1135781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9" name="TextBox 18"/>
            <p:cNvSpPr txBox="1"/>
            <p:nvPr/>
          </p:nvSpPr>
          <p:spPr>
            <a:xfrm>
              <a:off x="345090" y="5496023"/>
              <a:ext cx="8787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SoC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power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921198" y="5492458"/>
              <a:ext cx="98777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VRM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current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769295" y="1740569"/>
              <a:ext cx="7409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Temp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338233" y="1876928"/>
            <a:ext cx="4222413" cy="3809888"/>
            <a:chOff x="4312125" y="1722924"/>
            <a:chExt cx="4739410" cy="4300774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 rotWithShape="1">
            <a:blip r:embed="rId3"/>
            <a:srcRect l="1949" t="10245" b="13809"/>
            <a:stretch/>
          </p:blipFill>
          <p:spPr>
            <a:xfrm>
              <a:off x="4312125" y="2168525"/>
              <a:ext cx="4739410" cy="3211996"/>
            </a:xfrm>
            <a:prstGeom prst="rect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>
              <a:off x="4347611" y="5494416"/>
              <a:ext cx="8787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SoC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power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21001" y="5500478"/>
              <a:ext cx="98777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VRM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current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294785" y="1722924"/>
              <a:ext cx="7409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Temp</a:t>
              </a:r>
            </a:p>
          </p:txBody>
        </p:sp>
        <p:cxnSp>
          <p:nvCxnSpPr>
            <p:cNvPr id="27" name="Straight Connector 26"/>
            <p:cNvCxnSpPr/>
            <p:nvPr/>
          </p:nvCxnSpPr>
          <p:spPr bwMode="auto">
            <a:xfrm flipV="1">
              <a:off x="6610959" y="2731971"/>
              <a:ext cx="0" cy="1164658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8" name="Straight Connector 27"/>
            <p:cNvCxnSpPr/>
            <p:nvPr/>
          </p:nvCxnSpPr>
          <p:spPr bwMode="auto">
            <a:xfrm flipH="1">
              <a:off x="4966636" y="3915879"/>
              <a:ext cx="1634698" cy="1243262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9" name="Straight Connector 28"/>
            <p:cNvCxnSpPr/>
            <p:nvPr/>
          </p:nvCxnSpPr>
          <p:spPr bwMode="auto">
            <a:xfrm>
              <a:off x="6610959" y="3896628"/>
              <a:ext cx="1772645" cy="1301014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2" name="TextBox 31"/>
          <p:cNvSpPr txBox="1"/>
          <p:nvPr/>
        </p:nvSpPr>
        <p:spPr>
          <a:xfrm>
            <a:off x="211754" y="5790746"/>
            <a:ext cx="87094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Conceptual view of extending the limiters of Precision Boost with PBO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48829" y="6240796"/>
            <a:ext cx="68976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temperature limit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PBO remains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unchanged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58040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65698"/>
            <a:ext cx="8766534" cy="40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initiative to achieve 25x energy efficiency increase in 2014-2020 -3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769755"/>
            <a:ext cx="6174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Note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1022828"/>
            <a:ext cx="8686160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efficiency is also critical for supercomputers.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here is a list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called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"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Green500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“ list, which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indicates the most energy-efficient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supercomputers,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390961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071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extending the limiters of Precision Boost with PBO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46948" y="847882"/>
            <a:ext cx="773731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the 2. gen. Ryzen 2700X DT with 105 W TDP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default limits of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Precision Boost 2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as follows: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91580" y="1419743"/>
            <a:ext cx="4937570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PPT (Total Platform Limit): 141.75 W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TDC (Thermal Design Current): 95 A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EDC (Electrical Design Current): 140 A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Tjmax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(Die temperature): 85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6505" y="2562768"/>
            <a:ext cx="8388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When Precision Boost Overdrive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mode is enabled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 limiters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will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be raised as given below: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91580" y="3244785"/>
            <a:ext cx="4937570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PPT (Total Platform Limit): 1000 W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TDC (Thermal Design Current): 114 A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EDC (Electrical Design Current): 168 A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Tjmax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(Die temperature): 85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12820" y="4430288"/>
            <a:ext cx="94231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Nevertheless, enabling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PBO mode invalidates AMD’s warranty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51575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  <p:bldP spid="11" grpId="0"/>
      <p:bldP spid="13" grpId="0"/>
    </p:bld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5128" y="1072035"/>
            <a:ext cx="8874494" cy="469722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90735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implications of using overclocking and PBO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26656061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1690" y="1493785"/>
            <a:ext cx="5719015" cy="364383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4613" y="458670"/>
            <a:ext cx="775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performance improvement achieved by employing PBO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a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2990WX for a multithreaded benchmark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08405802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27186" y="5094475"/>
            <a:ext cx="89470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the following Figure, we present an overview of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primary techniques </a:t>
            </a:r>
            <a:r>
              <a:rPr lang="en-US" sz="1600" dirty="0">
                <a:latin typeface="+mj-lt"/>
              </a:rPr>
              <a:t>utilized</a:t>
            </a:r>
          </a:p>
          <a:p>
            <a:r>
              <a:rPr lang="en-US" sz="1600" dirty="0">
                <a:latin typeface="+mj-lt"/>
              </a:rPr>
              <a:t>      for managing processor power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 the circuit</a:t>
            </a:r>
            <a:r>
              <a:rPr lang="en-US" sz="1600" dirty="0">
                <a:latin typeface="+mj-lt"/>
              </a:rPr>
              <a:t> and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processor levels.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8236" y="2033844"/>
            <a:ext cx="9144000" cy="295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3" name="Text Box 6"/>
          <p:cNvSpPr txBox="1">
            <a:spLocks noChangeArrowheads="1"/>
          </p:cNvSpPr>
          <p:nvPr/>
        </p:nvSpPr>
        <p:spPr bwMode="auto">
          <a:xfrm>
            <a:off x="3293286" y="3655080"/>
            <a:ext cx="2804386" cy="11182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Line 7"/>
          <p:cNvSpPr>
            <a:spLocks noChangeShapeType="1"/>
          </p:cNvSpPr>
          <p:nvPr/>
        </p:nvSpPr>
        <p:spPr bwMode="auto">
          <a:xfrm flipV="1">
            <a:off x="1754551" y="3392282"/>
            <a:ext cx="568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Line 8"/>
          <p:cNvSpPr>
            <a:spLocks noChangeShapeType="1"/>
          </p:cNvSpPr>
          <p:nvPr/>
        </p:nvSpPr>
        <p:spPr bwMode="auto">
          <a:xfrm rot="5400000" flipH="1" flipV="1">
            <a:off x="4648329" y="3301762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6" name="Line 10"/>
          <p:cNvSpPr>
            <a:spLocks noChangeShapeType="1"/>
          </p:cNvSpPr>
          <p:nvPr/>
        </p:nvSpPr>
        <p:spPr bwMode="auto">
          <a:xfrm rot="-5400000" flipH="1">
            <a:off x="4666372" y="3474348"/>
            <a:ext cx="150532" cy="15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7" name="Oval 9"/>
          <p:cNvSpPr>
            <a:spLocks noChangeArrowheads="1"/>
          </p:cNvSpPr>
          <p:nvPr/>
        </p:nvSpPr>
        <p:spPr bwMode="auto">
          <a:xfrm>
            <a:off x="4698954" y="348844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8" name="Line 10"/>
          <p:cNvSpPr>
            <a:spLocks noChangeShapeType="1"/>
          </p:cNvSpPr>
          <p:nvPr/>
        </p:nvSpPr>
        <p:spPr bwMode="auto">
          <a:xfrm rot="-5400000" flipH="1">
            <a:off x="1649123" y="348987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9" name="Text Box 15"/>
          <p:cNvSpPr txBox="1">
            <a:spLocks noChangeArrowheads="1"/>
          </p:cNvSpPr>
          <p:nvPr/>
        </p:nvSpPr>
        <p:spPr bwMode="auto">
          <a:xfrm>
            <a:off x="780167" y="2764793"/>
            <a:ext cx="789992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related to processors 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Strongly 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1500" y="458670"/>
            <a:ext cx="85661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accent6"/>
                </a:solidFill>
                <a:latin typeface="Verdana" panose="020B0604030504040204" pitchFamily="34" charset="0"/>
              </a:rPr>
              <a:t>Approaches and key techniques of power management in computers -2 </a:t>
            </a:r>
          </a:p>
        </p:txBody>
      </p:sp>
      <p:cxnSp>
        <p:nvCxnSpPr>
          <p:cNvPr id="31" name="Straight Connector 30"/>
          <p:cNvCxnSpPr/>
          <p:nvPr/>
        </p:nvCxnSpPr>
        <p:spPr bwMode="auto">
          <a:xfrm flipV="1">
            <a:off x="7433727" y="3387780"/>
            <a:ext cx="1069033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50008" y="3399875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Oval 9"/>
          <p:cNvSpPr>
            <a:spLocks noChangeArrowheads="1"/>
          </p:cNvSpPr>
          <p:nvPr/>
        </p:nvSpPr>
        <p:spPr bwMode="auto">
          <a:xfrm>
            <a:off x="1699616" y="355985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4" name="Text Box 12"/>
          <p:cNvSpPr txBox="1">
            <a:spLocks noChangeArrowheads="1"/>
          </p:cNvSpPr>
          <p:nvPr/>
        </p:nvSpPr>
        <p:spPr bwMode="auto">
          <a:xfrm>
            <a:off x="116505" y="3638518"/>
            <a:ext cx="340180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5" name="Text Box 6"/>
          <p:cNvSpPr txBox="1">
            <a:spLocks noChangeArrowheads="1"/>
          </p:cNvSpPr>
          <p:nvPr/>
        </p:nvSpPr>
        <p:spPr bwMode="auto">
          <a:xfrm>
            <a:off x="6083596" y="3634569"/>
            <a:ext cx="2700300" cy="13696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6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6" name="Line 10"/>
          <p:cNvSpPr>
            <a:spLocks noChangeShapeType="1"/>
          </p:cNvSpPr>
          <p:nvPr/>
        </p:nvSpPr>
        <p:spPr bwMode="auto">
          <a:xfrm rot="-5400000" flipH="1" flipV="1">
            <a:off x="7338729" y="3478674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7" name="Oval 9"/>
          <p:cNvSpPr>
            <a:spLocks noChangeArrowheads="1"/>
          </p:cNvSpPr>
          <p:nvPr/>
        </p:nvSpPr>
        <p:spPr bwMode="auto">
          <a:xfrm>
            <a:off x="7433746" y="3508641"/>
            <a:ext cx="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8" name="Oval 9"/>
          <p:cNvSpPr>
            <a:spLocks noChangeArrowheads="1"/>
          </p:cNvSpPr>
          <p:nvPr/>
        </p:nvSpPr>
        <p:spPr bwMode="auto">
          <a:xfrm>
            <a:off x="7396812" y="3503004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51801" y="863715"/>
            <a:ext cx="8996630" cy="17748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60" dirty="0">
                <a:latin typeface="+mj-lt"/>
              </a:rPr>
              <a:t>When considering power management in computers, we focus 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only on processor-related</a:t>
            </a:r>
          </a:p>
          <a:p>
            <a:pPr>
              <a:spcAft>
                <a:spcPts val="600"/>
              </a:spcAft>
            </a:pPr>
            <a:r>
              <a:rPr lang="en-US" sz="1600" spc="-60" dirty="0">
                <a:solidFill>
                  <a:srgbClr val="0070C0"/>
                </a:solidFill>
                <a:latin typeface="+mj-lt"/>
              </a:rPr>
              <a:t>     approaches.</a:t>
            </a:r>
          </a:p>
          <a:p>
            <a:r>
              <a:rPr lang="en-US" sz="1600" spc="-60" dirty="0">
                <a:solidFill>
                  <a:srgbClr val="0070C0"/>
                </a:solidFill>
                <a:latin typeface="+mj-lt"/>
              </a:rPr>
              <a:t>     </a:t>
            </a:r>
            <a:r>
              <a:rPr lang="en-US" sz="1600" spc="-60" dirty="0">
                <a:latin typeface="+mj-lt"/>
              </a:rPr>
              <a:t>This means that we dismiss power management possibilities e.g., in relation to</a:t>
            </a:r>
            <a:r>
              <a:rPr lang="en-US" sz="1600" dirty="0">
                <a:latin typeface="+mj-lt"/>
              </a:rPr>
              <a:t> </a:t>
            </a:r>
          </a:p>
          <a:p>
            <a:pPr>
              <a:spcAft>
                <a:spcPts val="1000"/>
              </a:spcAft>
            </a:pPr>
            <a:r>
              <a:rPr lang="en-US" sz="1600" dirty="0">
                <a:latin typeface="+mj-lt"/>
              </a:rPr>
              <a:t>      IC manufacturing, transistor design or software development.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Related to processors, we distinguish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three levels, </a:t>
            </a:r>
            <a:r>
              <a:rPr lang="en-US" sz="1600" dirty="0">
                <a:latin typeface="+mj-lt"/>
              </a:rPr>
              <a:t>at which power management</a:t>
            </a:r>
          </a:p>
          <a:p>
            <a:r>
              <a:rPr lang="en-US" sz="1600" dirty="0">
                <a:latin typeface="+mj-lt"/>
              </a:rPr>
              <a:t>      can occur as follows:</a:t>
            </a:r>
          </a:p>
        </p:txBody>
      </p:sp>
    </p:spTree>
    <p:extLst>
      <p:ext uri="{BB962C8B-B14F-4D97-AF65-F5344CB8AC3E}">
        <p14:creationId xmlns:p14="http://schemas.microsoft.com/office/powerpoint/2010/main" val="579082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 animBg="1"/>
      <p:bldP spid="23" grpId="0"/>
      <p:bldP spid="24" grpId="0" animBg="1"/>
      <p:bldP spid="25" grpId="0" animBg="1"/>
      <p:bldP spid="26" grpId="0" animBg="1"/>
      <p:bldP spid="27" grpId="0" animBg="1"/>
      <p:bldP spid="28" grpId="0" animBg="1"/>
      <p:bldP spid="29" grpId="0"/>
      <p:bldP spid="33" grpId="0" animBg="1"/>
      <p:bldP spid="34" grpId="0"/>
      <p:bldP spid="35" grpId="0"/>
      <p:bldP spid="36" grpId="0" animBg="1"/>
      <p:bldP spid="37" grpId="0" animBg="1"/>
      <p:bldP spid="38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18510" y="953725"/>
            <a:ext cx="9144000" cy="58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3" name="Text Box 6"/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6" name="Line 7"/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7" name="Line 10"/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78" name="Line 12"/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9" name="Text Box 5"/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82" name="Oval 11"/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3" name="Oval 9"/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4" name="Text Box 6"/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85" name="Line 7"/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2" name="Line 8"/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4" name="Oval 9"/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5" name="Down Arrow 104"/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9" name="Text Box 15"/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71500" y="458670"/>
            <a:ext cx="85661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accent6"/>
                </a:solidFill>
                <a:latin typeface="Verdana" panose="020B0604030504040204" pitchFamily="34" charset="0"/>
              </a:rPr>
              <a:t>Approaches and key techniques of power management in computers -2 </a:t>
            </a:r>
          </a:p>
        </p:txBody>
      </p:sp>
      <p:sp>
        <p:nvSpPr>
          <p:cNvPr id="136" name="Text Box 6"/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37" name="Text Box 7"/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138" name="Line 11"/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0" name="Text Box 5"/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141" name="Oval 10"/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2" name="Line 9"/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3" name="Oval 8"/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4" name="Down Arrow 143"/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5" name="Down Arrow 144"/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149" name="Rounded Rectangle 148"/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151" name="Down Arrow 150"/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2" name="Rounded Rectangle 151"/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154" name="Line 12"/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155" name="Straight Connector 154"/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56" name="TextBox 155"/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157" name="Text Box 12"/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158" name="Text Box 6"/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160" name="Line 10"/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165" name="Oval 9"/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166" name="Straight Arrow Connector 165"/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68" name="Line 10"/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169" name="Straight Connector 168"/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70" name="Oval 9"/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1" name="Oval 9"/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2" name="Line 10"/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3" name="Oval 172"/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4" name="Line 8"/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" name="Text Box 6"/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7" name="Rounded Rectangle 176"/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" name="Text Box 12"/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179" name="Line 8"/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0" name="Text Box 12"/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181" name="Straight Connector 180"/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2" name="Oval 181"/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3" name="Line 8"/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4" name="Rounded Rectangle 183"/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" name="Text Box 6"/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2" name="Line 10">
            <a:extLst>
              <a:ext uri="{FF2B5EF4-FFF2-40B4-BE49-F238E27FC236}">
                <a16:creationId xmlns:a16="http://schemas.microsoft.com/office/drawing/2014/main" id="{66C1AD5D-4E82-C598-E4CB-5C71BFC5CFC0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Oval 9">
            <a:extLst>
              <a:ext uri="{FF2B5EF4-FFF2-40B4-BE49-F238E27FC236}">
                <a16:creationId xmlns:a16="http://schemas.microsoft.com/office/drawing/2014/main" id="{21B3B6AD-6684-23D0-27F7-8C4E32870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Line 8">
            <a:extLst>
              <a:ext uri="{FF2B5EF4-FFF2-40B4-BE49-F238E27FC236}">
                <a16:creationId xmlns:a16="http://schemas.microsoft.com/office/drawing/2014/main" id="{32C62506-686D-379C-0ABA-10D186BDCCF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9205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3" grpId="0"/>
      <p:bldP spid="76" grpId="0" animBg="1"/>
      <p:bldP spid="77" grpId="0" animBg="1"/>
      <p:bldP spid="78" grpId="0" animBg="1"/>
      <p:bldP spid="79" grpId="0"/>
      <p:bldP spid="82" grpId="0" animBg="1"/>
      <p:bldP spid="83" grpId="0" animBg="1"/>
      <p:bldP spid="84" grpId="0"/>
      <p:bldP spid="85" grpId="0" animBg="1"/>
      <p:bldP spid="102" grpId="0" animBg="1"/>
      <p:bldP spid="104" grpId="0" animBg="1"/>
      <p:bldP spid="105" grpId="0" animBg="1"/>
      <p:bldP spid="109" grpId="0"/>
      <p:bldP spid="136" grpId="0"/>
      <p:bldP spid="137" grpId="0"/>
      <p:bldP spid="138" grpId="0" animBg="1"/>
      <p:bldP spid="140" grpId="0"/>
      <p:bldP spid="141" grpId="0" animBg="1"/>
      <p:bldP spid="142" grpId="0" animBg="1"/>
      <p:bldP spid="143" grpId="0" animBg="1"/>
      <p:bldP spid="144" grpId="0" animBg="1"/>
      <p:bldP spid="145" grpId="0" animBg="1"/>
      <p:bldP spid="147" grpId="0" animBg="1"/>
      <p:bldP spid="148" grpId="0"/>
      <p:bldP spid="149" grpId="0" animBg="1"/>
      <p:bldP spid="150" grpId="0"/>
      <p:bldP spid="151" grpId="0" animBg="1"/>
      <p:bldP spid="152" grpId="0" animBg="1"/>
      <p:bldP spid="153" grpId="0"/>
      <p:bldP spid="154" grpId="0" animBg="1"/>
      <p:bldP spid="156" grpId="0"/>
      <p:bldP spid="157" grpId="0"/>
      <p:bldP spid="158" grpId="0"/>
      <p:bldP spid="160" grpId="0" animBg="1"/>
      <p:bldP spid="162" grpId="0"/>
      <p:bldP spid="165" grpId="0" animBg="1"/>
      <p:bldP spid="168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/>
      <p:bldP spid="177" grpId="0" animBg="1"/>
      <p:bldP spid="178" grpId="0"/>
      <p:bldP spid="179" grpId="0" animBg="1"/>
      <p:bldP spid="180" grpId="0"/>
      <p:bldP spid="182" grpId="0" animBg="1"/>
      <p:bldP spid="183" grpId="0" animBg="1"/>
      <p:bldP spid="184" grpId="0" animBg="1"/>
      <p:bldP spid="185" grpId="0"/>
      <p:bldP spid="5" grpId="0"/>
      <p:bldP spid="9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438" y="45867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86A9C35-E8A0-8E01-0557-DC52331927BB}"/>
              </a:ext>
            </a:extLst>
          </p:cNvPr>
          <p:cNvSpPr/>
          <p:nvPr/>
        </p:nvSpPr>
        <p:spPr bwMode="auto">
          <a:xfrm>
            <a:off x="-18510" y="797224"/>
            <a:ext cx="9144000" cy="113064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64478CE-5552-CE40-04F6-5575848D6314}"/>
              </a:ext>
            </a:extLst>
          </p:cNvPr>
          <p:cNvSpPr txBox="1"/>
          <p:nvPr/>
        </p:nvSpPr>
        <p:spPr>
          <a:xfrm>
            <a:off x="71500" y="773705"/>
            <a:ext cx="8694816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Power headroom</a:t>
            </a:r>
            <a:r>
              <a:rPr lang="en-US" sz="1600" dirty="0">
                <a:latin typeface="+mj-lt"/>
              </a:rPr>
              <a:t>: (</a:t>
            </a:r>
            <a:r>
              <a:rPr lang="en-US" sz="1600" dirty="0" err="1">
                <a:latin typeface="+mj-lt"/>
              </a:rPr>
              <a:t>Hőtartalék</a:t>
            </a:r>
            <a:r>
              <a:rPr lang="en-US" sz="1600" dirty="0">
                <a:latin typeface="+mj-lt"/>
              </a:rPr>
              <a:t>) It is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difference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between the TDP and the actual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power consumption.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The actual power headroom </a:t>
            </a:r>
            <a:r>
              <a:rPr lang="en-US" sz="1600" dirty="0">
                <a:latin typeface="+mj-lt"/>
              </a:rPr>
              <a:t> can be utilized for raising clock frequency and thus</a:t>
            </a:r>
          </a:p>
          <a:p>
            <a:r>
              <a:rPr lang="en-US" sz="1600" dirty="0">
                <a:latin typeface="+mj-lt"/>
              </a:rPr>
              <a:t>  performance (by means of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</a:t>
            </a:r>
            <a:r>
              <a:rPr lang="en-US" sz="1600" dirty="0">
                <a:latin typeface="+mj-lt"/>
              </a:rPr>
              <a:t>technique).</a:t>
            </a:r>
          </a:p>
        </p:txBody>
      </p:sp>
    </p:spTree>
    <p:extLst>
      <p:ext uri="{BB962C8B-B14F-4D97-AF65-F5344CB8AC3E}">
        <p14:creationId xmlns:p14="http://schemas.microsoft.com/office/powerpoint/2010/main" val="3605335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(1)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24398" y="828349"/>
            <a:ext cx="9172784" cy="248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7663" y="390994"/>
            <a:ext cx="66752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1. Significance of power management in processors -1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30200" y="828738"/>
            <a:ext cx="65916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design of a processor </a:t>
            </a:r>
            <a:r>
              <a:rPr lang="en-US" sz="1600" dirty="0">
                <a:latin typeface="+mj-lt"/>
              </a:rPr>
              <a:t>usually has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two main objectives</a:t>
            </a:r>
            <a:r>
              <a:rPr lang="en-US" sz="1600" dirty="0">
                <a:latin typeface="+mj-lt"/>
              </a:rPr>
              <a:t>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25247" y="1147928"/>
            <a:ext cx="4061946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raising processor performance </a:t>
            </a:r>
            <a:r>
              <a:rPr lang="en-US" sz="1600" dirty="0">
                <a:latin typeface="+mj-lt"/>
              </a:rPr>
              <a:t>and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reducing power consumption</a:t>
            </a:r>
            <a:r>
              <a:rPr lang="en-US" sz="1600" dirty="0">
                <a:latin typeface="+mj-lt"/>
              </a:rPr>
              <a:t>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36500" y="1816657"/>
            <a:ext cx="8965531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90" dirty="0">
                <a:solidFill>
                  <a:srgbClr val="FF0000"/>
                </a:solidFill>
                <a:latin typeface="+mj-lt"/>
              </a:rPr>
              <a:t>These goals are contradictory </a:t>
            </a:r>
            <a:r>
              <a:rPr lang="en-US" sz="1600" spc="-90" dirty="0">
                <a:solidFill>
                  <a:srgbClr val="0070C0"/>
                </a:solidFill>
                <a:latin typeface="+mj-lt"/>
              </a:rPr>
              <a:t>since higher performance calls for higher power consumption.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When designing processors or setting operational parameters of processor models,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latin typeface="+mj-lt"/>
              </a:rPr>
              <a:t>      a decision must be made on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how much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power budget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is allocated to it</a:t>
            </a:r>
            <a:r>
              <a:rPr lang="en-US" sz="1600" spc="-2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The allocated power budget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determines the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maximum clock frequency </a:t>
            </a:r>
            <a:r>
              <a:rPr lang="en-US" sz="1600" spc="-20" dirty="0">
                <a:latin typeface="+mj-lt"/>
              </a:rPr>
              <a:t>and, thus,</a:t>
            </a:r>
          </a:p>
          <a:p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performance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.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012142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/>
      <p:bldP spid="1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85023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AMD’s techniques developed for reducing power consumption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the circuit and platform levels (2008-2014)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13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-1</a:t>
            </a:r>
          </a:p>
        </p:txBody>
      </p:sp>
      <p:sp>
        <p:nvSpPr>
          <p:cNvPr id="4" name="TextBox 3"/>
          <p:cNvSpPr txBox="1"/>
          <p:nvPr/>
        </p:nvSpPr>
        <p:spPr>
          <a:xfrm flipH="1">
            <a:off x="261775" y="1147928"/>
            <a:ext cx="9665819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90" dirty="0">
                <a:latin typeface="+mj-lt"/>
              </a:rPr>
              <a:t>(Also) </a:t>
            </a:r>
            <a:r>
              <a:rPr lang="en-US" sz="1600" spc="-90" dirty="0">
                <a:solidFill>
                  <a:srgbClr val="0070C0"/>
                </a:solidFill>
                <a:latin typeface="+mj-lt"/>
              </a:rPr>
              <a:t>AMD put a great emphasis on power reduction</a:t>
            </a:r>
            <a:r>
              <a:rPr lang="en-US" sz="1600" spc="-90" dirty="0">
                <a:latin typeface="+mj-lt"/>
              </a:rPr>
              <a:t>, as the following Figure demonstrates,</a:t>
            </a:r>
          </a:p>
          <a:p>
            <a:r>
              <a:rPr lang="en-US" sz="1600" dirty="0">
                <a:latin typeface="+mj-lt"/>
              </a:rPr>
              <a:t>      indicating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AMD’s techniques developed for reducing power consumption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2D2D8A"/>
                </a:solidFill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circuit and platform levels between 2008 and 2014</a:t>
            </a:r>
            <a:r>
              <a:rPr lang="en-US" sz="1600" dirty="0">
                <a:solidFill>
                  <a:srgbClr val="2D2D8A"/>
                </a:solidFill>
                <a:latin typeface="+mj-lt"/>
              </a:rPr>
              <a:t>.</a:t>
            </a:r>
            <a:r>
              <a:rPr lang="en-US" sz="1600" dirty="0">
                <a:latin typeface="+mj-lt"/>
              </a:rPr>
              <a:t> 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Certain, more essential techniques have been underlined.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The Figure shows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reduction results achieved in idle power consumption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dirty="0">
                <a:latin typeface="+mj-lt"/>
              </a:rPr>
              <a:t>for AMD’s DT and mobile processor lines.</a:t>
            </a:r>
          </a:p>
        </p:txBody>
      </p:sp>
    </p:spTree>
    <p:extLst>
      <p:ext uri="{BB962C8B-B14F-4D97-AF65-F5344CB8AC3E}">
        <p14:creationId xmlns:p14="http://schemas.microsoft.com/office/powerpoint/2010/main" val="3115128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http://images.anandtech.com/doci/7974/Screen-Shot-2014-04-29-at-1.07.24-AM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90"/>
          <a:stretch/>
        </p:blipFill>
        <p:spPr bwMode="auto">
          <a:xfrm>
            <a:off x="152400" y="1376016"/>
            <a:ext cx="8839395" cy="53749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500" y="458670"/>
            <a:ext cx="88197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AMD’s techniques developed for reducing power consumption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at the circuit and platform levels (2008-2014)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[99] -2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(38)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2456765" y="3834045"/>
            <a:ext cx="144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2456765" y="4034385"/>
            <a:ext cx="144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4121950" y="5229200"/>
            <a:ext cx="90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4167055" y="5949280"/>
            <a:ext cx="1872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4770230" y="2438890"/>
            <a:ext cx="1188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797025" y="3338990"/>
            <a:ext cx="198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7227515" y="2764085"/>
            <a:ext cx="792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7237455" y="3158970"/>
            <a:ext cx="1224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7237455" y="3519010"/>
            <a:ext cx="1188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9602327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555750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How can power be reduced</a:t>
            </a:r>
            <a:r>
              <a:rPr kumimoji="0" lang="en-US" altLang="en-US" sz="19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at the circuit level?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88087" y="2404650"/>
            <a:ext cx="7281716" cy="590550"/>
            <a:chOff x="697" y="1638"/>
            <a:chExt cx="4450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2.1 C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lock gating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881590" y="3098389"/>
            <a:ext cx="7285038" cy="467238"/>
            <a:chOff x="695" y="1631"/>
            <a:chExt cx="4452" cy="349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2.2 Power gating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881590" y="3681842"/>
            <a:ext cx="7285038" cy="467238"/>
            <a:chOff x="695" y="1631"/>
            <a:chExt cx="4452" cy="349"/>
          </a:xfrm>
        </p:grpSpPr>
        <p:sp>
          <p:nvSpPr>
            <p:cNvPr id="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2.3 I</a:t>
              </a:r>
              <a:r>
                <a:rPr lang="en-US" altLang="en-US" sz="1900" dirty="0" err="1">
                  <a:solidFill>
                    <a:srgbClr val="FFFFFF"/>
                  </a:solidFill>
                  <a:cs typeface="Arial" charset="0"/>
                </a:rPr>
                <a:t>ntegrated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Voltage Regulator (FIVR)</a:t>
              </a:r>
            </a:p>
          </p:txBody>
        </p:sp>
        <p:sp>
          <p:nvSpPr>
            <p:cNvPr id="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5000487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88840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900" dirty="0">
                <a:solidFill>
                  <a:srgbClr val="FFFFFF"/>
                </a:solidFill>
                <a:latin typeface="Verdana" panose="020B0604030504040204" pitchFamily="34" charset="0"/>
              </a:rPr>
              <a:t>2.1 C</a:t>
            </a:r>
            <a:r>
              <a:rPr lang="en-US" altLang="en-US" sz="1900" dirty="0">
                <a:solidFill>
                  <a:srgbClr val="FFFFFF"/>
                </a:solidFill>
                <a:latin typeface="Verdana" panose="020B0604030504040204" pitchFamily="34" charset="0"/>
              </a:rPr>
              <a:t>lock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</a:p>
        </p:txBody>
      </p:sp>
    </p:spTree>
    <p:extLst>
      <p:ext uri="{BB962C8B-B14F-4D97-AF65-F5344CB8AC3E}">
        <p14:creationId xmlns:p14="http://schemas.microsoft.com/office/powerpoint/2010/main" val="233970605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C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lock gating 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-16129" y="828002"/>
            <a:ext cx="9160130" cy="359110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1500" y="458670"/>
            <a:ext cx="20762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2.1 Clock gating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13649" y="850400"/>
            <a:ext cx="8953501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This technique </a:t>
            </a:r>
            <a:r>
              <a:rPr lang="en-US" sz="1600" dirty="0">
                <a:latin typeface="Verdana"/>
              </a:rPr>
              <a:t>reduces dynamic power consumption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by turning off the clocking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of currently not needed circuits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.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Clocking is turned off by inserting AND gates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(i.e., controlled on/off switches)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called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clock </a:t>
            </a:r>
            <a:r>
              <a:rPr lang="en-US" sz="1600" dirty="0" err="1">
                <a:solidFill>
                  <a:srgbClr val="FF0000"/>
                </a:solidFill>
                <a:latin typeface="Verdana"/>
              </a:rPr>
              <a:t>gaters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into the clock distribution network, as indicated below.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845031" y="3959724"/>
            <a:ext cx="34371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Figure: Principle of clock gating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7F6A549-6DF9-EE4E-43C4-DB895EA986EE}"/>
              </a:ext>
            </a:extLst>
          </p:cNvPr>
          <p:cNvGrpSpPr/>
          <p:nvPr/>
        </p:nvGrpSpPr>
        <p:grpSpPr>
          <a:xfrm>
            <a:off x="1795871" y="2384549"/>
            <a:ext cx="5458369" cy="1410832"/>
            <a:chOff x="1795872" y="2384549"/>
            <a:chExt cx="5296408" cy="1410832"/>
          </a:xfrm>
        </p:grpSpPr>
        <p:pic>
          <p:nvPicPr>
            <p:cNvPr id="4" name="Kép 1">
              <a:extLst>
                <a:ext uri="{FF2B5EF4-FFF2-40B4-BE49-F238E27FC236}">
                  <a16:creationId xmlns:a16="http://schemas.microsoft.com/office/drawing/2014/main" id="{E80160DA-225A-2194-4D15-D19F0C2592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95872" y="2419929"/>
              <a:ext cx="5050470" cy="1273575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7ABDEF5-FE22-7CAE-CB2A-134844ACDAA7}"/>
                </a:ext>
              </a:extLst>
            </p:cNvPr>
            <p:cNvSpPr txBox="1"/>
            <p:nvPr/>
          </p:nvSpPr>
          <p:spPr>
            <a:xfrm>
              <a:off x="2960088" y="3526077"/>
              <a:ext cx="1167204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50" b="1" dirty="0">
                  <a:solidFill>
                    <a:srgbClr val="000000"/>
                  </a:solidFill>
                  <a:latin typeface="Verdana"/>
                </a:rPr>
                <a:t>Clock </a:t>
              </a:r>
              <a:r>
                <a:rPr lang="en-US" sz="1150" b="1" dirty="0" err="1">
                  <a:solidFill>
                    <a:srgbClr val="000000"/>
                  </a:solidFill>
                  <a:latin typeface="Verdana"/>
                </a:rPr>
                <a:t>gater</a:t>
              </a:r>
              <a:endParaRPr lang="en-US" sz="1150" b="1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F3181D9-6F83-89E6-6171-2B88E5159F43}"/>
                </a:ext>
              </a:extLst>
            </p:cNvPr>
            <p:cNvSpPr/>
            <p:nvPr/>
          </p:nvSpPr>
          <p:spPr bwMode="auto">
            <a:xfrm>
              <a:off x="4272164" y="2519564"/>
              <a:ext cx="2525235" cy="114116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7" name="Cloud 6">
              <a:extLst>
                <a:ext uri="{FF2B5EF4-FFF2-40B4-BE49-F238E27FC236}">
                  <a16:creationId xmlns:a16="http://schemas.microsoft.com/office/drawing/2014/main" id="{6C29A1BF-ECC4-6721-1BCD-32F3506E121D}"/>
                </a:ext>
              </a:extLst>
            </p:cNvPr>
            <p:cNvSpPr/>
            <p:nvPr/>
          </p:nvSpPr>
          <p:spPr bwMode="auto">
            <a:xfrm>
              <a:off x="4272164" y="2384549"/>
              <a:ext cx="2820116" cy="1395859"/>
            </a:xfrm>
            <a:prstGeom prst="cloud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13DC681-DA36-3383-95EF-F7990DED84E3}"/>
                </a:ext>
              </a:extLst>
            </p:cNvPr>
            <p:cNvSpPr txBox="1"/>
            <p:nvPr/>
          </p:nvSpPr>
          <p:spPr>
            <a:xfrm>
              <a:off x="5338800" y="2879604"/>
              <a:ext cx="114245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Circuit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3032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7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tabLst>
                <a:tab pos="6102350" algn="l"/>
              </a:tabLst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C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lock gating 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" y="953725"/>
            <a:ext cx="9162510" cy="489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1500" y="458670"/>
            <a:ext cx="554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Fine-grained or coarse grained clock gating -1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1500" y="958616"/>
            <a:ext cx="84489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Clock gating can be applied either in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 fine-grained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or 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coarse-grained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fashion,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as the following Figure shows. 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/>
          <a:srcRect l="49225" b="12897"/>
          <a:stretch/>
        </p:blipFill>
        <p:spPr>
          <a:xfrm>
            <a:off x="1068941" y="1664513"/>
            <a:ext cx="3375324" cy="331822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"/>
          <a:srcRect r="50775" b="12897"/>
          <a:stretch/>
        </p:blipFill>
        <p:spPr>
          <a:xfrm>
            <a:off x="4403519" y="1664513"/>
            <a:ext cx="3272295" cy="3318220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1326530" y="5047125"/>
            <a:ext cx="24304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  <a:latin typeface="Verdana"/>
              </a:rPr>
              <a:t>Fine-grained clock gating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943349" y="5057856"/>
            <a:ext cx="26564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  <a:latin typeface="Verdana"/>
              </a:rPr>
              <a:t>Coarse-grained clock gating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781836" y="5399928"/>
            <a:ext cx="36519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Figure: Kinds of clock gating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14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]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" y="5961312"/>
            <a:ext cx="9162511" cy="85016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21003" y="5949280"/>
            <a:ext cx="91132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Fine-grained clock gating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allows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power saving at a low logic level,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whereas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coarse-grained clock gating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is used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to turn off clocking of currently idle units or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parts of them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(e.g., an entire FP unit as long as only FX instructions are processed). </a:t>
            </a:r>
          </a:p>
        </p:txBody>
      </p:sp>
    </p:spTree>
    <p:extLst>
      <p:ext uri="{BB962C8B-B14F-4D97-AF65-F5344CB8AC3E}">
        <p14:creationId xmlns:p14="http://schemas.microsoft.com/office/powerpoint/2010/main" val="476457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/>
      <p:bldP spid="20" grpId="0"/>
      <p:bldP spid="21" grpId="0"/>
      <p:bldP spid="3" grpId="0" animBg="1"/>
      <p:bldP spid="25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6102350" algn="l"/>
              </a:tabLst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C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lock gating 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839258"/>
            <a:ext cx="9144000" cy="61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1" y="3068960"/>
            <a:ext cx="9162510" cy="57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23855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clock gating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0E51D7D-15E6-8309-1DB4-FB613BAC64C1}"/>
              </a:ext>
            </a:extLst>
          </p:cNvPr>
          <p:cNvSpPr/>
          <p:nvPr/>
        </p:nvSpPr>
        <p:spPr bwMode="auto">
          <a:xfrm>
            <a:off x="-18510" y="3676439"/>
            <a:ext cx="9162511" cy="684000"/>
          </a:xfrm>
          <a:prstGeom prst="roundRect">
            <a:avLst/>
          </a:prstGeom>
          <a:solidFill>
            <a:srgbClr val="DDF2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9E44020-5B08-C1EE-80FD-29D7793AB938}"/>
              </a:ext>
            </a:extLst>
          </p:cNvPr>
          <p:cNvSpPr txBox="1"/>
          <p:nvPr/>
        </p:nvSpPr>
        <p:spPr>
          <a:xfrm>
            <a:off x="238251" y="839258"/>
            <a:ext cx="9419314" cy="35137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FF0000"/>
                </a:solidFill>
                <a:latin typeface="Verdana"/>
              </a:rPr>
              <a:t>Clock gating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was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introduced in the late 1990s </a:t>
            </a:r>
            <a:r>
              <a:rPr lang="en-US" sz="1600" spc="-40" dirty="0">
                <a:latin typeface="Verdana"/>
              </a:rPr>
              <a:t>as an early technique to reduce power </a:t>
            </a:r>
            <a:r>
              <a:rPr lang="en-US" sz="1600" dirty="0">
                <a:latin typeface="Verdana"/>
              </a:rPr>
              <a:t>consumption in processors.  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For instance, DEC </a:t>
            </a:r>
            <a:r>
              <a:rPr lang="en-US" dirty="0"/>
              <a:t>used clock gating to power down the FP unit of their Alpha 21264</a:t>
            </a:r>
          </a:p>
          <a:p>
            <a:pPr lvl="0">
              <a:spcAft>
                <a:spcPts val="600"/>
              </a:spcAft>
            </a:pPr>
            <a:r>
              <a:rPr lang="en-US" dirty="0"/>
              <a:t>       DT processor in 1996. </a:t>
            </a:r>
          </a:p>
          <a:p>
            <a:pPr lvl="0"/>
            <a:r>
              <a:rPr lang="en-US" dirty="0"/>
              <a:t>    </a:t>
            </a:r>
            <a:r>
              <a:rPr lang="en-US" spc="-20" dirty="0"/>
              <a:t>They also extensively employed this technique in their </a:t>
            </a:r>
            <a:r>
              <a:rPr lang="en-US" spc="-20" dirty="0" err="1"/>
              <a:t>StrongARM</a:t>
            </a:r>
            <a:r>
              <a:rPr lang="en-US" spc="-20" dirty="0"/>
              <a:t> SA110 embedded</a:t>
            </a:r>
          </a:p>
          <a:p>
            <a:pPr lvl="0">
              <a:spcAft>
                <a:spcPts val="600"/>
              </a:spcAft>
            </a:pPr>
            <a:r>
              <a:rPr lang="en-US" dirty="0"/>
              <a:t>       processor, which was released in the same year.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At that time, this technique was called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conditional clocking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Due to its benefits, clock gating became widely spread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e.g., in Intel's </a:t>
            </a:r>
          </a:p>
          <a:p>
            <a:pPr lvl="0">
              <a:spcAft>
                <a:spcPts val="10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Pentium 4 (2000) or Pentium M (Banias) (2003) families.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Recently, clock-gating is 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pervasive technique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used to reduce power consumption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in processors.</a:t>
            </a:r>
          </a:p>
        </p:txBody>
      </p:sp>
    </p:spTree>
    <p:extLst>
      <p:ext uri="{BB962C8B-B14F-4D97-AF65-F5344CB8AC3E}">
        <p14:creationId xmlns:p14="http://schemas.microsoft.com/office/powerpoint/2010/main" val="2317206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79895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2.2 P</a:t>
            </a:r>
            <a:r>
              <a:rPr kumimoji="0" lang="en-US" altLang="en-US" sz="1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</a:p>
        </p:txBody>
      </p:sp>
    </p:spTree>
    <p:extLst>
      <p:ext uri="{BB962C8B-B14F-4D97-AF65-F5344CB8AC3E}">
        <p14:creationId xmlns:p14="http://schemas.microsoft.com/office/powerpoint/2010/main" val="1505007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TextBox 1"/>
          <p:cNvSpPr txBox="1"/>
          <p:nvPr/>
        </p:nvSpPr>
        <p:spPr>
          <a:xfrm>
            <a:off x="296863" y="6444335"/>
            <a:ext cx="3596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(Power </a:t>
            </a:r>
            <a:r>
              <a:rPr lang="en-US" sz="1600" dirty="0">
                <a:latin typeface="+mj-lt"/>
              </a:rPr>
              <a:t>gating</a:t>
            </a:r>
            <a:r>
              <a:rPr lang="en-US" sz="1600" dirty="0"/>
              <a:t>: </a:t>
            </a:r>
            <a:r>
              <a:rPr lang="en-US" sz="1600" dirty="0" err="1"/>
              <a:t>Tápellátás</a:t>
            </a:r>
            <a:r>
              <a:rPr lang="en-US" sz="1600" dirty="0"/>
              <a:t> </a:t>
            </a:r>
            <a:r>
              <a:rPr lang="en-US" sz="1600" dirty="0" err="1"/>
              <a:t>kapuzása</a:t>
            </a:r>
            <a:r>
              <a:rPr lang="hu-HU" sz="1600" dirty="0"/>
              <a:t>)</a:t>
            </a:r>
            <a:endParaRPr lang="en-US" sz="16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0" y="1143473"/>
            <a:ext cx="9144000" cy="3924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7" t="7040" r="5080" b="9637"/>
          <a:stretch>
            <a:fillRect/>
          </a:stretch>
        </p:blipFill>
        <p:spPr bwMode="auto">
          <a:xfrm>
            <a:off x="3077667" y="2302496"/>
            <a:ext cx="2882178" cy="2213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10"/>
          <p:cNvSpPr txBox="1">
            <a:spLocks noChangeArrowheads="1"/>
          </p:cNvSpPr>
          <p:nvPr/>
        </p:nvSpPr>
        <p:spPr bwMode="auto">
          <a:xfrm>
            <a:off x="71500" y="1172026"/>
            <a:ext cx="864723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gating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switches off idle units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on the die (like a core) from the power supply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using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transistors (sleep transistors)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to eliminate both dynamic and static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power consumption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caused by leakage currents.</a:t>
            </a:r>
          </a:p>
        </p:txBody>
      </p:sp>
      <p:sp>
        <p:nvSpPr>
          <p:cNvPr id="13" name="Text Box 19"/>
          <p:cNvSpPr txBox="1">
            <a:spLocks noChangeArrowheads="1"/>
          </p:cNvSpPr>
          <p:nvPr/>
        </p:nvSpPr>
        <p:spPr bwMode="auto">
          <a:xfrm>
            <a:off x="71500" y="458670"/>
            <a:ext cx="3650358" cy="6848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2.2 Power gating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Principle of power gating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lang="hu-HU" sz="1800" dirty="0">
                <a:solidFill>
                  <a:srgbClr val="000000"/>
                </a:solidFill>
              </a:rPr>
              <a:t>15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07363" y="4620616"/>
            <a:ext cx="40687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Principle of power gating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15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37066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/>
      <p:bldP spid="1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3350" y="2393885"/>
            <a:ext cx="6173148" cy="275602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646675" y="5241295"/>
            <a:ext cx="58813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Contrasting clock gating and power gating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13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2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10274" y="828002"/>
            <a:ext cx="9117505" cy="1475873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458670"/>
            <a:ext cx="55160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Advantage of power gating over clock gating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06515" y="828477"/>
            <a:ext cx="9263858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985838" algn="l"/>
              </a:tabLst>
              <a:defRPr/>
            </a:pP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that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clock gating 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eliminates only the dynamic part of power consumption,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whereas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power gating removes both the dynamic and static parts of power consumption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of a unit.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Both clock gating and power gating are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typically used at the same time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, as indicated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in the Figure below.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9792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0604" y="458670"/>
            <a:ext cx="66752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1. Significance of power management in processors -2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36917" y="863715"/>
            <a:ext cx="9154422" cy="367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9198" y="896043"/>
            <a:ext cx="52877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Power consumption of processors - basics</a:t>
            </a:r>
          </a:p>
        </p:txBody>
      </p:sp>
      <p:sp>
        <p:nvSpPr>
          <p:cNvPr id="26" name="Text Box 3"/>
          <p:cNvSpPr txBox="1">
            <a:spLocks noChangeArrowheads="1"/>
          </p:cNvSpPr>
          <p:nvPr/>
        </p:nvSpPr>
        <p:spPr bwMode="auto">
          <a:xfrm>
            <a:off x="760125" y="2086190"/>
            <a:ext cx="2903359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power consumption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(Dynamic dissipation)</a:t>
            </a:r>
          </a:p>
        </p:txBody>
      </p:sp>
      <p:sp>
        <p:nvSpPr>
          <p:cNvPr id="27" name="Line 13"/>
          <p:cNvSpPr>
            <a:spLocks noChangeShapeType="1"/>
          </p:cNvSpPr>
          <p:nvPr/>
        </p:nvSpPr>
        <p:spPr bwMode="auto">
          <a:xfrm flipH="1">
            <a:off x="2366873" y="1754403"/>
            <a:ext cx="2206736" cy="234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" name="Line 13"/>
          <p:cNvSpPr>
            <a:spLocks noChangeShapeType="1"/>
          </p:cNvSpPr>
          <p:nvPr/>
        </p:nvSpPr>
        <p:spPr bwMode="auto">
          <a:xfrm>
            <a:off x="4573609" y="1754402"/>
            <a:ext cx="2170966" cy="2349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9" name="Oval 28"/>
          <p:cNvSpPr>
            <a:spLocks noChangeArrowheads="1"/>
          </p:cNvSpPr>
          <p:nvPr/>
        </p:nvSpPr>
        <p:spPr bwMode="auto">
          <a:xfrm>
            <a:off x="6699945" y="1962365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2283782" y="1965540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5408299" y="2083015"/>
            <a:ext cx="2630848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Static power consumption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(Static dissipation)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106575" y="1400390"/>
            <a:ext cx="3360215" cy="292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consumption of processors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61510" y="2609950"/>
            <a:ext cx="4634729" cy="7309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the power dissipated by 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active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transistors.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Caused by loading and discharging 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dirty="0">
                <a:solidFill>
                  <a:srgbClr val="0070C0"/>
                </a:solidFill>
                <a:latin typeface="Verdana"/>
              </a:rPr>
              <a:t>  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capacitor (C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processor per clock</a:t>
            </a:r>
            <a:r>
              <a:rPr kumimoji="0" lang="en-US" sz="13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cycle.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887035" y="2632597"/>
            <a:ext cx="4267387" cy="7309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the power dissipated by 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idle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transistors</a:t>
            </a:r>
            <a:r>
              <a:rPr lang="en-US" sz="1300" dirty="0">
                <a:solidFill>
                  <a:srgbClr val="000000"/>
                </a:solidFill>
                <a:latin typeface="Verdana"/>
              </a:rPr>
              <a:t>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Caused by 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leakage current (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en-US" sz="13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leak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flowing through closed transistors.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66555" y="3346157"/>
            <a:ext cx="3018775" cy="5693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Dynamic power consumption: D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       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</a:t>
            </a:r>
            <a:r>
              <a:rPr kumimoji="0" lang="en-US" sz="13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 = const. * C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dyn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ambria Math" panose="02040503050406030204" pitchFamily="18" charset="0"/>
                <a:cs typeface="+mn-cs"/>
              </a:rPr>
              <a:t>∗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V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CC</a:t>
            </a:r>
            <a:r>
              <a:rPr kumimoji="0" lang="en-US" sz="13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2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ambria Math" panose="02040503050406030204" pitchFamily="18" charset="0"/>
                <a:cs typeface="+mn-cs"/>
              </a:rPr>
              <a:t> ∗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f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c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cs typeface="+mn-cs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382090" y="3377647"/>
            <a:ext cx="239360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Static power consumption: D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=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V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CC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 ∗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I</a:t>
            </a:r>
            <a:r>
              <a:rPr kumimoji="0" lang="en-US" sz="13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leak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894530" y="4170773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95209" y="3962712"/>
            <a:ext cx="219162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3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Core voltage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f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Clock frequency</a:t>
            </a:r>
          </a:p>
        </p:txBody>
      </p:sp>
      <p:sp>
        <p:nvSpPr>
          <p:cNvPr id="39" name="Rounded Rectangle 38"/>
          <p:cNvSpPr/>
          <p:nvPr/>
        </p:nvSpPr>
        <p:spPr bwMode="auto">
          <a:xfrm>
            <a:off x="-18510" y="4716235"/>
            <a:ext cx="9144000" cy="115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36812" y="4806245"/>
            <a:ext cx="8888972" cy="5950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Total power consumption (D) = Dynamic power consumption + Static power consumption =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                                    D = D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d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 + D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 = const.*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C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dyn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∗ f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c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*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V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CC</a:t>
            </a:r>
            <a:r>
              <a:rPr kumimoji="0" lang="en-US" sz="1300" b="1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2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  +  V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CC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 ∗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I</a:t>
            </a:r>
            <a:r>
              <a:rPr kumimoji="0" lang="en-US" sz="1300" b="1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leak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3A0782-6C7B-6A7D-7097-C6C487384132}"/>
              </a:ext>
            </a:extLst>
          </p:cNvPr>
          <p:cNvSpPr txBox="1"/>
          <p:nvPr/>
        </p:nvSpPr>
        <p:spPr>
          <a:xfrm>
            <a:off x="279621" y="5430706"/>
            <a:ext cx="72417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 amount of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consumed during processing varies over time</a:t>
            </a:r>
            <a:r>
              <a:rPr lang="en-US" sz="1600" dirty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747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6" grpId="0"/>
      <p:bldP spid="27" grpId="0" animBg="1"/>
      <p:bldP spid="28" grpId="0" animBg="1"/>
      <p:bldP spid="29" grpId="0" animBg="1"/>
      <p:bldP spid="30" grpId="0" animBg="1"/>
      <p:bldP spid="31" grpId="0"/>
      <p:bldP spid="32" grpId="0"/>
      <p:bldP spid="35" grpId="0"/>
      <p:bldP spid="36" grpId="0"/>
      <p:bldP spid="38" grpId="0"/>
      <p:bldP spid="39" grpId="0" animBg="1"/>
      <p:bldP spid="40" grpId="0"/>
      <p:bldP spid="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931049" y="1448780"/>
            <a:ext cx="5431261" cy="4396735"/>
            <a:chOff x="1809884" y="1623165"/>
            <a:chExt cx="5431261" cy="4396735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809884" y="1623165"/>
              <a:ext cx="5431261" cy="4396735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3580320" y="1623168"/>
              <a:ext cx="56667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</a:t>
              </a:r>
              <a:endParaRPr kumimoji="0" lang="en-US" sz="117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681990" y="4430761"/>
              <a:ext cx="476163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718478" y="5255007"/>
              <a:ext cx="455055" cy="27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7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</a:t>
              </a: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71500" y="458670"/>
            <a:ext cx="92887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Example for using power gating for switching off idle cores in a multicore processor</a:t>
            </a:r>
            <a:r>
              <a:rPr lang="en-US" spc="-70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826528"/>
            <a:ext cx="898912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In a multicore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processor,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gating allows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switch off individual, not-used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indicated below.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27815" y="5904275"/>
            <a:ext cx="9029651" cy="578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8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Figure: Power gating of a 4-core processor, implemented with a common voltage rail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580" dirty="0">
                <a:solidFill>
                  <a:srgbClr val="000000"/>
                </a:solidFill>
                <a:latin typeface="Verdana"/>
              </a:rPr>
              <a:t>       for the cores (Intel’s Nehalem (2008)) </a:t>
            </a:r>
            <a:r>
              <a:rPr kumimoji="0" lang="en-US" sz="158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[</a:t>
            </a:r>
            <a:r>
              <a:rPr lang="hu-HU" sz="1580" dirty="0">
                <a:solidFill>
                  <a:srgbClr val="000000"/>
                </a:solidFill>
                <a:latin typeface="Verdana"/>
              </a:rPr>
              <a:t>16</a:t>
            </a:r>
            <a:r>
              <a:rPr kumimoji="0" lang="en-US" sz="158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3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6282190" y="6465821"/>
            <a:ext cx="24619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600">
                <a:solidFill>
                  <a:srgbClr val="000000"/>
                </a:solidFill>
                <a:latin typeface="Verdana"/>
              </a:rPr>
              <a:t>VR: Voltage Regulator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779039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4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121194" y="6129300"/>
            <a:ext cx="86948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Power headroom: (</a:t>
            </a:r>
            <a:r>
              <a:rPr lang="en-US" sz="1600" dirty="0" err="1">
                <a:latin typeface="+mj-lt"/>
              </a:rPr>
              <a:t>Hőtartalék</a:t>
            </a:r>
            <a:r>
              <a:rPr lang="en-US" sz="1600" dirty="0">
                <a:latin typeface="+mj-lt"/>
              </a:rPr>
              <a:t>) It is the difference between the TDP and the actual</a:t>
            </a:r>
          </a:p>
          <a:p>
            <a:r>
              <a:rPr lang="en-US" sz="1600" dirty="0">
                <a:latin typeface="+mj-lt"/>
              </a:rPr>
              <a:t>  power consumption.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8236" y="863715"/>
            <a:ext cx="9144000" cy="2389982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39661" y="892804"/>
            <a:ext cx="9240928" cy="22929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Turbo Boost </a:t>
            </a:r>
            <a:r>
              <a:rPr lang="en-US" sz="1600" dirty="0">
                <a:latin typeface="+mj-lt"/>
              </a:rPr>
              <a:t>technology utilizes the actual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power headroom </a:t>
            </a:r>
            <a:r>
              <a:rPr lang="en-US" sz="1600" dirty="0">
                <a:latin typeface="+mj-lt"/>
              </a:rPr>
              <a:t>of processors.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Consequently, the Turbo Boost technology can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only be efficient if there is a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high enough power headroom</a:t>
            </a:r>
            <a:r>
              <a:rPr lang="en-US" sz="1600" dirty="0">
                <a:latin typeface="+mj-lt"/>
              </a:rPr>
              <a:t> at hand.</a:t>
            </a:r>
          </a:p>
          <a:p>
            <a:r>
              <a:rPr lang="en-US" sz="1600" dirty="0">
                <a:latin typeface="+mj-lt"/>
              </a:rPr>
              <a:t>    Since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gating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eliminates both static and dynamic dissipation </a:t>
            </a:r>
            <a:r>
              <a:rPr lang="en-US" sz="1600" dirty="0">
                <a:latin typeface="+mj-lt"/>
              </a:rPr>
              <a:t>of idle cores,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essentially raises the power headroom of lightly loaded or idle processors.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Thus, power gating can be considered as a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precondition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for the implementation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of the Turbo Boost technology</a:t>
            </a:r>
            <a:r>
              <a:rPr lang="en-US" sz="1600" dirty="0">
                <a:latin typeface="+mj-lt"/>
              </a:rPr>
              <a:t> since clock gating alone does not provide sufficient</a:t>
            </a:r>
          </a:p>
          <a:p>
            <a:r>
              <a:rPr lang="en-US" sz="1600" dirty="0">
                <a:latin typeface="+mj-lt"/>
              </a:rPr>
              <a:t>     headroom for a significant increase in clock frequency.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449378"/>
            <a:ext cx="87277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Power gating as a precondition for implementing Turbo Boost technology</a:t>
            </a:r>
          </a:p>
        </p:txBody>
      </p:sp>
    </p:spTree>
    <p:extLst>
      <p:ext uri="{BB962C8B-B14F-4D97-AF65-F5344CB8AC3E}">
        <p14:creationId xmlns:p14="http://schemas.microsoft.com/office/powerpoint/2010/main" val="2389813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70032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of power gating by major computer families</a:t>
            </a: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8209221"/>
              </p:ext>
            </p:extLst>
          </p:nvPr>
        </p:nvGraphicFramePr>
        <p:xfrm>
          <a:off x="861496" y="1178750"/>
          <a:ext cx="7310904" cy="392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369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936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803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25005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Vendor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Family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Year of intro.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005">
                <a:tc rowSpan="6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Intel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Nehalem 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2008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Westmere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Sandy Bridge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2011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Ivy Bridge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Skylake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2015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Atom families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2010 - 2016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99246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AMD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400" dirty="0" err="1">
                          <a:latin typeface="+mj-lt"/>
                        </a:rPr>
                        <a:t>K12</a:t>
                      </a:r>
                      <a:r>
                        <a:rPr lang="en-US" sz="1400" dirty="0">
                          <a:latin typeface="+mj-lt"/>
                        </a:rPr>
                        <a:t>-based Llano 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400" dirty="0" err="1">
                          <a:latin typeface="+mj-lt"/>
                        </a:rPr>
                        <a:t>K14</a:t>
                      </a:r>
                      <a:r>
                        <a:rPr lang="en-US" sz="1400" dirty="0">
                          <a:latin typeface="+mj-lt"/>
                        </a:rPr>
                        <a:t>-based</a:t>
                      </a:r>
                      <a:r>
                        <a:rPr lang="en-US" sz="1400" baseline="0" dirty="0">
                          <a:latin typeface="+mj-lt"/>
                        </a:rPr>
                        <a:t> Bobcat</a:t>
                      </a:r>
                      <a:endParaRPr lang="en-US" sz="1400" dirty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K15</a:t>
                      </a:r>
                      <a:r>
                        <a:rPr lang="en-US" sz="1400" dirty="0">
                          <a:latin typeface="+mj-lt"/>
                        </a:rPr>
                        <a:t>-based Bulldozer families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400" dirty="0">
                          <a:latin typeface="+mj-lt"/>
                        </a:rPr>
                        <a:t>2011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400" dirty="0">
                          <a:latin typeface="+mj-lt"/>
                        </a:rPr>
                        <a:t>2011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2011 - 2015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5005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IBM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POWER7</a:t>
                      </a:r>
                      <a:r>
                        <a:rPr lang="en-US" sz="1400" dirty="0">
                          <a:latin typeface="+mj-lt"/>
                        </a:rPr>
                        <a:t>+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POWER8</a:t>
                      </a:r>
                      <a:endParaRPr lang="en-US" sz="1400" dirty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(</a:t>
                      </a:r>
                      <a:r>
                        <a:rPr lang="en-US" sz="1400" dirty="0" err="1">
                          <a:latin typeface="+mj-lt"/>
                        </a:rPr>
                        <a:t>Iintegrated</a:t>
                      </a:r>
                      <a:r>
                        <a:rPr lang="en-US" sz="1400" baseline="0" dirty="0">
                          <a:latin typeface="+mj-lt"/>
                        </a:rPr>
                        <a:t> PG and </a:t>
                      </a:r>
                      <a:r>
                        <a:rPr lang="en-US" sz="1400" baseline="0" dirty="0" err="1">
                          <a:latin typeface="+mj-lt"/>
                        </a:rPr>
                        <a:t>DVFS</a:t>
                      </a:r>
                      <a:r>
                        <a:rPr lang="en-US" sz="1400" baseline="0" dirty="0">
                          <a:latin typeface="+mj-lt"/>
                        </a:rPr>
                        <a:t>)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2014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5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5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8236" y="5364215"/>
            <a:ext cx="9144000" cy="6750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5409220"/>
            <a:ext cx="85005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seen above, it was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</a:t>
            </a:r>
            <a:r>
              <a:rPr lang="en-US" sz="1600" dirty="0">
                <a:latin typeface="+mj-lt"/>
              </a:rPr>
              <a:t>who first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introduced power gating in 2008</a:t>
            </a:r>
            <a:r>
              <a:rPr lang="en-US" sz="1600" dirty="0">
                <a:latin typeface="+mj-lt"/>
              </a:rPr>
              <a:t>, whereas</a:t>
            </a:r>
          </a:p>
          <a:p>
            <a:r>
              <a:rPr lang="en-US" sz="1600" dirty="0">
                <a:latin typeface="+mj-lt"/>
              </a:rPr>
              <a:t>  subsequently, due to its power-saving benefits, AMD and IBM followed suit.</a:t>
            </a:r>
          </a:p>
        </p:txBody>
      </p:sp>
    </p:spTree>
    <p:extLst>
      <p:ext uri="{BB962C8B-B14F-4D97-AF65-F5344CB8AC3E}">
        <p14:creationId xmlns:p14="http://schemas.microsoft.com/office/powerpoint/2010/main" val="2365457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2.2 Power gating (6)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863715"/>
            <a:ext cx="9123452" cy="1260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47724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Extent of the use of power gating (PG)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23009" y="913612"/>
            <a:ext cx="9100184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When Intel introduced power gating in its Nehalem line in 2008, this technique was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limited to the cores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Subsequently, power gating was extended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for additional functional units </a:t>
            </a:r>
            <a:r>
              <a:rPr lang="en-US" sz="1600" dirty="0">
                <a:latin typeface="+mj-lt"/>
              </a:rPr>
              <a:t>as well </a:t>
            </a:r>
          </a:p>
          <a:p>
            <a:r>
              <a:rPr lang="en-US" sz="1600" dirty="0">
                <a:latin typeface="+mj-lt"/>
              </a:rPr>
              <a:t>      (such as the L3, GPU, MC, etc.), as shown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4168701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931" name="Text Box 4"/>
          <p:cNvSpPr txBox="1">
            <a:spLocks noChangeArrowheads="1"/>
          </p:cNvSpPr>
          <p:nvPr/>
        </p:nvSpPr>
        <p:spPr bwMode="auto">
          <a:xfrm>
            <a:off x="639314" y="5440236"/>
            <a:ext cx="70960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Figure: Use of power gating beyond CPU cores in AMD’s Llano [</a:t>
            </a:r>
            <a:r>
              <a:rPr lang="hu-HU" sz="1600" dirty="0">
                <a:solidFill>
                  <a:srgbClr val="000000"/>
                </a:solidFill>
              </a:rPr>
              <a:t>17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764932" name="Text Box 5"/>
          <p:cNvSpPr txBox="1">
            <a:spLocks noChangeArrowheads="1"/>
          </p:cNvSpPr>
          <p:nvPr/>
        </p:nvSpPr>
        <p:spPr bwMode="auto">
          <a:xfrm>
            <a:off x="71500" y="1133745"/>
            <a:ext cx="739779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Llano AMD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power-gates virtually all major functional units,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such as</a:t>
            </a:r>
          </a:p>
        </p:txBody>
      </p:sp>
      <p:sp>
        <p:nvSpPr>
          <p:cNvPr id="764933" name="Text Box 6"/>
          <p:cNvSpPr txBox="1">
            <a:spLocks noChangeArrowheads="1"/>
          </p:cNvSpPr>
          <p:nvPr/>
        </p:nvSpPr>
        <p:spPr bwMode="auto">
          <a:xfrm>
            <a:off x="358656" y="1464124"/>
            <a:ext cx="5068439" cy="1228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200"/>
              </a:spcBef>
              <a:spcAft>
                <a:spcPct val="15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Graphics Core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GFX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2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Graphics Memory Controller (GMC)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200"/>
              </a:spcBef>
              <a:spcAft>
                <a:spcPct val="15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Unified Video Decoder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UVD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2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x16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Expansion Graphics Controller. </a:t>
            </a:r>
          </a:p>
        </p:txBody>
      </p:sp>
      <p:pic>
        <p:nvPicPr>
          <p:cNvPr id="764934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4" t="59390" r="10294" b="6764"/>
          <a:stretch>
            <a:fillRect/>
          </a:stretch>
        </p:blipFill>
        <p:spPr bwMode="auto">
          <a:xfrm>
            <a:off x="476095" y="2821165"/>
            <a:ext cx="8101012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4935" name="Text Box 8"/>
          <p:cNvSpPr txBox="1">
            <a:spLocks noChangeArrowheads="1"/>
          </p:cNvSpPr>
          <p:nvPr/>
        </p:nvSpPr>
        <p:spPr bwMode="auto">
          <a:xfrm>
            <a:off x="430966" y="5109626"/>
            <a:ext cx="536230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AON: Always ON – refers to logic that is not power-gated</a:t>
            </a:r>
          </a:p>
        </p:txBody>
      </p:sp>
      <p:sp>
        <p:nvSpPr>
          <p:cNvPr id="764936" name="Text Box 9"/>
          <p:cNvSpPr txBox="1">
            <a:spLocks noChangeArrowheads="1"/>
          </p:cNvSpPr>
          <p:nvPr/>
        </p:nvSpPr>
        <p:spPr bwMode="auto">
          <a:xfrm>
            <a:off x="71500" y="5814265"/>
            <a:ext cx="9287286" cy="907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GFX and GMC units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have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dynamic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(hardware)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gating,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whereas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other units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have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static power-gating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i.e., their drivers control power gating.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Note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that AMD power-gated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VddNB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Vdd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Northbridge)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rail in the example above.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84770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Extending power gating for additional functional units as well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beyond the CPU cores in AMD's Llano line (2011)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17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7</a:t>
            </a:r>
            <a:r>
              <a:rPr lang="hu-HU" sz="1700" dirty="0"/>
              <a:t>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676387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49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49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649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649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649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649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231403" y="1735110"/>
            <a:ext cx="196079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PG covers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only the CPU cores</a:t>
            </a:r>
          </a:p>
        </p:txBody>
      </p:sp>
      <p:sp>
        <p:nvSpPr>
          <p:cNvPr id="5" name="Line 13"/>
          <p:cNvSpPr>
            <a:spLocks noChangeShapeType="1"/>
          </p:cNvSpPr>
          <p:nvPr/>
        </p:nvSpPr>
        <p:spPr bwMode="auto">
          <a:xfrm flipH="1">
            <a:off x="2366873" y="1403323"/>
            <a:ext cx="2206736" cy="234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13"/>
          <p:cNvSpPr>
            <a:spLocks noChangeShapeType="1"/>
          </p:cNvSpPr>
          <p:nvPr/>
        </p:nvSpPr>
        <p:spPr bwMode="auto">
          <a:xfrm>
            <a:off x="4573609" y="1403322"/>
            <a:ext cx="2170966" cy="2349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Oval 12"/>
          <p:cNvSpPr>
            <a:spLocks noChangeArrowheads="1"/>
          </p:cNvSpPr>
          <p:nvPr/>
        </p:nvSpPr>
        <p:spPr bwMode="auto">
          <a:xfrm>
            <a:off x="6699945" y="1611285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Oval 12"/>
          <p:cNvSpPr>
            <a:spLocks noChangeArrowheads="1"/>
          </p:cNvSpPr>
          <p:nvPr/>
        </p:nvSpPr>
        <p:spPr bwMode="auto">
          <a:xfrm>
            <a:off x="2276720" y="1614460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5026783" y="1731935"/>
            <a:ext cx="3393878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PG covers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beyond CPU cores also other units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(like the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GPU, MC etc.)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106575" y="1049310"/>
            <a:ext cx="3820277" cy="292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Extent of the use of power gating (PG)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71111" y="2500112"/>
            <a:ext cx="292419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early PG solution in the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Nehalem (2008) processor line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852226" y="3167665"/>
            <a:ext cx="3670364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PG solution in the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Ivy Bridge line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(cores,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memory controller) (2012)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644014" y="4762501"/>
            <a:ext cx="4149032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PG solutions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Bulldozer (2011), Llano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Bobcat (2011)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(cores, graphics core and controller,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controller, video decoder)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well as in subsequent processors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500" y="458670"/>
            <a:ext cx="66992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Summing up the extent of the use of power gating (PG)</a:t>
            </a:r>
          </a:p>
        </p:txBody>
      </p:sp>
      <p:sp>
        <p:nvSpPr>
          <p:cNvPr id="16" name="Right Arrow 15"/>
          <p:cNvSpPr/>
          <p:nvPr/>
        </p:nvSpPr>
        <p:spPr>
          <a:xfrm>
            <a:off x="4361428" y="2628903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888715" y="3864234"/>
            <a:ext cx="367036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PG solution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Lincroft-based Atom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(cores, graphics cores, video decoder/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encoder, display controller) (2010-2016)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862957" y="2482943"/>
            <a:ext cx="3670364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PG solution in the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Sandy Bridge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(cores,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cache) (2010/2011)</a:t>
            </a:r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8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5DA8CF1-8B84-57ED-8441-E66C5EF5CF6A}"/>
              </a:ext>
            </a:extLst>
          </p:cNvPr>
          <p:cNvSpPr txBox="1"/>
          <p:nvPr/>
        </p:nvSpPr>
        <p:spPr>
          <a:xfrm>
            <a:off x="26495" y="2168860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Examples</a:t>
            </a:r>
            <a:endParaRPr lang="hu-HU" sz="13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51167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6" grpId="0" animBg="1"/>
      <p:bldP spid="19" grpId="0"/>
      <p:bldP spid="20" grpId="0"/>
      <p:bldP spid="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657714" y="2051299"/>
            <a:ext cx="7828571" cy="4352381"/>
            <a:chOff x="657714" y="1780843"/>
            <a:chExt cx="7828571" cy="4352381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57714" y="1780843"/>
              <a:ext cx="7828571" cy="4352381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2099254" y="1828798"/>
              <a:ext cx="92365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/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Vdd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038048" y="5690319"/>
              <a:ext cx="4940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Vss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71500" y="458670"/>
            <a:ext cx="87362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Alternative implementations of power gating in isolating the power supply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818710"/>
            <a:ext cx="91472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implement power gating 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either </a:t>
            </a:r>
            <a:r>
              <a:rPr kumimoji="0" lang="en-US" sz="1600" b="0" i="0" u="none" strike="noStrike" kern="1200" cap="none" spc="-5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VccVdd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(positive pole) or </a:t>
            </a:r>
            <a:r>
              <a:rPr kumimoji="0" lang="en-US" sz="1600" b="0" i="0" u="none" strike="noStrike" kern="1200" cap="none" spc="-5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Vss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(ground) may be isolated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as indicated in the next Figure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18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468193" y="1687130"/>
            <a:ext cx="1947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Isolate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Vdd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355467" y="1710740"/>
            <a:ext cx="13035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Isolate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Vss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9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802989-C600-7F46-4CDD-D23733B905D7}"/>
              </a:ext>
            </a:extLst>
          </p:cNvPr>
          <p:cNvSpPr txBox="1"/>
          <p:nvPr/>
        </p:nvSpPr>
        <p:spPr>
          <a:xfrm>
            <a:off x="833043" y="6403680"/>
            <a:ext cx="67992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: Collector voltage   </a:t>
            </a:r>
            <a:r>
              <a:rPr lang="en-US" sz="1600" dirty="0" err="1">
                <a:latin typeface="+mj-lt"/>
              </a:rPr>
              <a:t>Vdd</a:t>
            </a:r>
            <a:r>
              <a:rPr lang="en-US" sz="1600" dirty="0">
                <a:latin typeface="+mj-lt"/>
              </a:rPr>
              <a:t>: Drain voltage  </a:t>
            </a:r>
            <a:r>
              <a:rPr lang="en-US" sz="1600" dirty="0" err="1">
                <a:latin typeface="+mj-lt"/>
              </a:rPr>
              <a:t>Vss</a:t>
            </a:r>
            <a:r>
              <a:rPr lang="en-US" sz="1600" dirty="0">
                <a:latin typeface="+mj-lt"/>
              </a:rPr>
              <a:t>: Source voltage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13049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2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6037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 of alternatives for isolating the power supply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72644"/>
            <a:ext cx="81646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employ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different alternatives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isolating the power supply,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as indicated below.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693920" y="2268449"/>
            <a:ext cx="319029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Switch off the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Vdd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voltage</a:t>
            </a: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flipH="1">
            <a:off x="2250963" y="1936662"/>
            <a:ext cx="2206736" cy="234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4457699" y="1936661"/>
            <a:ext cx="2170966" cy="2349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6584035" y="2144624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250963" y="2147799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5371743" y="2265274"/>
            <a:ext cx="247856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Switch off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Vss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(ground)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346724" y="1582649"/>
            <a:ext cx="3645550" cy="292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Alternatives to isolate power supply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47238" y="2672839"/>
            <a:ext cx="2855269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solution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Nehalem and subsequent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families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791054" y="2696449"/>
            <a:ext cx="38527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solution for switching off CPU cores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Bulldozer and Llano-based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well as subsequent processor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these families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40733" y="3924055"/>
            <a:ext cx="4016232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solution for switching off idle units in addition to CPU cores (e.g., graphics units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Bulldozer and Llano-based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well as subsequent processor lines of these families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51520" y="3376881"/>
            <a:ext cx="407176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solution for switching off CPU cores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Bobcat and subsequent processor lines</a:t>
            </a: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10</a:t>
            </a:r>
            <a:r>
              <a:rPr lang="hu-HU" sz="1700" dirty="0"/>
              <a:t>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2320225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60" t="62098" r="11744" b="7756"/>
          <a:stretch/>
        </p:blipFill>
        <p:spPr bwMode="auto">
          <a:xfrm>
            <a:off x="5537012" y="3116686"/>
            <a:ext cx="2679707" cy="224092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0239" y="1300766"/>
            <a:ext cx="3609916" cy="292231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69375" y="458670"/>
            <a:ext cx="49764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Examples for isolating the power supply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9132" y="1036748"/>
            <a:ext cx="55755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Isolating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Vdd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Intel's Nehalem line (2008) 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16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183020" y="2670222"/>
            <a:ext cx="48894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Isolating </a:t>
            </a:r>
            <a:r>
              <a:rPr kumimoji="0" lang="en-US" sz="1400" b="1" i="0" u="none" strike="noStrike" kern="1200" cap="none" spc="-5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Vss</a:t>
            </a:r>
            <a:r>
              <a:rPr kumimoji="0" lang="en-US" sz="1400" b="1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in AMD's Bulldozer line (2011) </a:t>
            </a:r>
            <a:r>
              <a:rPr kumimoji="0" lang="en-US" sz="140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[</a:t>
            </a:r>
            <a:r>
              <a:rPr lang="hu-HU" sz="1400" spc="-50" dirty="0">
                <a:solidFill>
                  <a:srgbClr val="000000"/>
                </a:solidFill>
                <a:latin typeface="Verdana"/>
              </a:rPr>
              <a:t>19</a:t>
            </a:r>
            <a:r>
              <a:rPr kumimoji="0" lang="en-US" sz="140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420" y="4720585"/>
            <a:ext cx="3961665" cy="203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94579" y="4413161"/>
            <a:ext cx="50930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Isolating </a:t>
            </a:r>
            <a:r>
              <a:rPr kumimoji="0" lang="en-US" sz="1400" b="1" i="0" u="none" strike="noStrike" kern="1200" cap="none" spc="-4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Vcc</a:t>
            </a: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/</a:t>
            </a:r>
            <a:r>
              <a:rPr kumimoji="0" lang="en-US" sz="1400" b="1" i="0" u="none" strike="noStrike" kern="1200" cap="none" spc="-4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Vdd</a:t>
            </a: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in AMD's Bobcat line (2011) </a:t>
            </a:r>
            <a:r>
              <a:rPr kumimoji="0" lang="en-US" sz="140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[</a:t>
            </a:r>
            <a:r>
              <a:rPr lang="hu-HU" sz="1400" spc="-40" noProof="0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sz="140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11</a:t>
            </a:r>
            <a:r>
              <a:rPr lang="hu-HU" sz="1700" dirty="0"/>
              <a:t>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3605331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3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12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16870" y="873100"/>
            <a:ext cx="9144000" cy="2520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92581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Necessary operations before CPU cores may be switched off by power gating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78686" y="1763155"/>
            <a:ext cx="8258799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its (write back) caches need to be flushed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(i.e. modified cache lines need to be written back into the next level cache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if available else into the main memory),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the execution state of the core needs to be preserved 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(either in the main memory, in the next level cache (if existent) or in an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SRAM that has an independent power supply).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810913" y="3663665"/>
            <a:ext cx="3716082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core clocking will be halted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the PLL is switched off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15643" y="3377333"/>
            <a:ext cx="33591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addition, typically also   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59232" y="883375"/>
            <a:ext cx="8948283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When cores 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powered off, </a:t>
            </a:r>
            <a:r>
              <a:rPr lang="en-US" sz="1600" dirty="0">
                <a:latin typeface="+mj-lt"/>
              </a:rPr>
              <a:t>their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internal memories </a:t>
            </a:r>
            <a:r>
              <a:rPr lang="en-US" sz="1600" dirty="0">
                <a:latin typeface="+mj-lt"/>
              </a:rPr>
              <a:t>(registers, caches)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will lost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their content</a:t>
            </a:r>
            <a:r>
              <a:rPr lang="en-US" sz="1600" dirty="0">
                <a:latin typeface="+mj-lt"/>
              </a:rPr>
              <a:t>.</a:t>
            </a:r>
          </a:p>
          <a:p>
            <a:r>
              <a:rPr lang="en-US" sz="1600" dirty="0">
                <a:latin typeface="+mj-lt"/>
              </a:rPr>
              <a:t>    This is the reason why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before switching off a CPU core 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1500" y="6420816"/>
            <a:ext cx="562528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PLL: Phase-Locked Loop (used as clock generator)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FDE5EC1-A381-FB7E-CC91-21D9A5FB3D94}"/>
              </a:ext>
            </a:extLst>
          </p:cNvPr>
          <p:cNvSpPr txBox="1"/>
          <p:nvPr/>
        </p:nvSpPr>
        <p:spPr>
          <a:xfrm>
            <a:off x="431540" y="4239090"/>
            <a:ext cx="42835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in order to reduce power consumption,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51312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4" grpId="0"/>
      <p:bldP spid="15" grpId="0"/>
      <p:bldP spid="16" grpId="0"/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6012160" y="1944125"/>
            <a:ext cx="1125125" cy="635010"/>
            <a:chOff x="5337085" y="1814030"/>
            <a:chExt cx="1125125" cy="635010"/>
          </a:xfrm>
        </p:grpSpPr>
        <p:cxnSp>
          <p:nvCxnSpPr>
            <p:cNvPr id="32" name="Straight Connector 31"/>
            <p:cNvCxnSpPr/>
            <p:nvPr/>
          </p:nvCxnSpPr>
          <p:spPr bwMode="auto">
            <a:xfrm flipV="1">
              <a:off x="5612360" y="1826498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 flipV="1">
              <a:off x="6194100" y="1814030"/>
              <a:ext cx="0" cy="630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" name="Straight Connector 34"/>
            <p:cNvCxnSpPr/>
            <p:nvPr/>
          </p:nvCxnSpPr>
          <p:spPr bwMode="auto">
            <a:xfrm flipH="1" flipV="1">
              <a:off x="5337085" y="2443810"/>
              <a:ext cx="270030" cy="523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 flipH="1" flipV="1">
              <a:off x="6192180" y="2441475"/>
              <a:ext cx="270030" cy="523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" name="Straight Connector 38"/>
            <p:cNvCxnSpPr/>
            <p:nvPr/>
          </p:nvCxnSpPr>
          <p:spPr bwMode="auto">
            <a:xfrm>
              <a:off x="5609035" y="1821188"/>
              <a:ext cx="58314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46" name="Straight Connector 45"/>
          <p:cNvCxnSpPr/>
          <p:nvPr/>
        </p:nvCxnSpPr>
        <p:spPr bwMode="auto">
          <a:xfrm>
            <a:off x="6284110" y="2862534"/>
            <a:ext cx="58506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/>
        </p:spPr>
      </p:cxnSp>
      <p:sp>
        <p:nvSpPr>
          <p:cNvPr id="48" name="TextBox 47"/>
          <p:cNvSpPr txBox="1"/>
          <p:nvPr/>
        </p:nvSpPr>
        <p:spPr>
          <a:xfrm>
            <a:off x="6398722" y="2540110"/>
            <a:ext cx="4042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70883" y="458670"/>
            <a:ext cx="83715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Simplified calculation of the 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Dynamic power consumption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-1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1500" y="840486"/>
            <a:ext cx="62589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Active transistors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modeled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by the following circuit: </a:t>
            </a:r>
          </a:p>
        </p:txBody>
      </p:sp>
      <p:cxnSp>
        <p:nvCxnSpPr>
          <p:cNvPr id="56" name="Straight Connector 55"/>
          <p:cNvCxnSpPr/>
          <p:nvPr/>
        </p:nvCxnSpPr>
        <p:spPr bwMode="auto">
          <a:xfrm>
            <a:off x="6266980" y="2566055"/>
            <a:ext cx="0" cy="341484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6877142" y="2576374"/>
            <a:ext cx="0" cy="341484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TextBox 57"/>
          <p:cNvSpPr txBox="1"/>
          <p:nvPr/>
        </p:nvSpPr>
        <p:spPr>
          <a:xfrm>
            <a:off x="1623574" y="3339280"/>
            <a:ext cx="54307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Model of active transistors in a processor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6174558" y="3024245"/>
            <a:ext cx="7377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215064" y="3789330"/>
            <a:ext cx="903798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The 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capacitor C</a:t>
            </a:r>
            <a:r>
              <a:rPr kumimoji="0" lang="en-US" sz="1600" b="0" i="0" u="none" strike="noStrike" kern="1200" cap="none" spc="-6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dyn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represents all capacitive loads seen from the </a:t>
            </a:r>
            <a:r>
              <a:rPr lang="en-US" sz="1600" spc="-60" dirty="0">
                <a:solidFill>
                  <a:srgbClr val="0070C0"/>
                </a:solidFill>
                <a:latin typeface="Verdana"/>
              </a:rPr>
              <a:t>PSU (Power Supply Unit).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will be charged and discharged in each clock pulse,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as the next </a:t>
            </a:r>
            <a:r>
              <a:rPr lang="en-US" sz="1600" dirty="0">
                <a:latin typeface="Verdana"/>
              </a:rPr>
              <a:t>Figure shows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latin typeface="Verdana"/>
              </a:rPr>
              <a:t>     for charging.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68" name="Group 67"/>
          <p:cNvGrpSpPr/>
          <p:nvPr/>
        </p:nvGrpSpPr>
        <p:grpSpPr>
          <a:xfrm>
            <a:off x="1556665" y="1636479"/>
            <a:ext cx="3240360" cy="1398571"/>
            <a:chOff x="1961710" y="1628800"/>
            <a:chExt cx="3240360" cy="1398571"/>
          </a:xfrm>
        </p:grpSpPr>
        <p:sp>
          <p:nvSpPr>
            <p:cNvPr id="4" name="Rectangle 3"/>
            <p:cNvSpPr/>
            <p:nvPr/>
          </p:nvSpPr>
          <p:spPr bwMode="auto">
            <a:xfrm>
              <a:off x="4362843" y="2010326"/>
              <a:ext cx="144000" cy="684000"/>
            </a:xfrm>
            <a:prstGeom prst="rect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8" name="Straight Connector 7"/>
            <p:cNvCxnSpPr>
              <a:endCxn id="4" idx="0"/>
            </p:cNvCxnSpPr>
            <p:nvPr/>
          </p:nvCxnSpPr>
          <p:spPr bwMode="auto">
            <a:xfrm>
              <a:off x="4434843" y="169529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/>
            <p:cNvCxnSpPr/>
            <p:nvPr/>
          </p:nvCxnSpPr>
          <p:spPr bwMode="auto">
            <a:xfrm>
              <a:off x="4430073" y="269810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" name="Straight Connector 10"/>
            <p:cNvCxnSpPr/>
            <p:nvPr/>
          </p:nvCxnSpPr>
          <p:spPr bwMode="auto">
            <a:xfrm>
              <a:off x="3644808" y="2344611"/>
              <a:ext cx="252000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3642763" y="2417581"/>
              <a:ext cx="252000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 bwMode="auto">
            <a:xfrm>
              <a:off x="3777521" y="1695291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Straight Connector 14"/>
            <p:cNvCxnSpPr/>
            <p:nvPr/>
          </p:nvCxnSpPr>
          <p:spPr bwMode="auto">
            <a:xfrm>
              <a:off x="3777778" y="2415371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247608" y="1695291"/>
              <a:ext cx="218246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" name="Straight Connector 17"/>
            <p:cNvCxnSpPr/>
            <p:nvPr/>
          </p:nvCxnSpPr>
          <p:spPr bwMode="auto">
            <a:xfrm flipH="1">
              <a:off x="2247608" y="3000436"/>
              <a:ext cx="218246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" name="Straight Connector 19"/>
            <p:cNvCxnSpPr/>
            <p:nvPr/>
          </p:nvCxnSpPr>
          <p:spPr bwMode="auto">
            <a:xfrm>
              <a:off x="2247608" y="169529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" name="Straight Connector 20"/>
            <p:cNvCxnSpPr/>
            <p:nvPr/>
          </p:nvCxnSpPr>
          <p:spPr bwMode="auto">
            <a:xfrm>
              <a:off x="2247608" y="268540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2" name="TextBox 21"/>
            <p:cNvSpPr txBox="1"/>
            <p:nvPr/>
          </p:nvSpPr>
          <p:spPr>
            <a:xfrm>
              <a:off x="1961710" y="2131986"/>
              <a:ext cx="51809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57698" y="2190346"/>
              <a:ext cx="9001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dyn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587868" y="2190346"/>
              <a:ext cx="3273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cxnSp>
          <p:nvCxnSpPr>
            <p:cNvPr id="28" name="Straight Connector 27"/>
            <p:cNvCxnSpPr/>
            <p:nvPr/>
          </p:nvCxnSpPr>
          <p:spPr bwMode="auto">
            <a:xfrm>
              <a:off x="5022050" y="2133110"/>
              <a:ext cx="0" cy="524682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9" name="TextBox 28"/>
            <p:cNvSpPr txBox="1"/>
            <p:nvPr/>
          </p:nvSpPr>
          <p:spPr>
            <a:xfrm>
              <a:off x="5017339" y="2199558"/>
              <a:ext cx="18473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66" name="Rectangle 65"/>
            <p:cNvSpPr/>
            <p:nvPr/>
          </p:nvSpPr>
          <p:spPr bwMode="auto">
            <a:xfrm>
              <a:off x="2681790" y="1628800"/>
              <a:ext cx="684000" cy="144000"/>
            </a:xfrm>
            <a:prstGeom prst="rect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67" name="Rectangle 66"/>
            <p:cNvSpPr/>
            <p:nvPr/>
          </p:nvSpPr>
          <p:spPr bwMode="auto">
            <a:xfrm>
              <a:off x="2691729" y="1673805"/>
              <a:ext cx="666000" cy="4571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2447140" y="1269050"/>
            <a:ext cx="4491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  <a:endParaRPr kumimoji="0" lang="en-US" sz="16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70" name="Straight Connector 69"/>
          <p:cNvCxnSpPr/>
          <p:nvPr/>
        </p:nvCxnSpPr>
        <p:spPr bwMode="auto">
          <a:xfrm>
            <a:off x="4932040" y="2147395"/>
            <a:ext cx="0" cy="52468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</p:cxnSp>
      <p:sp>
        <p:nvSpPr>
          <p:cNvPr id="71" name="TextBox 70"/>
          <p:cNvSpPr txBox="1"/>
          <p:nvPr/>
        </p:nvSpPr>
        <p:spPr>
          <a:xfrm>
            <a:off x="4909700" y="2216391"/>
            <a:ext cx="6580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1818975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4" grpId="0"/>
      <p:bldP spid="58" grpId="0"/>
      <p:bldP spid="59" grpId="0"/>
      <p:bldP spid="60" grpId="0"/>
      <p:bldP spid="69" grpId="0"/>
      <p:bldP spid="71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/>
          <p:cNvSpPr txBox="1"/>
          <p:nvPr/>
        </p:nvSpPr>
        <p:spPr>
          <a:xfrm>
            <a:off x="867855" y="4415033"/>
            <a:ext cx="1792477" cy="11439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Llano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Bulldozer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Piledriver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Steamroller (2013)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Excavator (2015)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824568" y="2946551"/>
            <a:ext cx="2116285" cy="17825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Penryn (2007)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Nehalem (2008)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(2010)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Sandy Bridge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Haswell (2013)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Broadwell (2014)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Atom line (2010-2016)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99452" y="4299013"/>
            <a:ext cx="56778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35560" y="5583964"/>
            <a:ext cx="2600391" cy="9053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Bobcat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Jaguar (2013)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(either into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cache 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the main memory)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513781" y="4409844"/>
            <a:ext cx="2600391" cy="11054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Jaguar (2013)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(either into the </a:t>
            </a: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cache 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the main memory)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Puma (2014)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(into the </a:t>
            </a: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cache) </a:t>
            </a:r>
          </a:p>
        </p:txBody>
      </p:sp>
      <p:sp>
        <p:nvSpPr>
          <p:cNvPr id="3" name="Rectangle 2"/>
          <p:cNvSpPr/>
          <p:nvPr/>
        </p:nvSpPr>
        <p:spPr>
          <a:xfrm>
            <a:off x="3507061" y="3640870"/>
            <a:ext cx="21298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gating (1)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13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-62907" y="1105001"/>
            <a:ext cx="9180412" cy="164931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4" name="Text Box 68"/>
          <p:cNvSpPr txBox="1">
            <a:spLocks noChangeArrowheads="1"/>
          </p:cNvSpPr>
          <p:nvPr/>
        </p:nvSpPr>
        <p:spPr bwMode="auto">
          <a:xfrm>
            <a:off x="6452843" y="1920795"/>
            <a:ext cx="2680541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Saving the execution state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into an on-die SRAM</a:t>
            </a:r>
          </a:p>
        </p:txBody>
      </p:sp>
      <p:sp>
        <p:nvSpPr>
          <p:cNvPr id="25" name="Text Box 73"/>
          <p:cNvSpPr txBox="1">
            <a:spLocks noChangeArrowheads="1"/>
          </p:cNvSpPr>
          <p:nvPr/>
        </p:nvSpPr>
        <p:spPr bwMode="auto">
          <a:xfrm>
            <a:off x="480603" y="1917620"/>
            <a:ext cx="26805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Saving the execution state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into the main memory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1739419" y="1236491"/>
            <a:ext cx="6151423" cy="618697"/>
            <a:chOff x="1346340" y="700469"/>
            <a:chExt cx="6151423" cy="618697"/>
          </a:xfrm>
        </p:grpSpPr>
        <p:sp>
          <p:nvSpPr>
            <p:cNvPr id="27" name="Oval 69"/>
            <p:cNvSpPr>
              <a:spLocks noChangeArrowheads="1"/>
            </p:cNvSpPr>
            <p:nvPr/>
          </p:nvSpPr>
          <p:spPr bwMode="auto">
            <a:xfrm>
              <a:off x="1474788" y="1258841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28" name="Line 70"/>
            <p:cNvSpPr>
              <a:spLocks noChangeShapeType="1"/>
            </p:cNvSpPr>
            <p:nvPr/>
          </p:nvSpPr>
          <p:spPr bwMode="auto">
            <a:xfrm rot="16200000" flipH="1" flipV="1">
              <a:off x="2827712" y="-309176"/>
              <a:ext cx="280182" cy="29098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Oval 71"/>
            <p:cNvSpPr>
              <a:spLocks noChangeArrowheads="1"/>
            </p:cNvSpPr>
            <p:nvPr/>
          </p:nvSpPr>
          <p:spPr bwMode="auto">
            <a:xfrm>
              <a:off x="7427913" y="1252491"/>
              <a:ext cx="69850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0" name="Line 72"/>
            <p:cNvSpPr>
              <a:spLocks noChangeShapeType="1"/>
            </p:cNvSpPr>
            <p:nvPr/>
          </p:nvSpPr>
          <p:spPr bwMode="auto">
            <a:xfrm>
              <a:off x="4422718" y="1005056"/>
              <a:ext cx="3055996" cy="2807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Line 74"/>
            <p:cNvSpPr>
              <a:spLocks noChangeShapeType="1"/>
            </p:cNvSpPr>
            <p:nvPr/>
          </p:nvSpPr>
          <p:spPr bwMode="auto">
            <a:xfrm flipH="1">
              <a:off x="4422717" y="1011145"/>
              <a:ext cx="0" cy="288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Text Box 75"/>
            <p:cNvSpPr txBox="1">
              <a:spLocks noChangeArrowheads="1"/>
            </p:cNvSpPr>
            <p:nvPr/>
          </p:nvSpPr>
          <p:spPr bwMode="auto">
            <a:xfrm>
              <a:off x="1346340" y="700469"/>
              <a:ext cx="613822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Alternatives techniques for saving the execution state of cores </a:t>
              </a:r>
              <a:endPara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3" name="Oval 76"/>
            <p:cNvSpPr>
              <a:spLocks noChangeArrowheads="1"/>
            </p:cNvSpPr>
            <p:nvPr/>
          </p:nvSpPr>
          <p:spPr bwMode="auto">
            <a:xfrm>
              <a:off x="4386200" y="1246141"/>
              <a:ext cx="69850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4" name="Text Box 67"/>
          <p:cNvSpPr txBox="1">
            <a:spLocks noChangeArrowheads="1"/>
          </p:cNvSpPr>
          <p:nvPr/>
        </p:nvSpPr>
        <p:spPr bwMode="auto">
          <a:xfrm>
            <a:off x="3482691" y="1927145"/>
            <a:ext cx="2715808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Saving the execution state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into the last level cache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101600" y="2888940"/>
            <a:ext cx="5725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1500" y="458670"/>
            <a:ext cx="90549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Alternative techniques used by Intel and AMD for saving the execution state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cores </a:t>
            </a:r>
          </a:p>
        </p:txBody>
      </p:sp>
    </p:spTree>
    <p:extLst>
      <p:ext uri="{BB962C8B-B14F-4D97-AF65-F5344CB8AC3E}">
        <p14:creationId xmlns:p14="http://schemas.microsoft.com/office/powerpoint/2010/main" val="2684995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19" grpId="0"/>
      <p:bldP spid="21" grpId="0"/>
      <p:bldP spid="22" grpId="0"/>
      <p:bldP spid="3" grpId="0"/>
      <p:bldP spid="2" grpId="0" animBg="1"/>
      <p:bldP spid="24" grpId="0"/>
      <p:bldP spid="25" grpId="0"/>
      <p:bldP spid="34" grpId="0"/>
      <p:bldP spid="35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14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85023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AMD’s techniques developed for reducing power consumption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the circuit and platform levels (2008-2014)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13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-1</a:t>
            </a:r>
          </a:p>
        </p:txBody>
      </p:sp>
      <p:sp>
        <p:nvSpPr>
          <p:cNvPr id="4" name="TextBox 3"/>
          <p:cNvSpPr txBox="1"/>
          <p:nvPr/>
        </p:nvSpPr>
        <p:spPr>
          <a:xfrm flipH="1">
            <a:off x="261776" y="1147928"/>
            <a:ext cx="9266937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latin typeface="+mj-lt"/>
              </a:rPr>
              <a:t>(Also)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AMD put a great emphasis on power reduction</a:t>
            </a:r>
            <a:r>
              <a:rPr lang="en-US" sz="1600" spc="-50" dirty="0">
                <a:latin typeface="+mj-lt"/>
              </a:rPr>
              <a:t>, as the next Figure demonstrates</a:t>
            </a:r>
          </a:p>
          <a:p>
            <a:r>
              <a:rPr lang="en-US" sz="1600" dirty="0">
                <a:latin typeface="+mj-lt"/>
              </a:rPr>
              <a:t>      by depicting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techniques AMD developed </a:t>
            </a:r>
            <a:r>
              <a:rPr lang="en-US" sz="1600" dirty="0">
                <a:solidFill>
                  <a:srgbClr val="0070C0"/>
                </a:solidFill>
              </a:rPr>
              <a:t>between 2008 and 2014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for reducing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power consumption</a:t>
            </a:r>
            <a:r>
              <a:rPr lang="en-US" sz="1600" dirty="0">
                <a:solidFill>
                  <a:srgbClr val="2D2D8A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 the circuit and platform levels</a:t>
            </a:r>
            <a:r>
              <a:rPr lang="en-US" sz="1600" dirty="0">
                <a:solidFill>
                  <a:srgbClr val="2D2D8A"/>
                </a:solidFill>
                <a:latin typeface="+mj-lt"/>
              </a:rPr>
              <a:t>.</a:t>
            </a:r>
            <a:r>
              <a:rPr lang="en-US" sz="1600" dirty="0">
                <a:latin typeface="+mj-lt"/>
              </a:rPr>
              <a:t> 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Certain, more essential techniques have been underlined.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The Figure also shows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reduction results achieved in idle power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consumption </a:t>
            </a:r>
            <a:r>
              <a:rPr lang="en-US" sz="1600" dirty="0">
                <a:latin typeface="+mj-lt"/>
              </a:rPr>
              <a:t>for AMD’s DT and mobile processor lines.</a:t>
            </a:r>
          </a:p>
        </p:txBody>
      </p:sp>
    </p:spTree>
    <p:extLst>
      <p:ext uri="{BB962C8B-B14F-4D97-AF65-F5344CB8AC3E}">
        <p14:creationId xmlns:p14="http://schemas.microsoft.com/office/powerpoint/2010/main" val="949255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http://images.anandtech.com/doci/7974/Screen-Shot-2014-04-29-at-1.07.24-AM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90"/>
          <a:stretch/>
        </p:blipFill>
        <p:spPr bwMode="auto">
          <a:xfrm>
            <a:off x="152400" y="1376016"/>
            <a:ext cx="8839395" cy="53749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500" y="458670"/>
            <a:ext cx="88197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AMD’s techniques developed for reducing power consumption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at the circuit and platform levels (2008-2014)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[99] -2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15</a:t>
            </a:r>
            <a:r>
              <a:rPr lang="hu-HU" sz="1700" dirty="0"/>
              <a:t>)</a:t>
            </a:r>
            <a:endParaRPr lang="en-US" altLang="en-US" sz="1700" dirty="0"/>
          </a:p>
        </p:txBody>
      </p:sp>
      <p:cxnSp>
        <p:nvCxnSpPr>
          <p:cNvPr id="3" name="Straight Connector 2"/>
          <p:cNvCxnSpPr/>
          <p:nvPr/>
        </p:nvCxnSpPr>
        <p:spPr>
          <a:xfrm>
            <a:off x="2456765" y="3834045"/>
            <a:ext cx="144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2456765" y="4034385"/>
            <a:ext cx="144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4167055" y="5949280"/>
            <a:ext cx="1872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4770230" y="2438890"/>
            <a:ext cx="1188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797025" y="3338990"/>
            <a:ext cx="198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197089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704218" y="1611612"/>
            <a:ext cx="7737295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2.3 I</a:t>
            </a:r>
            <a:r>
              <a:rPr kumimoji="0" lang="en-US" altLang="en-US" sz="1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ntegrated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Voltage Regulators (FIVRs)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708067" y="2393885"/>
            <a:ext cx="7733447" cy="590550"/>
            <a:chOff x="697" y="1638"/>
            <a:chExt cx="4450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2.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3.1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Introduction to FIVRs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701571" y="3087624"/>
            <a:ext cx="7739944" cy="467238"/>
            <a:chOff x="695" y="1631"/>
            <a:chExt cx="4452" cy="349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2.3.2 Implementation of FIVR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701571" y="3671077"/>
            <a:ext cx="7739944" cy="467238"/>
            <a:chOff x="695" y="1631"/>
            <a:chExt cx="4730" cy="349"/>
          </a:xfrm>
        </p:grpSpPr>
        <p:sp>
          <p:nvSpPr>
            <p:cNvPr id="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74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2.3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.3 Assessment and use of FIVRs</a:t>
              </a:r>
            </a:p>
          </p:txBody>
        </p:sp>
        <p:sp>
          <p:nvSpPr>
            <p:cNvPr id="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93803" y="4464405"/>
            <a:ext cx="8433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+mj-lt"/>
              </a:rPr>
              <a:t>Subsection 2.3.2 is not discussed in the Lecture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+mj-lt"/>
              </a:rPr>
              <a:t> and is not part of the exam., except the slide “</a:t>
            </a:r>
            <a:r>
              <a:rPr lang="en-US" altLang="en-US" sz="1600" dirty="0">
                <a:solidFill>
                  <a:srgbClr val="FFFFFF"/>
                </a:solidFill>
                <a:cs typeface="Arial" charset="0"/>
              </a:rPr>
              <a:t>2.3.2 Implementation of FIVR (2)”</a:t>
            </a:r>
            <a:endParaRPr lang="en-US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5840903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dirty="0"/>
              <a:t>2.3 I</a:t>
            </a:r>
            <a:r>
              <a:rPr lang="en-US" altLang="en-US" sz="1700" dirty="0" err="1"/>
              <a:t>ntegrated</a:t>
            </a:r>
            <a:r>
              <a:rPr lang="en-US" altLang="en-US" sz="1700" dirty="0"/>
              <a:t> Voltage Regulators (FIVRs) (1)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0835" y="5949280"/>
            <a:ext cx="9075561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</a:p>
          <a:p>
            <a:r>
              <a:rPr lang="en-US" sz="1600" dirty="0">
                <a:latin typeface="+mj-lt"/>
              </a:rPr>
              <a:t>In this Section we use the terms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FIVR</a:t>
            </a:r>
            <a:r>
              <a:rPr lang="en-US" sz="1600" dirty="0">
                <a:latin typeface="+mj-lt"/>
              </a:rPr>
              <a:t> or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integrated voltage regulator </a:t>
            </a:r>
            <a:r>
              <a:rPr lang="en-US" sz="1600" dirty="0">
                <a:latin typeface="+mj-lt"/>
              </a:rPr>
              <a:t>as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synonyms.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8236" y="818710"/>
            <a:ext cx="9144000" cy="585065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438" y="458670"/>
            <a:ext cx="50833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  <a:latin typeface="Verdana"/>
              </a:rPr>
              <a:t>2.3 Integrated Voltage Regulators (FIVRs)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8685" y="818710"/>
            <a:ext cx="796724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FIVRs are instrumental 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efficient implementation of mainboards </a:t>
            </a:r>
            <a:r>
              <a:rPr lang="en-US" sz="1600" dirty="0">
                <a:latin typeface="+mj-lt"/>
              </a:rPr>
              <a:t>and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efficient processors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Why, this Section will reveal it.</a:t>
            </a:r>
          </a:p>
        </p:txBody>
      </p:sp>
    </p:spTree>
    <p:extLst>
      <p:ext uri="{BB962C8B-B14F-4D97-AF65-F5344CB8AC3E}">
        <p14:creationId xmlns:p14="http://schemas.microsoft.com/office/powerpoint/2010/main" val="402643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79895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900" dirty="0">
                <a:solidFill>
                  <a:srgbClr val="FFFFFF"/>
                </a:solidFill>
                <a:cs typeface="Arial" charset="0"/>
              </a:rPr>
              <a:t>2.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3.1</a:t>
            </a:r>
            <a:r>
              <a:rPr lang="hu-HU" altLang="en-US" sz="19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Introduction to FIVRs</a:t>
            </a:r>
          </a:p>
        </p:txBody>
      </p:sp>
    </p:spTree>
    <p:extLst>
      <p:ext uri="{BB962C8B-B14F-4D97-AF65-F5344CB8AC3E}">
        <p14:creationId xmlns:p14="http://schemas.microsoft.com/office/powerpoint/2010/main" val="51944553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2.3.1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Introduction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to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FIVRs</a:t>
            </a:r>
            <a:r>
              <a:rPr lang="en-US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(1)</a:t>
            </a:r>
            <a:endParaRPr lang="hu-HU" altLang="en-US" sz="1700" kern="1200" dirty="0">
              <a:solidFill>
                <a:srgbClr val="FFFFFF"/>
              </a:solidFill>
              <a:latin typeface="Verdana" panose="020B060403050404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131840" y="2034560"/>
            <a:ext cx="6030670" cy="4905545"/>
            <a:chOff x="3131840" y="2034560"/>
            <a:chExt cx="6030670" cy="4905545"/>
          </a:xfrm>
        </p:grpSpPr>
        <p:sp>
          <p:nvSpPr>
            <p:cNvPr id="11" name="Rectangle 10"/>
            <p:cNvSpPr/>
            <p:nvPr/>
          </p:nvSpPr>
          <p:spPr bwMode="auto">
            <a:xfrm>
              <a:off x="7430491" y="6154206"/>
              <a:ext cx="1111215" cy="676968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12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007" t="19599" r="15401" b="17449"/>
            <a:stretch/>
          </p:blipFill>
          <p:spPr bwMode="auto">
            <a:xfrm>
              <a:off x="3353556" y="2034560"/>
              <a:ext cx="5673939" cy="42427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Rectangle 12"/>
            <p:cNvSpPr/>
            <p:nvPr/>
          </p:nvSpPr>
          <p:spPr bwMode="auto">
            <a:xfrm>
              <a:off x="8051295" y="6422408"/>
              <a:ext cx="1111215" cy="517697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14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455" t="22115" r="74870" b="22933"/>
            <a:stretch/>
          </p:blipFill>
          <p:spPr bwMode="auto">
            <a:xfrm>
              <a:off x="3220527" y="2167265"/>
              <a:ext cx="177373" cy="37035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ectangle 14"/>
            <p:cNvSpPr/>
            <p:nvPr/>
          </p:nvSpPr>
          <p:spPr bwMode="auto">
            <a:xfrm>
              <a:off x="3220527" y="2393093"/>
              <a:ext cx="177353" cy="81298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873" t="39280" r="74871" b="22933"/>
            <a:stretch/>
          </p:blipFill>
          <p:spPr bwMode="auto">
            <a:xfrm>
              <a:off x="3264869" y="2167264"/>
              <a:ext cx="133029" cy="25467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Rounded Rectangle 16"/>
            <p:cNvSpPr/>
            <p:nvPr/>
          </p:nvSpPr>
          <p:spPr bwMode="auto">
            <a:xfrm>
              <a:off x="3131840" y="5912101"/>
              <a:ext cx="4035228" cy="591079"/>
            </a:xfrm>
            <a:prstGeom prst="round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185" t="79871" r="39257" b="7397"/>
            <a:stretch/>
          </p:blipFill>
          <p:spPr bwMode="auto">
            <a:xfrm>
              <a:off x="3290681" y="5994285"/>
              <a:ext cx="4611689" cy="858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" name="TextBox 18"/>
          <p:cNvSpPr txBox="1"/>
          <p:nvPr/>
        </p:nvSpPr>
        <p:spPr>
          <a:xfrm>
            <a:off x="116505" y="5276987"/>
            <a:ext cx="30120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Figure: Voltage planes</a:t>
            </a:r>
          </a:p>
          <a:p>
            <a:pPr algn="ctr"/>
            <a:r>
              <a:rPr lang="en-US" sz="1600" spc="-60" dirty="0">
                <a:latin typeface="+mj-lt"/>
              </a:rPr>
              <a:t>   of 4</a:t>
            </a:r>
            <a:r>
              <a:rPr lang="en-US" sz="1600" spc="-60" baseline="30000" dirty="0">
                <a:latin typeface="+mj-lt"/>
              </a:rPr>
              <a:t>th</a:t>
            </a:r>
            <a:r>
              <a:rPr lang="en-US" sz="1600" spc="-60" dirty="0">
                <a:latin typeface="+mj-lt"/>
              </a:rPr>
              <a:t> gen. Haswell DT and </a:t>
            </a:r>
          </a:p>
          <a:p>
            <a:pPr algn="ctr"/>
            <a:r>
              <a:rPr lang="en-US" sz="1600" dirty="0">
                <a:latin typeface="+mj-lt"/>
              </a:rPr>
              <a:t>mobile processors [</a:t>
            </a:r>
            <a:r>
              <a:rPr lang="hu-HU" sz="1600" dirty="0">
                <a:latin typeface="+mj-lt"/>
              </a:rPr>
              <a:t>21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15065" y="1133745"/>
            <a:ext cx="9144000" cy="360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1500" y="768892"/>
            <a:ext cx="8982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Motivation for introducing integrated voltage regulation -1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1500" y="446525"/>
            <a:ext cx="33618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2.3.1 Introduction to FIVRs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-18510" y="1160166"/>
            <a:ext cx="9000000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Aft>
                <a:spcPts val="1200"/>
              </a:spcAft>
              <a:defRPr/>
            </a:pPr>
            <a:r>
              <a:rPr lang="en-US" sz="1600" dirty="0">
                <a:latin typeface="Verdana"/>
              </a:rPr>
              <a:t>Processors typically maintain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multiple voltage planes </a:t>
            </a:r>
            <a:r>
              <a:rPr lang="en-US" sz="1600" dirty="0">
                <a:latin typeface="Verdana"/>
              </a:rPr>
              <a:t>to optimize the power supply.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E.g. Intel’s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DT and mobile 4</a:t>
            </a:r>
            <a:r>
              <a:rPr lang="en-US" sz="1600" baseline="30000" dirty="0">
                <a:solidFill>
                  <a:srgbClr val="0070C0"/>
                </a:solidFill>
                <a:latin typeface="Verdana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gen. Haswell processors </a:t>
            </a:r>
            <a:r>
              <a:rPr lang="en-US" sz="1600" dirty="0">
                <a:latin typeface="Verdana"/>
              </a:rPr>
              <a:t>have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six voltage planes</a:t>
            </a:r>
            <a:r>
              <a:rPr lang="en-US" sz="1600" dirty="0">
                <a:latin typeface="Verdana"/>
              </a:rPr>
              <a:t>, as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seen below.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6219600"/>
            <a:ext cx="33325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Voltage plane: </a:t>
            </a:r>
            <a:r>
              <a:rPr lang="en-US" sz="1600" dirty="0" err="1">
                <a:latin typeface="+mj-lt"/>
              </a:rPr>
              <a:t>feszültség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szint</a:t>
            </a:r>
            <a:endParaRPr lang="en-US" sz="1600" dirty="0">
              <a:latin typeface="+mj-lt"/>
            </a:endParaRPr>
          </a:p>
          <a:p>
            <a:pPr algn="ctr"/>
            <a:r>
              <a:rPr lang="en-US" sz="1600" dirty="0">
                <a:latin typeface="+mj-lt"/>
              </a:rPr>
              <a:t>(</a:t>
            </a:r>
            <a:r>
              <a:rPr lang="en-US" sz="1600" dirty="0" err="1">
                <a:latin typeface="+mj-lt"/>
              </a:rPr>
              <a:t>Tápfeszültség</a:t>
            </a:r>
            <a:r>
              <a:rPr lang="en-US" sz="1600" dirty="0"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73562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4" grpId="0" animBg="1"/>
      <p:bldP spid="21" grpId="0"/>
      <p:bldP spid="5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2.3.1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Introduction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to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FIVRs</a:t>
            </a:r>
            <a:r>
              <a:rPr lang="en-US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(2)</a:t>
            </a:r>
            <a:endParaRPr lang="en-US" sz="1700" kern="1200" dirty="0">
              <a:solidFill>
                <a:srgbClr val="FFFFFF"/>
              </a:solidFill>
              <a:latin typeface="Verdana" panose="020B060403050404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982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Motivation for introducing integrated voltage regulation -2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2226132" y="2168860"/>
            <a:ext cx="4686128" cy="4028808"/>
            <a:chOff x="1736686" y="1830462"/>
            <a:chExt cx="4686128" cy="4028808"/>
          </a:xfrm>
        </p:grpSpPr>
        <p:pic>
          <p:nvPicPr>
            <p:cNvPr id="7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840" r="55391" b="35841"/>
            <a:stretch/>
          </p:blipFill>
          <p:spPr bwMode="auto">
            <a:xfrm>
              <a:off x="1736686" y="1830462"/>
              <a:ext cx="4590510" cy="4028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Rectangle 7"/>
            <p:cNvSpPr/>
            <p:nvPr/>
          </p:nvSpPr>
          <p:spPr bwMode="auto">
            <a:xfrm>
              <a:off x="6012160" y="4914165"/>
              <a:ext cx="315036" cy="4050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9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473" t="50239" r="61814" b="42038"/>
            <a:stretch/>
          </p:blipFill>
          <p:spPr bwMode="auto">
            <a:xfrm>
              <a:off x="5904884" y="4959170"/>
              <a:ext cx="105230" cy="34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" name="Straight Connector 9"/>
            <p:cNvCxnSpPr/>
            <p:nvPr/>
          </p:nvCxnSpPr>
          <p:spPr bwMode="auto">
            <a:xfrm flipH="1">
              <a:off x="6010888" y="4914165"/>
              <a:ext cx="2046" cy="360000"/>
            </a:xfrm>
            <a:prstGeom prst="line">
              <a:avLst/>
            </a:prstGeom>
            <a:noFill/>
            <a:ln w="28575" cap="flat" cmpd="sng" algn="ctr">
              <a:solidFill>
                <a:srgbClr val="82828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1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1610" t="40734" r="54536" b="48572"/>
            <a:stretch/>
          </p:blipFill>
          <p:spPr bwMode="auto">
            <a:xfrm>
              <a:off x="6017770" y="4689140"/>
              <a:ext cx="405044" cy="810090"/>
            </a:xfrm>
            <a:prstGeom prst="rect">
              <a:avLst/>
            </a:prstGeom>
            <a:noFill/>
            <a:ln w="63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2" name="Straight Connector 11"/>
            <p:cNvCxnSpPr/>
            <p:nvPr/>
          </p:nvCxnSpPr>
          <p:spPr bwMode="auto">
            <a:xfrm>
              <a:off x="6127415" y="2753924"/>
              <a:ext cx="0" cy="2754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3" name="TextBox 12"/>
          <p:cNvSpPr txBox="1"/>
          <p:nvPr/>
        </p:nvSpPr>
        <p:spPr>
          <a:xfrm>
            <a:off x="359394" y="6375811"/>
            <a:ext cx="83964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egulators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(VRs)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needed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Ivy Bridge’s client mainboards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[7]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834998"/>
            <a:ext cx="9144000" cy="612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1500" y="847744"/>
            <a:ext cx="9072000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1600" dirty="0">
                <a:latin typeface="+mj-lt"/>
              </a:rPr>
              <a:t>To supply the requested voltage levels, motherboards traditionally need multiple</a:t>
            </a:r>
          </a:p>
          <a:p>
            <a:pPr lvl="0">
              <a:spcAft>
                <a:spcPts val="1200"/>
              </a:spcAft>
              <a:defRPr/>
            </a:pPr>
            <a:r>
              <a:rPr lang="en-US" sz="1600" dirty="0">
                <a:latin typeface="+mj-lt"/>
              </a:rPr>
              <a:t>   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voltage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regulators 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(</a:t>
            </a:r>
            <a:r>
              <a:rPr lang="hu-HU" sz="1600" dirty="0" err="1">
                <a:solidFill>
                  <a:srgbClr val="000000"/>
                </a:solidFill>
                <a:latin typeface="Verdana"/>
              </a:rPr>
              <a:t>VRs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)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  <a:r>
              <a:rPr lang="en-US" sz="1600" dirty="0">
                <a:latin typeface="+mj-lt"/>
              </a:rPr>
              <a:t> </a:t>
            </a:r>
          </a:p>
          <a:p>
            <a:pPr lvl="0"/>
            <a:r>
              <a:rPr lang="hu-HU" sz="1600" spc="-7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spc="-70" dirty="0">
                <a:solidFill>
                  <a:srgbClr val="000000"/>
                </a:solidFill>
                <a:latin typeface="+mj-lt"/>
              </a:rPr>
              <a:t>E.g., the 3</a:t>
            </a:r>
            <a:r>
              <a:rPr lang="en-US" sz="1600" spc="-70" baseline="30000" dirty="0">
                <a:solidFill>
                  <a:srgbClr val="000000"/>
                </a:solidFill>
                <a:latin typeface="+mj-lt"/>
              </a:rPr>
              <a:t>rd</a:t>
            </a:r>
            <a:r>
              <a:rPr lang="en-US" sz="1600" spc="-70" dirty="0">
                <a:solidFill>
                  <a:srgbClr val="000000"/>
                </a:solidFill>
                <a:latin typeface="+mj-lt"/>
              </a:rPr>
              <a:t> gen. Ivy Bridge client processors need</a:t>
            </a:r>
            <a:r>
              <a:rPr lang="hu-HU" sz="1600" spc="-70" dirty="0">
                <a:latin typeface="+mj-lt"/>
              </a:rPr>
              <a:t> </a:t>
            </a:r>
            <a:r>
              <a:rPr lang="en-US" sz="1600" spc="-70" dirty="0">
                <a:solidFill>
                  <a:srgbClr val="0070C0"/>
                </a:solidFill>
                <a:latin typeface="+mj-lt"/>
              </a:rPr>
              <a:t>six</a:t>
            </a:r>
            <a:r>
              <a:rPr lang="hu-HU" sz="1600" spc="-70" dirty="0">
                <a:solidFill>
                  <a:srgbClr val="0070C0"/>
                </a:solidFill>
                <a:latin typeface="+mj-lt"/>
              </a:rPr>
              <a:t> </a:t>
            </a:r>
            <a:r>
              <a:rPr lang="hu-HU" sz="1600" spc="-70" dirty="0" err="1">
                <a:solidFill>
                  <a:srgbClr val="0070C0"/>
                </a:solidFill>
                <a:latin typeface="+mj-lt"/>
              </a:rPr>
              <a:t>different</a:t>
            </a:r>
            <a:r>
              <a:rPr lang="hu-HU" sz="1600" spc="-70" dirty="0">
                <a:solidFill>
                  <a:srgbClr val="0070C0"/>
                </a:solidFill>
                <a:latin typeface="+mj-lt"/>
              </a:rPr>
              <a:t> </a:t>
            </a:r>
            <a:r>
              <a:rPr lang="hu-HU" sz="1600" spc="-70" dirty="0" err="1">
                <a:solidFill>
                  <a:srgbClr val="0070C0"/>
                </a:solidFill>
                <a:latin typeface="+mj-lt"/>
              </a:rPr>
              <a:t>voltage</a:t>
            </a:r>
            <a:r>
              <a:rPr lang="hu-HU" sz="1600" spc="-70" dirty="0">
                <a:solidFill>
                  <a:srgbClr val="0070C0"/>
                </a:solidFill>
                <a:latin typeface="+mj-lt"/>
              </a:rPr>
              <a:t> regulators</a:t>
            </a:r>
            <a:r>
              <a:rPr lang="en-US" sz="1600" spc="-70" dirty="0">
                <a:solidFill>
                  <a:srgbClr val="0070C0"/>
                </a:solidFill>
                <a:latin typeface="+mj-lt"/>
              </a:rPr>
              <a:t> for the</a:t>
            </a:r>
            <a:r>
              <a:rPr lang="hu-HU" sz="1600" spc="-70" dirty="0">
                <a:solidFill>
                  <a:srgbClr val="0070C0"/>
                </a:solidFill>
                <a:latin typeface="+mj-lt"/>
              </a:rPr>
              <a:t> </a:t>
            </a:r>
            <a:r>
              <a:rPr lang="hu-HU" sz="1600" spc="-70" dirty="0">
                <a:solidFill>
                  <a:srgbClr val="000000"/>
                </a:solidFill>
                <a:latin typeface="+mj-lt"/>
              </a:rPr>
              <a:t>CPU</a:t>
            </a:r>
            <a:endParaRPr lang="en-US" sz="1600" spc="-70" dirty="0">
              <a:solidFill>
                <a:srgbClr val="000000"/>
              </a:solidFill>
              <a:latin typeface="+mj-lt"/>
            </a:endParaRPr>
          </a:p>
          <a:p>
            <a:pPr lvl="0"/>
            <a:r>
              <a:rPr lang="en-US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cores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,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graphics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 (</a:t>
            </a:r>
            <a:r>
              <a:rPr lang="en-US" sz="1600" spc="-100" dirty="0" err="1">
                <a:solidFill>
                  <a:srgbClr val="000000"/>
                </a:solidFill>
                <a:latin typeface="+mj-lt"/>
              </a:rPr>
              <a:t>Gfx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),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System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Agent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(SA), IO, PLL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,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and 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m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emory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,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as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shown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in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the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Figure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 below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.  </a:t>
            </a:r>
            <a:endParaRPr lang="en-US" sz="1600" spc="-100" dirty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87273" y="2696116"/>
            <a:ext cx="2519942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700">
                <a:solidFill>
                  <a:schemeClr val="bg1"/>
                </a:solidFill>
              </a:rPr>
              <a:t>Ivy Bridge)</a:t>
            </a:r>
            <a:endParaRPr lang="en-US" sz="1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613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2.3.1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Introduction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to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FIVRs</a:t>
            </a:r>
            <a:r>
              <a:rPr lang="en-US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(3)</a:t>
            </a:r>
            <a:endParaRPr lang="en-US" sz="1700" dirty="0"/>
          </a:p>
        </p:txBody>
      </p:sp>
      <p:pic>
        <p:nvPicPr>
          <p:cNvPr id="7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40" b="35841"/>
          <a:stretch/>
        </p:blipFill>
        <p:spPr bwMode="auto">
          <a:xfrm>
            <a:off x="320935" y="2172886"/>
            <a:ext cx="8391525" cy="32853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338373" y="5682152"/>
            <a:ext cx="83740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</a:t>
            </a:r>
            <a:r>
              <a:rPr kumimoji="0" lang="en-US" sz="1600" b="0" i="0" u="none" strike="noStrike" kern="1200" cap="none" spc="-2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hu-HU" sz="1600" b="0" i="0" u="none" strike="noStrike" kern="1200" cap="none" spc="-2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ntegrating</a:t>
            </a:r>
            <a:r>
              <a:rPr kumimoji="0" lang="hu-HU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legacy power </a:t>
            </a:r>
            <a:r>
              <a:rPr kumimoji="0" lang="hu-HU" sz="1600" b="0" i="0" u="none" strike="noStrike" kern="1200" cap="none" spc="-2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delivery</a:t>
            </a:r>
            <a:r>
              <a:rPr kumimoji="0" lang="hu-HU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(except of the Memory VR)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spc="-20" baseline="0" dirty="0">
                <a:solidFill>
                  <a:srgbClr val="00000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FIVR [7]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860347"/>
            <a:ext cx="9144000" cy="1224000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1500" y="473602"/>
            <a:ext cx="81909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Principle of Intel’s FIVR (Fully Integrated Voltage Regulators) 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998" y="908720"/>
            <a:ext cx="946707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</a:rPr>
              <a:t>To reduce the number of voltage regulators (VR) needed, </a:t>
            </a:r>
            <a:r>
              <a:rPr lang="en-US" sz="1600" dirty="0"/>
              <a:t>Intel designed an </a:t>
            </a:r>
            <a:r>
              <a:rPr lang="en-US" sz="1600" dirty="0">
                <a:solidFill>
                  <a:srgbClr val="FF0000"/>
                </a:solidFill>
              </a:rPr>
              <a:t>integrated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en-US" sz="1600" dirty="0">
                <a:solidFill>
                  <a:srgbClr val="FF0000"/>
                </a:solidFill>
              </a:rPr>
              <a:t>voltage regulator</a:t>
            </a:r>
            <a:r>
              <a:rPr lang="en-US" sz="1600" dirty="0"/>
              <a:t>, called </a:t>
            </a:r>
            <a:r>
              <a:rPr lang="en-US" sz="1600" dirty="0">
                <a:solidFill>
                  <a:srgbClr val="FF0000"/>
                </a:solidFill>
              </a:rPr>
              <a:t>FIVR</a:t>
            </a:r>
            <a:r>
              <a:rPr lang="en-US" sz="1600" dirty="0"/>
              <a:t> (Fully Integrated Voltage Regulator) that </a:t>
            </a:r>
            <a:r>
              <a:rPr lang="hu-HU" sz="1600" dirty="0" err="1">
                <a:solidFill>
                  <a:srgbClr val="0070C0"/>
                </a:solidFill>
              </a:rPr>
              <a:t>integrate</a:t>
            </a:r>
            <a:r>
              <a:rPr lang="en-US" sz="1600" dirty="0">
                <a:solidFill>
                  <a:srgbClr val="0070C0"/>
                </a:solidFill>
              </a:rPr>
              <a:t>s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endParaRPr lang="en-US" sz="1600" dirty="0">
              <a:solidFill>
                <a:srgbClr val="0070C0"/>
              </a:solidFill>
            </a:endParaRP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hu-HU" sz="1600" spc="-40" dirty="0" err="1">
                <a:solidFill>
                  <a:srgbClr val="0070C0"/>
                </a:solidFill>
              </a:rPr>
              <a:t>legacy</a:t>
            </a:r>
            <a:r>
              <a:rPr lang="hu-HU" sz="1600" spc="-40" dirty="0">
                <a:solidFill>
                  <a:srgbClr val="0070C0"/>
                </a:solidFill>
              </a:rPr>
              <a:t> </a:t>
            </a:r>
            <a:r>
              <a:rPr lang="hu-HU" sz="1600" spc="-40" dirty="0" err="1">
                <a:solidFill>
                  <a:srgbClr val="0070C0"/>
                </a:solidFill>
              </a:rPr>
              <a:t>power</a:t>
            </a:r>
            <a:r>
              <a:rPr lang="hu-HU" sz="1600" spc="-40" dirty="0">
                <a:solidFill>
                  <a:srgbClr val="0070C0"/>
                </a:solidFill>
              </a:rPr>
              <a:t> </a:t>
            </a:r>
            <a:r>
              <a:rPr lang="hu-HU" sz="1600" spc="-40" dirty="0" err="1">
                <a:solidFill>
                  <a:srgbClr val="0070C0"/>
                </a:solidFill>
              </a:rPr>
              <a:t>delivery</a:t>
            </a:r>
            <a:r>
              <a:rPr lang="hu-HU" sz="1600" spc="-40" dirty="0">
                <a:solidFill>
                  <a:srgbClr val="0070C0"/>
                </a:solidFill>
              </a:rPr>
              <a:t> </a:t>
            </a:r>
            <a:r>
              <a:rPr lang="en-US" sz="1600" spc="-40" dirty="0"/>
              <a:t>(except of the Memory VR) </a:t>
            </a:r>
            <a:r>
              <a:rPr lang="hu-HU" sz="1600" spc="-40" dirty="0" err="1">
                <a:solidFill>
                  <a:srgbClr val="0070C0"/>
                </a:solidFill>
              </a:rPr>
              <a:t>onto</a:t>
            </a:r>
            <a:r>
              <a:rPr lang="hu-HU" sz="1600" spc="-40" dirty="0">
                <a:solidFill>
                  <a:srgbClr val="0070C0"/>
                </a:solidFill>
              </a:rPr>
              <a:t> </a:t>
            </a:r>
            <a:r>
              <a:rPr lang="hu-HU" sz="1600" spc="-40" dirty="0" err="1">
                <a:solidFill>
                  <a:srgbClr val="0070C0"/>
                </a:solidFill>
              </a:rPr>
              <a:t>the</a:t>
            </a:r>
            <a:r>
              <a:rPr lang="en-US" sz="1600" spc="-40" dirty="0">
                <a:solidFill>
                  <a:srgbClr val="0070C0"/>
                </a:solidFill>
              </a:rPr>
              <a:t> </a:t>
            </a:r>
            <a:r>
              <a:rPr lang="en-US" sz="1600" spc="-40" dirty="0">
                <a:solidFill>
                  <a:srgbClr val="FF0000"/>
                </a:solidFill>
              </a:rPr>
              <a:t>mainboard</a:t>
            </a:r>
            <a:r>
              <a:rPr lang="en-US" sz="1600" spc="-40" dirty="0">
                <a:solidFill>
                  <a:srgbClr val="0070C0"/>
                </a:solidFill>
              </a:rPr>
              <a:t>, </a:t>
            </a:r>
            <a:r>
              <a:rPr lang="hu-HU" sz="1600" spc="-40" dirty="0" err="1">
                <a:solidFill>
                  <a:srgbClr val="FF0000"/>
                </a:solidFill>
              </a:rPr>
              <a:t>package</a:t>
            </a:r>
            <a:r>
              <a:rPr lang="hu-HU" sz="1600" spc="-40" dirty="0">
                <a:solidFill>
                  <a:srgbClr val="0070C0"/>
                </a:solidFill>
              </a:rPr>
              <a:t> and </a:t>
            </a:r>
            <a:r>
              <a:rPr lang="hu-HU" sz="1600" spc="-40" dirty="0" err="1">
                <a:solidFill>
                  <a:srgbClr val="FF0000"/>
                </a:solidFill>
              </a:rPr>
              <a:t>die</a:t>
            </a:r>
            <a:r>
              <a:rPr lang="en-US" sz="1600" spc="-40" dirty="0">
                <a:solidFill>
                  <a:srgbClr val="FF0000"/>
                </a:solidFill>
              </a:rPr>
              <a:t>.</a:t>
            </a:r>
          </a:p>
          <a:p>
            <a:pPr lvl="0">
              <a:defRPr/>
            </a:pPr>
            <a:r>
              <a:rPr lang="en-US" sz="1600" dirty="0"/>
              <a:t>  FIVR was introduced in Intel’s </a:t>
            </a:r>
            <a:r>
              <a:rPr lang="en-US" sz="1600" dirty="0" err="1">
                <a:solidFill>
                  <a:srgbClr val="0070C0"/>
                </a:solidFill>
              </a:rPr>
              <a:t>Haswell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processor, as shown below.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01670" y="2614738"/>
            <a:ext cx="1354858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chemeClr val="bg1"/>
                </a:solidFill>
              </a:rPr>
              <a:t>(Ivy Bridge)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08E4D65-AA12-9BD2-F588-1F4053D7A422}"/>
              </a:ext>
            </a:extLst>
          </p:cNvPr>
          <p:cNvSpPr txBox="1"/>
          <p:nvPr/>
        </p:nvSpPr>
        <p:spPr>
          <a:xfrm>
            <a:off x="71500" y="6354325"/>
            <a:ext cx="90501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In the above example, FIVR consolidates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five platform voltage regulators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(VRs)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into one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.</a:t>
            </a:r>
            <a:endParaRPr kumimoji="0" lang="en-US" sz="1600" b="0" i="0" u="none" strike="noStrike" kern="1200" cap="none" spc="-3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2A02A7C-51D4-EDCF-1D94-88AF47780686}"/>
              </a:ext>
            </a:extLst>
          </p:cNvPr>
          <p:cNvSpPr/>
          <p:nvPr/>
        </p:nvSpPr>
        <p:spPr bwMode="auto">
          <a:xfrm>
            <a:off x="6462210" y="3117923"/>
            <a:ext cx="1890210" cy="1256182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359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2.3.1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Introduction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to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FIVRs</a:t>
            </a:r>
            <a:r>
              <a:rPr lang="en-US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(4)</a:t>
            </a:r>
            <a:endParaRPr lang="en-US" altLang="en-US" sz="1700" dirty="0"/>
          </a:p>
        </p:txBody>
      </p:sp>
      <p:sp>
        <p:nvSpPr>
          <p:cNvPr id="6" name="TextBox 5"/>
          <p:cNvSpPr txBox="1"/>
          <p:nvPr/>
        </p:nvSpPr>
        <p:spPr>
          <a:xfrm>
            <a:off x="57326" y="458670"/>
            <a:ext cx="8700139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Example: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Contrasting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power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delivery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in the preceding Ivy Bridge and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Arial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subsequent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Haswell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client platforms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  <a:cs typeface="Arial" charset="0"/>
              </a:rPr>
              <a:t>22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grpSp>
        <p:nvGrpSpPr>
          <p:cNvPr id="278532" name="Group 6"/>
          <p:cNvGrpSpPr>
            <a:grpSpLocks/>
          </p:cNvGrpSpPr>
          <p:nvPr/>
        </p:nvGrpSpPr>
        <p:grpSpPr bwMode="auto">
          <a:xfrm>
            <a:off x="430768" y="1378510"/>
            <a:ext cx="8146677" cy="4885805"/>
            <a:chOff x="333407" y="1329417"/>
            <a:chExt cx="8449458" cy="5294938"/>
          </a:xfrm>
        </p:grpSpPr>
        <p:pic>
          <p:nvPicPr>
            <p:cNvPr id="278534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337"/>
            <a:stretch>
              <a:fillRect/>
            </a:stretch>
          </p:blipFill>
          <p:spPr bwMode="auto">
            <a:xfrm>
              <a:off x="333407" y="1772955"/>
              <a:ext cx="8449458" cy="4851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535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1164"/>
            <a:stretch>
              <a:fillRect/>
            </a:stretch>
          </p:blipFill>
          <p:spPr bwMode="auto">
            <a:xfrm>
              <a:off x="333407" y="1329417"/>
              <a:ext cx="8449458" cy="4890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TextBox 1"/>
          <p:cNvSpPr txBox="1"/>
          <p:nvPr/>
        </p:nvSpPr>
        <p:spPr>
          <a:xfrm>
            <a:off x="71500" y="6420816"/>
            <a:ext cx="67020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As seen FIVR </a:t>
            </a:r>
            <a:r>
              <a:rPr lang="en-US" sz="1600" dirty="0">
                <a:solidFill>
                  <a:srgbClr val="0070C0"/>
                </a:solidFill>
              </a:rPr>
              <a:t>greatly simplifies voltage delivery </a:t>
            </a:r>
            <a:r>
              <a:rPr lang="en-US" sz="1600" dirty="0"/>
              <a:t>of a platform.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F2314DE-3F05-891F-41B8-C8389C5B87B4}"/>
              </a:ext>
            </a:extLst>
          </p:cNvPr>
          <p:cNvSpPr/>
          <p:nvPr/>
        </p:nvSpPr>
        <p:spPr bwMode="auto">
          <a:xfrm>
            <a:off x="5922150" y="2933945"/>
            <a:ext cx="1620180" cy="256528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73719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06515" y="1493785"/>
            <a:ext cx="6221288" cy="4222870"/>
            <a:chOff x="1041906" y="1349863"/>
            <a:chExt cx="6221288" cy="422287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671" r="3487"/>
            <a:stretch/>
          </p:blipFill>
          <p:spPr>
            <a:xfrm>
              <a:off x="2190750" y="1506832"/>
              <a:ext cx="4596416" cy="3968571"/>
            </a:xfrm>
            <a:prstGeom prst="rect">
              <a:avLst/>
            </a:prstGeom>
          </p:spPr>
        </p:pic>
        <p:sp>
          <p:nvSpPr>
            <p:cNvPr id="5" name="TextBox 4"/>
            <p:cNvSpPr txBox="1"/>
            <p:nvPr/>
          </p:nvSpPr>
          <p:spPr>
            <a:xfrm>
              <a:off x="1041906" y="1349863"/>
              <a:ext cx="100860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(V</a:t>
              </a:r>
              <a:r>
                <a:rPr kumimoji="0" lang="en-US" sz="13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CC</a:t>
              </a: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= 1 V)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/>
                <p:cNvSpPr txBox="1"/>
                <p:nvPr/>
              </p:nvSpPr>
              <p:spPr>
                <a:xfrm>
                  <a:off x="2723882" y="2292444"/>
                  <a:ext cx="1146019" cy="20755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𝑉𝑐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=1− </m:t>
                            </m:r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𝑒</m:t>
                            </m:r>
                          </m:e>
                          <m:sup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−</m:t>
                            </m:r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𝑡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/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6" name="TextBox 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23882" y="2292444"/>
                  <a:ext cx="1146019" cy="207557"/>
                </a:xfrm>
                <a:prstGeom prst="rect">
                  <a:avLst/>
                </a:prstGeom>
                <a:blipFill>
                  <a:blip r:embed="rId3"/>
                  <a:stretch>
                    <a:fillRect l="-2660" t="-2941" b="-882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/>
                <p:cNvSpPr txBox="1"/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𝑡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/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𝜏</m:t>
                        </m:r>
                      </m:oMath>
                    </m:oMathPara>
                  </a14:m>
                  <a:endParaRPr kumimoji="0" 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" name="TextBox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b="-10417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9" name="TextBox 8"/>
          <p:cNvSpPr txBox="1"/>
          <p:nvPr/>
        </p:nvSpPr>
        <p:spPr>
          <a:xfrm>
            <a:off x="71500" y="863715"/>
            <a:ext cx="89205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 the voltage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capacitor while it is charged over a resistance.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/>
              <p:cNvSpPr/>
              <p:nvPr/>
            </p:nvSpPr>
            <p:spPr>
              <a:xfrm>
                <a:off x="6252211" y="2933945"/>
                <a:ext cx="2605777" cy="37965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n-US" sz="1800" b="0" i="1" u="none" strike="noStrike" kern="1200" cap="none" spc="0" normalizeH="0" baseline="-2500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𝐶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</m:t>
                          </m:r>
                          <m:r>
                            <a:rPr kumimoji="0" lang="hu-HU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n-US" sz="1800" b="0" i="1" u="none" strike="noStrike" kern="1200" cap="none" spc="0" normalizeH="0" baseline="-2500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𝐶𝐶</m:t>
                          </m:r>
                          <m:r>
                            <a:rPr kumimoji="0" lang="hu-HU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n-U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∗</m:t>
                          </m:r>
                          <m:r>
                            <a:rPr kumimoji="0" lang="hu-HU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 (1− </m:t>
                          </m:r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</m:t>
                          </m:r>
                        </m:e>
                        <m:sup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</m:t>
                          </m:r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𝑡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/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𝜏</m:t>
                          </m:r>
                        </m:sup>
                      </m:sSup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)</m:t>
                      </m:r>
                    </m:oMath>
                  </m:oMathPara>
                </a14:m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Rectangle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2211" y="2933945"/>
                <a:ext cx="2605777" cy="379656"/>
              </a:xfrm>
              <a:prstGeom prst="rect">
                <a:avLst/>
              </a:prstGeom>
              <a:blipFill>
                <a:blip r:embed="rId5"/>
                <a:stretch>
                  <a:fillRect b="-142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/>
              <p:cNvSpPr txBox="1"/>
              <p:nvPr/>
            </p:nvSpPr>
            <p:spPr>
              <a:xfrm>
                <a:off x="6693018" y="3236858"/>
                <a:ext cx="2273379" cy="3629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𝑤𝑖𝑡h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 </m:t>
                      </m:r>
                      <m:r>
                        <a:rPr kumimoji="0" lang="en-U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𝜏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𝑅𝑠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 ∗ 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𝐶𝑑𝑦𝑛</m:t>
                      </m:r>
                    </m:oMath>
                  </m:oMathPara>
                </a14:m>
                <a:endParaRPr kumimoji="0" 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3018" y="3236858"/>
                <a:ext cx="2273379" cy="362984"/>
              </a:xfrm>
              <a:prstGeom prst="rect">
                <a:avLst/>
              </a:prstGeom>
              <a:blipFill>
                <a:blip r:embed="rId6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Box 13"/>
          <p:cNvSpPr txBox="1"/>
          <p:nvPr/>
        </p:nvSpPr>
        <p:spPr>
          <a:xfrm>
            <a:off x="6285694" y="3564380"/>
            <a:ext cx="1437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For V</a:t>
            </a:r>
            <a:r>
              <a:rPr kumimoji="0" lang="en-US" sz="1800" b="0" i="1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CC</a:t>
            </a:r>
            <a:r>
              <a:rPr kumimoji="0" lang="hu-HU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 = 1</a:t>
            </a: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 </a:t>
            </a:r>
            <a:r>
              <a:rPr kumimoji="0" lang="hu-HU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V: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angle 14"/>
              <p:cNvSpPr/>
              <p:nvPr/>
            </p:nvSpPr>
            <p:spPr>
              <a:xfrm>
                <a:off x="6237185" y="3884840"/>
                <a:ext cx="1758879" cy="37965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n-US" sz="1800" b="0" i="1" u="none" strike="noStrike" kern="1200" cap="none" spc="0" normalizeH="0" baseline="-2500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𝐶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=1− </m:t>
                          </m:r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</m:t>
                          </m:r>
                        </m:e>
                        <m:sup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</m:t>
                          </m:r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𝑡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/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𝜏</m:t>
                          </m:r>
                        </m:sup>
                      </m:sSup>
                    </m:oMath>
                  </m:oMathPara>
                </a14:m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5" name="Rectangle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37185" y="3884840"/>
                <a:ext cx="1758879" cy="379656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TextBox 15"/>
          <p:cNvSpPr txBox="1"/>
          <p:nvPr/>
        </p:nvSpPr>
        <p:spPr>
          <a:xfrm>
            <a:off x="71500" y="458670"/>
            <a:ext cx="83715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Simplified calculation 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of the Dynamic power consumption (</a:t>
            </a:r>
            <a:r>
              <a:rPr lang="en-US" sz="1600" dirty="0" err="1">
                <a:solidFill>
                  <a:srgbClr val="FF3F3F"/>
                </a:solidFill>
                <a:latin typeface="Verdana"/>
              </a:rPr>
              <a:t>D</a:t>
            </a:r>
            <a:r>
              <a:rPr lang="en-US" sz="1600" baseline="-25000" dirty="0" err="1">
                <a:solidFill>
                  <a:srgbClr val="FF3F3F"/>
                </a:solidFill>
                <a:latin typeface="Verdana"/>
              </a:rPr>
              <a:t>d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) -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 </a:t>
            </a:r>
          </a:p>
        </p:txBody>
      </p:sp>
    </p:spTree>
    <p:extLst>
      <p:ext uri="{BB962C8B-B14F-4D97-AF65-F5344CB8AC3E}">
        <p14:creationId xmlns:p14="http://schemas.microsoft.com/office/powerpoint/2010/main" val="181678225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79895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2.3.2 Implementation of FIVR</a:t>
            </a:r>
          </a:p>
        </p:txBody>
      </p:sp>
    </p:spTree>
    <p:extLst>
      <p:ext uri="{BB962C8B-B14F-4D97-AF65-F5344CB8AC3E}">
        <p14:creationId xmlns:p14="http://schemas.microsoft.com/office/powerpoint/2010/main" val="203736606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554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58" r="58888" b="12399"/>
          <a:stretch/>
        </p:blipFill>
        <p:spPr bwMode="auto">
          <a:xfrm>
            <a:off x="5112060" y="1572703"/>
            <a:ext cx="3898900" cy="451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499" y="820140"/>
            <a:ext cx="8595955" cy="6848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6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Implementation of Intel’s 1. gen. FIVR, introduced in the </a:t>
            </a:r>
            <a:r>
              <a:rPr kumimoji="0" lang="en-US" i="0" u="none" strike="noStrike" kern="1200" cap="none" spc="-6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Haswell</a:t>
            </a:r>
            <a:r>
              <a:rPr kumimoji="0" lang="en-US" i="0" u="none" strike="noStrike" kern="1200" cap="none" spc="-6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line -1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pc="-60" dirty="0">
                <a:solidFill>
                  <a:srgbClr val="2D2D8A"/>
                </a:solidFill>
                <a:latin typeface="Verdana"/>
                <a:cs typeface="Arial" charset="0"/>
              </a:rPr>
              <a:t>F</a:t>
            </a:r>
            <a:r>
              <a:rPr lang="en-US" spc="-60" dirty="0">
                <a:solidFill>
                  <a:srgbClr val="2D2D8A"/>
                </a:solidFill>
                <a:cs typeface="Arial" charset="0"/>
              </a:rPr>
              <a:t>unctional partitioning of the implementation</a:t>
            </a:r>
            <a:endParaRPr kumimoji="0" lang="en-US" i="0" u="none" strike="noStrike" kern="1200" cap="none" spc="-6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42130" y="6174595"/>
            <a:ext cx="3302507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Figure: Functional partitioning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of the FIVR [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Arial" charset="0"/>
              </a:rPr>
              <a:t>23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(1)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74105" y="1965611"/>
            <a:ext cx="5296881" cy="26314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first stage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of the voltage regulator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delivers 1.8 V by conversion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from the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66CC"/>
                </a:solidFill>
                <a:latin typeface="Verdana"/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PSU or battery voltage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(12V),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which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is distributed across the microprocessor die.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second conversion stage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is comprised of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between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8 and 31 VRs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(depending on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actual product), which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140 MHz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synchronous multiphase buck converters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up to 16 phases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(to be discussed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       later)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1500" y="1567824"/>
            <a:ext cx="3292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FIVR is built up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stages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111587" y="3917086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 V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787135" y="5852591"/>
            <a:ext cx="11031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First stage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6898025" y="5883135"/>
            <a:ext cx="374275" cy="146539"/>
          </a:xfrm>
          <a:prstGeom prst="round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31640" y="6399330"/>
            <a:ext cx="38704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PSU: Power Supply Unit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067513" y="5846860"/>
            <a:ext cx="13356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Second stage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70100"/>
            <a:ext cx="36551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accent6"/>
                </a:solidFill>
              </a:rPr>
              <a:t>2.3.2 Implementation of FIVR</a:t>
            </a:r>
            <a:endParaRPr lang="en-US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060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499" y="458670"/>
            <a:ext cx="859595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Physical partitioning of the 1. gen.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FIVR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implementation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  <a:cs typeface="Arial" charset="0"/>
              </a:rPr>
              <a:t>23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(2)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38035" y="5544235"/>
            <a:ext cx="89059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66CC"/>
                </a:solidFill>
                <a:cs typeface="Arial" charset="0"/>
              </a:rPr>
              <a:t>The Power Control Unit (PCU) </a:t>
            </a:r>
            <a:r>
              <a:rPr lang="en-US" sz="1600" dirty="0">
                <a:solidFill>
                  <a:srgbClr val="000000"/>
                </a:solidFill>
                <a:cs typeface="Arial" charset="0"/>
              </a:rPr>
              <a:t>specifies the input voltage, output voltage,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cs typeface="Arial" charset="0"/>
              </a:rPr>
              <a:t>       number of operating phases, and a variety of other settings to minimize the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cs typeface="Arial" charset="0"/>
              </a:rPr>
              <a:t>       total power consumption of the die.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6494" y="953725"/>
            <a:ext cx="9143999" cy="399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521" t="16022" r="3583" b="24129"/>
          <a:stretch>
            <a:fillRect/>
          </a:stretch>
        </p:blipFill>
        <p:spPr bwMode="auto">
          <a:xfrm>
            <a:off x="3716904" y="1580675"/>
            <a:ext cx="5427095" cy="35585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251520" y="968334"/>
            <a:ext cx="3889465" cy="45345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first stage is on the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motherboard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(12 V &gt; 1.8 V).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Parts of the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second stage </a:t>
            </a:r>
            <a:r>
              <a:rPr lang="en-US" sz="1600" dirty="0">
                <a:latin typeface="Verdana"/>
                <a:cs typeface="Arial" charset="0"/>
              </a:rPr>
              <a:t>are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      distributed onto the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package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     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the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mid-frequency decoupling 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66CC"/>
                </a:solidFill>
                <a:latin typeface="Verdana"/>
                <a:cs typeface="Arial" charset="0"/>
              </a:rPr>
              <a:t>      c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apacitors</a:t>
            </a:r>
            <a:r>
              <a:rPr lang="en-US" sz="1600" dirty="0">
                <a:solidFill>
                  <a:srgbClr val="0066CC"/>
                </a:solidFill>
                <a:cs typeface="Arial" charset="0"/>
              </a:rPr>
              <a:t> and inductors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66CC"/>
                </a:solidFill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needed in the second stage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,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66CC"/>
                </a:solidFill>
                <a:latin typeface="Verdana"/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are placed on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package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cs typeface="Arial" charset="0"/>
              </a:rPr>
              <a:t>The power FETs </a:t>
            </a: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cs typeface="Arial" charset="0"/>
              </a:rPr>
              <a:t>(switches),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tabLst/>
              <a:defRPr/>
            </a:pP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cs typeface="Arial" charset="0"/>
              </a:rPr>
              <a:t>        control circuitry and the high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tabLst/>
              <a:defRPr/>
            </a:pPr>
            <a:r>
              <a:rPr lang="en-US" sz="1600" spc="-80" dirty="0">
                <a:solidFill>
                  <a:srgbClr val="0066CC"/>
                </a:solidFill>
                <a:latin typeface="Verdana"/>
                <a:cs typeface="Arial" charset="0"/>
              </a:rPr>
              <a:t>        </a:t>
            </a: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cs typeface="Arial" charset="0"/>
              </a:rPr>
              <a:t>frequency decoupling </a:t>
            </a: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cs typeface="Arial" charset="0"/>
              </a:rPr>
              <a:t>of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buSzTx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 second stage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on the die.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Each on-die VR is independently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programmable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to achieve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optimal operation for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domain it is powering.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5E85C81-3AF3-5410-A4F0-D1E87FA8D00D}"/>
              </a:ext>
            </a:extLst>
          </p:cNvPr>
          <p:cNvSpPr txBox="1"/>
          <p:nvPr/>
        </p:nvSpPr>
        <p:spPr>
          <a:xfrm>
            <a:off x="478478" y="6465821"/>
            <a:ext cx="26983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Package: </a:t>
            </a:r>
            <a:r>
              <a:rPr lang="en-US" sz="1600" dirty="0" err="1"/>
              <a:t>processzor</a:t>
            </a:r>
            <a:r>
              <a:rPr lang="en-US" sz="1600" dirty="0"/>
              <a:t> </a:t>
            </a:r>
            <a:r>
              <a:rPr lang="en-US" sz="1600" dirty="0" err="1"/>
              <a:t>tok</a:t>
            </a:r>
            <a:endParaRPr lang="hu-HU" sz="1600" dirty="0"/>
          </a:p>
        </p:txBody>
      </p:sp>
    </p:spTree>
    <p:extLst>
      <p:ext uri="{BB962C8B-B14F-4D97-AF65-F5344CB8AC3E}">
        <p14:creationId xmlns:p14="http://schemas.microsoft.com/office/powerpoint/2010/main" val="3155978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38" b="7220"/>
          <a:stretch>
            <a:fillRect/>
          </a:stretch>
        </p:blipFill>
        <p:spPr bwMode="auto">
          <a:xfrm>
            <a:off x="1068388" y="971550"/>
            <a:ext cx="624840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16505" y="3315471"/>
            <a:ext cx="9069342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Figure: Block diagram of the buck converter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Kapcsolóüzemű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DC/DC converter) [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Arial" charset="0"/>
              </a:rPr>
              <a:t>24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8374087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Principle of operation of buck converters used in the 1. gen. FIVR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  <a:cs typeface="Arial" charset="0"/>
              </a:rPr>
              <a:t>24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grpSp>
        <p:nvGrpSpPr>
          <p:cNvPr id="282629" name="Group 7"/>
          <p:cNvGrpSpPr>
            <a:grpSpLocks/>
          </p:cNvGrpSpPr>
          <p:nvPr/>
        </p:nvGrpSpPr>
        <p:grpSpPr bwMode="auto">
          <a:xfrm>
            <a:off x="0" y="3675063"/>
            <a:ext cx="9048750" cy="2817812"/>
            <a:chOff x="0" y="3674870"/>
            <a:chExt cx="9048750" cy="2818290"/>
          </a:xfrm>
        </p:grpSpPr>
        <p:pic>
          <p:nvPicPr>
            <p:cNvPr id="28263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4" t="11874" b="18643"/>
            <a:stretch>
              <a:fillRect/>
            </a:stretch>
          </p:blipFill>
          <p:spPr bwMode="auto">
            <a:xfrm>
              <a:off x="0" y="3799650"/>
              <a:ext cx="4557065" cy="187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634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7957"/>
            <a:stretch>
              <a:fillRect/>
            </a:stretch>
          </p:blipFill>
          <p:spPr bwMode="auto">
            <a:xfrm>
              <a:off x="4572000" y="3733415"/>
              <a:ext cx="4476750" cy="19458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635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910" y="5769260"/>
              <a:ext cx="4124325" cy="723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" name="TextBox 5"/>
            <p:cNvSpPr txBox="1"/>
            <p:nvPr/>
          </p:nvSpPr>
          <p:spPr>
            <a:xfrm>
              <a:off x="2097088" y="3674870"/>
              <a:ext cx="973137" cy="2921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Arial" charset="0"/>
                </a:rPr>
                <a:t>On state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613525" y="3674870"/>
              <a:ext cx="996950" cy="2921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Arial" charset="0"/>
                </a:rPr>
                <a:t>Off state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2186735" y="6399330"/>
            <a:ext cx="4819589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Figure: Operation of the Buck converter [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Arial" charset="0"/>
              </a:rPr>
              <a:t>24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686550" y="1771650"/>
            <a:ext cx="2247900" cy="9302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Q: MOSFET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Drive circuit: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E.g. PWM modulated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(Pulse Width Modulated)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(3)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6515" y="6174305"/>
            <a:ext cx="18905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duty cycle</a:t>
            </a:r>
          </a:p>
          <a:p>
            <a:r>
              <a:rPr lang="en-US" sz="1600" dirty="0" err="1"/>
              <a:t>kitöltési</a:t>
            </a:r>
            <a:r>
              <a:rPr lang="en-US" sz="1600" dirty="0"/>
              <a:t> </a:t>
            </a:r>
            <a:r>
              <a:rPr lang="en-US" sz="1600" dirty="0" err="1"/>
              <a:t>tényező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745678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(4)</a:t>
            </a:r>
            <a:endParaRPr 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49548" y="863715"/>
            <a:ext cx="9162060" cy="4570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The </a:t>
            </a:r>
            <a:r>
              <a:rPr lang="en-US" sz="1600" spc="-40" dirty="0">
                <a:solidFill>
                  <a:srgbClr val="FF0000"/>
                </a:solidFill>
              </a:rPr>
              <a:t>buck converter </a:t>
            </a:r>
            <a:r>
              <a:rPr lang="en-US" sz="1600" spc="-40" dirty="0"/>
              <a:t>is used to </a:t>
            </a:r>
            <a:r>
              <a:rPr lang="en-US" sz="1600" spc="-40" dirty="0">
                <a:solidFill>
                  <a:srgbClr val="0070C0"/>
                </a:solidFill>
              </a:rPr>
              <a:t>down-convert a DC voltage </a:t>
            </a:r>
            <a:r>
              <a:rPr lang="en-US" sz="1600" spc="-40" dirty="0"/>
              <a:t>to a lower DC voltage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of the same polarity.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It utilizes a </a:t>
            </a:r>
            <a:r>
              <a:rPr lang="en-US" sz="1600" dirty="0">
                <a:solidFill>
                  <a:srgbClr val="0070C0"/>
                </a:solidFill>
              </a:rPr>
              <a:t>transistor (as a switch) to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0070C0"/>
                </a:solidFill>
              </a:rPr>
              <a:t>alternately connect and disconnect 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the input voltage to an RC circuit by a frequency of 140 </a:t>
            </a:r>
            <a:r>
              <a:rPr lang="en-US" sz="1600" dirty="0" err="1">
                <a:solidFill>
                  <a:srgbClr val="0070C0"/>
                </a:solidFill>
              </a:rPr>
              <a:t>MHz</a:t>
            </a:r>
            <a:r>
              <a:rPr lang="en-US" sz="1600" dirty="0" err="1"/>
              <a:t>.</a:t>
            </a:r>
            <a:endParaRPr lang="en-US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While the </a:t>
            </a:r>
            <a:r>
              <a:rPr lang="en-US" sz="1600" dirty="0">
                <a:solidFill>
                  <a:srgbClr val="FF0000"/>
                </a:solidFill>
              </a:rPr>
              <a:t>switch is on</a:t>
            </a:r>
            <a:r>
              <a:rPr lang="en-US" sz="1600" dirty="0"/>
              <a:t>, the </a:t>
            </a:r>
            <a:r>
              <a:rPr lang="en-US" sz="1600" dirty="0">
                <a:solidFill>
                  <a:srgbClr val="0070C0"/>
                </a:solidFill>
              </a:rPr>
              <a:t>voltage will rise </a:t>
            </a:r>
            <a:r>
              <a:rPr lang="en-US" sz="1600" dirty="0"/>
              <a:t>on the capacitor, as indicated in the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Figure on the left of the previous slide.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When the switch is </a:t>
            </a:r>
            <a:r>
              <a:rPr lang="en-US" sz="1600" dirty="0">
                <a:solidFill>
                  <a:srgbClr val="FF0000"/>
                </a:solidFill>
              </a:rPr>
              <a:t>turned off</a:t>
            </a:r>
            <a:r>
              <a:rPr lang="en-US" sz="1600" dirty="0"/>
              <a:t>, the </a:t>
            </a:r>
            <a:r>
              <a:rPr lang="en-US" sz="1600" dirty="0">
                <a:solidFill>
                  <a:srgbClr val="0070C0"/>
                </a:solidFill>
              </a:rPr>
              <a:t>input voltage is removed, </a:t>
            </a:r>
            <a:r>
              <a:rPr lang="en-US" sz="1600" dirty="0"/>
              <a:t>and the </a:t>
            </a:r>
            <a:r>
              <a:rPr lang="en-US" sz="1600" dirty="0">
                <a:solidFill>
                  <a:srgbClr val="0070C0"/>
                </a:solidFill>
              </a:rPr>
              <a:t>capacitor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discharges </a:t>
            </a:r>
            <a:r>
              <a:rPr lang="en-US" sz="1600" dirty="0"/>
              <a:t>across the load.</a:t>
            </a:r>
          </a:p>
          <a:p>
            <a:r>
              <a:rPr lang="en-US" sz="1600" dirty="0"/>
              <a:t>    Then the current “I” will continue to flow through the diode ”</a:t>
            </a:r>
            <a:r>
              <a:rPr lang="en-US" sz="1600" i="1" dirty="0"/>
              <a:t>D”</a:t>
            </a:r>
            <a:r>
              <a:rPr lang="en-US" sz="1600" dirty="0"/>
              <a:t>, but </a:t>
            </a:r>
            <a:r>
              <a:rPr lang="en-US" sz="1600" dirty="0">
                <a:solidFill>
                  <a:srgbClr val="0070C0"/>
                </a:solidFill>
              </a:rPr>
              <a:t>its magnitude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will drop.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results in a </a:t>
            </a:r>
            <a:r>
              <a:rPr lang="en-US" sz="1600" dirty="0">
                <a:solidFill>
                  <a:srgbClr val="FF0000"/>
                </a:solidFill>
              </a:rPr>
              <a:t>ripple current </a:t>
            </a:r>
            <a:r>
              <a:rPr lang="en-US" sz="1600" dirty="0"/>
              <a:t>(and voltage) across the RC network, as indicated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at the bottom of the previous Figure.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By switching between the on-state and off-state continuously, the buck converter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decreases the voltage level from the input value to the output value. 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It can be shown that the </a:t>
            </a:r>
            <a:r>
              <a:rPr lang="en-US" sz="1600" dirty="0">
                <a:solidFill>
                  <a:srgbClr val="FF0000"/>
                </a:solidFill>
              </a:rPr>
              <a:t>output voltage </a:t>
            </a:r>
            <a:r>
              <a:rPr lang="en-US" sz="1600" dirty="0"/>
              <a:t>is </a:t>
            </a:r>
            <a:r>
              <a:rPr lang="en-US" sz="1600" dirty="0">
                <a:solidFill>
                  <a:srgbClr val="0070C0"/>
                </a:solidFill>
              </a:rPr>
              <a:t>equal to the input voltage multiplied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</a:t>
            </a:r>
            <a:r>
              <a:rPr lang="en-US" sz="1600" spc="-50" dirty="0">
                <a:solidFill>
                  <a:srgbClr val="0070C0"/>
                </a:solidFill>
              </a:rPr>
              <a:t>by the duty cycle</a:t>
            </a:r>
            <a:r>
              <a:rPr lang="en-US" sz="1600" spc="-50" dirty="0"/>
              <a:t>, which is the length of the on interval divided by the cycle time [98].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437" y="470397"/>
            <a:ext cx="859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Operation of buck converters implemented in 1. gen. FIVRs [</a:t>
            </a:r>
            <a:r>
              <a:rPr lang="hu-HU" dirty="0">
                <a:solidFill>
                  <a:schemeClr val="accent6"/>
                </a:solidFill>
              </a:rPr>
              <a:t>25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634DD74-9A1F-BAD2-ACDC-7F1090082C00}"/>
              </a:ext>
            </a:extLst>
          </p:cNvPr>
          <p:cNvSpPr txBox="1"/>
          <p:nvPr/>
        </p:nvSpPr>
        <p:spPr>
          <a:xfrm>
            <a:off x="116505" y="5769260"/>
            <a:ext cx="7238905" cy="9335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>
                <a:solidFill>
                  <a:srgbClr val="FF0000"/>
                </a:solidFill>
              </a:rPr>
              <a:t>Remark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There are buck (down) and boost (up) DC/DC converters.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If a horse makes a “</a:t>
            </a:r>
            <a:r>
              <a:rPr lang="en-US" sz="1600" dirty="0">
                <a:latin typeface="+mj-lt"/>
              </a:rPr>
              <a:t>buck” </a:t>
            </a:r>
            <a:r>
              <a:rPr lang="en-US" sz="1600" b="0" i="0" dirty="0">
                <a:effectLst/>
                <a:latin typeface="+mj-lt"/>
              </a:rPr>
              <a:t>he's got to get his head down (</a:t>
            </a:r>
            <a:r>
              <a:rPr lang="en-US" sz="1600" dirty="0" err="1">
                <a:latin typeface="+mj-lt"/>
              </a:rPr>
              <a:t>M</a:t>
            </a:r>
            <a:r>
              <a:rPr lang="en-US" sz="1600" b="0" i="0" dirty="0" err="1">
                <a:effectLst/>
                <a:latin typeface="+mj-lt"/>
              </a:rPr>
              <a:t>yefe</a:t>
            </a:r>
            <a:r>
              <a:rPr lang="en-US" sz="1600" b="0" i="0" dirty="0">
                <a:effectLst/>
                <a:latin typeface="+mj-lt"/>
              </a:rPr>
              <a:t>).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78394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650" name="Picture 78" descr="http://upload.wikimedia.org/wikipedia/commons/b/b8/Multiphase_buck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691" y="1399506"/>
            <a:ext cx="3409950" cy="322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845672" y="4734145"/>
            <a:ext cx="696668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Fig.: Principle of a synchronous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-phase buck converter [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Arial" charset="0"/>
              </a:rPr>
              <a:t>26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8485272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Reducing voltage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ripple of the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1. gen. buck converters by synchronous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n-phase buck converter design [</a:t>
            </a:r>
            <a:r>
              <a:rPr lang="hu-HU" dirty="0">
                <a:solidFill>
                  <a:schemeClr val="accent6"/>
                </a:solidFill>
                <a:latin typeface="Verdana"/>
                <a:cs typeface="Arial" charset="0"/>
              </a:rPr>
              <a:t>26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(5)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1500" y="5229200"/>
            <a:ext cx="83129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high of the ripple</a:t>
            </a:r>
            <a:r>
              <a:rPr lang="en-US" sz="1600" dirty="0">
                <a:solidFill>
                  <a:srgbClr val="0070C0"/>
                </a:solidFill>
              </a:rPr>
              <a:t> can be reduced by replacing a single switch with multiple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synchronous switches operating in succession</a:t>
            </a:r>
            <a:r>
              <a:rPr lang="en-US" sz="1600" dirty="0"/>
              <a:t>, as seen above.</a:t>
            </a:r>
          </a:p>
        </p:txBody>
      </p:sp>
    </p:spTree>
    <p:extLst>
      <p:ext uri="{BB962C8B-B14F-4D97-AF65-F5344CB8AC3E}">
        <p14:creationId xmlns:p14="http://schemas.microsoft.com/office/powerpoint/2010/main" val="369652366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69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5875" y="1267347"/>
            <a:ext cx="6516688" cy="532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500" y="458670"/>
            <a:ext cx="9025163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Board space saving with </a:t>
            </a:r>
            <a:r>
              <a:rPr kumimoji="0" lang="en-US" i="0" u="none" strike="noStrike" kern="1200" cap="none" spc="-4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Haswell’s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FIVR vs. Ivy Bridge’s voltage regulators 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spc="-40" dirty="0">
                <a:solidFill>
                  <a:srgbClr val="000000"/>
                </a:solidFill>
                <a:latin typeface="Verdana"/>
                <a:cs typeface="Arial" charset="0"/>
              </a:rPr>
              <a:t>22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(6)</a:t>
            </a:r>
          </a:p>
        </p:txBody>
      </p:sp>
    </p:spTree>
    <p:extLst>
      <p:ext uri="{BB962C8B-B14F-4D97-AF65-F5344CB8AC3E}">
        <p14:creationId xmlns:p14="http://schemas.microsoft.com/office/powerpoint/2010/main" val="20167106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(7)</a:t>
            </a:r>
            <a:endParaRPr 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818710"/>
            <a:ext cx="9241632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20" dirty="0">
                <a:solidFill>
                  <a:srgbClr val="000000"/>
                </a:solidFill>
              </a:rPr>
              <a:t>In their subsequent </a:t>
            </a:r>
            <a:r>
              <a:rPr lang="en-US" sz="1600" spc="-20" dirty="0" err="1">
                <a:solidFill>
                  <a:srgbClr val="000000"/>
                </a:solidFill>
              </a:rPr>
              <a:t>Broadwell</a:t>
            </a:r>
            <a:r>
              <a:rPr lang="en-US" sz="1600" spc="-20" dirty="0">
                <a:solidFill>
                  <a:srgbClr val="000000"/>
                </a:solidFill>
              </a:rPr>
              <a:t> line (</a:t>
            </a:r>
            <a:r>
              <a:rPr lang="hu-HU" sz="1600" spc="-20" dirty="0">
                <a:solidFill>
                  <a:srgbClr val="000000"/>
                </a:solidFill>
              </a:rPr>
              <a:t>9/</a:t>
            </a:r>
            <a:r>
              <a:rPr lang="en-US" sz="1600" spc="-20" dirty="0">
                <a:solidFill>
                  <a:srgbClr val="000000"/>
                </a:solidFill>
              </a:rPr>
              <a:t>2014), Intel enhanced the original FIVR design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</a:rPr>
              <a:t>      in many aspects [</a:t>
            </a:r>
            <a:r>
              <a:rPr lang="hu-HU" sz="1600" dirty="0">
                <a:solidFill>
                  <a:srgbClr val="000000"/>
                </a:solidFill>
              </a:rPr>
              <a:t>27</a:t>
            </a:r>
            <a:r>
              <a:rPr lang="en-US" sz="1600" dirty="0">
                <a:solidFill>
                  <a:srgbClr val="000000"/>
                </a:solidFill>
              </a:rPr>
              <a:t>], not detailed here.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60" dirty="0">
                <a:solidFill>
                  <a:srgbClr val="000000"/>
                </a:solidFill>
              </a:rPr>
              <a:t>The </a:t>
            </a:r>
            <a:r>
              <a:rPr lang="en-US" sz="1600" spc="-60" dirty="0">
                <a:solidFill>
                  <a:srgbClr val="0070C0"/>
                </a:solidFill>
              </a:rPr>
              <a:t>2</a:t>
            </a:r>
            <a:r>
              <a:rPr lang="en-US" sz="1600" spc="-60" baseline="30000" dirty="0">
                <a:solidFill>
                  <a:srgbClr val="0070C0"/>
                </a:solidFill>
              </a:rPr>
              <a:t>nd</a:t>
            </a:r>
            <a:r>
              <a:rPr lang="en-US" sz="1600" spc="-60" dirty="0">
                <a:solidFill>
                  <a:srgbClr val="0070C0"/>
                </a:solidFill>
              </a:rPr>
              <a:t> gen. design</a:t>
            </a:r>
            <a:r>
              <a:rPr lang="en-US" sz="1600" spc="-60" dirty="0">
                <a:solidFill>
                  <a:srgbClr val="000000"/>
                </a:solidFill>
              </a:rPr>
              <a:t> resulted in about </a:t>
            </a:r>
            <a:r>
              <a:rPr lang="en-US" sz="1600" spc="-60" dirty="0">
                <a:solidFill>
                  <a:srgbClr val="0070C0"/>
                </a:solidFill>
              </a:rPr>
              <a:t>35 % less own power consumption, </a:t>
            </a:r>
            <a:r>
              <a:rPr lang="en-US" sz="1600" spc="-60" dirty="0"/>
              <a:t>in comparison </a:t>
            </a:r>
          </a:p>
          <a:p>
            <a:pPr lvl="0">
              <a:defRPr/>
            </a:pPr>
            <a:r>
              <a:rPr lang="en-US" sz="1600" dirty="0"/>
              <a:t>      to the previous design [</a:t>
            </a:r>
            <a:r>
              <a:rPr lang="hu-HU" sz="1600" dirty="0"/>
              <a:t>27</a:t>
            </a:r>
            <a:r>
              <a:rPr lang="en-US" sz="1600" dirty="0"/>
              <a:t>].</a:t>
            </a:r>
          </a:p>
          <a:p>
            <a:pPr lvl="0">
              <a:defRPr/>
            </a:pPr>
            <a:r>
              <a:rPr lang="en-US" sz="1600" dirty="0"/>
              <a:t>   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438" y="458670"/>
            <a:ext cx="86342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Enhancing Intel’s original FIVR design in the subsequent </a:t>
            </a:r>
            <a:r>
              <a:rPr lang="en-US" dirty="0" err="1">
                <a:solidFill>
                  <a:schemeClr val="accent6"/>
                </a:solidFill>
              </a:rPr>
              <a:t>Broadwell</a:t>
            </a:r>
            <a:r>
              <a:rPr lang="en-US" dirty="0">
                <a:solidFill>
                  <a:schemeClr val="accent6"/>
                </a:solidFill>
              </a:rPr>
              <a:t> line </a:t>
            </a:r>
          </a:p>
        </p:txBody>
      </p:sp>
    </p:spTree>
    <p:extLst>
      <p:ext uri="{BB962C8B-B14F-4D97-AF65-F5344CB8AC3E}">
        <p14:creationId xmlns:p14="http://schemas.microsoft.com/office/powerpoint/2010/main" val="417398287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79895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en-US" sz="1900" dirty="0">
                <a:solidFill>
                  <a:srgbClr val="FFFFFF"/>
                </a:solidFill>
                <a:cs typeface="Arial" charset="0"/>
              </a:rPr>
              <a:t>2.3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.3 Assessment and use of FIVRs </a:t>
            </a:r>
          </a:p>
        </p:txBody>
      </p:sp>
    </p:spTree>
    <p:extLst>
      <p:ext uri="{BB962C8B-B14F-4D97-AF65-F5344CB8AC3E}">
        <p14:creationId xmlns:p14="http://schemas.microsoft.com/office/powerpoint/2010/main" val="303989466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(1)</a:t>
            </a:r>
          </a:p>
        </p:txBody>
      </p:sp>
      <p:sp>
        <p:nvSpPr>
          <p:cNvPr id="5" name="TextBox 4"/>
          <p:cNvSpPr txBox="1"/>
          <p:nvPr/>
        </p:nvSpPr>
        <p:spPr>
          <a:xfrm flipH="1">
            <a:off x="71500" y="458670"/>
            <a:ext cx="85638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2.3.3 Assessment and use of FIVRs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08A1FD-3D20-5085-632C-9B524E2AF780}"/>
              </a:ext>
            </a:extLst>
          </p:cNvPr>
          <p:cNvSpPr/>
          <p:nvPr/>
        </p:nvSpPr>
        <p:spPr bwMode="auto">
          <a:xfrm>
            <a:off x="18510" y="852542"/>
            <a:ext cx="9144000" cy="1271313"/>
          </a:xfrm>
          <a:prstGeom prst="roundRect">
            <a:avLst/>
          </a:prstGeom>
          <a:solidFill>
            <a:srgbClr val="DDF2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3F7B2EC-DB1A-981D-B0C4-F6EA4F1FC172}"/>
              </a:ext>
            </a:extLst>
          </p:cNvPr>
          <p:cNvSpPr txBox="1"/>
          <p:nvPr/>
        </p:nvSpPr>
        <p:spPr>
          <a:xfrm>
            <a:off x="71500" y="841112"/>
            <a:ext cx="2380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Benefits of FIVRs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[7]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6FFFBA-2296-2860-D4C4-092BE0AD6EB6}"/>
              </a:ext>
            </a:extLst>
          </p:cNvPr>
          <p:cNvSpPr txBox="1"/>
          <p:nvPr/>
        </p:nvSpPr>
        <p:spPr>
          <a:xfrm>
            <a:off x="206515" y="1167577"/>
            <a:ext cx="4878900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sz="1600" dirty="0">
                <a:latin typeface="+mj-lt"/>
              </a:rPr>
              <a:t>It greatly simplifies mainboard designs.</a:t>
            </a:r>
          </a:p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sz="1600" dirty="0">
                <a:latin typeface="+mj-lt"/>
              </a:rPr>
              <a:t>It replaces power gates.</a:t>
            </a:r>
          </a:p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sz="1600" dirty="0">
                <a:latin typeface="+mj-lt"/>
              </a:rPr>
              <a:t>It allows Per-Core-P-State control (PCPC).</a:t>
            </a:r>
          </a:p>
        </p:txBody>
      </p:sp>
    </p:spTree>
    <p:extLst>
      <p:ext uri="{BB962C8B-B14F-4D97-AF65-F5344CB8AC3E}">
        <p14:creationId xmlns:p14="http://schemas.microsoft.com/office/powerpoint/2010/main" val="1995888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(5)</a:t>
            </a:r>
            <a:endParaRPr lang="en-US" sz="1700" dirty="0"/>
          </a:p>
        </p:txBody>
      </p:sp>
      <p:sp>
        <p:nvSpPr>
          <p:cNvPr id="26" name="TextBox 25"/>
          <p:cNvSpPr txBox="1"/>
          <p:nvPr/>
        </p:nvSpPr>
        <p:spPr>
          <a:xfrm>
            <a:off x="3131840" y="3990546"/>
            <a:ext cx="248669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Q =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dyn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I * </a:t>
            </a: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6020010" y="1808820"/>
            <a:ext cx="1117275" cy="632675"/>
            <a:chOff x="5344935" y="1814030"/>
            <a:chExt cx="1117275" cy="632675"/>
          </a:xfrm>
        </p:grpSpPr>
        <p:cxnSp>
          <p:nvCxnSpPr>
            <p:cNvPr id="32" name="Straight Connector 31"/>
            <p:cNvCxnSpPr/>
            <p:nvPr/>
          </p:nvCxnSpPr>
          <p:spPr bwMode="auto">
            <a:xfrm flipV="1">
              <a:off x="5612360" y="1826498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 flipV="1">
              <a:off x="6194100" y="1814030"/>
              <a:ext cx="0" cy="630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" name="Straight Connector 34"/>
            <p:cNvCxnSpPr/>
            <p:nvPr/>
          </p:nvCxnSpPr>
          <p:spPr bwMode="auto">
            <a:xfrm flipH="1" flipV="1">
              <a:off x="5344935" y="2435960"/>
              <a:ext cx="270030" cy="523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 flipH="1" flipV="1">
              <a:off x="6192180" y="2441475"/>
              <a:ext cx="270030" cy="523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" name="Straight Connector 38"/>
            <p:cNvCxnSpPr/>
            <p:nvPr/>
          </p:nvCxnSpPr>
          <p:spPr bwMode="auto">
            <a:xfrm>
              <a:off x="5609035" y="1821188"/>
              <a:ext cx="58314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46" name="Straight Connector 45"/>
          <p:cNvCxnSpPr/>
          <p:nvPr/>
        </p:nvCxnSpPr>
        <p:spPr bwMode="auto">
          <a:xfrm>
            <a:off x="6284110" y="2727229"/>
            <a:ext cx="58506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/>
        </p:spPr>
      </p:cxnSp>
      <p:sp>
        <p:nvSpPr>
          <p:cNvPr id="48" name="TextBox 47"/>
          <p:cNvSpPr txBox="1"/>
          <p:nvPr/>
        </p:nvSpPr>
        <p:spPr>
          <a:xfrm>
            <a:off x="6397800" y="2433680"/>
            <a:ext cx="4042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141730" y="5557590"/>
            <a:ext cx="6450292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spcAft>
                <a:spcPts val="600"/>
              </a:spcAft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I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lang="el-GR" sz="105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Δ</a:t>
            </a:r>
            <a:r>
              <a:rPr lang="en-US" sz="1600" dirty="0">
                <a:solidFill>
                  <a:srgbClr val="000000"/>
                </a:solidFill>
              </a:rPr>
              <a:t>T  =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C</a:t>
            </a:r>
            <a:r>
              <a:rPr lang="en-US" sz="1600" baseline="-25000" dirty="0">
                <a:solidFill>
                  <a:srgbClr val="000000"/>
                </a:solidFill>
                <a:latin typeface="Verdana"/>
              </a:rPr>
              <a:t>dyn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* V</a:t>
            </a:r>
            <a:r>
              <a:rPr lang="en-US" sz="1600" baseline="-25000" dirty="0">
                <a:solidFill>
                  <a:srgbClr val="000000"/>
                </a:solidFill>
                <a:latin typeface="Verdana"/>
              </a:rPr>
              <a:t>cc</a:t>
            </a:r>
            <a:r>
              <a:rPr lang="en-US" sz="1600" baseline="30000" dirty="0">
                <a:solidFill>
                  <a:srgbClr val="000000"/>
                </a:solidFill>
                <a:latin typeface="Verdana"/>
              </a:rPr>
              <a:t>2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/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(1/2 * 1/f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=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= 2 * 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V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f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3355989" y="4329100"/>
            <a:ext cx="15632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 = ½ * 1/f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endParaRPr kumimoji="0" lang="en-US" sz="12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71500" y="458670"/>
            <a:ext cx="83715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Simplified 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calculation of the Dynamic power consumption (</a:t>
            </a:r>
            <a:r>
              <a:rPr lang="en-US" sz="1600" dirty="0" err="1">
                <a:solidFill>
                  <a:srgbClr val="FF3F3F"/>
                </a:solidFill>
                <a:latin typeface="Verdana"/>
              </a:rPr>
              <a:t>D</a:t>
            </a:r>
            <a:r>
              <a:rPr lang="en-US" sz="1600" baseline="-25000" dirty="0" err="1">
                <a:solidFill>
                  <a:srgbClr val="FF3F3F"/>
                </a:solidFill>
                <a:latin typeface="Verdana"/>
              </a:rPr>
              <a:t>d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)</a:t>
            </a:r>
            <a:r>
              <a:rPr lang="en-US" sz="1600" baseline="-25000" dirty="0">
                <a:solidFill>
                  <a:srgbClr val="FF3F3F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-3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1500" y="795191"/>
            <a:ext cx="66488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Let’s model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active transistors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a die as indicated below: </a:t>
            </a:r>
          </a:p>
        </p:txBody>
      </p:sp>
      <p:cxnSp>
        <p:nvCxnSpPr>
          <p:cNvPr id="56" name="Straight Connector 55"/>
          <p:cNvCxnSpPr/>
          <p:nvPr/>
        </p:nvCxnSpPr>
        <p:spPr bwMode="auto">
          <a:xfrm>
            <a:off x="6266980" y="2430750"/>
            <a:ext cx="0" cy="341484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6877142" y="2441069"/>
            <a:ext cx="0" cy="341484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TextBox 57"/>
          <p:cNvSpPr txBox="1"/>
          <p:nvPr/>
        </p:nvSpPr>
        <p:spPr>
          <a:xfrm>
            <a:off x="1623574" y="3068960"/>
            <a:ext cx="53169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Model of active transistors of a processor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6219563" y="2798930"/>
            <a:ext cx="7377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1500" y="3383995"/>
            <a:ext cx="86472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600" spc="-40" dirty="0">
                <a:solidFill>
                  <a:srgbClr val="000000"/>
                </a:solidFill>
                <a:latin typeface="Verdana"/>
              </a:rPr>
              <a:t>Starting with the rising edge, charge Q accumulates at capacitor Cdyn and discharges</a:t>
            </a:r>
          </a:p>
          <a:p>
            <a:pPr lvl="0">
              <a:defRPr/>
            </a:pPr>
            <a:r>
              <a:rPr lang="en-US" sz="1600" spc="-40" dirty="0">
                <a:solidFill>
                  <a:srgbClr val="000000"/>
                </a:solidFill>
                <a:latin typeface="Verdana"/>
              </a:rPr>
              <a:t>  over resistor R during a half-clock cycle after the falling edge arrives.</a:t>
            </a:r>
            <a:endParaRPr kumimoji="0" lang="en-US" sz="1600" b="0" i="0" u="none" strike="noStrike" kern="1200" cap="none" spc="-7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1500" y="5257477"/>
            <a:ext cx="47083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dissipation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amounts to: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440080" y="6300375"/>
            <a:ext cx="3852000" cy="504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2141730" y="6113564"/>
            <a:ext cx="30941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= const. * 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V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f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507981" y="6345380"/>
            <a:ext cx="5437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I.e.</a:t>
            </a:r>
          </a:p>
        </p:txBody>
      </p:sp>
      <p:grpSp>
        <p:nvGrpSpPr>
          <p:cNvPr id="68" name="Group 67"/>
          <p:cNvGrpSpPr/>
          <p:nvPr/>
        </p:nvGrpSpPr>
        <p:grpSpPr>
          <a:xfrm>
            <a:off x="1556665" y="1501174"/>
            <a:ext cx="3170929" cy="1398571"/>
            <a:chOff x="1961710" y="1628800"/>
            <a:chExt cx="3170929" cy="1398571"/>
          </a:xfrm>
        </p:grpSpPr>
        <p:sp>
          <p:nvSpPr>
            <p:cNvPr id="4" name="Rectangle 3"/>
            <p:cNvSpPr/>
            <p:nvPr/>
          </p:nvSpPr>
          <p:spPr bwMode="auto">
            <a:xfrm>
              <a:off x="4362843" y="2010326"/>
              <a:ext cx="144000" cy="684000"/>
            </a:xfrm>
            <a:prstGeom prst="rect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8" name="Straight Connector 7"/>
            <p:cNvCxnSpPr>
              <a:endCxn id="4" idx="0"/>
            </p:cNvCxnSpPr>
            <p:nvPr/>
          </p:nvCxnSpPr>
          <p:spPr bwMode="auto">
            <a:xfrm>
              <a:off x="4434843" y="169529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/>
            <p:cNvCxnSpPr/>
            <p:nvPr/>
          </p:nvCxnSpPr>
          <p:spPr bwMode="auto">
            <a:xfrm>
              <a:off x="4430073" y="269810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" name="Straight Connector 10"/>
            <p:cNvCxnSpPr/>
            <p:nvPr/>
          </p:nvCxnSpPr>
          <p:spPr bwMode="auto">
            <a:xfrm>
              <a:off x="3644808" y="2344611"/>
              <a:ext cx="252000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3642763" y="2417581"/>
              <a:ext cx="252000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 bwMode="auto">
            <a:xfrm>
              <a:off x="3777521" y="1695291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Straight Connector 14"/>
            <p:cNvCxnSpPr/>
            <p:nvPr/>
          </p:nvCxnSpPr>
          <p:spPr bwMode="auto">
            <a:xfrm>
              <a:off x="3777778" y="2415371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247608" y="1695291"/>
              <a:ext cx="218246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" name="Straight Connector 17"/>
            <p:cNvCxnSpPr/>
            <p:nvPr/>
          </p:nvCxnSpPr>
          <p:spPr bwMode="auto">
            <a:xfrm flipH="1">
              <a:off x="2247608" y="3000436"/>
              <a:ext cx="218246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" name="Straight Connector 19"/>
            <p:cNvCxnSpPr/>
            <p:nvPr/>
          </p:nvCxnSpPr>
          <p:spPr bwMode="auto">
            <a:xfrm>
              <a:off x="2247608" y="169529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" name="Straight Connector 20"/>
            <p:cNvCxnSpPr/>
            <p:nvPr/>
          </p:nvCxnSpPr>
          <p:spPr bwMode="auto">
            <a:xfrm>
              <a:off x="2247608" y="268540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2" name="TextBox 21"/>
            <p:cNvSpPr txBox="1"/>
            <p:nvPr/>
          </p:nvSpPr>
          <p:spPr>
            <a:xfrm>
              <a:off x="1961710" y="2131986"/>
              <a:ext cx="51809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57698" y="2190346"/>
              <a:ext cx="9001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dyn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587868" y="2190346"/>
              <a:ext cx="3273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cxnSp>
          <p:nvCxnSpPr>
            <p:cNvPr id="28" name="Straight Connector 27"/>
            <p:cNvCxnSpPr/>
            <p:nvPr/>
          </p:nvCxnSpPr>
          <p:spPr bwMode="auto">
            <a:xfrm>
              <a:off x="4963327" y="2133066"/>
              <a:ext cx="0" cy="524682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9" name="TextBox 28"/>
            <p:cNvSpPr txBox="1"/>
            <p:nvPr/>
          </p:nvSpPr>
          <p:spPr>
            <a:xfrm>
              <a:off x="4947908" y="2199558"/>
              <a:ext cx="18473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66" name="Rectangle 65"/>
            <p:cNvSpPr/>
            <p:nvPr/>
          </p:nvSpPr>
          <p:spPr bwMode="auto">
            <a:xfrm>
              <a:off x="2681790" y="1628800"/>
              <a:ext cx="684000" cy="144000"/>
            </a:xfrm>
            <a:prstGeom prst="rect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67" name="Rectangle 66"/>
            <p:cNvSpPr/>
            <p:nvPr/>
          </p:nvSpPr>
          <p:spPr bwMode="auto">
            <a:xfrm>
              <a:off x="2691729" y="1673805"/>
              <a:ext cx="666000" cy="4571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2447140" y="1133745"/>
            <a:ext cx="4491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  <a:endParaRPr kumimoji="0" lang="en-US" sz="16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70" name="Straight Connector 69"/>
          <p:cNvCxnSpPr/>
          <p:nvPr/>
        </p:nvCxnSpPr>
        <p:spPr bwMode="auto">
          <a:xfrm>
            <a:off x="4907280" y="2012090"/>
            <a:ext cx="0" cy="52468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</p:cxnSp>
      <p:sp>
        <p:nvSpPr>
          <p:cNvPr id="71" name="TextBox 70"/>
          <p:cNvSpPr txBox="1"/>
          <p:nvPr/>
        </p:nvSpPr>
        <p:spPr>
          <a:xfrm>
            <a:off x="4909700" y="2081086"/>
            <a:ext cx="6580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0F205CE-0917-41C0-F612-BE94A75E0353}"/>
              </a:ext>
            </a:extLst>
          </p:cNvPr>
          <p:cNvSpPr txBox="1"/>
          <p:nvPr/>
        </p:nvSpPr>
        <p:spPr>
          <a:xfrm>
            <a:off x="71500" y="4689140"/>
            <a:ext cx="85747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40" dirty="0">
                <a:latin typeface="+mj-lt"/>
              </a:rPr>
              <a:t>Here, we assumed a constant I and sufficient time </a:t>
            </a:r>
            <a:r>
              <a:rPr lang="en-US" sz="1600" dirty="0">
                <a:latin typeface="+mj-lt"/>
              </a:rPr>
              <a:t>for charging and discharging the</a:t>
            </a:r>
          </a:p>
          <a:p>
            <a:r>
              <a:rPr lang="en-US" sz="1600" dirty="0">
                <a:latin typeface="+mj-lt"/>
              </a:rPr>
              <a:t>  capacitor C</a:t>
            </a:r>
            <a:r>
              <a:rPr lang="en-US" sz="1600" baseline="-25000" dirty="0">
                <a:latin typeface="+mj-lt"/>
              </a:rPr>
              <a:t>dyn </a:t>
            </a:r>
            <a:r>
              <a:rPr lang="en-US" sz="1600" dirty="0">
                <a:latin typeface="+mj-lt"/>
              </a:rPr>
              <a:t>during the halve clock cycle </a:t>
            </a: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 to simplify our calculation.</a:t>
            </a:r>
            <a:r>
              <a:rPr lang="en-US" sz="1600" dirty="0">
                <a:latin typeface="+mj-lt"/>
              </a:rPr>
              <a:t>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26070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9" grpId="0"/>
      <p:bldP spid="50" grpId="0"/>
      <p:bldP spid="60" grpId="0"/>
      <p:bldP spid="63" grpId="0" animBg="1"/>
      <p:bldP spid="65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Intel to Bring back Fully integrated Voltage regulator after Skylake and Kaby Lake CPUs.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615" y="1493785"/>
            <a:ext cx="6972300" cy="4815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(2)</a:t>
            </a:r>
            <a:endParaRPr lang="en-US" alt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flipH="1">
            <a:off x="71500" y="458670"/>
            <a:ext cx="85638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a) Simplification of motherboard design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818710"/>
            <a:ext cx="88186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While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reducing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number of VRs </a:t>
            </a:r>
            <a:r>
              <a:rPr lang="en-US" sz="1600" dirty="0">
                <a:latin typeface="Verdana"/>
              </a:rPr>
              <a:t>to be implemented on the mainboard, obviously,</a:t>
            </a:r>
          </a:p>
          <a:p>
            <a:r>
              <a:rPr lang="en-US" sz="1600" dirty="0">
                <a:latin typeface="Verdana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FIVRs significantly simplify mainboard design. </a:t>
            </a:r>
            <a:endParaRPr lang="en-US" sz="16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495" y="6375811"/>
            <a:ext cx="92015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Using FIVRs in Haswell processors to reduce the number of VRs from 6 to 2 [7]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78459" y="2311133"/>
            <a:ext cx="12025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>
                <a:solidFill>
                  <a:schemeClr val="bg1"/>
                </a:solidFill>
                <a:latin typeface="+mj-lt"/>
              </a:rPr>
              <a:t>(Ivy Bridge)</a:t>
            </a:r>
          </a:p>
        </p:txBody>
      </p:sp>
    </p:spTree>
    <p:extLst>
      <p:ext uri="{BB962C8B-B14F-4D97-AF65-F5344CB8AC3E}">
        <p14:creationId xmlns:p14="http://schemas.microsoft.com/office/powerpoint/2010/main" val="3145863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6"/>
          <p:cNvGrpSpPr>
            <a:grpSpLocks/>
          </p:cNvGrpSpPr>
          <p:nvPr/>
        </p:nvGrpSpPr>
        <p:grpSpPr bwMode="auto">
          <a:xfrm>
            <a:off x="5015973" y="1187785"/>
            <a:ext cx="3741492" cy="5130801"/>
            <a:chOff x="4968640" y="1329416"/>
            <a:chExt cx="3814225" cy="5294939"/>
          </a:xfrm>
        </p:grpSpPr>
        <p:pic>
          <p:nvPicPr>
            <p:cNvPr id="7" name="Picture 5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791" t="12337"/>
            <a:stretch/>
          </p:blipFill>
          <p:spPr bwMode="auto">
            <a:xfrm>
              <a:off x="5047416" y="1772955"/>
              <a:ext cx="3735449" cy="4851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7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858" b="86127"/>
            <a:stretch/>
          </p:blipFill>
          <p:spPr bwMode="auto">
            <a:xfrm>
              <a:off x="4968640" y="1329416"/>
              <a:ext cx="3814225" cy="7678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" name="TextBox 8"/>
          <p:cNvSpPr txBox="1"/>
          <p:nvPr/>
        </p:nvSpPr>
        <p:spPr>
          <a:xfrm>
            <a:off x="206515" y="6439439"/>
            <a:ext cx="88258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Use of integrated voltage regulators in Intel's Haswell client processor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(3)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1500" y="458670"/>
            <a:ext cx="86137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Replacing power gating by FIVR 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" y="1226479"/>
            <a:ext cx="5363580" cy="162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11850" y="953725"/>
            <a:ext cx="526025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Integrated voltage regulation allows to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supply zero-voltages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well to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individual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or units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i.e., to switch off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individual units like power gating),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the Figure on the right shows, so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FIVR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makes power gating superfluous.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50175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A6967C-7190-D7A3-05F1-0F81A465F0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(4)</a:t>
            </a:r>
            <a:endParaRPr lang="hu-HU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9C6BA21-CB02-A09E-CF37-E8EA5615A19F}"/>
              </a:ext>
            </a:extLst>
          </p:cNvPr>
          <p:cNvSpPr txBox="1"/>
          <p:nvPr/>
        </p:nvSpPr>
        <p:spPr>
          <a:xfrm>
            <a:off x="71438" y="449378"/>
            <a:ext cx="56423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c) Enabling </a:t>
            </a:r>
            <a:r>
              <a:rPr lang="en-US" spc="-30" dirty="0">
                <a:solidFill>
                  <a:srgbClr val="2D2D8A"/>
                </a:solidFill>
                <a:latin typeface="+mj-lt"/>
              </a:rPr>
              <a:t>P</a:t>
            </a:r>
            <a:r>
              <a:rPr lang="hu-HU" spc="-30" dirty="0" err="1">
                <a:solidFill>
                  <a:srgbClr val="2D2D8A"/>
                </a:solidFill>
                <a:latin typeface="+mj-lt"/>
              </a:rPr>
              <a:t>er</a:t>
            </a:r>
            <a:r>
              <a:rPr lang="hu-HU" spc="-30" dirty="0">
                <a:solidFill>
                  <a:srgbClr val="2D2D8A"/>
                </a:solidFill>
                <a:latin typeface="+mj-lt"/>
              </a:rPr>
              <a:t>-</a:t>
            </a:r>
            <a:r>
              <a:rPr lang="en-US" spc="-30" dirty="0">
                <a:solidFill>
                  <a:srgbClr val="2D2D8A"/>
                </a:solidFill>
                <a:latin typeface="+mj-lt"/>
              </a:rPr>
              <a:t>C</a:t>
            </a:r>
            <a:r>
              <a:rPr lang="hu-HU" spc="-30" dirty="0" err="1">
                <a:solidFill>
                  <a:srgbClr val="2D2D8A"/>
                </a:solidFill>
                <a:latin typeface="+mj-lt"/>
              </a:rPr>
              <a:t>ore</a:t>
            </a:r>
            <a:r>
              <a:rPr lang="hu-HU" spc="-30" dirty="0">
                <a:solidFill>
                  <a:srgbClr val="2D2D8A"/>
                </a:solidFill>
                <a:latin typeface="+mj-lt"/>
              </a:rPr>
              <a:t> P-</a:t>
            </a:r>
            <a:r>
              <a:rPr lang="en-US" spc="-30" dirty="0">
                <a:solidFill>
                  <a:srgbClr val="2D2D8A"/>
                </a:solidFill>
                <a:latin typeface="+mj-lt"/>
              </a:rPr>
              <a:t>S</a:t>
            </a:r>
            <a:r>
              <a:rPr lang="hu-HU" spc="-30" dirty="0" err="1">
                <a:solidFill>
                  <a:srgbClr val="2D2D8A"/>
                </a:solidFill>
                <a:latin typeface="+mj-lt"/>
              </a:rPr>
              <a:t>tate</a:t>
            </a:r>
            <a:r>
              <a:rPr lang="hu-HU" spc="-30" dirty="0">
                <a:solidFill>
                  <a:srgbClr val="2D2D8A"/>
                </a:solidFill>
                <a:latin typeface="+mj-lt"/>
              </a:rPr>
              <a:t> </a:t>
            </a:r>
            <a:r>
              <a:rPr lang="hu-HU" spc="-30" dirty="0" err="1">
                <a:solidFill>
                  <a:srgbClr val="2D2D8A"/>
                </a:solidFill>
                <a:latin typeface="+mj-lt"/>
              </a:rPr>
              <a:t>control</a:t>
            </a:r>
            <a:r>
              <a:rPr lang="hu-HU" spc="-30" dirty="0">
                <a:solidFill>
                  <a:srgbClr val="2D2D8A"/>
                </a:solidFill>
                <a:latin typeface="+mj-lt"/>
              </a:rPr>
              <a:t> </a:t>
            </a:r>
            <a:r>
              <a:rPr lang="en-US" spc="-30" dirty="0">
                <a:solidFill>
                  <a:srgbClr val="2D2D8A"/>
                </a:solidFill>
                <a:latin typeface="+mj-lt"/>
              </a:rPr>
              <a:t>(PCPS) -1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B464F14E-D916-861A-F672-0CE6B1C0393B}"/>
              </a:ext>
            </a:extLst>
          </p:cNvPr>
          <p:cNvSpPr/>
          <p:nvPr/>
        </p:nvSpPr>
        <p:spPr bwMode="auto">
          <a:xfrm>
            <a:off x="7271" y="887523"/>
            <a:ext cx="9110234" cy="1980053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FF3F79D-E332-E91E-0CB5-05A854351EFF}"/>
              </a:ext>
            </a:extLst>
          </p:cNvPr>
          <p:cNvSpPr/>
          <p:nvPr/>
        </p:nvSpPr>
        <p:spPr bwMode="auto">
          <a:xfrm>
            <a:off x="-18510" y="3767843"/>
            <a:ext cx="9110234" cy="831287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75DEAD7-5D99-7994-FE54-E93E028180A7}"/>
              </a:ext>
            </a:extLst>
          </p:cNvPr>
          <p:cNvSpPr txBox="1"/>
          <p:nvPr/>
        </p:nvSpPr>
        <p:spPr>
          <a:xfrm>
            <a:off x="203418" y="887523"/>
            <a:ext cx="8790804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When core voltages are controlled individually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by FIVR</a:t>
            </a:r>
            <a:r>
              <a:rPr lang="en-US" sz="1600" spc="-30" dirty="0">
                <a:latin typeface="+mj-lt"/>
              </a:rPr>
              <a:t>,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PCPS can be implemented</a:t>
            </a:r>
          </a:p>
          <a:p>
            <a:pPr>
              <a:spcAft>
                <a:spcPts val="600"/>
              </a:spcAft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much easier.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FF0000"/>
                </a:solidFill>
              </a:rPr>
              <a:t>With PCPS (Per-Core-P-state Control)</a:t>
            </a:r>
            <a:r>
              <a:rPr lang="en-US" sz="1600" spc="-20" dirty="0"/>
              <a:t> </a:t>
            </a:r>
            <a:r>
              <a:rPr lang="en-US" sz="1600" spc="-20" dirty="0">
                <a:solidFill>
                  <a:srgbClr val="0070C0"/>
                </a:solidFill>
              </a:rPr>
              <a:t>each active core </a:t>
            </a:r>
            <a:r>
              <a:rPr lang="en-US" sz="1600" spc="-20" dirty="0"/>
              <a:t>runs at its </a:t>
            </a:r>
            <a:r>
              <a:rPr lang="en-US" sz="1600" spc="-20" dirty="0">
                <a:solidFill>
                  <a:srgbClr val="0070C0"/>
                </a:solidFill>
              </a:rPr>
              <a:t>individually set clock rate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FF0000"/>
                </a:solidFill>
              </a:rPr>
              <a:t>without per-core P-state control, </a:t>
            </a:r>
            <a:r>
              <a:rPr lang="en-US" sz="1600" dirty="0"/>
              <a:t>the clock rate is determined by the </a:t>
            </a:r>
            <a:r>
              <a:rPr lang="en-US" sz="1600" dirty="0">
                <a:solidFill>
                  <a:srgbClr val="0070C0"/>
                </a:solidFill>
              </a:rPr>
              <a:t>highest-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 performing core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Nevertheless,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PCSC promises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different performance gains in clients and servers</a:t>
            </a:r>
            <a:r>
              <a:rPr lang="en-US" sz="1600" dirty="0">
                <a:solidFill>
                  <a:schemeClr val="accent6"/>
                </a:solidFill>
                <a:latin typeface="+mj-lt"/>
              </a:rPr>
              <a:t>,</a:t>
            </a:r>
          </a:p>
          <a:p>
            <a:r>
              <a:rPr lang="en-US" sz="1600" dirty="0">
                <a:solidFill>
                  <a:schemeClr val="accent6"/>
                </a:solidFill>
                <a:latin typeface="+mj-lt"/>
              </a:rPr>
              <a:t>      as discussed next.</a:t>
            </a:r>
            <a:endParaRPr lang="en-US" sz="1600" dirty="0">
              <a:latin typeface="+mj-l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84550C2-DF88-66D2-71BF-374DEB8CDB35}"/>
              </a:ext>
            </a:extLst>
          </p:cNvPr>
          <p:cNvSpPr txBox="1"/>
          <p:nvPr/>
        </p:nvSpPr>
        <p:spPr>
          <a:xfrm>
            <a:off x="206515" y="2947007"/>
            <a:ext cx="8994770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For high core count processors</a:t>
            </a:r>
            <a:r>
              <a:rPr lang="en-US" sz="1600" dirty="0">
                <a:latin typeface="+mj-lt"/>
              </a:rPr>
              <a:t>, with, e.g., 18 or more cores, there is a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big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difference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total power consumption, </a:t>
            </a:r>
            <a:r>
              <a:rPr lang="en-US" sz="1600" dirty="0">
                <a:latin typeface="+mj-lt"/>
              </a:rPr>
              <a:t>whether all cores run </a:t>
            </a:r>
            <a:r>
              <a:rPr lang="en-US" sz="1600" spc="-20" dirty="0">
                <a:latin typeface="+mj-lt"/>
              </a:rPr>
              <a:t>at their requested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latin typeface="+mj-lt"/>
              </a:rPr>
              <a:t>      clock rate or at the clock rate of the highest-performing </a:t>
            </a:r>
            <a:r>
              <a:rPr lang="en-US" sz="1600" dirty="0">
                <a:latin typeface="+mj-lt"/>
              </a:rPr>
              <a:t>core.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latin typeface="+mj-lt"/>
              </a:rPr>
              <a:t>Consequently, for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high core count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processors, </a:t>
            </a:r>
            <a:r>
              <a:rPr lang="en-US" sz="1600" spc="-40" dirty="0">
                <a:latin typeface="+mj-lt"/>
              </a:rPr>
              <a:t>such as recent server processors, PCSC</a:t>
            </a:r>
          </a:p>
          <a:p>
            <a:r>
              <a:rPr lang="en-US" sz="1600" spc="-40" dirty="0">
                <a:latin typeface="+mj-lt"/>
              </a:rPr>
              <a:t>      promises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notable performance gains,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whereas for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lower core count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processors</a:t>
            </a:r>
            <a:r>
              <a:rPr lang="en-US" sz="1600" spc="-40" dirty="0">
                <a:latin typeface="+mj-lt"/>
              </a:rPr>
              <a:t>, </a:t>
            </a:r>
          </a:p>
          <a:p>
            <a:r>
              <a:rPr lang="en-US" sz="1600" spc="-40" dirty="0">
                <a:latin typeface="+mj-lt"/>
              </a:rPr>
              <a:t>      such as clients with e.g., four cores,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less</a:t>
            </a:r>
            <a:r>
              <a:rPr lang="en-US" sz="1600" spc="-40" dirty="0">
                <a:latin typeface="+mj-lt"/>
              </a:rPr>
              <a:t>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8217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(5)</a:t>
            </a:r>
            <a:endParaRPr lang="en-US" alt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-34731" y="955087"/>
            <a:ext cx="9162510" cy="18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4652" y="953725"/>
            <a:ext cx="9144000" cy="1908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FF0000"/>
                </a:solidFill>
              </a:rPr>
              <a:t>FIVR</a:t>
            </a:r>
            <a:r>
              <a:rPr lang="en-US" dirty="0"/>
              <a:t>, or Fully Integrated Voltage Regulator, </a:t>
            </a:r>
            <a:r>
              <a:rPr lang="en-US" dirty="0">
                <a:solidFill>
                  <a:srgbClr val="FF0000"/>
                </a:solidFill>
              </a:rPr>
              <a:t>increases the power dissipation </a:t>
            </a:r>
            <a:r>
              <a:rPr lang="en-US" dirty="0">
                <a:solidFill>
                  <a:srgbClr val="0070C0"/>
                </a:solidFill>
              </a:rPr>
              <a:t>of the</a:t>
            </a:r>
          </a:p>
          <a:p>
            <a:pPr lvl="0">
              <a:spcAft>
                <a:spcPts val="600"/>
              </a:spcAft>
              <a:defRPr/>
            </a:pPr>
            <a:r>
              <a:rPr lang="en-US" dirty="0">
                <a:solidFill>
                  <a:srgbClr val="0070C0"/>
                </a:solidFill>
              </a:rPr>
              <a:t>       processor package due to its own power consumption.</a:t>
            </a:r>
          </a:p>
          <a:p>
            <a:pPr lvl="0">
              <a:spcAft>
                <a:spcPts val="200"/>
              </a:spcAft>
              <a:defRPr/>
            </a:pPr>
            <a:r>
              <a:rPr lang="en-US" dirty="0"/>
              <a:t>    As a result, if a processor includes FIVR and maintains the </a:t>
            </a:r>
            <a:r>
              <a:rPr lang="en-US" dirty="0">
                <a:solidFill>
                  <a:srgbClr val="0070C0"/>
                </a:solidFill>
              </a:rPr>
              <a:t>same TDP </a:t>
            </a:r>
            <a:r>
              <a:rPr lang="en-US" dirty="0"/>
              <a:t>(Thermal </a:t>
            </a:r>
          </a:p>
          <a:p>
            <a:pPr lvl="0">
              <a:defRPr/>
            </a:pPr>
            <a:r>
              <a:rPr lang="en-US" dirty="0"/>
              <a:t>       Design Power) for the processor package, as without FIVR, </a:t>
            </a:r>
            <a:r>
              <a:rPr lang="en-US" dirty="0">
                <a:solidFill>
                  <a:srgbClr val="0070C0"/>
                </a:solidFill>
              </a:rPr>
              <a:t>less power </a:t>
            </a:r>
            <a:r>
              <a:rPr lang="en-US" dirty="0"/>
              <a:t>will </a:t>
            </a:r>
          </a:p>
          <a:p>
            <a:pPr lvl="0">
              <a:spcAft>
                <a:spcPts val="200"/>
              </a:spcAft>
              <a:defRPr/>
            </a:pPr>
            <a:r>
              <a:rPr lang="en-US" dirty="0"/>
              <a:t>       remain available </a:t>
            </a:r>
            <a:r>
              <a:rPr lang="en-US" dirty="0">
                <a:solidFill>
                  <a:srgbClr val="0070C0"/>
                </a:solidFill>
              </a:rPr>
              <a:t>for processing </a:t>
            </a:r>
            <a:r>
              <a:rPr lang="en-US" dirty="0"/>
              <a:t>(TDP – the power consumption of the FIVR). </a:t>
            </a:r>
          </a:p>
          <a:p>
            <a:pPr lvl="0">
              <a:spcAft>
                <a:spcPts val="200"/>
              </a:spcAft>
              <a:defRPr/>
            </a:pPr>
            <a:r>
              <a:rPr lang="en-US" dirty="0"/>
              <a:t>    This leads to a </a:t>
            </a:r>
            <a:r>
              <a:rPr lang="en-US" dirty="0">
                <a:solidFill>
                  <a:srgbClr val="FF0000"/>
                </a:solidFill>
              </a:rPr>
              <a:t>reduced clock frequency and performance</a:t>
            </a:r>
            <a:r>
              <a:rPr lang="en-US" dirty="0"/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28933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Drawback of FIVRs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[7]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A5316A5-F8CA-1BA4-5F66-2A083F59EF4B}"/>
              </a:ext>
            </a:extLst>
          </p:cNvPr>
          <p:cNvSpPr/>
          <p:nvPr/>
        </p:nvSpPr>
        <p:spPr bwMode="auto">
          <a:xfrm>
            <a:off x="-18510" y="2916215"/>
            <a:ext cx="9162510" cy="2448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B750A5C-E043-4D8C-1A79-0128004A61B3}"/>
              </a:ext>
            </a:extLst>
          </p:cNvPr>
          <p:cNvSpPr txBox="1"/>
          <p:nvPr/>
        </p:nvSpPr>
        <p:spPr>
          <a:xfrm>
            <a:off x="161510" y="2871210"/>
            <a:ext cx="9342429" cy="24622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additional power dissipation of FIVR has, however,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different impact on client-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and server processors</a:t>
            </a:r>
            <a:r>
              <a:rPr lang="en-US" sz="1600" dirty="0">
                <a:latin typeface="+mj-lt"/>
              </a:rPr>
              <a:t> due to their different power consumption, as follows:</a:t>
            </a:r>
          </a:p>
          <a:p>
            <a:r>
              <a:rPr lang="en-US" sz="1600" dirty="0">
                <a:latin typeface="+mj-lt"/>
              </a:rPr>
              <a:t>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 server processors, </a:t>
            </a: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extra power consumption of integrated voltage regulation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spc="-60" dirty="0">
                <a:solidFill>
                  <a:srgbClr val="FF0000"/>
                </a:solidFill>
                <a:latin typeface="+mj-lt"/>
              </a:rPr>
              <a:t>is less detrimental</a:t>
            </a:r>
            <a:r>
              <a:rPr lang="en-US" sz="1600" spc="-60" dirty="0">
                <a:latin typeface="+mj-lt"/>
              </a:rPr>
              <a:t>, as these processors have </a:t>
            </a:r>
            <a:r>
              <a:rPr lang="en-US" sz="1600" dirty="0">
                <a:latin typeface="+mj-lt"/>
              </a:rPr>
              <a:t>right-from-the-start high TDP values </a:t>
            </a:r>
          </a:p>
          <a:p>
            <a:r>
              <a:rPr lang="en-US" sz="1600" dirty="0">
                <a:latin typeface="+mj-lt"/>
              </a:rPr>
              <a:t>      of say 100 to 250 W and thus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additional power consumption of integrated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voltage regulation counts less.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</a:t>
            </a:r>
            <a:r>
              <a:rPr lang="en-US" sz="1600" dirty="0">
                <a:latin typeface="+mj-lt"/>
              </a:rPr>
              <a:t>By contrast,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client processors </a:t>
            </a:r>
            <a:r>
              <a:rPr lang="en-US" sz="1600" dirty="0">
                <a:latin typeface="+mj-lt"/>
              </a:rPr>
              <a:t>have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lower power consumption</a:t>
            </a:r>
            <a:r>
              <a:rPr lang="en-US" sz="1600" dirty="0">
                <a:latin typeface="+mj-lt"/>
              </a:rPr>
              <a:t>, so the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additional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dissipation of integrated voltage regulation is relatively high</a:t>
            </a:r>
            <a:r>
              <a:rPr lang="en-US" sz="1600" dirty="0">
                <a:latin typeface="+mj-lt"/>
              </a:rPr>
              <a:t> and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may unduly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reduce the clock frequency</a:t>
            </a:r>
            <a:r>
              <a:rPr lang="en-US" sz="1600" dirty="0">
                <a:latin typeface="+mj-lt"/>
              </a:rPr>
              <a:t> if the processor should keep the original TDP value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. 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15387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(6)</a:t>
            </a:r>
            <a:endParaRPr lang="en-US" alt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9561" y="1043735"/>
            <a:ext cx="9162510" cy="32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81295" y="2369290"/>
            <a:ext cx="9261235" cy="1419750"/>
            <a:chOff x="36290" y="1583795"/>
            <a:chExt cx="9261235" cy="1419750"/>
          </a:xfrm>
        </p:grpSpPr>
        <p:cxnSp>
          <p:nvCxnSpPr>
            <p:cNvPr id="53" name="Egyenes összekötő nyíllal 6"/>
            <p:cNvCxnSpPr/>
            <p:nvPr/>
          </p:nvCxnSpPr>
          <p:spPr>
            <a:xfrm flipV="1">
              <a:off x="1210578" y="2646803"/>
              <a:ext cx="7632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Egyenes összekötő 17"/>
            <p:cNvCxnSpPr/>
            <p:nvPr/>
          </p:nvCxnSpPr>
          <p:spPr>
            <a:xfrm>
              <a:off x="1720374" y="25866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Egyenes összekötő 18"/>
            <p:cNvCxnSpPr/>
            <p:nvPr/>
          </p:nvCxnSpPr>
          <p:spPr>
            <a:xfrm>
              <a:off x="2334819" y="258536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Egyenes összekötő 19"/>
            <p:cNvCxnSpPr/>
            <p:nvPr/>
          </p:nvCxnSpPr>
          <p:spPr>
            <a:xfrm>
              <a:off x="2951707" y="258854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Egyenes összekötő 20"/>
            <p:cNvCxnSpPr/>
            <p:nvPr/>
          </p:nvCxnSpPr>
          <p:spPr>
            <a:xfrm>
              <a:off x="3566152" y="258726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Egyenes összekötő 21"/>
            <p:cNvCxnSpPr/>
            <p:nvPr/>
          </p:nvCxnSpPr>
          <p:spPr>
            <a:xfrm>
              <a:off x="4181955" y="25866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Egyenes összekötő 22"/>
            <p:cNvCxnSpPr/>
            <p:nvPr/>
          </p:nvCxnSpPr>
          <p:spPr>
            <a:xfrm>
              <a:off x="4796400" y="258536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Szövegdoboz 31"/>
            <p:cNvSpPr txBox="1"/>
            <p:nvPr/>
          </p:nvSpPr>
          <p:spPr>
            <a:xfrm>
              <a:off x="1705633" y="2703791"/>
              <a:ext cx="68156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66" name="Szövegdoboz 32"/>
            <p:cNvSpPr txBox="1"/>
            <p:nvPr/>
          </p:nvSpPr>
          <p:spPr>
            <a:xfrm>
              <a:off x="3004284" y="2703791"/>
              <a:ext cx="68156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67" name="Szövegdoboz 33"/>
            <p:cNvSpPr txBox="1"/>
            <p:nvPr/>
          </p:nvSpPr>
          <p:spPr>
            <a:xfrm>
              <a:off x="4219420" y="2708984"/>
              <a:ext cx="68156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68" name="Szövegdoboz 34"/>
            <p:cNvSpPr txBox="1"/>
            <p:nvPr/>
          </p:nvSpPr>
          <p:spPr>
            <a:xfrm>
              <a:off x="8494787" y="2718852"/>
              <a:ext cx="80273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cxnSp>
          <p:nvCxnSpPr>
            <p:cNvPr id="69" name="Egyenes összekötő 22"/>
            <p:cNvCxnSpPr/>
            <p:nvPr/>
          </p:nvCxnSpPr>
          <p:spPr>
            <a:xfrm>
              <a:off x="5418829" y="258614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Egyenes összekötő 22"/>
            <p:cNvCxnSpPr/>
            <p:nvPr/>
          </p:nvCxnSpPr>
          <p:spPr>
            <a:xfrm>
              <a:off x="6040523" y="25739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Szövegdoboz 33"/>
            <p:cNvSpPr txBox="1"/>
            <p:nvPr/>
          </p:nvSpPr>
          <p:spPr>
            <a:xfrm>
              <a:off x="5441048" y="2707837"/>
              <a:ext cx="667189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2" name="Egyenes összekötő 22"/>
            <p:cNvCxnSpPr/>
            <p:nvPr/>
          </p:nvCxnSpPr>
          <p:spPr>
            <a:xfrm>
              <a:off x="6657171" y="257944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Egyenes összekötő 14"/>
            <p:cNvCxnSpPr/>
            <p:nvPr/>
          </p:nvCxnSpPr>
          <p:spPr>
            <a:xfrm>
              <a:off x="7250649" y="258695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Szövegdoboz 33"/>
            <p:cNvSpPr txBox="1"/>
            <p:nvPr/>
          </p:nvSpPr>
          <p:spPr>
            <a:xfrm>
              <a:off x="6709074" y="2717776"/>
              <a:ext cx="667189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5" name="Egyenes összekötő 22"/>
            <p:cNvCxnSpPr/>
            <p:nvPr/>
          </p:nvCxnSpPr>
          <p:spPr>
            <a:xfrm>
              <a:off x="7844577" y="259850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Egyenes összekötő 22"/>
            <p:cNvCxnSpPr/>
            <p:nvPr/>
          </p:nvCxnSpPr>
          <p:spPr>
            <a:xfrm>
              <a:off x="8439055" y="259850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Szövegdoboz 33"/>
            <p:cNvSpPr txBox="1"/>
            <p:nvPr/>
          </p:nvSpPr>
          <p:spPr>
            <a:xfrm>
              <a:off x="7846556" y="2718852"/>
              <a:ext cx="789847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733650" y="2159568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2636785" y="187135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80" name="Left-Right Arrow 79"/>
            <p:cNvSpPr/>
            <p:nvPr/>
          </p:nvSpPr>
          <p:spPr bwMode="auto">
            <a:xfrm>
              <a:off x="3348140" y="2238322"/>
              <a:ext cx="453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81" name="Rectangle 80"/>
            <p:cNvSpPr/>
            <p:nvPr/>
          </p:nvSpPr>
          <p:spPr bwMode="auto">
            <a:xfrm>
              <a:off x="895881" y="2159568"/>
              <a:ext cx="247179" cy="32432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36290" y="1708536"/>
              <a:ext cx="1112804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latin typeface="+mj-lt"/>
                </a:rPr>
                <a:t>FIVR and</a:t>
              </a:r>
            </a:p>
            <a:p>
              <a:pPr algn="ctr"/>
              <a:r>
                <a:rPr lang="en-US" sz="1400" b="1" dirty="0">
                  <a:latin typeface="+mj-lt"/>
                </a:rPr>
                <a:t>PCPS in</a:t>
              </a:r>
            </a:p>
            <a:p>
              <a:pPr algn="ctr"/>
              <a:r>
                <a:rPr lang="en-US" sz="1400" b="1" dirty="0">
                  <a:latin typeface="+mj-lt"/>
                </a:rPr>
                <a:t>servers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6911376" y="1857174"/>
              <a:ext cx="10413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227192" y="2159568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4272581" y="2159568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3671900" y="1861083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027392" y="2159568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4526995" y="1583795"/>
              <a:ext cx="1200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/>
                <a:t>Skylake</a:t>
              </a:r>
              <a:r>
                <a:rPr lang="en-US" sz="1400" dirty="0"/>
                <a:t>-SP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6152517" y="2168860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537653" y="1853825"/>
              <a:ext cx="146461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Cascade-Lake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298190" y="2168860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836585" y="3810526"/>
            <a:ext cx="76268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Figure: Use of integrated voltage regulation and PCPS in Intel’s server processors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237337" y="1053591"/>
            <a:ext cx="91625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+mj-lt"/>
              </a:rPr>
              <a:t>As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the extra power consumption of FIVRs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 is for high power-consuming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server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0000"/>
                </a:solidFill>
                <a:latin typeface="+mj-lt"/>
              </a:rPr>
              <a:t>     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processors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 more or less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negligible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, and the use of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PCPS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may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notably reduce their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power consumption,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Intel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 introduced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both FIVR and PCPS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as early as they became</a:t>
            </a:r>
          </a:p>
          <a:p>
            <a:pPr lvl="0">
              <a:defRPr/>
            </a:pPr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feasible in their server processors</a:t>
            </a:r>
            <a:r>
              <a:rPr lang="en-US" sz="1600" spc="-20" dirty="0">
                <a:solidFill>
                  <a:srgbClr val="000000"/>
                </a:solidFill>
                <a:latin typeface="+mj-lt"/>
              </a:rPr>
              <a:t>, as indicated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below.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8770" y="470100"/>
            <a:ext cx="93770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60" dirty="0">
                <a:solidFill>
                  <a:schemeClr val="accent6"/>
                </a:solidFill>
                <a:latin typeface="+mj-lt"/>
              </a:rPr>
              <a:t>Use of both FIVRs and </a:t>
            </a:r>
            <a:r>
              <a:rPr lang="en-US" spc="-60" dirty="0">
                <a:solidFill>
                  <a:srgbClr val="2D2D8A"/>
                </a:solidFill>
                <a:latin typeface="+mj-lt"/>
              </a:rPr>
              <a:t>P</a:t>
            </a:r>
            <a:r>
              <a:rPr lang="hu-HU" spc="-60" dirty="0" err="1">
                <a:solidFill>
                  <a:srgbClr val="2D2D8A"/>
                </a:solidFill>
                <a:latin typeface="+mj-lt"/>
              </a:rPr>
              <a:t>er</a:t>
            </a:r>
            <a:r>
              <a:rPr lang="hu-HU" spc="-60" dirty="0">
                <a:solidFill>
                  <a:srgbClr val="2D2D8A"/>
                </a:solidFill>
                <a:latin typeface="+mj-lt"/>
              </a:rPr>
              <a:t>-</a:t>
            </a:r>
            <a:r>
              <a:rPr lang="en-US" spc="-60" dirty="0">
                <a:solidFill>
                  <a:srgbClr val="2D2D8A"/>
                </a:solidFill>
                <a:latin typeface="+mj-lt"/>
              </a:rPr>
              <a:t>C</a:t>
            </a:r>
            <a:r>
              <a:rPr lang="hu-HU" spc="-60" dirty="0" err="1">
                <a:solidFill>
                  <a:srgbClr val="2D2D8A"/>
                </a:solidFill>
                <a:latin typeface="+mj-lt"/>
              </a:rPr>
              <a:t>ore</a:t>
            </a:r>
            <a:r>
              <a:rPr lang="hu-HU" spc="-60" dirty="0">
                <a:solidFill>
                  <a:srgbClr val="2D2D8A"/>
                </a:solidFill>
                <a:latin typeface="+mj-lt"/>
              </a:rPr>
              <a:t> P-</a:t>
            </a:r>
            <a:r>
              <a:rPr lang="en-US" spc="-60" dirty="0">
                <a:solidFill>
                  <a:srgbClr val="2D2D8A"/>
                </a:solidFill>
                <a:latin typeface="+mj-lt"/>
              </a:rPr>
              <a:t>S</a:t>
            </a:r>
            <a:r>
              <a:rPr lang="hu-HU" spc="-60" dirty="0" err="1">
                <a:solidFill>
                  <a:srgbClr val="2D2D8A"/>
                </a:solidFill>
                <a:latin typeface="+mj-lt"/>
              </a:rPr>
              <a:t>tate</a:t>
            </a:r>
            <a:r>
              <a:rPr lang="hu-HU" spc="-60" dirty="0">
                <a:solidFill>
                  <a:srgbClr val="2D2D8A"/>
                </a:solidFill>
                <a:latin typeface="+mj-lt"/>
              </a:rPr>
              <a:t> </a:t>
            </a:r>
            <a:r>
              <a:rPr lang="hu-HU" spc="-60" dirty="0" err="1">
                <a:solidFill>
                  <a:srgbClr val="2D2D8A"/>
                </a:solidFill>
                <a:latin typeface="+mj-lt"/>
              </a:rPr>
              <a:t>control</a:t>
            </a:r>
            <a:r>
              <a:rPr lang="hu-HU" spc="-60" dirty="0">
                <a:solidFill>
                  <a:srgbClr val="2D2D8A"/>
                </a:solidFill>
                <a:latin typeface="+mj-lt"/>
              </a:rPr>
              <a:t> </a:t>
            </a:r>
            <a:r>
              <a:rPr lang="en-US" spc="-60" dirty="0">
                <a:solidFill>
                  <a:srgbClr val="2D2D8A"/>
                </a:solidFill>
                <a:latin typeface="+mj-lt"/>
              </a:rPr>
              <a:t>(PCPS) in Intel’s server processors  </a:t>
            </a:r>
            <a:r>
              <a:rPr lang="en-US" spc="-60" dirty="0">
                <a:solidFill>
                  <a:schemeClr val="accent6"/>
                </a:solidFill>
                <a:latin typeface="+mj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2228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2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92478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Intel’s disclosure for introducing “Per Core P-State” (PCPS) control in their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Arial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18-core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5-2600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v3 </a:t>
            </a:r>
            <a:r>
              <a:rPr lang="en-US" dirty="0">
                <a:solidFill>
                  <a:srgbClr val="2D2D8A"/>
                </a:solidFill>
                <a:latin typeface="Verdana"/>
                <a:cs typeface="Arial" charset="0"/>
              </a:rPr>
              <a:t>server processors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(4</a:t>
            </a:r>
            <a:r>
              <a:rPr kumimoji="0" lang="en-US" i="0" u="none" strike="noStrike" kern="1200" cap="none" spc="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gen. Haswell-EP)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  <a:cs typeface="Arial" charset="0"/>
              </a:rPr>
              <a:t>31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 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2.3.3 Assessment and use of FIVRs (7)</a:t>
            </a:r>
            <a:endParaRPr lang="en-US" altLang="en-US" sz="1700" dirty="0"/>
          </a:p>
        </p:txBody>
      </p:sp>
      <p:grpSp>
        <p:nvGrpSpPr>
          <p:cNvPr id="3" name="Group 2"/>
          <p:cNvGrpSpPr/>
          <p:nvPr/>
        </p:nvGrpSpPr>
        <p:grpSpPr>
          <a:xfrm>
            <a:off x="403425" y="1313765"/>
            <a:ext cx="8354040" cy="4788914"/>
            <a:chOff x="80964" y="1223755"/>
            <a:chExt cx="9063036" cy="5052287"/>
          </a:xfrm>
        </p:grpSpPr>
        <p:grpSp>
          <p:nvGrpSpPr>
            <p:cNvPr id="6" name="Group 5"/>
            <p:cNvGrpSpPr/>
            <p:nvPr/>
          </p:nvGrpSpPr>
          <p:grpSpPr>
            <a:xfrm>
              <a:off x="80964" y="1223755"/>
              <a:ext cx="9063036" cy="5052287"/>
              <a:chOff x="80964" y="1004388"/>
              <a:chExt cx="9063036" cy="5052287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58" r="902" b="3669"/>
              <a:stretch/>
            </p:blipFill>
            <p:spPr bwMode="auto">
              <a:xfrm>
                <a:off x="80964" y="1004388"/>
                <a:ext cx="8901112" cy="4710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" name="Rounded Rectangle 3"/>
              <p:cNvSpPr/>
              <p:nvPr/>
            </p:nvSpPr>
            <p:spPr bwMode="auto">
              <a:xfrm>
                <a:off x="1331640" y="5589240"/>
                <a:ext cx="675075" cy="315035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" name="Rounded Rectangle 6"/>
              <p:cNvSpPr/>
              <p:nvPr/>
            </p:nvSpPr>
            <p:spPr bwMode="auto">
              <a:xfrm>
                <a:off x="7992380" y="5589240"/>
                <a:ext cx="1151620" cy="467435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8" name="Rounded Rectangle 7"/>
            <p:cNvSpPr/>
            <p:nvPr/>
          </p:nvSpPr>
          <p:spPr bwMode="auto">
            <a:xfrm>
              <a:off x="6544794" y="2573905"/>
              <a:ext cx="1720365" cy="22502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" name="Rounded Rectangle 1"/>
            <p:cNvSpPr/>
            <p:nvPr/>
          </p:nvSpPr>
          <p:spPr bwMode="auto">
            <a:xfrm>
              <a:off x="431540" y="1223755"/>
              <a:ext cx="6345705" cy="675075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1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41" t="858" r="24550" b="85849"/>
            <a:stretch/>
          </p:blipFill>
          <p:spPr bwMode="auto">
            <a:xfrm>
              <a:off x="2631250" y="1487128"/>
              <a:ext cx="3875965" cy="392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76833912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(8)</a:t>
            </a:r>
          </a:p>
        </p:txBody>
      </p:sp>
      <p:pic>
        <p:nvPicPr>
          <p:cNvPr id="6146" name="Picture 2" descr="skylake sp hcc block diagram.sv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0980" y="548680"/>
            <a:ext cx="5226515" cy="61150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438" y="458670"/>
            <a:ext cx="417806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Example: Implementing per-core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FIVRs in an 18-core 6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gen.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pc="-50" dirty="0">
                <a:solidFill>
                  <a:schemeClr val="accent6"/>
                </a:solidFill>
                <a:latin typeface="+mj-lt"/>
              </a:rPr>
              <a:t>Skylake-SP  processor (2017) [</a:t>
            </a:r>
            <a:r>
              <a:rPr lang="hu-HU" spc="-50" dirty="0">
                <a:solidFill>
                  <a:schemeClr val="accent6"/>
                </a:solidFill>
                <a:latin typeface="+mj-lt"/>
              </a:rPr>
              <a:t>29</a:t>
            </a:r>
            <a:r>
              <a:rPr lang="en-US" spc="-50" dirty="0">
                <a:solidFill>
                  <a:schemeClr val="accent6"/>
                </a:solidFill>
                <a:latin typeface="+mj-lt"/>
              </a:rPr>
              <a:t>]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438" y="1493785"/>
            <a:ext cx="3845540" cy="2062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Here, we note that the Skylake-SP</a:t>
            </a:r>
          </a:p>
          <a:p>
            <a:r>
              <a:rPr lang="en-US" sz="1600" dirty="0">
                <a:latin typeface="+mj-lt"/>
              </a:rPr>
              <a:t>  </a:t>
            </a:r>
            <a:r>
              <a:rPr lang="en-US" sz="1600" spc="-50" dirty="0">
                <a:latin typeface="+mj-lt"/>
              </a:rPr>
              <a:t>(Scalable Processor) line introduced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2D mesh interconnect</a:t>
            </a:r>
            <a:r>
              <a:rPr lang="en-US" sz="1600" dirty="0">
                <a:latin typeface="+mj-lt"/>
              </a:rPr>
              <a:t> and makes</a:t>
            </a:r>
          </a:p>
          <a:p>
            <a:r>
              <a:rPr lang="en-US" sz="1600" dirty="0">
                <a:latin typeface="+mj-lt"/>
              </a:rPr>
              <a:t>  use of per-core FIVR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(for implementing PCPS (Per Core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P-State Control)) </a:t>
            </a:r>
            <a:r>
              <a:rPr lang="en-US" sz="1600" dirty="0">
                <a:latin typeface="+mj-lt"/>
              </a:rPr>
              <a:t>to reduce power</a:t>
            </a:r>
          </a:p>
          <a:p>
            <a:r>
              <a:rPr lang="en-US" sz="1600" dirty="0">
                <a:latin typeface="+mj-lt"/>
              </a:rPr>
              <a:t>  consumption, as seen in the </a:t>
            </a:r>
          </a:p>
          <a:p>
            <a:r>
              <a:rPr lang="en-US" sz="1600" dirty="0">
                <a:latin typeface="+mj-lt"/>
              </a:rPr>
              <a:t>  Figure below.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3806915" y="5589240"/>
            <a:ext cx="1395155" cy="126876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51519" y="6084295"/>
            <a:ext cx="39604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+mj-lt"/>
              </a:rPr>
              <a:t>SF:      Snoop Filter</a:t>
            </a:r>
          </a:p>
          <a:p>
            <a:r>
              <a:rPr lang="en-US" sz="1400" dirty="0">
                <a:latin typeface="+mj-lt"/>
              </a:rPr>
              <a:t>ADPLL: All-Digital Phase-Locked Loop</a:t>
            </a:r>
          </a:p>
          <a:p>
            <a:r>
              <a:rPr lang="en-US" sz="1400" dirty="0">
                <a:latin typeface="+mj-lt"/>
              </a:rPr>
              <a:t>           (clock generator)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711145" y="3609020"/>
            <a:ext cx="2420695" cy="2430270"/>
            <a:chOff x="611188" y="3924055"/>
            <a:chExt cx="2420695" cy="2430270"/>
          </a:xfrm>
        </p:grpSpPr>
        <p:pic>
          <p:nvPicPr>
            <p:cNvPr id="7" name="Picture 2" descr="skylake sp hcc block diagram.sv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63" t="83165" r="70609"/>
            <a:stretch/>
          </p:blipFill>
          <p:spPr bwMode="auto">
            <a:xfrm>
              <a:off x="791581" y="3924055"/>
              <a:ext cx="2240302" cy="20787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Oval 8"/>
            <p:cNvSpPr/>
            <p:nvPr/>
          </p:nvSpPr>
          <p:spPr bwMode="auto">
            <a:xfrm>
              <a:off x="611188" y="3924055"/>
              <a:ext cx="2420695" cy="2430270"/>
            </a:xfrm>
            <a:prstGeom prst="ellips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  <p:sp>
        <p:nvSpPr>
          <p:cNvPr id="4" name="Oval 3"/>
          <p:cNvSpPr/>
          <p:nvPr/>
        </p:nvSpPr>
        <p:spPr bwMode="auto">
          <a:xfrm>
            <a:off x="1992920" y="5409219"/>
            <a:ext cx="576000" cy="396000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72521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B44720-FA70-60E3-FE62-F4C393DF83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(9)</a:t>
            </a:r>
            <a:endParaRPr lang="hu-HU" sz="17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594060-F5B0-396F-2258-E63B09699EB9}"/>
              </a:ext>
            </a:extLst>
          </p:cNvPr>
          <p:cNvSpPr txBox="1"/>
          <p:nvPr/>
        </p:nvSpPr>
        <p:spPr>
          <a:xfrm>
            <a:off x="71438" y="503675"/>
            <a:ext cx="63050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FIVR without PCSC in Intel’s client processors</a:t>
            </a:r>
            <a:endParaRPr lang="hu-HU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46477EB-CB0A-0CD6-AE78-737860FA034F}"/>
              </a:ext>
            </a:extLst>
          </p:cNvPr>
          <p:cNvGrpSpPr/>
          <p:nvPr/>
        </p:nvGrpSpPr>
        <p:grpSpPr>
          <a:xfrm>
            <a:off x="71500" y="1735239"/>
            <a:ext cx="9226025" cy="2385403"/>
            <a:chOff x="71500" y="2193317"/>
            <a:chExt cx="9226025" cy="2385403"/>
          </a:xfrm>
        </p:grpSpPr>
        <p:cxnSp>
          <p:nvCxnSpPr>
            <p:cNvPr id="7" name="Egyenes összekötő nyíllal 6">
              <a:extLst>
                <a:ext uri="{FF2B5EF4-FFF2-40B4-BE49-F238E27FC236}">
                  <a16:creationId xmlns:a16="http://schemas.microsoft.com/office/drawing/2014/main" id="{5A10C4D1-B16F-20CF-0F49-6A3F47270605}"/>
                </a:ext>
              </a:extLst>
            </p:cNvPr>
            <p:cNvCxnSpPr/>
            <p:nvPr/>
          </p:nvCxnSpPr>
          <p:spPr>
            <a:xfrm flipV="1">
              <a:off x="1210578" y="4221978"/>
              <a:ext cx="7632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7">
              <a:extLst>
                <a:ext uri="{FF2B5EF4-FFF2-40B4-BE49-F238E27FC236}">
                  <a16:creationId xmlns:a16="http://schemas.microsoft.com/office/drawing/2014/main" id="{A3FA3A41-159D-AB88-21BB-BD02D0BBC29D}"/>
                </a:ext>
              </a:extLst>
            </p:cNvPr>
            <p:cNvCxnSpPr/>
            <p:nvPr/>
          </p:nvCxnSpPr>
          <p:spPr>
            <a:xfrm>
              <a:off x="1720374" y="416182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gyenes összekötő 18">
              <a:extLst>
                <a:ext uri="{FF2B5EF4-FFF2-40B4-BE49-F238E27FC236}">
                  <a16:creationId xmlns:a16="http://schemas.microsoft.com/office/drawing/2014/main" id="{E9CC6A82-0250-4414-7268-7D888CBF4DEC}"/>
                </a:ext>
              </a:extLst>
            </p:cNvPr>
            <p:cNvCxnSpPr/>
            <p:nvPr/>
          </p:nvCxnSpPr>
          <p:spPr>
            <a:xfrm>
              <a:off x="2334819" y="41605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gyenes összekötő 19">
              <a:extLst>
                <a:ext uri="{FF2B5EF4-FFF2-40B4-BE49-F238E27FC236}">
                  <a16:creationId xmlns:a16="http://schemas.microsoft.com/office/drawing/2014/main" id="{ADF0BB15-21F0-F5E6-059F-248147627E04}"/>
                </a:ext>
              </a:extLst>
            </p:cNvPr>
            <p:cNvCxnSpPr/>
            <p:nvPr/>
          </p:nvCxnSpPr>
          <p:spPr>
            <a:xfrm>
              <a:off x="2951707" y="416372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gyenes összekötő 20">
              <a:extLst>
                <a:ext uri="{FF2B5EF4-FFF2-40B4-BE49-F238E27FC236}">
                  <a16:creationId xmlns:a16="http://schemas.microsoft.com/office/drawing/2014/main" id="{53335024-494F-7151-4982-C0B002350F68}"/>
                </a:ext>
              </a:extLst>
            </p:cNvPr>
            <p:cNvCxnSpPr/>
            <p:nvPr/>
          </p:nvCxnSpPr>
          <p:spPr>
            <a:xfrm>
              <a:off x="3566152" y="41624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21">
              <a:extLst>
                <a:ext uri="{FF2B5EF4-FFF2-40B4-BE49-F238E27FC236}">
                  <a16:creationId xmlns:a16="http://schemas.microsoft.com/office/drawing/2014/main" id="{1DF8DE3E-9ADA-67A0-46B8-D91C2B5F17C9}"/>
                </a:ext>
              </a:extLst>
            </p:cNvPr>
            <p:cNvCxnSpPr/>
            <p:nvPr/>
          </p:nvCxnSpPr>
          <p:spPr>
            <a:xfrm>
              <a:off x="4181955" y="416182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22">
              <a:extLst>
                <a:ext uri="{FF2B5EF4-FFF2-40B4-BE49-F238E27FC236}">
                  <a16:creationId xmlns:a16="http://schemas.microsoft.com/office/drawing/2014/main" id="{C0D7249E-CFB7-95EB-4D59-DAE3C9EA4E46}"/>
                </a:ext>
              </a:extLst>
            </p:cNvPr>
            <p:cNvCxnSpPr/>
            <p:nvPr/>
          </p:nvCxnSpPr>
          <p:spPr>
            <a:xfrm>
              <a:off x="4796400" y="41605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Szövegdoboz 31">
              <a:extLst>
                <a:ext uri="{FF2B5EF4-FFF2-40B4-BE49-F238E27FC236}">
                  <a16:creationId xmlns:a16="http://schemas.microsoft.com/office/drawing/2014/main" id="{FEE7A894-1CE2-BC44-6DDC-467EF8D75C92}"/>
                </a:ext>
              </a:extLst>
            </p:cNvPr>
            <p:cNvSpPr txBox="1"/>
            <p:nvPr/>
          </p:nvSpPr>
          <p:spPr>
            <a:xfrm>
              <a:off x="1705633" y="4278966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15" name="Szövegdoboz 32">
              <a:extLst>
                <a:ext uri="{FF2B5EF4-FFF2-40B4-BE49-F238E27FC236}">
                  <a16:creationId xmlns:a16="http://schemas.microsoft.com/office/drawing/2014/main" id="{02FC750E-002D-E59E-79E8-D41D5924C816}"/>
                </a:ext>
              </a:extLst>
            </p:cNvPr>
            <p:cNvSpPr txBox="1"/>
            <p:nvPr/>
          </p:nvSpPr>
          <p:spPr>
            <a:xfrm>
              <a:off x="3004284" y="4278966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16" name="Szövegdoboz 33">
              <a:extLst>
                <a:ext uri="{FF2B5EF4-FFF2-40B4-BE49-F238E27FC236}">
                  <a16:creationId xmlns:a16="http://schemas.microsoft.com/office/drawing/2014/main" id="{2DF7DE75-43F6-A952-24C7-6D17C94DF3A7}"/>
                </a:ext>
              </a:extLst>
            </p:cNvPr>
            <p:cNvSpPr txBox="1"/>
            <p:nvPr/>
          </p:nvSpPr>
          <p:spPr>
            <a:xfrm>
              <a:off x="4219420" y="4284159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17" name="Szövegdoboz 34">
              <a:extLst>
                <a:ext uri="{FF2B5EF4-FFF2-40B4-BE49-F238E27FC236}">
                  <a16:creationId xmlns:a16="http://schemas.microsoft.com/office/drawing/2014/main" id="{D6A0AAA6-A909-0E62-29E3-BD21CF116874}"/>
                </a:ext>
              </a:extLst>
            </p:cNvPr>
            <p:cNvSpPr txBox="1"/>
            <p:nvPr/>
          </p:nvSpPr>
          <p:spPr>
            <a:xfrm>
              <a:off x="8494787" y="4294027"/>
              <a:ext cx="80273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cxnSp>
          <p:nvCxnSpPr>
            <p:cNvPr id="18" name="Egyenes összekötő 22">
              <a:extLst>
                <a:ext uri="{FF2B5EF4-FFF2-40B4-BE49-F238E27FC236}">
                  <a16:creationId xmlns:a16="http://schemas.microsoft.com/office/drawing/2014/main" id="{1CD6AE9D-5F31-8BD3-F4C1-E746143F1FE6}"/>
                </a:ext>
              </a:extLst>
            </p:cNvPr>
            <p:cNvCxnSpPr/>
            <p:nvPr/>
          </p:nvCxnSpPr>
          <p:spPr>
            <a:xfrm>
              <a:off x="5418829" y="416131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Egyenes összekötő 22">
              <a:extLst>
                <a:ext uri="{FF2B5EF4-FFF2-40B4-BE49-F238E27FC236}">
                  <a16:creationId xmlns:a16="http://schemas.microsoft.com/office/drawing/2014/main" id="{FEC0489B-3022-2F60-2B90-7CCF07700AAC}"/>
                </a:ext>
              </a:extLst>
            </p:cNvPr>
            <p:cNvCxnSpPr/>
            <p:nvPr/>
          </p:nvCxnSpPr>
          <p:spPr>
            <a:xfrm>
              <a:off x="6040523" y="414908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Szövegdoboz 33">
              <a:extLst>
                <a:ext uri="{FF2B5EF4-FFF2-40B4-BE49-F238E27FC236}">
                  <a16:creationId xmlns:a16="http://schemas.microsoft.com/office/drawing/2014/main" id="{33236DAF-1C93-087B-B4EA-E2540D4672F1}"/>
                </a:ext>
              </a:extLst>
            </p:cNvPr>
            <p:cNvSpPr txBox="1"/>
            <p:nvPr/>
          </p:nvSpPr>
          <p:spPr>
            <a:xfrm>
              <a:off x="5441048" y="4283012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1" name="Egyenes összekötő 22">
              <a:extLst>
                <a:ext uri="{FF2B5EF4-FFF2-40B4-BE49-F238E27FC236}">
                  <a16:creationId xmlns:a16="http://schemas.microsoft.com/office/drawing/2014/main" id="{6C5483A4-C0E3-5DD7-D76A-2B1BB3D59B65}"/>
                </a:ext>
              </a:extLst>
            </p:cNvPr>
            <p:cNvCxnSpPr/>
            <p:nvPr/>
          </p:nvCxnSpPr>
          <p:spPr>
            <a:xfrm>
              <a:off x="6657171" y="415462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Egyenes összekötő 14">
              <a:extLst>
                <a:ext uri="{FF2B5EF4-FFF2-40B4-BE49-F238E27FC236}">
                  <a16:creationId xmlns:a16="http://schemas.microsoft.com/office/drawing/2014/main" id="{8187A70D-8488-D69E-B4B2-E5353952D1DF}"/>
                </a:ext>
              </a:extLst>
            </p:cNvPr>
            <p:cNvCxnSpPr/>
            <p:nvPr/>
          </p:nvCxnSpPr>
          <p:spPr>
            <a:xfrm>
              <a:off x="7250649" y="416213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Szövegdoboz 33">
              <a:extLst>
                <a:ext uri="{FF2B5EF4-FFF2-40B4-BE49-F238E27FC236}">
                  <a16:creationId xmlns:a16="http://schemas.microsoft.com/office/drawing/2014/main" id="{50C9C842-5431-3F59-A0B8-C0F29E598ED2}"/>
                </a:ext>
              </a:extLst>
            </p:cNvPr>
            <p:cNvSpPr txBox="1"/>
            <p:nvPr/>
          </p:nvSpPr>
          <p:spPr>
            <a:xfrm>
              <a:off x="6709074" y="4292951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4" name="Egyenes összekötő 22">
              <a:extLst>
                <a:ext uri="{FF2B5EF4-FFF2-40B4-BE49-F238E27FC236}">
                  <a16:creationId xmlns:a16="http://schemas.microsoft.com/office/drawing/2014/main" id="{8D6274B8-AF8B-32A9-0FBA-F58A7DB4841E}"/>
                </a:ext>
              </a:extLst>
            </p:cNvPr>
            <p:cNvCxnSpPr/>
            <p:nvPr/>
          </p:nvCxnSpPr>
          <p:spPr>
            <a:xfrm>
              <a:off x="7844577" y="417367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gyenes összekötő 22">
              <a:extLst>
                <a:ext uri="{FF2B5EF4-FFF2-40B4-BE49-F238E27FC236}">
                  <a16:creationId xmlns:a16="http://schemas.microsoft.com/office/drawing/2014/main" id="{9F9AFE25-132E-66DD-1F2A-4505393B1EA8}"/>
                </a:ext>
              </a:extLst>
            </p:cNvPr>
            <p:cNvCxnSpPr/>
            <p:nvPr/>
          </p:nvCxnSpPr>
          <p:spPr>
            <a:xfrm>
              <a:off x="8439055" y="417367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Szövegdoboz 33">
              <a:extLst>
                <a:ext uri="{FF2B5EF4-FFF2-40B4-BE49-F238E27FC236}">
                  <a16:creationId xmlns:a16="http://schemas.microsoft.com/office/drawing/2014/main" id="{788FF766-015E-7D2A-0307-F7ABED2D1D45}"/>
                </a:ext>
              </a:extLst>
            </p:cNvPr>
            <p:cNvSpPr txBox="1"/>
            <p:nvPr/>
          </p:nvSpPr>
          <p:spPr>
            <a:xfrm>
              <a:off x="7846556" y="4294027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B5DBAE7-041A-D3BF-2A07-6F70133288BE}"/>
                </a:ext>
              </a:extLst>
            </p:cNvPr>
            <p:cNvSpPr txBox="1"/>
            <p:nvPr/>
          </p:nvSpPr>
          <p:spPr>
            <a:xfrm>
              <a:off x="2465107" y="2778382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7AB9541-02EE-CD01-2F62-92626271EEB6}"/>
                </a:ext>
              </a:extLst>
            </p:cNvPr>
            <p:cNvSpPr txBox="1"/>
            <p:nvPr/>
          </p:nvSpPr>
          <p:spPr>
            <a:xfrm>
              <a:off x="3255734" y="2784850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EF81F64-107A-C028-52EF-B332159F85BE}"/>
                </a:ext>
              </a:extLst>
            </p:cNvPr>
            <p:cNvSpPr txBox="1"/>
            <p:nvPr/>
          </p:nvSpPr>
          <p:spPr>
            <a:xfrm>
              <a:off x="3733650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EC81DC9-5324-D334-2D10-92668920DECA}"/>
                </a:ext>
              </a:extLst>
            </p:cNvPr>
            <p:cNvSpPr txBox="1"/>
            <p:nvPr/>
          </p:nvSpPr>
          <p:spPr>
            <a:xfrm>
              <a:off x="6242708" y="2788656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82587DA-177E-26ED-D291-A842B6213D9B}"/>
                </a:ext>
              </a:extLst>
            </p:cNvPr>
            <p:cNvSpPr txBox="1"/>
            <p:nvPr/>
          </p:nvSpPr>
          <p:spPr>
            <a:xfrm>
              <a:off x="2636785" y="340152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26D0000-09E0-3394-3713-C7AAE401DAC4}"/>
                </a:ext>
              </a:extLst>
            </p:cNvPr>
            <p:cNvSpPr txBox="1"/>
            <p:nvPr/>
          </p:nvSpPr>
          <p:spPr>
            <a:xfrm>
              <a:off x="2950936" y="2463347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B2ADDA8-F532-EDDC-C39B-3AECEC11B5B0}"/>
                </a:ext>
              </a:extLst>
            </p:cNvPr>
            <p:cNvSpPr txBox="1"/>
            <p:nvPr/>
          </p:nvSpPr>
          <p:spPr>
            <a:xfrm>
              <a:off x="5890214" y="2465157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34" name="Left-Right Arrow 33">
              <a:extLst>
                <a:ext uri="{FF2B5EF4-FFF2-40B4-BE49-F238E27FC236}">
                  <a16:creationId xmlns:a16="http://schemas.microsoft.com/office/drawing/2014/main" id="{DF3A9D5D-A104-4D15-D7AC-B5A26922B319}"/>
                </a:ext>
              </a:extLst>
            </p:cNvPr>
            <p:cNvSpPr/>
            <p:nvPr/>
          </p:nvSpPr>
          <p:spPr bwMode="auto">
            <a:xfrm>
              <a:off x="2634720" y="2872301"/>
              <a:ext cx="75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5" name="Left-Right Arrow 34">
              <a:extLst>
                <a:ext uri="{FF2B5EF4-FFF2-40B4-BE49-F238E27FC236}">
                  <a16:creationId xmlns:a16="http://schemas.microsoft.com/office/drawing/2014/main" id="{B389F199-A996-6B93-C4FD-9904692BF792}"/>
                </a:ext>
              </a:extLst>
            </p:cNvPr>
            <p:cNvSpPr/>
            <p:nvPr/>
          </p:nvSpPr>
          <p:spPr bwMode="auto">
            <a:xfrm>
              <a:off x="6386233" y="2868392"/>
              <a:ext cx="2232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6" name="Left-Right Arrow 35">
              <a:extLst>
                <a:ext uri="{FF2B5EF4-FFF2-40B4-BE49-F238E27FC236}">
                  <a16:creationId xmlns:a16="http://schemas.microsoft.com/office/drawing/2014/main" id="{CCCEB5D6-8E55-BC62-0F43-F30D47E8BE71}"/>
                </a:ext>
              </a:extLst>
            </p:cNvPr>
            <p:cNvSpPr/>
            <p:nvPr/>
          </p:nvSpPr>
          <p:spPr bwMode="auto">
            <a:xfrm>
              <a:off x="3348140" y="3723487"/>
              <a:ext cx="453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70CFA88F-7C12-939D-8150-E38C06A9DCBA}"/>
                </a:ext>
              </a:extLst>
            </p:cNvPr>
            <p:cNvSpPr/>
            <p:nvPr/>
          </p:nvSpPr>
          <p:spPr bwMode="auto">
            <a:xfrm>
              <a:off x="8439055" y="2778382"/>
              <a:ext cx="284767" cy="369332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CB09DDB5-2F4D-81DA-AB75-6600CCD7CBB0}"/>
                </a:ext>
              </a:extLst>
            </p:cNvPr>
            <p:cNvSpPr/>
            <p:nvPr/>
          </p:nvSpPr>
          <p:spPr bwMode="auto">
            <a:xfrm>
              <a:off x="895881" y="3644733"/>
              <a:ext cx="247179" cy="32432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F367206-585D-2FA5-FB2D-17EFD12B4383}"/>
                </a:ext>
              </a:extLst>
            </p:cNvPr>
            <p:cNvSpPr txBox="1"/>
            <p:nvPr/>
          </p:nvSpPr>
          <p:spPr>
            <a:xfrm>
              <a:off x="71500" y="2581933"/>
              <a:ext cx="192745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spc="-80" dirty="0">
                  <a:latin typeface="+mj-lt"/>
                </a:rPr>
                <a:t>FIVR without PCPS</a:t>
              </a:r>
            </a:p>
            <a:p>
              <a:pPr algn="ctr"/>
              <a:r>
                <a:rPr lang="en-US" sz="1400" b="1" dirty="0">
                  <a:latin typeface="+mj-lt"/>
                </a:rPr>
                <a:t> for clients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8DC3D06-3302-9C45-0DE6-F171EC2947B2}"/>
                </a:ext>
              </a:extLst>
            </p:cNvPr>
            <p:cNvSpPr txBox="1"/>
            <p:nvPr/>
          </p:nvSpPr>
          <p:spPr>
            <a:xfrm>
              <a:off x="161510" y="3519010"/>
              <a:ext cx="169469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latin typeface="+mj-lt"/>
                </a:rPr>
                <a:t>FIVR and PCPS</a:t>
              </a:r>
            </a:p>
            <a:p>
              <a:pPr algn="ctr"/>
              <a:r>
                <a:rPr lang="en-US" sz="1400" b="1" dirty="0">
                  <a:latin typeface="+mj-lt"/>
                </a:rPr>
                <a:t> for servers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53AA1E9-FFED-F7B0-2684-6643057EE574}"/>
                </a:ext>
              </a:extLst>
            </p:cNvPr>
            <p:cNvSpPr txBox="1"/>
            <p:nvPr/>
          </p:nvSpPr>
          <p:spPr>
            <a:xfrm>
              <a:off x="6911376" y="3387344"/>
              <a:ext cx="10413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F3FFC0E-2B58-0A29-04E8-041E9ABC7611}"/>
                </a:ext>
              </a:extLst>
            </p:cNvPr>
            <p:cNvSpPr txBox="1"/>
            <p:nvPr/>
          </p:nvSpPr>
          <p:spPr>
            <a:xfrm>
              <a:off x="7579497" y="2769134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BF3292B-F049-88B8-104C-19DEB7C43119}"/>
                </a:ext>
              </a:extLst>
            </p:cNvPr>
            <p:cNvSpPr txBox="1"/>
            <p:nvPr/>
          </p:nvSpPr>
          <p:spPr>
            <a:xfrm>
              <a:off x="3227192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EF1B5AD-68BB-179A-9ADD-67652E4DC107}"/>
                </a:ext>
              </a:extLst>
            </p:cNvPr>
            <p:cNvSpPr txBox="1"/>
            <p:nvPr/>
          </p:nvSpPr>
          <p:spPr>
            <a:xfrm>
              <a:off x="4272581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36C4780-7465-941C-B1CE-D23F5788F3E5}"/>
                </a:ext>
              </a:extLst>
            </p:cNvPr>
            <p:cNvSpPr txBox="1"/>
            <p:nvPr/>
          </p:nvSpPr>
          <p:spPr>
            <a:xfrm>
              <a:off x="2006715" y="246334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41DA070-55ED-A56B-2DF0-DA437C9B83F8}"/>
                </a:ext>
              </a:extLst>
            </p:cNvPr>
            <p:cNvSpPr txBox="1"/>
            <p:nvPr/>
          </p:nvSpPr>
          <p:spPr>
            <a:xfrm>
              <a:off x="3671900" y="3391253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67EDE5-281F-09D7-0EFF-4BD6A4DE7E49}"/>
                </a:ext>
              </a:extLst>
            </p:cNvPr>
            <p:cNvSpPr txBox="1"/>
            <p:nvPr/>
          </p:nvSpPr>
          <p:spPr>
            <a:xfrm>
              <a:off x="5027392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3188027F-2493-5104-BC7C-76CE9A8CF17A}"/>
                </a:ext>
              </a:extLst>
            </p:cNvPr>
            <p:cNvSpPr txBox="1"/>
            <p:nvPr/>
          </p:nvSpPr>
          <p:spPr>
            <a:xfrm>
              <a:off x="4526995" y="3113965"/>
              <a:ext cx="1200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Skylake</a:t>
              </a:r>
              <a:r>
                <a:rPr lang="en-US" sz="1400" dirty="0">
                  <a:latin typeface="+mj-lt"/>
                </a:rPr>
                <a:t>-SP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4C059A-CF24-C469-563E-B7E721BED826}"/>
                </a:ext>
              </a:extLst>
            </p:cNvPr>
            <p:cNvSpPr txBox="1"/>
            <p:nvPr/>
          </p:nvSpPr>
          <p:spPr>
            <a:xfrm>
              <a:off x="6152517" y="3654025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309A42B-80A3-2446-65BF-5D7A97688A22}"/>
                </a:ext>
              </a:extLst>
            </p:cNvPr>
            <p:cNvSpPr txBox="1"/>
            <p:nvPr/>
          </p:nvSpPr>
          <p:spPr>
            <a:xfrm>
              <a:off x="5537653" y="3383995"/>
              <a:ext cx="146461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Cascade-Lake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4C7CD55-06CC-EE65-5227-9E0B4E388AE4}"/>
                </a:ext>
              </a:extLst>
            </p:cNvPr>
            <p:cNvSpPr txBox="1"/>
            <p:nvPr/>
          </p:nvSpPr>
          <p:spPr>
            <a:xfrm>
              <a:off x="7298190" y="3654025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AEDF4C63-2B69-0B2F-84CC-2D074DF32FC5}"/>
                </a:ext>
              </a:extLst>
            </p:cNvPr>
            <p:cNvSpPr txBox="1"/>
            <p:nvPr/>
          </p:nvSpPr>
          <p:spPr>
            <a:xfrm>
              <a:off x="7136401" y="2459293"/>
              <a:ext cx="1171014" cy="311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Alder Lake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63EBA9D-EFB2-C113-8E7C-3B1AFF767480}"/>
                </a:ext>
              </a:extLst>
            </p:cNvPr>
            <p:cNvSpPr txBox="1"/>
            <p:nvPr/>
          </p:nvSpPr>
          <p:spPr>
            <a:xfrm>
              <a:off x="2052336" y="2193317"/>
              <a:ext cx="9444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4th gen.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2293E07-D0E5-93C2-2C7C-167540C2860A}"/>
                </a:ext>
              </a:extLst>
            </p:cNvPr>
            <p:cNvSpPr txBox="1"/>
            <p:nvPr/>
          </p:nvSpPr>
          <p:spPr>
            <a:xfrm>
              <a:off x="3042446" y="2193317"/>
              <a:ext cx="9444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5th gen.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AD99BDC-FADC-0994-EEA2-39BD1AB5FC81}"/>
                </a:ext>
              </a:extLst>
            </p:cNvPr>
            <p:cNvSpPr txBox="1"/>
            <p:nvPr/>
          </p:nvSpPr>
          <p:spPr>
            <a:xfrm>
              <a:off x="5877761" y="2193317"/>
              <a:ext cx="10583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10</a:t>
              </a:r>
              <a:r>
                <a:rPr lang="en-US" sz="1400" baseline="30000" dirty="0">
                  <a:latin typeface="+mj-lt"/>
                </a:rPr>
                <a:t>th</a:t>
              </a:r>
              <a:r>
                <a:rPr lang="en-US" sz="1400" dirty="0">
                  <a:latin typeface="+mj-lt"/>
                </a:rPr>
                <a:t>  gen.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92D9CE7-75DA-441B-3C94-598EEEAAB613}"/>
                </a:ext>
              </a:extLst>
            </p:cNvPr>
            <p:cNvSpPr txBox="1"/>
            <p:nvPr/>
          </p:nvSpPr>
          <p:spPr>
            <a:xfrm>
              <a:off x="7204107" y="2193317"/>
              <a:ext cx="10583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12</a:t>
              </a:r>
              <a:r>
                <a:rPr lang="en-US" sz="1400" baseline="30000" dirty="0">
                  <a:latin typeface="+mj-lt"/>
                </a:rPr>
                <a:t>th</a:t>
              </a:r>
              <a:r>
                <a:rPr lang="en-US" sz="1400" dirty="0">
                  <a:latin typeface="+mj-lt"/>
                </a:rPr>
                <a:t>  gen.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34DF2065-0711-CB8A-0DA7-B1D6631EF784}"/>
              </a:ext>
            </a:extLst>
          </p:cNvPr>
          <p:cNvSpPr txBox="1"/>
          <p:nvPr/>
        </p:nvSpPr>
        <p:spPr>
          <a:xfrm>
            <a:off x="161510" y="4117533"/>
            <a:ext cx="87296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Use of integrated voltage regulation in Intel’s client- and server processors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84111A5-6CEA-1A1D-B5A4-88E329C6D18B}"/>
              </a:ext>
            </a:extLst>
          </p:cNvPr>
          <p:cNvSpPr/>
          <p:nvPr/>
        </p:nvSpPr>
        <p:spPr bwMode="auto">
          <a:xfrm>
            <a:off x="-18510" y="926790"/>
            <a:ext cx="9143999" cy="612000"/>
          </a:xfrm>
          <a:prstGeom prst="roundRect">
            <a:avLst/>
          </a:prstGeom>
          <a:solidFill>
            <a:srgbClr val="DDF2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01C69E7-07CD-F475-4254-4898C35D458E}"/>
              </a:ext>
            </a:extLst>
          </p:cNvPr>
          <p:cNvSpPr txBox="1"/>
          <p:nvPr/>
        </p:nvSpPr>
        <p:spPr>
          <a:xfrm>
            <a:off x="161510" y="926790"/>
            <a:ext cx="919033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While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introduced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FIVR</a:t>
            </a:r>
            <a:r>
              <a:rPr lang="en-US" sz="1600" dirty="0">
                <a:latin typeface="+mj-lt"/>
              </a:rPr>
              <a:t> in their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Haswell client line in 2013, it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did not implement</a:t>
            </a:r>
          </a:p>
          <a:p>
            <a:r>
              <a:rPr lang="en-US" sz="1600" spc="-40" dirty="0">
                <a:solidFill>
                  <a:srgbClr val="FF0000"/>
                </a:solidFill>
                <a:latin typeface="+mj-lt"/>
              </a:rPr>
              <a:t>      PCPS </a:t>
            </a:r>
            <a:r>
              <a:rPr lang="en-US" sz="1600" spc="-40">
                <a:solidFill>
                  <a:srgbClr val="0070C0"/>
                </a:solidFill>
                <a:latin typeface="+mj-lt"/>
              </a:rPr>
              <a:t>(Per-Core-P-state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Control) additionally, </a:t>
            </a:r>
            <a:r>
              <a:rPr lang="en-US" sz="1600" spc="-40" dirty="0">
                <a:latin typeface="+mj-lt"/>
              </a:rPr>
              <a:t>as shown below.</a:t>
            </a:r>
            <a:endParaRPr lang="hu-HU" sz="1600" spc="-40" dirty="0">
              <a:latin typeface="+mj-lt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0E3AB878-8E48-44E3-3875-4D95C0164C04}"/>
              </a:ext>
            </a:extLst>
          </p:cNvPr>
          <p:cNvSpPr/>
          <p:nvPr/>
        </p:nvSpPr>
        <p:spPr bwMode="auto">
          <a:xfrm>
            <a:off x="2510" y="4530633"/>
            <a:ext cx="9144000" cy="1800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3CB2F16-22C7-1094-089C-26690BC4F649}"/>
              </a:ext>
            </a:extLst>
          </p:cNvPr>
          <p:cNvSpPr txBox="1"/>
          <p:nvPr/>
        </p:nvSpPr>
        <p:spPr>
          <a:xfrm>
            <a:off x="206515" y="4570554"/>
            <a:ext cx="9496055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reason </a:t>
            </a:r>
            <a:r>
              <a:rPr lang="en-US" sz="1600" spc="-20" dirty="0">
                <a:latin typeface="+mj-lt"/>
              </a:rPr>
              <a:t>why Intel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did not introduce PCPS along FIVR </a:t>
            </a:r>
            <a:r>
              <a:rPr lang="en-US" sz="1600" spc="-20" dirty="0">
                <a:latin typeface="+mj-lt"/>
              </a:rPr>
              <a:t>in their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client processors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 is not published.</a:t>
            </a:r>
          </a:p>
          <a:p>
            <a:r>
              <a:rPr lang="en-US" dirty="0"/>
              <a:t>     Nevertheless, it can be assumed that </a:t>
            </a:r>
            <a:r>
              <a:rPr lang="en-US" dirty="0">
                <a:solidFill>
                  <a:srgbClr val="0070C0"/>
                </a:solidFill>
              </a:rPr>
              <a:t>Intel may not have found the </a:t>
            </a:r>
            <a:r>
              <a:rPr lang="en-US" dirty="0">
                <a:solidFill>
                  <a:srgbClr val="FF0000"/>
                </a:solidFill>
              </a:rPr>
              <a:t>expected gain </a:t>
            </a:r>
          </a:p>
          <a:p>
            <a:r>
              <a:rPr lang="en-US" dirty="0">
                <a:solidFill>
                  <a:srgbClr val="0070C0"/>
                </a:solidFill>
              </a:rPr>
              <a:t>       of using PCPS in case of </a:t>
            </a:r>
            <a:r>
              <a:rPr lang="en-US" spc="-30" dirty="0">
                <a:solidFill>
                  <a:srgbClr val="0070C0"/>
                </a:solidFill>
              </a:rPr>
              <a:t>low-core count client processors</a:t>
            </a:r>
            <a:r>
              <a:rPr lang="en-US" spc="-30" dirty="0"/>
              <a:t> (such as the up to 4-core</a:t>
            </a:r>
          </a:p>
          <a:p>
            <a:r>
              <a:rPr lang="en-US" spc="-30" dirty="0"/>
              <a:t>       Haswell or Broadwell </a:t>
            </a:r>
            <a:r>
              <a:rPr lang="en-US" dirty="0"/>
              <a:t>client processors). </a:t>
            </a:r>
            <a:r>
              <a:rPr lang="en-US" dirty="0">
                <a:solidFill>
                  <a:srgbClr val="0070C0"/>
                </a:solidFill>
              </a:rPr>
              <a:t>high enough to justify the cost of </a:t>
            </a:r>
          </a:p>
          <a:p>
            <a:r>
              <a:rPr lang="en-US" dirty="0">
                <a:solidFill>
                  <a:srgbClr val="0070C0"/>
                </a:solidFill>
              </a:rPr>
              <a:t>       implementing PCPS.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27976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3" grpId="0" animBg="1"/>
      <p:bldP spid="59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6481BE-CFE4-F1E5-DF1C-2461DC4E1C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(10)</a:t>
            </a:r>
            <a:endParaRPr lang="hu-HU" sz="17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382FE23-B8CC-971D-9903-851FDD8E82E4}"/>
              </a:ext>
            </a:extLst>
          </p:cNvPr>
          <p:cNvSpPr txBox="1"/>
          <p:nvPr/>
        </p:nvSpPr>
        <p:spPr>
          <a:xfrm>
            <a:off x="71436" y="503675"/>
            <a:ext cx="90725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Cancellation of FIVR in client processors after the Broadwell line </a:t>
            </a:r>
            <a:endParaRPr lang="hu-HU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AA68A62-15AE-48A8-4A5E-4BE549821439}"/>
              </a:ext>
            </a:extLst>
          </p:cNvPr>
          <p:cNvGrpSpPr/>
          <p:nvPr/>
        </p:nvGrpSpPr>
        <p:grpSpPr>
          <a:xfrm>
            <a:off x="71500" y="953725"/>
            <a:ext cx="9226025" cy="2385403"/>
            <a:chOff x="71500" y="2193317"/>
            <a:chExt cx="9226025" cy="2385403"/>
          </a:xfrm>
        </p:grpSpPr>
        <p:cxnSp>
          <p:nvCxnSpPr>
            <p:cNvPr id="6" name="Egyenes összekötő nyíllal 6">
              <a:extLst>
                <a:ext uri="{FF2B5EF4-FFF2-40B4-BE49-F238E27FC236}">
                  <a16:creationId xmlns:a16="http://schemas.microsoft.com/office/drawing/2014/main" id="{EFC7DA0A-EFC1-3503-A44F-11D50110B063}"/>
                </a:ext>
              </a:extLst>
            </p:cNvPr>
            <p:cNvCxnSpPr/>
            <p:nvPr/>
          </p:nvCxnSpPr>
          <p:spPr>
            <a:xfrm flipV="1">
              <a:off x="1210578" y="4221978"/>
              <a:ext cx="7632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7">
              <a:extLst>
                <a:ext uri="{FF2B5EF4-FFF2-40B4-BE49-F238E27FC236}">
                  <a16:creationId xmlns:a16="http://schemas.microsoft.com/office/drawing/2014/main" id="{0DF56970-BD7F-D3E6-F2DD-67B1A6CDCE5B}"/>
                </a:ext>
              </a:extLst>
            </p:cNvPr>
            <p:cNvCxnSpPr/>
            <p:nvPr/>
          </p:nvCxnSpPr>
          <p:spPr>
            <a:xfrm>
              <a:off x="1720374" y="416182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8">
              <a:extLst>
                <a:ext uri="{FF2B5EF4-FFF2-40B4-BE49-F238E27FC236}">
                  <a16:creationId xmlns:a16="http://schemas.microsoft.com/office/drawing/2014/main" id="{E778B35F-9B1D-46CA-C1A3-E2C5DFE72948}"/>
                </a:ext>
              </a:extLst>
            </p:cNvPr>
            <p:cNvCxnSpPr/>
            <p:nvPr/>
          </p:nvCxnSpPr>
          <p:spPr>
            <a:xfrm>
              <a:off x="2334819" y="41605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gyenes összekötő 19">
              <a:extLst>
                <a:ext uri="{FF2B5EF4-FFF2-40B4-BE49-F238E27FC236}">
                  <a16:creationId xmlns:a16="http://schemas.microsoft.com/office/drawing/2014/main" id="{746D1AEF-7179-7089-7764-E573C4301CA5}"/>
                </a:ext>
              </a:extLst>
            </p:cNvPr>
            <p:cNvCxnSpPr/>
            <p:nvPr/>
          </p:nvCxnSpPr>
          <p:spPr>
            <a:xfrm>
              <a:off x="2951707" y="416372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gyenes összekötő 20">
              <a:extLst>
                <a:ext uri="{FF2B5EF4-FFF2-40B4-BE49-F238E27FC236}">
                  <a16:creationId xmlns:a16="http://schemas.microsoft.com/office/drawing/2014/main" id="{8F6E9FD5-AE56-930C-E085-AA5C5DEB472F}"/>
                </a:ext>
              </a:extLst>
            </p:cNvPr>
            <p:cNvCxnSpPr/>
            <p:nvPr/>
          </p:nvCxnSpPr>
          <p:spPr>
            <a:xfrm>
              <a:off x="3566152" y="41624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gyenes összekötő 21">
              <a:extLst>
                <a:ext uri="{FF2B5EF4-FFF2-40B4-BE49-F238E27FC236}">
                  <a16:creationId xmlns:a16="http://schemas.microsoft.com/office/drawing/2014/main" id="{FEEBDA31-EF31-A083-B992-C76F50EEE5CA}"/>
                </a:ext>
              </a:extLst>
            </p:cNvPr>
            <p:cNvCxnSpPr/>
            <p:nvPr/>
          </p:nvCxnSpPr>
          <p:spPr>
            <a:xfrm>
              <a:off x="4181955" y="416182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22">
              <a:extLst>
                <a:ext uri="{FF2B5EF4-FFF2-40B4-BE49-F238E27FC236}">
                  <a16:creationId xmlns:a16="http://schemas.microsoft.com/office/drawing/2014/main" id="{CC38A447-20D7-F59F-4133-4F4B084B073E}"/>
                </a:ext>
              </a:extLst>
            </p:cNvPr>
            <p:cNvCxnSpPr/>
            <p:nvPr/>
          </p:nvCxnSpPr>
          <p:spPr>
            <a:xfrm>
              <a:off x="4796400" y="41605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Szövegdoboz 31">
              <a:extLst>
                <a:ext uri="{FF2B5EF4-FFF2-40B4-BE49-F238E27FC236}">
                  <a16:creationId xmlns:a16="http://schemas.microsoft.com/office/drawing/2014/main" id="{B7A1C0B6-EB8B-33BE-121B-24F583058891}"/>
                </a:ext>
              </a:extLst>
            </p:cNvPr>
            <p:cNvSpPr txBox="1"/>
            <p:nvPr/>
          </p:nvSpPr>
          <p:spPr>
            <a:xfrm>
              <a:off x="1705633" y="4278966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14" name="Szövegdoboz 32">
              <a:extLst>
                <a:ext uri="{FF2B5EF4-FFF2-40B4-BE49-F238E27FC236}">
                  <a16:creationId xmlns:a16="http://schemas.microsoft.com/office/drawing/2014/main" id="{547C42ED-E7EE-0A02-9EBE-B858AD1B5155}"/>
                </a:ext>
              </a:extLst>
            </p:cNvPr>
            <p:cNvSpPr txBox="1"/>
            <p:nvPr/>
          </p:nvSpPr>
          <p:spPr>
            <a:xfrm>
              <a:off x="3004284" y="4278966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15" name="Szövegdoboz 33">
              <a:extLst>
                <a:ext uri="{FF2B5EF4-FFF2-40B4-BE49-F238E27FC236}">
                  <a16:creationId xmlns:a16="http://schemas.microsoft.com/office/drawing/2014/main" id="{C3E37952-C625-E5CD-8348-A73F36EB44C2}"/>
                </a:ext>
              </a:extLst>
            </p:cNvPr>
            <p:cNvSpPr txBox="1"/>
            <p:nvPr/>
          </p:nvSpPr>
          <p:spPr>
            <a:xfrm>
              <a:off x="4219420" y="4284159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16" name="Szövegdoboz 34">
              <a:extLst>
                <a:ext uri="{FF2B5EF4-FFF2-40B4-BE49-F238E27FC236}">
                  <a16:creationId xmlns:a16="http://schemas.microsoft.com/office/drawing/2014/main" id="{EE72EEC7-D81C-E083-B094-67D5F76DA87C}"/>
                </a:ext>
              </a:extLst>
            </p:cNvPr>
            <p:cNvSpPr txBox="1"/>
            <p:nvPr/>
          </p:nvSpPr>
          <p:spPr>
            <a:xfrm>
              <a:off x="8494787" y="4294027"/>
              <a:ext cx="80273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cxnSp>
          <p:nvCxnSpPr>
            <p:cNvPr id="17" name="Egyenes összekötő 22">
              <a:extLst>
                <a:ext uri="{FF2B5EF4-FFF2-40B4-BE49-F238E27FC236}">
                  <a16:creationId xmlns:a16="http://schemas.microsoft.com/office/drawing/2014/main" id="{78C6C4E4-AA7A-2D78-5431-BE060CDF8B17}"/>
                </a:ext>
              </a:extLst>
            </p:cNvPr>
            <p:cNvCxnSpPr/>
            <p:nvPr/>
          </p:nvCxnSpPr>
          <p:spPr>
            <a:xfrm>
              <a:off x="5418829" y="416131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gyenes összekötő 22">
              <a:extLst>
                <a:ext uri="{FF2B5EF4-FFF2-40B4-BE49-F238E27FC236}">
                  <a16:creationId xmlns:a16="http://schemas.microsoft.com/office/drawing/2014/main" id="{85F9BE82-5C51-45BA-04A6-CB8388ADBF17}"/>
                </a:ext>
              </a:extLst>
            </p:cNvPr>
            <p:cNvCxnSpPr/>
            <p:nvPr/>
          </p:nvCxnSpPr>
          <p:spPr>
            <a:xfrm>
              <a:off x="6040523" y="414908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Szövegdoboz 33">
              <a:extLst>
                <a:ext uri="{FF2B5EF4-FFF2-40B4-BE49-F238E27FC236}">
                  <a16:creationId xmlns:a16="http://schemas.microsoft.com/office/drawing/2014/main" id="{6AFA6943-8AD5-D3D5-86B3-5A78A8A2551F}"/>
                </a:ext>
              </a:extLst>
            </p:cNvPr>
            <p:cNvSpPr txBox="1"/>
            <p:nvPr/>
          </p:nvSpPr>
          <p:spPr>
            <a:xfrm>
              <a:off x="5441048" y="4283012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0" name="Egyenes összekötő 22">
              <a:extLst>
                <a:ext uri="{FF2B5EF4-FFF2-40B4-BE49-F238E27FC236}">
                  <a16:creationId xmlns:a16="http://schemas.microsoft.com/office/drawing/2014/main" id="{03F77E7A-C2D5-3AF5-7A72-4A17622601CA}"/>
                </a:ext>
              </a:extLst>
            </p:cNvPr>
            <p:cNvCxnSpPr/>
            <p:nvPr/>
          </p:nvCxnSpPr>
          <p:spPr>
            <a:xfrm>
              <a:off x="6657171" y="415462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Egyenes összekötő 14">
              <a:extLst>
                <a:ext uri="{FF2B5EF4-FFF2-40B4-BE49-F238E27FC236}">
                  <a16:creationId xmlns:a16="http://schemas.microsoft.com/office/drawing/2014/main" id="{2B635136-9218-F079-B4FF-A1D4610D3E03}"/>
                </a:ext>
              </a:extLst>
            </p:cNvPr>
            <p:cNvCxnSpPr/>
            <p:nvPr/>
          </p:nvCxnSpPr>
          <p:spPr>
            <a:xfrm>
              <a:off x="7250649" y="416213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Szövegdoboz 33">
              <a:extLst>
                <a:ext uri="{FF2B5EF4-FFF2-40B4-BE49-F238E27FC236}">
                  <a16:creationId xmlns:a16="http://schemas.microsoft.com/office/drawing/2014/main" id="{D8C8C50F-2D5D-0792-8DD1-D8AE01DB2E26}"/>
                </a:ext>
              </a:extLst>
            </p:cNvPr>
            <p:cNvSpPr txBox="1"/>
            <p:nvPr/>
          </p:nvSpPr>
          <p:spPr>
            <a:xfrm>
              <a:off x="6709074" y="4292951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3" name="Egyenes összekötő 22">
              <a:extLst>
                <a:ext uri="{FF2B5EF4-FFF2-40B4-BE49-F238E27FC236}">
                  <a16:creationId xmlns:a16="http://schemas.microsoft.com/office/drawing/2014/main" id="{7BF47799-61DF-F863-9419-4CD616B13631}"/>
                </a:ext>
              </a:extLst>
            </p:cNvPr>
            <p:cNvCxnSpPr/>
            <p:nvPr/>
          </p:nvCxnSpPr>
          <p:spPr>
            <a:xfrm>
              <a:off x="7844577" y="417367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Egyenes összekötő 22">
              <a:extLst>
                <a:ext uri="{FF2B5EF4-FFF2-40B4-BE49-F238E27FC236}">
                  <a16:creationId xmlns:a16="http://schemas.microsoft.com/office/drawing/2014/main" id="{BF3A4680-F951-796D-F1FF-798B295FEB7B}"/>
                </a:ext>
              </a:extLst>
            </p:cNvPr>
            <p:cNvCxnSpPr/>
            <p:nvPr/>
          </p:nvCxnSpPr>
          <p:spPr>
            <a:xfrm>
              <a:off x="8439055" y="417367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Szövegdoboz 33">
              <a:extLst>
                <a:ext uri="{FF2B5EF4-FFF2-40B4-BE49-F238E27FC236}">
                  <a16:creationId xmlns:a16="http://schemas.microsoft.com/office/drawing/2014/main" id="{88A6FCDA-395B-867A-801F-51EF5033F169}"/>
                </a:ext>
              </a:extLst>
            </p:cNvPr>
            <p:cNvSpPr txBox="1"/>
            <p:nvPr/>
          </p:nvSpPr>
          <p:spPr>
            <a:xfrm>
              <a:off x="7846556" y="4294027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4A30740-0A63-7930-8A15-C83734A0D279}"/>
                </a:ext>
              </a:extLst>
            </p:cNvPr>
            <p:cNvSpPr txBox="1"/>
            <p:nvPr/>
          </p:nvSpPr>
          <p:spPr>
            <a:xfrm>
              <a:off x="2465107" y="2778382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C8EC61F-68C0-2BD0-95A2-D43624A7756F}"/>
                </a:ext>
              </a:extLst>
            </p:cNvPr>
            <p:cNvSpPr txBox="1"/>
            <p:nvPr/>
          </p:nvSpPr>
          <p:spPr>
            <a:xfrm>
              <a:off x="3255734" y="2784850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2B07EA5-1D2C-A29C-CB8E-A7CF2154539D}"/>
                </a:ext>
              </a:extLst>
            </p:cNvPr>
            <p:cNvSpPr txBox="1"/>
            <p:nvPr/>
          </p:nvSpPr>
          <p:spPr>
            <a:xfrm>
              <a:off x="3733650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EAC835E-9A55-9FE8-2884-934395264E0C}"/>
                </a:ext>
              </a:extLst>
            </p:cNvPr>
            <p:cNvSpPr txBox="1"/>
            <p:nvPr/>
          </p:nvSpPr>
          <p:spPr>
            <a:xfrm>
              <a:off x="6242708" y="2788656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E8E46C0-7FEA-EDA9-DBF1-CA2B972877C7}"/>
                </a:ext>
              </a:extLst>
            </p:cNvPr>
            <p:cNvSpPr txBox="1"/>
            <p:nvPr/>
          </p:nvSpPr>
          <p:spPr>
            <a:xfrm>
              <a:off x="2636785" y="340152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BCDE93D-44B7-0E45-549C-3D1E08D25311}"/>
                </a:ext>
              </a:extLst>
            </p:cNvPr>
            <p:cNvSpPr txBox="1"/>
            <p:nvPr/>
          </p:nvSpPr>
          <p:spPr>
            <a:xfrm>
              <a:off x="2950936" y="2463347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AE20041-F2E3-7280-1FDD-ABC609F38F3A}"/>
                </a:ext>
              </a:extLst>
            </p:cNvPr>
            <p:cNvSpPr txBox="1"/>
            <p:nvPr/>
          </p:nvSpPr>
          <p:spPr>
            <a:xfrm>
              <a:off x="5890214" y="2465157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33" name="Left-Right Arrow 33">
              <a:extLst>
                <a:ext uri="{FF2B5EF4-FFF2-40B4-BE49-F238E27FC236}">
                  <a16:creationId xmlns:a16="http://schemas.microsoft.com/office/drawing/2014/main" id="{628B9CB5-8291-DA2D-5778-476760B2B7A2}"/>
                </a:ext>
              </a:extLst>
            </p:cNvPr>
            <p:cNvSpPr/>
            <p:nvPr/>
          </p:nvSpPr>
          <p:spPr bwMode="auto">
            <a:xfrm>
              <a:off x="2634720" y="2872301"/>
              <a:ext cx="75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4" name="Left-Right Arrow 34">
              <a:extLst>
                <a:ext uri="{FF2B5EF4-FFF2-40B4-BE49-F238E27FC236}">
                  <a16:creationId xmlns:a16="http://schemas.microsoft.com/office/drawing/2014/main" id="{A622D292-0881-A792-20EA-510BABC1C23F}"/>
                </a:ext>
              </a:extLst>
            </p:cNvPr>
            <p:cNvSpPr/>
            <p:nvPr/>
          </p:nvSpPr>
          <p:spPr bwMode="auto">
            <a:xfrm>
              <a:off x="6386233" y="2868392"/>
              <a:ext cx="2232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5" name="Left-Right Arrow 35">
              <a:extLst>
                <a:ext uri="{FF2B5EF4-FFF2-40B4-BE49-F238E27FC236}">
                  <a16:creationId xmlns:a16="http://schemas.microsoft.com/office/drawing/2014/main" id="{2F2CAF5C-3DA6-E65E-5B0A-BA8EE6770FC1}"/>
                </a:ext>
              </a:extLst>
            </p:cNvPr>
            <p:cNvSpPr/>
            <p:nvPr/>
          </p:nvSpPr>
          <p:spPr bwMode="auto">
            <a:xfrm>
              <a:off x="3348140" y="3723487"/>
              <a:ext cx="453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0D97F2E4-E236-A7D1-67FC-3316625C6B82}"/>
                </a:ext>
              </a:extLst>
            </p:cNvPr>
            <p:cNvSpPr/>
            <p:nvPr/>
          </p:nvSpPr>
          <p:spPr bwMode="auto">
            <a:xfrm>
              <a:off x="8439055" y="2778382"/>
              <a:ext cx="284767" cy="369332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606B60B-AD3F-7BC1-5FE0-F8E2C921362A}"/>
                </a:ext>
              </a:extLst>
            </p:cNvPr>
            <p:cNvSpPr/>
            <p:nvPr/>
          </p:nvSpPr>
          <p:spPr bwMode="auto">
            <a:xfrm>
              <a:off x="895881" y="3644733"/>
              <a:ext cx="247179" cy="32432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5F5B7EC-A65C-E6A3-8D5B-EC866879ABFB}"/>
                </a:ext>
              </a:extLst>
            </p:cNvPr>
            <p:cNvSpPr txBox="1"/>
            <p:nvPr/>
          </p:nvSpPr>
          <p:spPr>
            <a:xfrm>
              <a:off x="348800" y="2653641"/>
              <a:ext cx="1027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>
                  <a:latin typeface="+mj-lt"/>
                </a:rPr>
                <a:t>FIVR for</a:t>
              </a:r>
            </a:p>
            <a:p>
              <a:r>
                <a:rPr lang="en-US" sz="1400" b="1" dirty="0">
                  <a:latin typeface="+mj-lt"/>
                </a:rPr>
                <a:t>clients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02B6670-C7D4-7248-904B-C4AECE08BCD0}"/>
                </a:ext>
              </a:extLst>
            </p:cNvPr>
            <p:cNvSpPr txBox="1"/>
            <p:nvPr/>
          </p:nvSpPr>
          <p:spPr>
            <a:xfrm>
              <a:off x="71500" y="3519010"/>
              <a:ext cx="169469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latin typeface="+mj-lt"/>
                </a:rPr>
                <a:t>FIVR and PCPS</a:t>
              </a:r>
            </a:p>
            <a:p>
              <a:pPr algn="ctr"/>
              <a:r>
                <a:rPr lang="en-US" sz="1400" b="1" dirty="0">
                  <a:latin typeface="+mj-lt"/>
                </a:rPr>
                <a:t>for servers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FA0B84C-80C8-F690-68C2-F713A370F939}"/>
                </a:ext>
              </a:extLst>
            </p:cNvPr>
            <p:cNvSpPr txBox="1"/>
            <p:nvPr/>
          </p:nvSpPr>
          <p:spPr>
            <a:xfrm>
              <a:off x="6911376" y="3387344"/>
              <a:ext cx="10413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05CA59C-E0EF-F367-1899-1A738BBCDB47}"/>
                </a:ext>
              </a:extLst>
            </p:cNvPr>
            <p:cNvSpPr txBox="1"/>
            <p:nvPr/>
          </p:nvSpPr>
          <p:spPr>
            <a:xfrm>
              <a:off x="7579497" y="2769134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0CC319D-DD2B-96E2-E0DD-9784F6EE82F9}"/>
                </a:ext>
              </a:extLst>
            </p:cNvPr>
            <p:cNvSpPr txBox="1"/>
            <p:nvPr/>
          </p:nvSpPr>
          <p:spPr>
            <a:xfrm>
              <a:off x="3227192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CB63070-521C-F9D8-A450-ACF09F32E042}"/>
                </a:ext>
              </a:extLst>
            </p:cNvPr>
            <p:cNvSpPr txBox="1"/>
            <p:nvPr/>
          </p:nvSpPr>
          <p:spPr>
            <a:xfrm>
              <a:off x="4272581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9859759-36F0-0553-01C4-D9AF08BFFD46}"/>
                </a:ext>
              </a:extLst>
            </p:cNvPr>
            <p:cNvSpPr txBox="1"/>
            <p:nvPr/>
          </p:nvSpPr>
          <p:spPr>
            <a:xfrm>
              <a:off x="2006715" y="246334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2E9591A7-48CC-B2BE-A60E-38B7615C52E9}"/>
                </a:ext>
              </a:extLst>
            </p:cNvPr>
            <p:cNvSpPr txBox="1"/>
            <p:nvPr/>
          </p:nvSpPr>
          <p:spPr>
            <a:xfrm>
              <a:off x="3671900" y="3391253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86B06A7-279D-F91A-4F40-94C20BBCC24D}"/>
                </a:ext>
              </a:extLst>
            </p:cNvPr>
            <p:cNvSpPr txBox="1"/>
            <p:nvPr/>
          </p:nvSpPr>
          <p:spPr>
            <a:xfrm>
              <a:off x="5027392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9B152D4-6CB4-9D3B-7428-7CA862F446A5}"/>
                </a:ext>
              </a:extLst>
            </p:cNvPr>
            <p:cNvSpPr txBox="1"/>
            <p:nvPr/>
          </p:nvSpPr>
          <p:spPr>
            <a:xfrm>
              <a:off x="4526995" y="3113965"/>
              <a:ext cx="1200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Skylake</a:t>
              </a:r>
              <a:r>
                <a:rPr lang="en-US" sz="1400" dirty="0">
                  <a:latin typeface="+mj-lt"/>
                </a:rPr>
                <a:t>-SP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CAEF1A9-19DC-F1A2-48AE-0CEDA675D3F0}"/>
                </a:ext>
              </a:extLst>
            </p:cNvPr>
            <p:cNvSpPr txBox="1"/>
            <p:nvPr/>
          </p:nvSpPr>
          <p:spPr>
            <a:xfrm>
              <a:off x="6152517" y="3654025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D42DA3B-5B01-BD6D-DA6B-57151616B4AC}"/>
                </a:ext>
              </a:extLst>
            </p:cNvPr>
            <p:cNvSpPr txBox="1"/>
            <p:nvPr/>
          </p:nvSpPr>
          <p:spPr>
            <a:xfrm>
              <a:off x="5537653" y="3383995"/>
              <a:ext cx="146461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Cascade-Lake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3F63B3E-DA40-22CD-EE51-4789CCE95DB1}"/>
                </a:ext>
              </a:extLst>
            </p:cNvPr>
            <p:cNvSpPr txBox="1"/>
            <p:nvPr/>
          </p:nvSpPr>
          <p:spPr>
            <a:xfrm>
              <a:off x="7298190" y="3654025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6D4FB3E7-8675-B8DE-FF89-967E22A5EDC5}"/>
                </a:ext>
              </a:extLst>
            </p:cNvPr>
            <p:cNvSpPr txBox="1"/>
            <p:nvPr/>
          </p:nvSpPr>
          <p:spPr>
            <a:xfrm>
              <a:off x="7136401" y="2459293"/>
              <a:ext cx="1171014" cy="311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Alder Lake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3FC8B91-3B6A-9246-46DB-B2B67183AB69}"/>
                </a:ext>
              </a:extLst>
            </p:cNvPr>
            <p:cNvSpPr txBox="1"/>
            <p:nvPr/>
          </p:nvSpPr>
          <p:spPr>
            <a:xfrm>
              <a:off x="2052336" y="2193317"/>
              <a:ext cx="9444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4th gen.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685492E-1EA7-F5E2-E4C2-BAF70E326A45}"/>
                </a:ext>
              </a:extLst>
            </p:cNvPr>
            <p:cNvSpPr txBox="1"/>
            <p:nvPr/>
          </p:nvSpPr>
          <p:spPr>
            <a:xfrm>
              <a:off x="3042446" y="2193317"/>
              <a:ext cx="9444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5th gen.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4DDA5E2-D612-F3E1-6C13-20F035643467}"/>
                </a:ext>
              </a:extLst>
            </p:cNvPr>
            <p:cNvSpPr txBox="1"/>
            <p:nvPr/>
          </p:nvSpPr>
          <p:spPr>
            <a:xfrm>
              <a:off x="5877761" y="2193317"/>
              <a:ext cx="10583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10</a:t>
              </a:r>
              <a:r>
                <a:rPr lang="en-US" sz="1400" baseline="30000" dirty="0">
                  <a:latin typeface="+mj-lt"/>
                </a:rPr>
                <a:t>th</a:t>
              </a:r>
              <a:r>
                <a:rPr lang="en-US" sz="1400" dirty="0">
                  <a:latin typeface="+mj-lt"/>
                </a:rPr>
                <a:t>  gen.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4C00605-9C02-7F26-7E46-037160A83E09}"/>
                </a:ext>
              </a:extLst>
            </p:cNvPr>
            <p:cNvSpPr txBox="1"/>
            <p:nvPr/>
          </p:nvSpPr>
          <p:spPr>
            <a:xfrm>
              <a:off x="7204107" y="2193317"/>
              <a:ext cx="10583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12</a:t>
              </a:r>
              <a:r>
                <a:rPr lang="en-US" sz="1400" baseline="30000" dirty="0">
                  <a:latin typeface="+mj-lt"/>
                </a:rPr>
                <a:t>th</a:t>
              </a:r>
              <a:r>
                <a:rPr lang="en-US" sz="1400" dirty="0">
                  <a:latin typeface="+mj-lt"/>
                </a:rPr>
                <a:t>  gen.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1CC3D814-CD0D-21E9-B17B-DAFD490F701C}"/>
              </a:ext>
            </a:extLst>
          </p:cNvPr>
          <p:cNvSpPr txBox="1"/>
          <p:nvPr/>
        </p:nvSpPr>
        <p:spPr>
          <a:xfrm>
            <a:off x="1681158" y="3293985"/>
            <a:ext cx="63562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Use of FIVR in Intel’s client- and server processors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7538A73-7E05-A996-CDE9-EBCEA8F8EE54}"/>
              </a:ext>
            </a:extLst>
          </p:cNvPr>
          <p:cNvSpPr/>
          <p:nvPr/>
        </p:nvSpPr>
        <p:spPr bwMode="auto">
          <a:xfrm>
            <a:off x="26495" y="3719578"/>
            <a:ext cx="9144000" cy="2968659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0861D37-68D0-1CF3-599F-1F16EE6FE8DF}"/>
              </a:ext>
            </a:extLst>
          </p:cNvPr>
          <p:cNvSpPr txBox="1"/>
          <p:nvPr/>
        </p:nvSpPr>
        <p:spPr>
          <a:xfrm>
            <a:off x="161510" y="3789040"/>
            <a:ext cx="88757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After the Broadwell line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dropped using FIVR in their client lines</a:t>
            </a:r>
            <a:r>
              <a:rPr lang="en-US" sz="1600" dirty="0">
                <a:latin typeface="+mj-lt"/>
              </a:rPr>
              <a:t>, but why?  </a:t>
            </a:r>
            <a:endParaRPr lang="hu-HU" sz="1600" dirty="0"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E7D9D4B-E776-FE67-C74B-EC47FB67C9AA}"/>
              </a:ext>
            </a:extLst>
          </p:cNvPr>
          <p:cNvSpPr txBox="1"/>
          <p:nvPr/>
        </p:nvSpPr>
        <p:spPr>
          <a:xfrm>
            <a:off x="161510" y="4149080"/>
            <a:ext cx="9496055" cy="2410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As already discussed,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FIVRs have their own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power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dissipation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.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</a:t>
            </a:r>
            <a:r>
              <a:rPr lang="en-US" sz="1600" dirty="0"/>
              <a:t>This </a:t>
            </a:r>
            <a:r>
              <a:rPr lang="en-US" sz="1600" dirty="0">
                <a:solidFill>
                  <a:srgbClr val="0070C0"/>
                </a:solidFill>
              </a:rPr>
              <a:t>r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aises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the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total dissipation of the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processor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package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Consequently,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if a processor implements FIVR and should retain the same TDP as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lang="en-US" sz="1600" spc="-60" baseline="0" dirty="0">
                <a:solidFill>
                  <a:srgbClr val="0070C0"/>
                </a:solidFill>
                <a:latin typeface="Verdana"/>
              </a:rPr>
              <a:t>        before</a:t>
            </a:r>
            <a:r>
              <a:rPr lang="en-US" sz="1600" spc="-60" baseline="0" dirty="0">
                <a:latin typeface="Verdana"/>
              </a:rPr>
              <a:t>, i.e.,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without</a:t>
            </a:r>
            <a:r>
              <a:rPr lang="en-US" sz="1600" dirty="0"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FIVR, </a:t>
            </a:r>
            <a:r>
              <a:rPr lang="en-US" dirty="0">
                <a:solidFill>
                  <a:srgbClr val="FF0000"/>
                </a:solidFill>
              </a:rPr>
              <a:t>less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power budget will remain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for processing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as before,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(actually, the TDP minus the power consumption of the FIVR).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     This will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reduce the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achievable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and, thus,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.</a:t>
            </a:r>
            <a:endParaRPr lang="en-US" sz="1600" spc="-30" dirty="0">
              <a:solidFill>
                <a:srgbClr val="0070C0"/>
              </a:solidFill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dirty="0"/>
              <a:t>To avoid this drawback</a:t>
            </a:r>
            <a:r>
              <a:rPr lang="en-US" sz="1600" spc="-50" dirty="0">
                <a:latin typeface="+mj-lt"/>
              </a:rPr>
              <a:t>,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 following the Broadwell family, Intel dropped FIVR in their</a:t>
            </a:r>
          </a:p>
          <a:p>
            <a:pPr>
              <a:spcAft>
                <a:spcPts val="400"/>
              </a:spcAft>
            </a:pPr>
            <a:r>
              <a:rPr lang="en-US" sz="1600" spc="-50" dirty="0">
                <a:solidFill>
                  <a:srgbClr val="0070C0"/>
                </a:solidFill>
                <a:latin typeface="+mj-lt"/>
              </a:rPr>
              <a:t>        client lines </a:t>
            </a:r>
            <a:r>
              <a:rPr lang="en-US" sz="1600" dirty="0">
                <a:latin typeface="+mj-lt"/>
              </a:rPr>
              <a:t>and began completely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redesigning</a:t>
            </a:r>
            <a:r>
              <a:rPr lang="en-US" sz="1600" dirty="0">
                <a:latin typeface="+mj-lt"/>
              </a:rPr>
              <a:t> its FIVR.</a:t>
            </a:r>
          </a:p>
        </p:txBody>
      </p:sp>
    </p:spTree>
    <p:extLst>
      <p:ext uri="{BB962C8B-B14F-4D97-AF65-F5344CB8AC3E}">
        <p14:creationId xmlns:p14="http://schemas.microsoft.com/office/powerpoint/2010/main" val="4255524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3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0427" y="458670"/>
            <a:ext cx="89862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Reusing</a:t>
            </a:r>
            <a:r>
              <a:rPr kumimoji="0" lang="en-US" sz="1800" b="0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power gates in client processors after Intel omitted FIVR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lang="en-US" spc="-40" dirty="0">
                <a:solidFill>
                  <a:srgbClr val="2D2D8A"/>
                </a:solidFill>
                <a:latin typeface="Verdana"/>
              </a:rPr>
              <a:t>(from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</a:t>
            </a:r>
          </a:p>
          <a:p>
            <a:pPr lvl="0">
              <a:defRPr/>
            </a:pPr>
            <a:r>
              <a:rPr lang="en-US" spc="-40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lang="en-US" dirty="0" err="1">
                <a:solidFill>
                  <a:srgbClr val="2D2D8A"/>
                </a:solidFill>
              </a:rPr>
              <a:t>Skylake</a:t>
            </a:r>
            <a:r>
              <a:rPr lang="en-US" dirty="0">
                <a:solidFill>
                  <a:srgbClr val="2D2D8A"/>
                </a:solidFill>
              </a:rPr>
              <a:t> line on (2015) up to the 9th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Coffee Lake line (2018)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" t="8983" r="70009" b="8579"/>
          <a:stretch/>
        </p:blipFill>
        <p:spPr bwMode="auto">
          <a:xfrm>
            <a:off x="5600717" y="1339400"/>
            <a:ext cx="3193356" cy="5203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708119" y="5885645"/>
            <a:ext cx="43122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Reuse of power gates in Intel's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client line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2.3.3 Assessment and use of FIVRs (11)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851752C-123A-0513-4A15-EF17F4083E34}"/>
              </a:ext>
            </a:extLst>
          </p:cNvPr>
          <p:cNvSpPr/>
          <p:nvPr/>
        </p:nvSpPr>
        <p:spPr bwMode="auto">
          <a:xfrm>
            <a:off x="-18510" y="1327703"/>
            <a:ext cx="5833208" cy="83099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0E331E9-D452-F7B6-5209-B09876C88011}"/>
              </a:ext>
            </a:extLst>
          </p:cNvPr>
          <p:cNvSpPr txBox="1"/>
          <p:nvPr/>
        </p:nvSpPr>
        <p:spPr>
          <a:xfrm>
            <a:off x="71438" y="1313765"/>
            <a:ext cx="57617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40" dirty="0">
                <a:latin typeface="+mj-lt"/>
              </a:rPr>
              <a:t>The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lack of FIVR </a:t>
            </a:r>
            <a:r>
              <a:rPr lang="en-US" sz="1600" spc="-40" dirty="0">
                <a:latin typeface="+mj-lt"/>
              </a:rPr>
              <a:t>(in their 6</a:t>
            </a:r>
            <a:r>
              <a:rPr lang="en-US" sz="1600" spc="-40" baseline="30000" dirty="0">
                <a:latin typeface="+mj-lt"/>
              </a:rPr>
              <a:t>th </a:t>
            </a:r>
            <a:r>
              <a:rPr lang="en-US" sz="1600" spc="-40" dirty="0">
                <a:latin typeface="+mj-lt"/>
              </a:rPr>
              <a:t>to 9</a:t>
            </a:r>
            <a:r>
              <a:rPr lang="en-US" sz="1600" spc="-40" baseline="30000" dirty="0">
                <a:latin typeface="+mj-lt"/>
              </a:rPr>
              <a:t>th  </a:t>
            </a:r>
            <a:r>
              <a:rPr lang="en-US" sz="1600" spc="-40" dirty="0">
                <a:latin typeface="+mj-lt"/>
              </a:rPr>
              <a:t>client processor lines)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forced Intel to reuse power gates, </a:t>
            </a:r>
            <a:r>
              <a:rPr lang="en-US" sz="1600" spc="-40" dirty="0">
                <a:latin typeface="+mj-lt"/>
              </a:rPr>
              <a:t>as seen in the Figure</a:t>
            </a:r>
          </a:p>
          <a:p>
            <a:r>
              <a:rPr lang="en-US" sz="1600" dirty="0">
                <a:latin typeface="+mj-lt"/>
              </a:rPr>
              <a:t>  on the right, in the case of their Skylake client lines.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0107650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(6)</a:t>
            </a:r>
            <a:endParaRPr lang="en-US" sz="1700" dirty="0"/>
          </a:p>
        </p:txBody>
      </p:sp>
      <p:sp>
        <p:nvSpPr>
          <p:cNvPr id="5" name="TextBox 4"/>
          <p:cNvSpPr txBox="1"/>
          <p:nvPr/>
        </p:nvSpPr>
        <p:spPr>
          <a:xfrm>
            <a:off x="296863" y="6399330"/>
            <a:ext cx="25685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TDP: </a:t>
            </a:r>
            <a:r>
              <a:rPr lang="en-US" sz="1600" dirty="0" err="1">
                <a:latin typeface="+mj-lt"/>
              </a:rPr>
              <a:t>Tervezési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hőérték</a:t>
            </a:r>
            <a:endParaRPr lang="en-US" sz="1600" dirty="0">
              <a:latin typeface="+mj-lt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-16221" y="1105001"/>
            <a:ext cx="9144000" cy="34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9167" y="1156488"/>
            <a:ext cx="8916031" cy="33547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 (Thermal Design Power)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consumption of a processor (package)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specified in datasheets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usually given in 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It can be interpreted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maximum power consumed by the processor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when running realistic, power-intensive applications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We note that realistic,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power-intensive applications should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 be mixed up with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power viruses, </a:t>
            </a:r>
            <a:r>
              <a:rPr lang="en-US" sz="1600" dirty="0">
                <a:latin typeface="Verdana"/>
              </a:rPr>
              <a:t>which are written to draw maximum power.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indicates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budget allocated to a processor;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at</a:t>
            </a:r>
            <a:r>
              <a:rPr lang="en-US" sz="1600" dirty="0">
                <a:latin typeface="Verdana"/>
              </a:rPr>
              <a:t> 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he same time,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it is a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reference value for designing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cooling system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platform.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It is essential for a platform's cooling system, also known as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thermal solution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to ensure that the temperature of the transistors on the die, specifically their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junction temperatures (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Tj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), do not surpass a predetermined limit (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Tjmax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 of,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for instance, 90°C, while the processor dissipates TDP watts.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90141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Specifying the power consumption (dissipation) of processors by the TDP value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 (Thermal Design Power)</a:t>
            </a:r>
          </a:p>
        </p:txBody>
      </p:sp>
    </p:spTree>
    <p:extLst>
      <p:ext uri="{BB962C8B-B14F-4D97-AF65-F5344CB8AC3E}">
        <p14:creationId xmlns:p14="http://schemas.microsoft.com/office/powerpoint/2010/main" val="2607283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3A26E8-D4F8-8508-1CC0-41ACE5567E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(12)</a:t>
            </a:r>
            <a:endParaRPr lang="hu-HU" sz="17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C029E51-0516-F3F8-202C-DCBF51EA7A1D}"/>
              </a:ext>
            </a:extLst>
          </p:cNvPr>
          <p:cNvSpPr txBox="1"/>
          <p:nvPr/>
        </p:nvSpPr>
        <p:spPr>
          <a:xfrm>
            <a:off x="71438" y="463922"/>
            <a:ext cx="861819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Intel’s new FIVR design for client processors, introduced in the 10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gen.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Ice Lake client line in 2019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75DF571-B300-2054-FA1E-CEFD56AE7A8D}"/>
              </a:ext>
            </a:extLst>
          </p:cNvPr>
          <p:cNvSpPr txBox="1"/>
          <p:nvPr/>
        </p:nvSpPr>
        <p:spPr>
          <a:xfrm>
            <a:off x="224059" y="2449400"/>
            <a:ext cx="9079730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It’s important to note that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new design doesn’t reduce the total dissipation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of the platform.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It only redistributes it </a:t>
            </a:r>
            <a:r>
              <a:rPr lang="en-US" sz="1600" dirty="0">
                <a:latin typeface="+mj-lt"/>
              </a:rPr>
              <a:t>between the processor and the PCH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to avoid clock rate</a:t>
            </a:r>
          </a:p>
          <a:p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 reduction of the processor </a:t>
            </a:r>
            <a:r>
              <a:rPr lang="en-US" sz="1600" spc="-20" dirty="0">
                <a:latin typeface="+mj-lt"/>
              </a:rPr>
              <a:t>when its original TDP (without FIVR) should be retained.</a:t>
            </a:r>
            <a:endParaRPr lang="hu-HU" sz="1600" dirty="0">
              <a:latin typeface="+mj-lt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A3D8816-BF18-275C-8C33-BA240A0A3087}"/>
              </a:ext>
            </a:extLst>
          </p:cNvPr>
          <p:cNvSpPr/>
          <p:nvPr/>
        </p:nvSpPr>
        <p:spPr bwMode="auto">
          <a:xfrm>
            <a:off x="-18510" y="1502890"/>
            <a:ext cx="9144000" cy="936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6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2728164-5721-17B5-E836-1690BAC713E9}"/>
              </a:ext>
            </a:extLst>
          </p:cNvPr>
          <p:cNvSpPr txBox="1"/>
          <p:nvPr/>
        </p:nvSpPr>
        <p:spPr>
          <a:xfrm>
            <a:off x="201211" y="1136647"/>
            <a:ext cx="8820043" cy="12054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10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The new design was completed in their 10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Ice Lake line in 2019.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latin typeface="+mj-lt"/>
              </a:rPr>
              <a:t>In the new design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, Intel has replaced the FIVR circuitry from the processor die</a:t>
            </a:r>
          </a:p>
          <a:p>
            <a:pPr lvl="0">
              <a:defRPr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 onto the PCH die</a:t>
            </a:r>
            <a:r>
              <a:rPr lang="en-US" sz="1600" dirty="0">
                <a:latin typeface="+mj-lt"/>
              </a:rPr>
              <a:t> to eliminate the extra heat of the FIVR that increased the</a:t>
            </a:r>
          </a:p>
          <a:p>
            <a:pPr lvl="0">
              <a:defRPr/>
            </a:pPr>
            <a:r>
              <a:rPr lang="en-US" sz="1600" dirty="0">
                <a:latin typeface="+mj-lt"/>
              </a:rPr>
              <a:t>       total power consumption of the processor, as shown in the following Figure. </a:t>
            </a:r>
          </a:p>
        </p:txBody>
      </p:sp>
    </p:spTree>
    <p:extLst>
      <p:ext uri="{BB962C8B-B14F-4D97-AF65-F5344CB8AC3E}">
        <p14:creationId xmlns:p14="http://schemas.microsoft.com/office/powerpoint/2010/main" val="788784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(13)</a:t>
            </a:r>
          </a:p>
        </p:txBody>
      </p:sp>
      <p:pic>
        <p:nvPicPr>
          <p:cNvPr id="4" name="Picture 2" descr="intel ice lake pch gut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1261830"/>
            <a:ext cx="8736905" cy="423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71438" y="458670"/>
            <a:ext cx="99461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90" dirty="0">
                <a:solidFill>
                  <a:schemeClr val="accent6"/>
                </a:solidFill>
                <a:latin typeface="+mj-lt"/>
              </a:rPr>
              <a:t>Replacing integrated voltage regulation from the processor die onto the PCH die </a:t>
            </a:r>
          </a:p>
          <a:p>
            <a:r>
              <a:rPr lang="en-US" sz="1800" spc="-90" dirty="0">
                <a:solidFill>
                  <a:schemeClr val="accent6"/>
                </a:solidFill>
                <a:latin typeface="+mj-lt"/>
              </a:rPr>
              <a:t>  </a:t>
            </a:r>
            <a:r>
              <a:rPr lang="en-US" sz="1800" spc="-30" dirty="0">
                <a:solidFill>
                  <a:schemeClr val="accent6"/>
                </a:solidFill>
                <a:latin typeface="+mj-lt"/>
              </a:rPr>
              <a:t>in Intel’s 10</a:t>
            </a:r>
            <a:r>
              <a:rPr lang="en-US" sz="1800" spc="-30" baseline="30000" dirty="0">
                <a:solidFill>
                  <a:schemeClr val="accent6"/>
                </a:solidFill>
                <a:latin typeface="+mj-lt"/>
              </a:rPr>
              <a:t>th  </a:t>
            </a:r>
            <a:r>
              <a:rPr lang="en-US" sz="1800" spc="-30" dirty="0">
                <a:solidFill>
                  <a:schemeClr val="accent6"/>
                </a:solidFill>
                <a:latin typeface="+mj-lt"/>
              </a:rPr>
              <a:t>gen. Ice Lake client line in 2019 </a:t>
            </a:r>
            <a:r>
              <a:rPr lang="en-US" spc="-90" dirty="0">
                <a:solidFill>
                  <a:schemeClr val="accent6"/>
                </a:solidFill>
                <a:latin typeface="+mj-lt"/>
              </a:rPr>
              <a:t>[28] 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792163" y="3837530"/>
            <a:ext cx="2474692" cy="85161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18510" y="6110191"/>
            <a:ext cx="9144000" cy="5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5574" y="5724255"/>
            <a:ext cx="9862031" cy="959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that 10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10 nm Ice Lake processors make use of 14 nm PCHs.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also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that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all active cores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Intel’s client processors, with or without FIVR,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share </a:t>
            </a:r>
            <a:r>
              <a:rPr lang="en-US" sz="1600" spc="-30" dirty="0">
                <a:latin typeface="+mj-lt"/>
              </a:rPr>
              <a:t>the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same frequency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and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voltage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spc="-30" dirty="0">
                <a:latin typeface="+mj-lt"/>
              </a:rPr>
              <a:t>(until now), as indicated in the next Figure. </a:t>
            </a:r>
          </a:p>
        </p:txBody>
      </p:sp>
    </p:spTree>
    <p:extLst>
      <p:ext uri="{BB962C8B-B14F-4D97-AF65-F5344CB8AC3E}">
        <p14:creationId xmlns:p14="http://schemas.microsoft.com/office/powerpoint/2010/main" val="1004037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(14)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59105" t="18938" r="10134" b="43438"/>
          <a:stretch/>
        </p:blipFill>
        <p:spPr>
          <a:xfrm>
            <a:off x="2321750" y="1313765"/>
            <a:ext cx="4725525" cy="325116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438" y="487414"/>
            <a:ext cx="96311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20" dirty="0">
                <a:solidFill>
                  <a:schemeClr val="accent6"/>
                </a:solidFill>
                <a:latin typeface="+mj-lt"/>
              </a:rPr>
              <a:t>Example of using  shared core voltage along with power gating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in Intel’s 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recent client processors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32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8F7785-0CF9-29E5-6A0F-4B0AE2413B4A}"/>
              </a:ext>
            </a:extLst>
          </p:cNvPr>
          <p:cNvSpPr txBox="1"/>
          <p:nvPr/>
        </p:nvSpPr>
        <p:spPr>
          <a:xfrm>
            <a:off x="296863" y="4869160"/>
            <a:ext cx="8473858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CPU core voltage </a:t>
            </a:r>
            <a:r>
              <a:rPr lang="en-US" sz="1600" dirty="0">
                <a:latin typeface="+mj-lt"/>
              </a:rPr>
              <a:t>is provided by a Fully Integrated Voltage Regulator (FIVR)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(implemented on the PCH).</a:t>
            </a:r>
          </a:p>
          <a:p>
            <a:r>
              <a:rPr lang="en-US" sz="1600" dirty="0">
                <a:latin typeface="+mj-lt"/>
              </a:rPr>
              <a:t>As seen,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all four cores share the same core voltage </a:t>
            </a:r>
            <a:r>
              <a:rPr lang="en-US" sz="1600" dirty="0">
                <a:latin typeface="+mj-lt"/>
              </a:rPr>
              <a:t>whereas the power supply</a:t>
            </a:r>
          </a:p>
          <a:p>
            <a:r>
              <a:rPr lang="en-US" sz="1600" dirty="0">
                <a:latin typeface="+mj-lt"/>
              </a:rPr>
              <a:t>  is implemented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via power gates</a:t>
            </a:r>
            <a:r>
              <a:rPr lang="en-US" sz="1600" dirty="0">
                <a:latin typeface="+mj-lt"/>
              </a:rPr>
              <a:t>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8897648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2.3.3 Assessment and use of FIVRs (15)</a:t>
            </a:r>
          </a:p>
        </p:txBody>
      </p:sp>
      <p:sp>
        <p:nvSpPr>
          <p:cNvPr id="14" name="Rounded Rectangle 13"/>
          <p:cNvSpPr/>
          <p:nvPr/>
        </p:nvSpPr>
        <p:spPr bwMode="auto">
          <a:xfrm>
            <a:off x="9236" y="860836"/>
            <a:ext cx="9153274" cy="165589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1500" y="458670"/>
            <a:ext cx="7702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Per-core frequency and voltage scaling in AMD’s Zen lines [</a:t>
            </a:r>
            <a:r>
              <a:rPr lang="hu-HU" dirty="0">
                <a:solidFill>
                  <a:schemeClr val="accent6"/>
                </a:solidFill>
                <a:latin typeface="Verdana"/>
              </a:rPr>
              <a:t>35</a:t>
            </a:r>
            <a:r>
              <a:rPr kumimoji="0" lang="en-US" b="0" i="0" u="none" strike="noStrike" kern="1200" cap="none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10575" y="840196"/>
            <a:ext cx="62416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As part of AMD’s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each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has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54805" y="1178750"/>
            <a:ext cx="5453159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 individual VR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(digital Voltage Regulator)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digital frequency synthesizer (DFS)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56281" y="1802745"/>
            <a:ext cx="88209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independently vary core frequency and voltage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reducing power consumption.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96525" y="2124793"/>
            <a:ext cx="58555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 regulators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operate also 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25973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/>
      <p:bldP spid="17" grpId="0"/>
      <p:bldP spid="18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(16)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36585" y="6039290"/>
            <a:ext cx="74083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Per-core voltage regulation in a Ryzen desktop processor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1691680" y="2438890"/>
            <a:ext cx="6050447" cy="3617259"/>
            <a:chOff x="2615452" y="2245657"/>
            <a:chExt cx="6050447" cy="3617259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50629" t="29531" r="3459" b="8520"/>
            <a:stretch/>
          </p:blipFill>
          <p:spPr>
            <a:xfrm>
              <a:off x="2615452" y="2245657"/>
              <a:ext cx="3926541" cy="3617259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6360460" y="3697942"/>
              <a:ext cx="230543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RVDD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: Unregulated supply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391837" y="2559430"/>
              <a:ext cx="197842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VRM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: VR module input</a:t>
              </a: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-4350" y="846029"/>
            <a:ext cx="9144000" cy="1188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4988" y="458670"/>
            <a:ext cx="8742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How AMD implements separate VRs for each core in their Zen lines?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37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28883" y="841725"/>
            <a:ext cx="90025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implemented two stage voltage regulation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(similar to Intel's FIVR design),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as follows: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72634" y="1365592"/>
            <a:ext cx="8202502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 stage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mainboard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it reduces voltage from 12 V to 0.9 V,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 stage consists of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separate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VRs for each core.     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07592" y="2168860"/>
            <a:ext cx="77852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per-core voltage regulation in a Ryzen desktop processor: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4988" y="6444335"/>
            <a:ext cx="60777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LDO: Low Dropout Voltage Regulator (DC/DC converter) </a:t>
            </a:r>
          </a:p>
        </p:txBody>
      </p:sp>
    </p:spTree>
    <p:extLst>
      <p:ext uri="{BB962C8B-B14F-4D97-AF65-F5344CB8AC3E}">
        <p14:creationId xmlns:p14="http://schemas.microsoft.com/office/powerpoint/2010/main" val="2559235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" grpId="0" animBg="1"/>
      <p:bldP spid="17" grpId="0"/>
      <p:bldP spid="18" grpId="0"/>
      <p:bldP spid="19" grpId="0"/>
      <p:bldP spid="4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8046" y="1988840"/>
            <a:ext cx="8085017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3.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How is p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ower managed at the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platform level? - Overview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99CE8A95-3992-1385-EE84-34D73BCCFEAF}"/>
              </a:ext>
            </a:extLst>
          </p:cNvPr>
          <p:cNvGrpSpPr>
            <a:grpSpLocks/>
          </p:cNvGrpSpPr>
          <p:nvPr/>
        </p:nvGrpSpPr>
        <p:grpSpPr bwMode="auto">
          <a:xfrm>
            <a:off x="663063" y="2647517"/>
            <a:ext cx="7920000" cy="473249"/>
            <a:chOff x="697" y="1638"/>
            <a:chExt cx="4450" cy="234"/>
          </a:xfrm>
        </p:grpSpPr>
        <p:sp>
          <p:nvSpPr>
            <p:cNvPr id="3" name="AutoShape 5">
              <a:extLst>
                <a:ext uri="{FF2B5EF4-FFF2-40B4-BE49-F238E27FC236}">
                  <a16:creationId xmlns:a16="http://schemas.microsoft.com/office/drawing/2014/main" id="{00750E12-533E-3F6F-D3E8-2B6D5B660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31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3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.1 Overview of how is power managed at the platform level</a:t>
              </a:r>
            </a:p>
          </p:txBody>
        </p:sp>
        <p:sp>
          <p:nvSpPr>
            <p:cNvPr id="4" name="Text Box 6">
              <a:extLst>
                <a:ext uri="{FF2B5EF4-FFF2-40B4-BE49-F238E27FC236}">
                  <a16:creationId xmlns:a16="http://schemas.microsoft.com/office/drawing/2014/main" id="{42FE65FE-CA13-1F74-F7DB-F3796AA84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0764164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94829" y="1988840"/>
            <a:ext cx="7937611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3.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 Overview of how is power managed at the platform level </a:t>
            </a:r>
          </a:p>
        </p:txBody>
      </p:sp>
    </p:spTree>
    <p:extLst>
      <p:ext uri="{BB962C8B-B14F-4D97-AF65-F5344CB8AC3E}">
        <p14:creationId xmlns:p14="http://schemas.microsoft.com/office/powerpoint/2010/main" val="71082618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extBox 145"/>
          <p:cNvSpPr txBox="1"/>
          <p:nvPr/>
        </p:nvSpPr>
        <p:spPr>
          <a:xfrm>
            <a:off x="71500" y="458670"/>
            <a:ext cx="7243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3.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 Overview of how is power managed at the platform level</a:t>
            </a:r>
          </a:p>
        </p:txBody>
      </p:sp>
      <p:sp>
        <p:nvSpPr>
          <p:cNvPr id="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3.1 Overview of how is power managed at the platform level (1)</a:t>
            </a:r>
          </a:p>
        </p:txBody>
      </p:sp>
      <p:sp>
        <p:nvSpPr>
          <p:cNvPr id="3" name="Rounded Rectangle 3">
            <a:extLst>
              <a:ext uri="{FF2B5EF4-FFF2-40B4-BE49-F238E27FC236}">
                <a16:creationId xmlns:a16="http://schemas.microsoft.com/office/drawing/2014/main" id="{8D656B5F-3898-8DDE-0543-05EDEE760413}"/>
              </a:ext>
            </a:extLst>
          </p:cNvPr>
          <p:cNvSpPr/>
          <p:nvPr/>
        </p:nvSpPr>
        <p:spPr bwMode="auto">
          <a:xfrm>
            <a:off x="18510" y="953725"/>
            <a:ext cx="9144000" cy="58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06CC3888-D24A-6D58-8E9F-C42D1DDB0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" name="Line 7">
            <a:extLst>
              <a:ext uri="{FF2B5EF4-FFF2-40B4-BE49-F238E27FC236}">
                <a16:creationId xmlns:a16="http://schemas.microsoft.com/office/drawing/2014/main" id="{81538A2D-F4C3-9ACD-C5E5-99802CCB33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D86B3652-B614-F688-AE47-79F024648096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7" name="Line 12">
            <a:extLst>
              <a:ext uri="{FF2B5EF4-FFF2-40B4-BE49-F238E27FC236}">
                <a16:creationId xmlns:a16="http://schemas.microsoft.com/office/drawing/2014/main" id="{4DD6D5EA-CEFC-C03D-B321-47F11D64E49A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5">
            <a:extLst>
              <a:ext uri="{FF2B5EF4-FFF2-40B4-BE49-F238E27FC236}">
                <a16:creationId xmlns:a16="http://schemas.microsoft.com/office/drawing/2014/main" id="{C5D774C7-7CD6-E26C-34E1-2937A9805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10" name="Oval 11">
            <a:extLst>
              <a:ext uri="{FF2B5EF4-FFF2-40B4-BE49-F238E27FC236}">
                <a16:creationId xmlns:a16="http://schemas.microsoft.com/office/drawing/2014/main" id="{FAB5F0F2-6737-28CC-6D1E-A61004921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9">
            <a:extLst>
              <a:ext uri="{FF2B5EF4-FFF2-40B4-BE49-F238E27FC236}">
                <a16:creationId xmlns:a16="http://schemas.microsoft.com/office/drawing/2014/main" id="{E458B5B4-84AF-8CCC-D4FF-215D864D4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D635223-533B-CD43-EAA4-4382BC599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3" name="Line 7">
            <a:extLst>
              <a:ext uri="{FF2B5EF4-FFF2-40B4-BE49-F238E27FC236}">
                <a16:creationId xmlns:a16="http://schemas.microsoft.com/office/drawing/2014/main" id="{FDBE48D3-7289-ED54-AB56-BC2F0B74C2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45CFBEEE-0E90-3B0A-FB8A-A7765DCC2F7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Oval 9">
            <a:extLst>
              <a:ext uri="{FF2B5EF4-FFF2-40B4-BE49-F238E27FC236}">
                <a16:creationId xmlns:a16="http://schemas.microsoft.com/office/drawing/2014/main" id="{372108F8-B45D-6ACC-CAD4-319BA7603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Down Arrow 104">
            <a:extLst>
              <a:ext uri="{FF2B5EF4-FFF2-40B4-BE49-F238E27FC236}">
                <a16:creationId xmlns:a16="http://schemas.microsoft.com/office/drawing/2014/main" id="{F2683945-6822-88FC-C7FD-2A4D3F39F211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D9B0220C-3271-B611-0F9D-B0A67FE2F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Text Box 6">
            <a:extLst>
              <a:ext uri="{FF2B5EF4-FFF2-40B4-BE49-F238E27FC236}">
                <a16:creationId xmlns:a16="http://schemas.microsoft.com/office/drawing/2014/main" id="{40B79EDD-B0EB-04BC-F6D5-3F4C115E3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3FA7216A-D5FE-0D79-18E2-1DF6A80E4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CEBAAFAB-9125-D98C-07BA-743BFC2C854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Text Box 5">
            <a:extLst>
              <a:ext uri="{FF2B5EF4-FFF2-40B4-BE49-F238E27FC236}">
                <a16:creationId xmlns:a16="http://schemas.microsoft.com/office/drawing/2014/main" id="{C6A15091-78A5-7CB3-13E9-2D738DA3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F048B040-181F-E7B8-4950-7ABE91D9C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Line 9">
            <a:extLst>
              <a:ext uri="{FF2B5EF4-FFF2-40B4-BE49-F238E27FC236}">
                <a16:creationId xmlns:a16="http://schemas.microsoft.com/office/drawing/2014/main" id="{11BB0B02-46E4-A377-C8DA-DCA5A8902936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Oval 8">
            <a:extLst>
              <a:ext uri="{FF2B5EF4-FFF2-40B4-BE49-F238E27FC236}">
                <a16:creationId xmlns:a16="http://schemas.microsoft.com/office/drawing/2014/main" id="{0559CC1A-0E2F-2B2D-7B81-48547B8D5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Down Arrow 143">
            <a:extLst>
              <a:ext uri="{FF2B5EF4-FFF2-40B4-BE49-F238E27FC236}">
                <a16:creationId xmlns:a16="http://schemas.microsoft.com/office/drawing/2014/main" id="{D842FFFE-0F7E-2575-84B2-2D15A54C2B1F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Down Arrow 144">
            <a:extLst>
              <a:ext uri="{FF2B5EF4-FFF2-40B4-BE49-F238E27FC236}">
                <a16:creationId xmlns:a16="http://schemas.microsoft.com/office/drawing/2014/main" id="{E06EEFBD-9878-A089-9AF9-E6C902E87BB0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Rounded Rectangle 146">
            <a:extLst>
              <a:ext uri="{FF2B5EF4-FFF2-40B4-BE49-F238E27FC236}">
                <a16:creationId xmlns:a16="http://schemas.microsoft.com/office/drawing/2014/main" id="{CAD1CF1E-7A93-D375-B7D1-9A3183D5A662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BA74AC-6ECE-112D-A0B9-B91043B58144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9" name="Rounded Rectangle 148">
            <a:extLst>
              <a:ext uri="{FF2B5EF4-FFF2-40B4-BE49-F238E27FC236}">
                <a16:creationId xmlns:a16="http://schemas.microsoft.com/office/drawing/2014/main" id="{6C9A903B-9EB0-4A6A-0D73-F608A228E2E0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305EA27-7FEF-1C74-354B-97461C5B544F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1" name="Down Arrow 150">
            <a:extLst>
              <a:ext uri="{FF2B5EF4-FFF2-40B4-BE49-F238E27FC236}">
                <a16:creationId xmlns:a16="http://schemas.microsoft.com/office/drawing/2014/main" id="{84EE4A81-0585-B397-3535-BBAF3777E653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Rounded Rectangle 151">
            <a:extLst>
              <a:ext uri="{FF2B5EF4-FFF2-40B4-BE49-F238E27FC236}">
                <a16:creationId xmlns:a16="http://schemas.microsoft.com/office/drawing/2014/main" id="{E6A7C908-ACBE-378F-6893-4217D9816933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5B21021-659A-D0C9-3F9D-7A822184FF07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4" name="Line 12">
            <a:extLst>
              <a:ext uri="{FF2B5EF4-FFF2-40B4-BE49-F238E27FC236}">
                <a16:creationId xmlns:a16="http://schemas.microsoft.com/office/drawing/2014/main" id="{F207A749-F907-50CD-2BEF-88632261A8A0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246BD79-E84F-EFFB-E798-377C0791F2A6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6D1268FD-89D0-B7AB-C61D-4A56FA8E6D88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7" name="Text Box 12">
            <a:extLst>
              <a:ext uri="{FF2B5EF4-FFF2-40B4-BE49-F238E27FC236}">
                <a16:creationId xmlns:a16="http://schemas.microsoft.com/office/drawing/2014/main" id="{E15F6C65-CFBA-8ABE-858C-5C90EB739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8" name="Text Box 6">
            <a:extLst>
              <a:ext uri="{FF2B5EF4-FFF2-40B4-BE49-F238E27FC236}">
                <a16:creationId xmlns:a16="http://schemas.microsoft.com/office/drawing/2014/main" id="{C5E1E43F-91D3-BF1D-626A-1FCBFCF31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9" name="Line 10">
            <a:extLst>
              <a:ext uri="{FF2B5EF4-FFF2-40B4-BE49-F238E27FC236}">
                <a16:creationId xmlns:a16="http://schemas.microsoft.com/office/drawing/2014/main" id="{E0D9EC1A-C201-CA52-F2A9-0EC331019ACF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6229C4A-1FC7-91C4-64FC-E8CAE6A04E21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1" name="Oval 9">
            <a:extLst>
              <a:ext uri="{FF2B5EF4-FFF2-40B4-BE49-F238E27FC236}">
                <a16:creationId xmlns:a16="http://schemas.microsoft.com/office/drawing/2014/main" id="{4042D0F9-DECA-127D-7956-AAEA22C64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69B20068-8D19-603D-0C1D-178281615BF0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3" name="Line 10">
            <a:extLst>
              <a:ext uri="{FF2B5EF4-FFF2-40B4-BE49-F238E27FC236}">
                <a16:creationId xmlns:a16="http://schemas.microsoft.com/office/drawing/2014/main" id="{3742CC7B-7473-7E8D-6FD8-5C74B06E55A8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E6D0125-C7D8-03DA-6C42-4730715CDEFD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Oval 9">
            <a:extLst>
              <a:ext uri="{FF2B5EF4-FFF2-40B4-BE49-F238E27FC236}">
                <a16:creationId xmlns:a16="http://schemas.microsoft.com/office/drawing/2014/main" id="{EE85C05C-0E42-1AFA-6DD3-7788C8FBE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Oval 9">
            <a:extLst>
              <a:ext uri="{FF2B5EF4-FFF2-40B4-BE49-F238E27FC236}">
                <a16:creationId xmlns:a16="http://schemas.microsoft.com/office/drawing/2014/main" id="{D9E04F02-579A-F65E-7F7D-26B4C4136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Line 10">
            <a:extLst>
              <a:ext uri="{FF2B5EF4-FFF2-40B4-BE49-F238E27FC236}">
                <a16:creationId xmlns:a16="http://schemas.microsoft.com/office/drawing/2014/main" id="{28740361-944E-6032-233C-75D0F3D18F48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C22EFF3-C6C0-C30C-5D04-EC9EA6144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Line 8">
            <a:extLst>
              <a:ext uri="{FF2B5EF4-FFF2-40B4-BE49-F238E27FC236}">
                <a16:creationId xmlns:a16="http://schemas.microsoft.com/office/drawing/2014/main" id="{DD49D415-53D2-2290-D23B-4D950585F99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0" name="Rounded Rectangle 174">
            <a:extLst>
              <a:ext uri="{FF2B5EF4-FFF2-40B4-BE49-F238E27FC236}">
                <a16:creationId xmlns:a16="http://schemas.microsoft.com/office/drawing/2014/main" id="{985D0ADE-AD37-59C3-AA68-4095AA7FFB0C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 Box 6">
            <a:extLst>
              <a:ext uri="{FF2B5EF4-FFF2-40B4-BE49-F238E27FC236}">
                <a16:creationId xmlns:a16="http://schemas.microsoft.com/office/drawing/2014/main" id="{3B2E85CC-ADE7-22CF-303E-159AE1295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2" name="Rounded Rectangle 176">
            <a:extLst>
              <a:ext uri="{FF2B5EF4-FFF2-40B4-BE49-F238E27FC236}">
                <a16:creationId xmlns:a16="http://schemas.microsoft.com/office/drawing/2014/main" id="{E4437E4E-D173-53F3-91A5-FF9DFEAACCA7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Box 12">
            <a:extLst>
              <a:ext uri="{FF2B5EF4-FFF2-40B4-BE49-F238E27FC236}">
                <a16:creationId xmlns:a16="http://schemas.microsoft.com/office/drawing/2014/main" id="{C906E262-FDDE-7D6C-148A-B2F63347D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4" name="Line 8">
            <a:extLst>
              <a:ext uri="{FF2B5EF4-FFF2-40B4-BE49-F238E27FC236}">
                <a16:creationId xmlns:a16="http://schemas.microsoft.com/office/drawing/2014/main" id="{19A1EB59-D44A-A074-CE11-D2D516C2621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5" name="Text Box 12">
            <a:extLst>
              <a:ext uri="{FF2B5EF4-FFF2-40B4-BE49-F238E27FC236}">
                <a16:creationId xmlns:a16="http://schemas.microsoft.com/office/drawing/2014/main" id="{38877493-6248-70EA-BFAE-A1D536756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D268DD2-5C48-E182-316B-DB581E271B25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C07FE417-8ABC-DC3B-E27A-B71B152D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Line 8">
            <a:extLst>
              <a:ext uri="{FF2B5EF4-FFF2-40B4-BE49-F238E27FC236}">
                <a16:creationId xmlns:a16="http://schemas.microsoft.com/office/drawing/2014/main" id="{D0FFC7C0-0B49-DB52-1932-11174A82DEE7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9" name="Rounded Rectangle 183">
            <a:extLst>
              <a:ext uri="{FF2B5EF4-FFF2-40B4-BE49-F238E27FC236}">
                <a16:creationId xmlns:a16="http://schemas.microsoft.com/office/drawing/2014/main" id="{EF0E4DED-C21F-4EC6-2E1E-978A6136D725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Box 6">
            <a:extLst>
              <a:ext uri="{FF2B5EF4-FFF2-40B4-BE49-F238E27FC236}">
                <a16:creationId xmlns:a16="http://schemas.microsoft.com/office/drawing/2014/main" id="{32C1C334-66CF-E9F8-6F51-51A076CD2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2084061-7099-C4DC-4EA0-E194B9BC2590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62" name="Line 10">
            <a:extLst>
              <a:ext uri="{FF2B5EF4-FFF2-40B4-BE49-F238E27FC236}">
                <a16:creationId xmlns:a16="http://schemas.microsoft.com/office/drawing/2014/main" id="{B97CB1F9-7D4E-0891-CBCD-37A08A5940D1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3" name="Oval 9">
            <a:extLst>
              <a:ext uri="{FF2B5EF4-FFF2-40B4-BE49-F238E27FC236}">
                <a16:creationId xmlns:a16="http://schemas.microsoft.com/office/drawing/2014/main" id="{2C0F783F-D9DA-CF9B-300B-61E85859F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4" name="Line 8">
            <a:extLst>
              <a:ext uri="{FF2B5EF4-FFF2-40B4-BE49-F238E27FC236}">
                <a16:creationId xmlns:a16="http://schemas.microsoft.com/office/drawing/2014/main" id="{C3FE3F25-3FFA-CB91-4A19-D3E21ADB4CEE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3144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 animBg="1"/>
      <p:bldP spid="6" grpId="0" animBg="1"/>
      <p:bldP spid="7" grpId="0" animBg="1"/>
      <p:bldP spid="8" grpId="0"/>
      <p:bldP spid="10" grpId="0" animBg="1"/>
      <p:bldP spid="11" grpId="0" animBg="1"/>
      <p:bldP spid="12" grpId="0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 animBg="1"/>
      <p:bldP spid="21" grpId="0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/>
      <p:bldP spid="29" grpId="0" animBg="1"/>
      <p:bldP spid="30" grpId="0"/>
      <p:bldP spid="31" grpId="0" animBg="1"/>
      <p:bldP spid="32" grpId="0" animBg="1"/>
      <p:bldP spid="33" grpId="0"/>
      <p:bldP spid="34" grpId="0" animBg="1"/>
      <p:bldP spid="36" grpId="0"/>
      <p:bldP spid="37" grpId="0"/>
      <p:bldP spid="38" grpId="0"/>
      <p:bldP spid="39" grpId="0" animBg="1"/>
      <p:bldP spid="40" grpId="0"/>
      <p:bldP spid="41" grpId="0" animBg="1"/>
      <p:bldP spid="43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/>
      <p:bldP spid="52" grpId="0" animBg="1"/>
      <p:bldP spid="53" grpId="0"/>
      <p:bldP spid="54" grpId="0" animBg="1"/>
      <p:bldP spid="55" grpId="0"/>
      <p:bldP spid="57" grpId="0" animBg="1"/>
      <p:bldP spid="58" grpId="0" animBg="1"/>
      <p:bldP spid="59" grpId="0" animBg="1"/>
      <p:bldP spid="60" grpId="0"/>
      <p:bldP spid="61" grpId="0"/>
      <p:bldP spid="94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(2)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6495" y="851294"/>
            <a:ext cx="9144000" cy="244269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458670"/>
            <a:ext cx="6700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need for a standard for power managing computers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51520" y="851294"/>
            <a:ext cx="9012852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Power management of processors, memory, or I/O devices (like HD, SSD, etc.)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 needs typically 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concerted effort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of both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system software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(like OS, BIOS)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and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hardware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to accomplish PM actions on devices of various vendors.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Accordingly,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PM standards emerged</a:t>
            </a:r>
            <a:r>
              <a:rPr lang="en-US" sz="1600" dirty="0">
                <a:latin typeface="+mj-lt"/>
              </a:rPr>
              <a:t>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by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Intel</a:t>
            </a:r>
            <a:r>
              <a:rPr lang="en-US" sz="1600" dirty="0">
                <a:latin typeface="+mj-lt"/>
              </a:rPr>
              <a:t>, targeting PM of processors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in the 1990s, then as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cooperative effort by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Intel and Microsoft.</a:t>
            </a:r>
          </a:p>
          <a:p>
            <a:r>
              <a:rPr lang="en-US" sz="1600" dirty="0">
                <a:latin typeface="+mj-lt"/>
              </a:rPr>
              <a:t>    Finally,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1996, </a:t>
            </a:r>
            <a:r>
              <a:rPr lang="en-US" sz="1600" dirty="0">
                <a:latin typeface="+mj-lt"/>
              </a:rPr>
              <a:t>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group of interested vendors</a:t>
            </a:r>
            <a:r>
              <a:rPr lang="en-US" sz="1600" dirty="0">
                <a:latin typeface="+mj-lt"/>
              </a:rPr>
              <a:t>, including Intel, Microsoft, Compaq,</a:t>
            </a:r>
          </a:p>
          <a:p>
            <a:r>
              <a:rPr lang="en-US" sz="1600" dirty="0">
                <a:latin typeface="+mj-lt"/>
              </a:rPr>
              <a:t>      and others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adopted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ACPI (</a:t>
            </a:r>
            <a:r>
              <a:rPr lang="en-US" altLang="en-US" sz="1600" dirty="0">
                <a:solidFill>
                  <a:srgbClr val="FF0000"/>
                </a:solidFill>
                <a:latin typeface="+mj-lt"/>
              </a:rPr>
              <a:t>Advanced Configuration and Power Interface)</a:t>
            </a:r>
          </a:p>
          <a:p>
            <a:r>
              <a:rPr lang="en-US" altLang="en-US" sz="1600" dirty="0">
                <a:solidFill>
                  <a:srgbClr val="FF0000"/>
                </a:solidFill>
                <a:latin typeface="+mj-lt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standard</a:t>
            </a:r>
            <a:r>
              <a:rPr lang="en-US" sz="1600" dirty="0">
                <a:latin typeface="+mj-lt"/>
              </a:rPr>
              <a:t>, that covers both configuration issues (like hot plug) and PM of the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latin typeface="+mj-lt"/>
              </a:rPr>
              <a:t>      entire platform.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following Figure summarizes this evolution.</a:t>
            </a:r>
          </a:p>
        </p:txBody>
      </p:sp>
    </p:spTree>
    <p:extLst>
      <p:ext uri="{BB962C8B-B14F-4D97-AF65-F5344CB8AC3E}">
        <p14:creationId xmlns:p14="http://schemas.microsoft.com/office/powerpoint/2010/main" val="3789221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(3)</a:t>
            </a:r>
          </a:p>
        </p:txBody>
      </p:sp>
      <p:sp>
        <p:nvSpPr>
          <p:cNvPr id="3" name="Text Box 44"/>
          <p:cNvSpPr txBox="1">
            <a:spLocks noChangeArrowheads="1"/>
          </p:cNvSpPr>
          <p:nvPr/>
        </p:nvSpPr>
        <p:spPr bwMode="auto">
          <a:xfrm>
            <a:off x="71500" y="458670"/>
            <a:ext cx="526092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r>
              <a:rPr lang="en-US" altLang="en-US" sz="1800" dirty="0">
                <a:solidFill>
                  <a:srgbClr val="333399"/>
                </a:solidFill>
              </a:rPr>
              <a:t>Evolution of power management standards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37813" y="998730"/>
            <a:ext cx="9023286" cy="5560329"/>
            <a:chOff x="137813" y="1133745"/>
            <a:chExt cx="9023286" cy="5560329"/>
          </a:xfrm>
        </p:grpSpPr>
        <p:sp>
          <p:nvSpPr>
            <p:cNvPr id="6" name="Rectangle 43"/>
            <p:cNvSpPr>
              <a:spLocks noChangeArrowheads="1"/>
            </p:cNvSpPr>
            <p:nvPr/>
          </p:nvSpPr>
          <p:spPr bwMode="auto">
            <a:xfrm>
              <a:off x="1584256" y="2806074"/>
              <a:ext cx="7498080" cy="3888000"/>
            </a:xfrm>
            <a:prstGeom prst="rect">
              <a:avLst/>
            </a:prstGeom>
            <a:solidFill>
              <a:srgbClr val="D1FF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1592645" y="1133745"/>
              <a:ext cx="7498080" cy="1655763"/>
            </a:xfrm>
            <a:prstGeom prst="rect">
              <a:avLst/>
            </a:prstGeom>
            <a:solidFill>
              <a:srgbClr val="EAEAEA"/>
            </a:solidFill>
            <a:ln w="9525" algn="ctr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" name="Text Box 4"/>
            <p:cNvSpPr txBox="1">
              <a:spLocks noChangeArrowheads="1"/>
            </p:cNvSpPr>
            <p:nvPr/>
          </p:nvSpPr>
          <p:spPr bwMode="auto">
            <a:xfrm>
              <a:off x="3646188" y="1219470"/>
              <a:ext cx="2805112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8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Power management standards</a:t>
              </a:r>
              <a:endParaRPr lang="hu-HU" altLang="en-US" sz="1200" b="1" dirty="0">
                <a:solidFill>
                  <a:srgbClr val="000000"/>
                </a:solidFill>
              </a:endParaRPr>
            </a:p>
          </p:txBody>
        </p:sp>
        <p:sp>
          <p:nvSpPr>
            <p:cNvPr id="9" name="Text Box 5"/>
            <p:cNvSpPr txBox="1">
              <a:spLocks noChangeArrowheads="1"/>
            </p:cNvSpPr>
            <p:nvPr/>
          </p:nvSpPr>
          <p:spPr bwMode="auto">
            <a:xfrm>
              <a:off x="3968248" y="2071958"/>
              <a:ext cx="1884362" cy="6397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8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Advanced </a:t>
              </a:r>
            </a:p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Power Management</a:t>
              </a:r>
            </a:p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(APM)</a:t>
              </a:r>
              <a:endParaRPr lang="hu-HU" altLang="en-US" sz="1200" b="1" dirty="0">
                <a:solidFill>
                  <a:srgbClr val="000000"/>
                </a:solidFill>
              </a:endParaRPr>
            </a:p>
          </p:txBody>
        </p:sp>
        <p:sp>
          <p:nvSpPr>
            <p:cNvPr id="10" name="Text Box 6"/>
            <p:cNvSpPr txBox="1">
              <a:spLocks noChangeArrowheads="1"/>
            </p:cNvSpPr>
            <p:nvPr/>
          </p:nvSpPr>
          <p:spPr bwMode="auto">
            <a:xfrm>
              <a:off x="6339435" y="2022745"/>
              <a:ext cx="2254143" cy="7201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8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Advanced Configuration</a:t>
              </a:r>
            </a:p>
            <a:p>
              <a:pPr algn="ctr">
                <a:lnSpc>
                  <a:spcPct val="120000"/>
                </a:lnSpc>
              </a:pPr>
              <a:r>
                <a:rPr lang="en-US" altLang="en-US" sz="1200" b="1" dirty="0">
                  <a:solidFill>
                    <a:srgbClr val="000000"/>
                  </a:solidFill>
                </a:rPr>
                <a:t> and Power Interface</a:t>
              </a:r>
            </a:p>
            <a:p>
              <a:pPr algn="ctr">
                <a:lnSpc>
                  <a:spcPct val="120000"/>
                </a:lnSpc>
              </a:pPr>
              <a:r>
                <a:rPr lang="en-US" altLang="en-US" sz="1200" b="1" dirty="0">
                  <a:solidFill>
                    <a:srgbClr val="000000"/>
                  </a:solidFill>
                </a:rPr>
                <a:t>(ACPI) </a:t>
              </a:r>
              <a:endParaRPr lang="hu-HU" altLang="en-US" sz="1200" b="1" dirty="0">
                <a:solidFill>
                  <a:srgbClr val="000000"/>
                </a:solidFill>
              </a:endParaRPr>
            </a:p>
          </p:txBody>
        </p:sp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4869264" y="1937240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2" name="Line 8"/>
            <p:cNvSpPr>
              <a:spLocks noChangeShapeType="1"/>
            </p:cNvSpPr>
            <p:nvPr/>
          </p:nvSpPr>
          <p:spPr bwMode="auto">
            <a:xfrm rot="16200000" flipH="1" flipV="1">
              <a:off x="3581536" y="634835"/>
              <a:ext cx="373062" cy="22884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7414913" y="1952895"/>
              <a:ext cx="69850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4" name="Line 10"/>
            <p:cNvSpPr>
              <a:spLocks noChangeShapeType="1"/>
            </p:cNvSpPr>
            <p:nvPr/>
          </p:nvSpPr>
          <p:spPr bwMode="auto">
            <a:xfrm>
              <a:off x="4912296" y="1598872"/>
              <a:ext cx="2513215" cy="35242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" name="Text Box 11"/>
            <p:cNvSpPr txBox="1">
              <a:spLocks noChangeArrowheads="1"/>
            </p:cNvSpPr>
            <p:nvPr/>
          </p:nvSpPr>
          <p:spPr bwMode="auto">
            <a:xfrm>
              <a:off x="4070743" y="3205923"/>
              <a:ext cx="1674812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Intel and Microsoft </a:t>
              </a:r>
            </a:p>
          </p:txBody>
        </p:sp>
        <p:sp>
          <p:nvSpPr>
            <p:cNvPr id="16" name="Text Box 12"/>
            <p:cNvSpPr txBox="1">
              <a:spLocks noChangeArrowheads="1"/>
            </p:cNvSpPr>
            <p:nvPr/>
          </p:nvSpPr>
          <p:spPr bwMode="auto">
            <a:xfrm>
              <a:off x="6208269" y="3201160"/>
              <a:ext cx="251171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Intel, Microsoft, </a:t>
              </a:r>
            </a:p>
            <a:p>
              <a:pPr algn="ctr">
                <a:spcAft>
                  <a:spcPct val="35000"/>
                </a:spcAft>
              </a:pPr>
              <a:r>
                <a:rPr lang="en-US" altLang="en-US" sz="1200" dirty="0">
                  <a:solidFill>
                    <a:srgbClr val="000000"/>
                  </a:solidFill>
                </a:rPr>
                <a:t>Compaq, Phoenix and Toshiba</a:t>
              </a:r>
            </a:p>
          </p:txBody>
        </p:sp>
        <p:sp>
          <p:nvSpPr>
            <p:cNvPr id="17" name="Text Box 13"/>
            <p:cNvSpPr txBox="1">
              <a:spLocks noChangeArrowheads="1"/>
            </p:cNvSpPr>
            <p:nvPr/>
          </p:nvSpPr>
          <p:spPr bwMode="auto">
            <a:xfrm>
              <a:off x="294975" y="4535907"/>
              <a:ext cx="128753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>
                <a:buFontTx/>
                <a:buChar char="•"/>
              </a:pPr>
              <a:r>
                <a:rPr lang="en-US" altLang="en-US" sz="1200" dirty="0">
                  <a:solidFill>
                    <a:srgbClr val="000000"/>
                  </a:solidFill>
                </a:rPr>
                <a:t> for CPU: </a:t>
              </a:r>
            </a:p>
            <a:p>
              <a:pPr>
                <a:buFontTx/>
                <a:buChar char="•"/>
              </a:pPr>
              <a:r>
                <a:rPr lang="en-US" altLang="en-US" sz="1200" dirty="0">
                  <a:solidFill>
                    <a:srgbClr val="000000"/>
                  </a:solidFill>
                </a:rPr>
                <a:t> for devices: </a:t>
              </a:r>
            </a:p>
          </p:txBody>
        </p:sp>
        <p:sp>
          <p:nvSpPr>
            <p:cNvPr id="18" name="Text Box 14"/>
            <p:cNvSpPr txBox="1">
              <a:spLocks noChangeArrowheads="1"/>
            </p:cNvSpPr>
            <p:nvPr/>
          </p:nvSpPr>
          <p:spPr bwMode="auto">
            <a:xfrm>
              <a:off x="7024435" y="4533818"/>
              <a:ext cx="8767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by </a:t>
              </a:r>
              <a:r>
                <a:rPr lang="en-US" altLang="en-US" sz="1200" dirty="0" err="1">
                  <a:solidFill>
                    <a:srgbClr val="000000"/>
                  </a:solidFill>
                </a:rPr>
                <a:t>OSPM</a:t>
              </a:r>
              <a:endParaRPr lang="en-US" altLang="en-US" sz="1200" dirty="0">
                <a:solidFill>
                  <a:srgbClr val="000000"/>
                </a:solidFill>
              </a:endParaRPr>
            </a:p>
            <a:p>
              <a:r>
                <a:rPr lang="en-US" altLang="en-US" sz="1200" dirty="0">
                  <a:solidFill>
                    <a:srgbClr val="000000"/>
                  </a:solidFill>
                </a:rPr>
                <a:t>by </a:t>
              </a:r>
              <a:r>
                <a:rPr lang="en-US" altLang="en-US" sz="1200" dirty="0" err="1">
                  <a:solidFill>
                    <a:srgbClr val="000000"/>
                  </a:solidFill>
                </a:rPr>
                <a:t>OSPM</a:t>
              </a:r>
              <a:endParaRPr lang="en-US" altLang="en-US" sz="1200" dirty="0">
                <a:solidFill>
                  <a:srgbClr val="000000"/>
                </a:solidFill>
              </a:endParaRPr>
            </a:p>
          </p:txBody>
        </p:sp>
        <p:sp>
          <p:nvSpPr>
            <p:cNvPr id="19" name="Text Box 17"/>
            <p:cNvSpPr txBox="1">
              <a:spLocks noChangeArrowheads="1"/>
            </p:cNvSpPr>
            <p:nvPr/>
          </p:nvSpPr>
          <p:spPr bwMode="auto">
            <a:xfrm>
              <a:off x="6156025" y="5761469"/>
              <a:ext cx="2551113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 err="1">
                  <a:solidFill>
                    <a:srgbClr val="000000"/>
                  </a:solidFill>
                </a:rPr>
                <a:t>430TX</a:t>
              </a:r>
              <a:r>
                <a:rPr lang="en-US" altLang="en-US" sz="1200" dirty="0">
                  <a:solidFill>
                    <a:srgbClr val="000000"/>
                  </a:solidFill>
                </a:rPr>
                <a:t> with </a:t>
              </a:r>
              <a:r>
                <a:rPr lang="en-US" altLang="en-US" sz="1200" dirty="0" err="1">
                  <a:solidFill>
                    <a:srgbClr val="000000"/>
                  </a:solidFill>
                </a:rPr>
                <a:t>PIIX4</a:t>
              </a:r>
              <a:r>
                <a:rPr lang="en-US" altLang="en-US" sz="1200" dirty="0">
                  <a:solidFill>
                    <a:srgbClr val="000000"/>
                  </a:solidFill>
                </a:rPr>
                <a:t> (</a:t>
              </a:r>
              <a:r>
                <a:rPr lang="en-US" altLang="en-US" sz="1200" dirty="0" err="1">
                  <a:solidFill>
                    <a:srgbClr val="000000"/>
                  </a:solidFill>
                </a:rPr>
                <a:t>ACPI</a:t>
              </a:r>
              <a:r>
                <a:rPr lang="en-US" altLang="en-US" sz="1200" dirty="0">
                  <a:solidFill>
                    <a:srgbClr val="000000"/>
                  </a:solidFill>
                </a:rPr>
                <a:t> 1.0)   </a:t>
              </a:r>
            </a:p>
          </p:txBody>
        </p:sp>
        <p:sp>
          <p:nvSpPr>
            <p:cNvPr id="20" name="Text Box 18"/>
            <p:cNvSpPr txBox="1">
              <a:spLocks noChangeArrowheads="1"/>
            </p:cNvSpPr>
            <p:nvPr/>
          </p:nvSpPr>
          <p:spPr bwMode="auto">
            <a:xfrm>
              <a:off x="3646809" y="4533818"/>
              <a:ext cx="241566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by OSPM/BIOS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by BIOS/OSPM/OS handlers</a:t>
              </a:r>
            </a:p>
          </p:txBody>
        </p:sp>
        <p:sp>
          <p:nvSpPr>
            <p:cNvPr id="21" name="Text Box 20"/>
            <p:cNvSpPr txBox="1">
              <a:spLocks noChangeArrowheads="1"/>
            </p:cNvSpPr>
            <p:nvPr/>
          </p:nvSpPr>
          <p:spPr bwMode="auto">
            <a:xfrm>
              <a:off x="160791" y="4099860"/>
              <a:ext cx="1458604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Typ. CPU scaling</a:t>
              </a:r>
            </a:p>
          </p:txBody>
        </p:sp>
        <p:sp>
          <p:nvSpPr>
            <p:cNvPr id="22" name="Text Box 21"/>
            <p:cNvSpPr txBox="1">
              <a:spLocks noChangeArrowheads="1"/>
            </p:cNvSpPr>
            <p:nvPr/>
          </p:nvSpPr>
          <p:spPr bwMode="auto">
            <a:xfrm>
              <a:off x="3678461" y="5669394"/>
              <a:ext cx="2116137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430FX with PIIX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430HX/430VX with PIIX3</a:t>
              </a:r>
            </a:p>
          </p:txBody>
        </p:sp>
        <p:sp>
          <p:nvSpPr>
            <p:cNvPr id="23" name="Text Box 22"/>
            <p:cNvSpPr txBox="1">
              <a:spLocks noChangeArrowheads="1"/>
            </p:cNvSpPr>
            <p:nvPr/>
          </p:nvSpPr>
          <p:spPr bwMode="auto">
            <a:xfrm>
              <a:off x="3769371" y="6164694"/>
              <a:ext cx="2011363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Windows 95 (08/1995)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Windows 98 (06/1998)</a:t>
              </a:r>
            </a:p>
          </p:txBody>
        </p:sp>
        <p:sp>
          <p:nvSpPr>
            <p:cNvPr id="24" name="Text Box 23"/>
            <p:cNvSpPr txBox="1">
              <a:spLocks noChangeArrowheads="1"/>
            </p:cNvSpPr>
            <p:nvPr/>
          </p:nvSpPr>
          <p:spPr bwMode="auto">
            <a:xfrm>
              <a:off x="1840626" y="2071958"/>
              <a:ext cx="1563249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8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(SL technology)</a:t>
              </a:r>
            </a:p>
            <a:p>
              <a:pPr algn="ctr"/>
              <a:endParaRPr lang="hu-HU" altLang="en-US" sz="1200" b="1" dirty="0">
                <a:solidFill>
                  <a:srgbClr val="000000"/>
                </a:solidFill>
              </a:endParaRP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39400" y="6164538"/>
              <a:ext cx="1127232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OS support:</a:t>
              </a: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142575" y="5679262"/>
              <a:ext cx="1273175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First Intel’s</a:t>
              </a:r>
            </a:p>
            <a:p>
              <a:r>
                <a:rPr lang="en-US" altLang="en-US" sz="1200" dirty="0">
                  <a:solidFill>
                    <a:srgbClr val="000000"/>
                  </a:solidFill>
                </a:rPr>
                <a:t>chipset supp.:</a:t>
              </a:r>
            </a:p>
          </p:txBody>
        </p:sp>
        <p:sp>
          <p:nvSpPr>
            <p:cNvPr id="27" name="Text Box 26"/>
            <p:cNvSpPr txBox="1">
              <a:spLocks noChangeArrowheads="1"/>
            </p:cNvSpPr>
            <p:nvPr/>
          </p:nvSpPr>
          <p:spPr bwMode="auto">
            <a:xfrm>
              <a:off x="7092650" y="2906983"/>
              <a:ext cx="896399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12/1996 </a:t>
              </a:r>
            </a:p>
          </p:txBody>
        </p:sp>
        <p:sp>
          <p:nvSpPr>
            <p:cNvPr id="28" name="Text Box 27"/>
            <p:cNvSpPr txBox="1">
              <a:spLocks noChangeArrowheads="1"/>
            </p:cNvSpPr>
            <p:nvPr/>
          </p:nvSpPr>
          <p:spPr bwMode="auto">
            <a:xfrm>
              <a:off x="4488255" y="2892695"/>
              <a:ext cx="835025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01/1992</a:t>
              </a:r>
            </a:p>
          </p:txBody>
        </p:sp>
        <p:sp>
          <p:nvSpPr>
            <p:cNvPr id="29" name="Text Box 28"/>
            <p:cNvSpPr txBox="1">
              <a:spLocks noChangeArrowheads="1"/>
            </p:cNvSpPr>
            <p:nvPr/>
          </p:nvSpPr>
          <p:spPr bwMode="auto">
            <a:xfrm>
              <a:off x="2217438" y="2906983"/>
              <a:ext cx="835025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10/1990</a:t>
              </a:r>
            </a:p>
          </p:txBody>
        </p:sp>
        <p:sp>
          <p:nvSpPr>
            <p:cNvPr id="30" name="Text Box 29"/>
            <p:cNvSpPr txBox="1">
              <a:spLocks noChangeArrowheads="1"/>
            </p:cNvSpPr>
            <p:nvPr/>
          </p:nvSpPr>
          <p:spPr bwMode="auto">
            <a:xfrm>
              <a:off x="2196707" y="4540168"/>
              <a:ext cx="84632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by SMM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by SMM</a:t>
              </a:r>
            </a:p>
          </p:txBody>
        </p:sp>
        <p:sp>
          <p:nvSpPr>
            <p:cNvPr id="31" name="Text Box 30"/>
            <p:cNvSpPr txBox="1">
              <a:spLocks noChangeArrowheads="1"/>
            </p:cNvSpPr>
            <p:nvPr/>
          </p:nvSpPr>
          <p:spPr bwMode="auto">
            <a:xfrm>
              <a:off x="2353963" y="3202748"/>
              <a:ext cx="536575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Intel</a:t>
              </a:r>
            </a:p>
          </p:txBody>
        </p:sp>
        <p:sp>
          <p:nvSpPr>
            <p:cNvPr id="32" name="Text Box 31"/>
            <p:cNvSpPr txBox="1">
              <a:spLocks noChangeArrowheads="1"/>
            </p:cNvSpPr>
            <p:nvPr/>
          </p:nvSpPr>
          <p:spPr bwMode="auto">
            <a:xfrm>
              <a:off x="1988838" y="6164694"/>
              <a:ext cx="1308100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No OS support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needed</a:t>
              </a:r>
            </a:p>
          </p:txBody>
        </p:sp>
        <p:sp>
          <p:nvSpPr>
            <p:cNvPr id="33" name="Oval 32"/>
            <p:cNvSpPr>
              <a:spLocks noChangeArrowheads="1"/>
            </p:cNvSpPr>
            <p:nvPr/>
          </p:nvSpPr>
          <p:spPr bwMode="auto">
            <a:xfrm>
              <a:off x="2598438" y="1952895"/>
              <a:ext cx="69850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Line 33"/>
            <p:cNvSpPr>
              <a:spLocks noChangeShapeType="1"/>
            </p:cNvSpPr>
            <p:nvPr/>
          </p:nvSpPr>
          <p:spPr bwMode="auto">
            <a:xfrm>
              <a:off x="4904232" y="1592533"/>
              <a:ext cx="0" cy="36036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Text Box 34"/>
            <p:cNvSpPr txBox="1">
              <a:spLocks noChangeArrowheads="1"/>
            </p:cNvSpPr>
            <p:nvPr/>
          </p:nvSpPr>
          <p:spPr bwMode="auto">
            <a:xfrm>
              <a:off x="1488775" y="4996294"/>
              <a:ext cx="2281238" cy="6397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386SL (embedded)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486SL (embedded)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486 family (since 06/1993)</a:t>
              </a:r>
            </a:p>
          </p:txBody>
        </p:sp>
        <p:sp>
          <p:nvSpPr>
            <p:cNvPr id="36" name="Text Box 35"/>
            <p:cNvSpPr txBox="1">
              <a:spLocks noChangeArrowheads="1"/>
            </p:cNvSpPr>
            <p:nvPr/>
          </p:nvSpPr>
          <p:spPr bwMode="auto">
            <a:xfrm>
              <a:off x="4427679" y="5166157"/>
              <a:ext cx="809625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Pentium</a:t>
              </a:r>
            </a:p>
          </p:txBody>
        </p:sp>
        <p:sp>
          <p:nvSpPr>
            <p:cNvPr id="37" name="Text Box 36"/>
            <p:cNvSpPr txBox="1">
              <a:spLocks noChangeArrowheads="1"/>
            </p:cNvSpPr>
            <p:nvPr/>
          </p:nvSpPr>
          <p:spPr bwMode="auto">
            <a:xfrm>
              <a:off x="6478288" y="5070907"/>
              <a:ext cx="1936750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Pentium M and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subsequent processors</a:t>
              </a:r>
            </a:p>
          </p:txBody>
        </p:sp>
        <p:sp>
          <p:nvSpPr>
            <p:cNvPr id="38" name="Text Box 37"/>
            <p:cNvSpPr txBox="1">
              <a:spLocks noChangeArrowheads="1"/>
            </p:cNvSpPr>
            <p:nvPr/>
          </p:nvSpPr>
          <p:spPr bwMode="auto">
            <a:xfrm>
              <a:off x="5917903" y="6162690"/>
              <a:ext cx="324319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Windows 98 (ACPI 1.0) (06/1998)</a:t>
              </a:r>
            </a:p>
            <a:p>
              <a:r>
                <a:rPr lang="en-US" altLang="en-US" sz="1200" dirty="0">
                  <a:solidFill>
                    <a:srgbClr val="000000"/>
                  </a:solidFill>
                </a:rPr>
                <a:t>Windows XP SP1 (ACPI 2.0) (02/2002)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Text Box 38"/>
            <p:cNvSpPr txBox="1">
              <a:spLocks noChangeArrowheads="1"/>
            </p:cNvSpPr>
            <p:nvPr/>
          </p:nvSpPr>
          <p:spPr bwMode="auto">
            <a:xfrm>
              <a:off x="137813" y="5160049"/>
              <a:ext cx="143510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First proc. supp.</a:t>
              </a:r>
            </a:p>
          </p:txBody>
        </p:sp>
        <p:sp>
          <p:nvSpPr>
            <p:cNvPr id="40" name="Text Box 39"/>
            <p:cNvSpPr txBox="1">
              <a:spLocks noChangeArrowheads="1"/>
            </p:cNvSpPr>
            <p:nvPr/>
          </p:nvSpPr>
          <p:spPr bwMode="auto">
            <a:xfrm>
              <a:off x="2284113" y="5679146"/>
              <a:ext cx="684212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420EX</a:t>
              </a:r>
            </a:p>
            <a:p>
              <a:r>
                <a:rPr lang="en-US" altLang="en-US" sz="1200" dirty="0">
                  <a:solidFill>
                    <a:srgbClr val="000000"/>
                  </a:solidFill>
                </a:rPr>
                <a:t>420ZX</a:t>
              </a:r>
            </a:p>
          </p:txBody>
        </p:sp>
        <p:sp>
          <p:nvSpPr>
            <p:cNvPr id="41" name="Text Box 41"/>
            <p:cNvSpPr txBox="1">
              <a:spLocks noChangeArrowheads="1"/>
            </p:cNvSpPr>
            <p:nvPr/>
          </p:nvSpPr>
          <p:spPr bwMode="auto">
            <a:xfrm>
              <a:off x="145750" y="2897458"/>
              <a:ext cx="1019175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Introduced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53306" y="3167888"/>
              <a:ext cx="7269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000000"/>
                  </a:solidFill>
                  <a:latin typeface="Verdana"/>
                </a:rPr>
                <a:t>Vendor</a:t>
              </a:r>
              <a:endParaRPr lang="en-US" sz="12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935115" y="3621442"/>
              <a:ext cx="19159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Open standard </a:t>
              </a:r>
              <a:r>
                <a:rPr lang="en-US" altLang="en-US" sz="1200" dirty="0" err="1">
                  <a:solidFill>
                    <a:srgbClr val="000000"/>
                  </a:solidFill>
                  <a:latin typeface="Verdana"/>
                </a:rPr>
                <a:t>i.f</a:t>
              </a:r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.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between OS and BIOS</a:t>
              </a:r>
              <a:endParaRPr lang="en-US" sz="16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62673" y="3719691"/>
              <a:ext cx="194636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A set of PM techniques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579139" y="3648957"/>
              <a:ext cx="17860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Open standard </a:t>
              </a:r>
              <a:r>
                <a:rPr lang="en-US" altLang="en-US" sz="1200" dirty="0" err="1">
                  <a:solidFill>
                    <a:srgbClr val="000000"/>
                  </a:solidFill>
                  <a:latin typeface="Verdana"/>
                </a:rPr>
                <a:t>i.f</a:t>
              </a:r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.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between OS and </a:t>
              </a:r>
              <a:r>
                <a:rPr lang="en-US" altLang="en-US" sz="1200" dirty="0" err="1">
                  <a:solidFill>
                    <a:srgbClr val="000000"/>
                  </a:solidFill>
                  <a:latin typeface="Verdana"/>
                </a:rPr>
                <a:t>HW</a:t>
              </a:r>
              <a:endParaRPr lang="en-US" sz="16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158655" y="4117210"/>
              <a:ext cx="27546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DVFS</a:t>
              </a:r>
            </a:p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(Dynamic Voltage and F. Scaling)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729646" y="4108691"/>
              <a:ext cx="246253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DFS</a:t>
              </a:r>
            </a:p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(Dynamic Frequency Scaling)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556665" y="4100172"/>
              <a:ext cx="223330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SFS</a:t>
              </a:r>
            </a:p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(Static Frequency Scaling)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86309" y="4331096"/>
              <a:ext cx="1298753" cy="2590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1300"/>
                </a:lnSpc>
              </a:pPr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Done basically</a:t>
              </a:r>
            </a:p>
          </p:txBody>
        </p:sp>
        <p:sp>
          <p:nvSpPr>
            <p:cNvPr id="4" name="Rounded Rectangle 3"/>
            <p:cNvSpPr/>
            <p:nvPr/>
          </p:nvSpPr>
          <p:spPr bwMode="auto">
            <a:xfrm>
              <a:off x="6339435" y="1962520"/>
              <a:ext cx="2254143" cy="790047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1619395" y="6560951"/>
            <a:ext cx="5762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SMM: System Management Mode (alternative SW runs instead the OR).</a:t>
            </a:r>
          </a:p>
        </p:txBody>
      </p:sp>
    </p:spTree>
    <p:extLst>
      <p:ext uri="{BB962C8B-B14F-4D97-AF65-F5344CB8AC3E}">
        <p14:creationId xmlns:p14="http://schemas.microsoft.com/office/powerpoint/2010/main" val="2016534444"/>
      </p:ext>
    </p:extLst>
  </p:cSld>
  <p:clrMapOvr>
    <a:masterClrMapping/>
  </p:clrMapOvr>
</p:sld>
</file>

<file path=ppt/theme/theme1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7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5_Default Design">
  <a:themeElements>
    <a:clrScheme name="2_Default Design 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99CCFF"/>
      </a:accent1>
      <a:accent2>
        <a:srgbClr val="CCCCFF"/>
      </a:accent2>
      <a:accent3>
        <a:srgbClr val="FFFFFF"/>
      </a:accent3>
      <a:accent4>
        <a:srgbClr val="000000"/>
      </a:accent4>
      <a:accent5>
        <a:srgbClr val="CAE2FF"/>
      </a:accent5>
      <a:accent6>
        <a:srgbClr val="B9B9E7"/>
      </a:accent6>
      <a:hlink>
        <a:srgbClr val="3333CC"/>
      </a:hlink>
      <a:folHlink>
        <a:srgbClr val="AF67FF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sz="1400" dirty="0" smtClean="0">
            <a:latin typeface="+mj-lt"/>
          </a:defRPr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9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 fontAlgn="base">
          <a:defRPr sz="1600" dirty="0" smtClean="0">
            <a:latin typeface="+mj-lt"/>
          </a:defRPr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anose="020B060403050404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anose="020B0604030504040204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6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>
          <a:defRPr sz="1400" dirty="0" smtClean="0"/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rgbClr val="3333CC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rgbClr val="3333CC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0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1600" dirty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7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400" b="1" dirty="0" smtClean="0">
            <a:solidFill>
              <a:schemeClr val="accent6"/>
            </a:solidFill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  <a:txDef>
      <a:spPr>
        <a:noFill/>
      </a:spPr>
      <a:bodyPr wrap="none" rtlCol="0">
        <a:spAutoFit/>
      </a:bodyPr>
      <a:lstStyle>
        <a:defPPr fontAlgn="base">
          <a:defRPr sz="1600" dirty="0" smtClean="0">
            <a:latin typeface="+mj-lt"/>
          </a:defRPr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1_Default Desig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um" ma:contentTypeID="0x010100F57F55E438109E48B6391729A5612895" ma:contentTypeVersion="11" ma:contentTypeDescription="Új dokumentum létrehozása." ma:contentTypeScope="" ma:versionID="6799ee667cbdf3c801b890cdaf82f340">
  <xsd:schema xmlns:xsd="http://www.w3.org/2001/XMLSchema" xmlns:xs="http://www.w3.org/2001/XMLSchema" xmlns:p="http://schemas.microsoft.com/office/2006/metadata/properties" xmlns:ns3="f743888c-3ec0-442a-bfd6-6c7a23bdab96" targetNamespace="http://schemas.microsoft.com/office/2006/metadata/properties" ma:root="true" ma:fieldsID="1dabecf181e67d368fe81f8b232ae595" ns3:_="">
    <xsd:import namespace="f743888c-3ec0-442a-bfd6-6c7a23bdab96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MediaLengthInSeconds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743888c-3ec0-442a-bfd6-6c7a23bdab9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artalomtípus"/>
        <xsd:element ref="dc:title" minOccurs="0" maxOccurs="1" ma:index="4" ma:displayName="Cím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9F31272F-9438-4AAE-A4B1-21FFEFA4306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743888c-3ec0-442a-bfd6-6c7a23bdab9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5862F008-2212-428E-ADF2-F5AF92E6302B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41E1A91-97CE-44AC-8C09-92C9220AC3A1}">
  <ds:schemaRefs>
    <ds:schemaRef ds:uri="http://purl.org/dc/dcmitype/"/>
    <ds:schemaRef ds:uri="http://schemas.microsoft.com/office/2006/metadata/properties"/>
    <ds:schemaRef ds:uri="http://purl.org/dc/elements/1.1/"/>
    <ds:schemaRef ds:uri="http://schemas.microsoft.com/office/infopath/2007/PartnerControls"/>
    <ds:schemaRef ds:uri="f743888c-3ec0-442a-bfd6-6c7a23bdab96"/>
    <ds:schemaRef ds:uri="http://schemas.microsoft.com/office/2006/documentManagement/types"/>
    <ds:schemaRef ds:uri="http://schemas.openxmlformats.org/package/2006/metadata/core-properties"/>
    <ds:schemaRef ds:uri="http://www.w3.org/XML/1998/namespace"/>
    <ds:schemaRef ds:uri="http://purl.org/dc/terms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505888</TotalTime>
  <Words>39590</Words>
  <Application>Microsoft Office PowerPoint</Application>
  <PresentationFormat>Diavetítés a képernyőre (4:3 oldalarány)</PresentationFormat>
  <Paragraphs>5440</Paragraphs>
  <Slides>362</Slides>
  <Notes>34</Notes>
  <HiddenSlides>0</HiddenSlides>
  <MMClips>0</MMClips>
  <ScaleCrop>false</ScaleCrop>
  <HeadingPairs>
    <vt:vector size="8" baseType="variant">
      <vt:variant>
        <vt:lpstr>Használt betűtípusok</vt:lpstr>
      </vt:variant>
      <vt:variant>
        <vt:i4>13</vt:i4>
      </vt:variant>
      <vt:variant>
        <vt:lpstr>Téma</vt:lpstr>
      </vt:variant>
      <vt:variant>
        <vt:i4>15</vt:i4>
      </vt:variant>
      <vt:variant>
        <vt:lpstr>Beágyazott OLE kiszolgálók</vt:lpstr>
      </vt:variant>
      <vt:variant>
        <vt:i4>1</vt:i4>
      </vt:variant>
      <vt:variant>
        <vt:lpstr>Diacímek</vt:lpstr>
      </vt:variant>
      <vt:variant>
        <vt:i4>362</vt:i4>
      </vt:variant>
    </vt:vector>
  </HeadingPairs>
  <TitlesOfParts>
    <vt:vector size="391" baseType="lpstr">
      <vt:lpstr>Arial</vt:lpstr>
      <vt:lpstr>Arial Black</vt:lpstr>
      <vt:lpstr>Arial Rounded MT Bold</vt:lpstr>
      <vt:lpstr>Arial Unicode MS</vt:lpstr>
      <vt:lpstr>Calibri</vt:lpstr>
      <vt:lpstr>Cambria</vt:lpstr>
      <vt:lpstr>Cambria Math</vt:lpstr>
      <vt:lpstr>inherit</vt:lpstr>
      <vt:lpstr>Inter</vt:lpstr>
      <vt:lpstr>Symbol</vt:lpstr>
      <vt:lpstr>Times New Roman</vt:lpstr>
      <vt:lpstr>Verdana</vt:lpstr>
      <vt:lpstr>Wingdings</vt:lpstr>
      <vt:lpstr>3_Default Design</vt:lpstr>
      <vt:lpstr>1_Default Design</vt:lpstr>
      <vt:lpstr>31_Default Design</vt:lpstr>
      <vt:lpstr>14_Default Design</vt:lpstr>
      <vt:lpstr>13_Default Design</vt:lpstr>
      <vt:lpstr>10_Default Design</vt:lpstr>
      <vt:lpstr>17_Default Design</vt:lpstr>
      <vt:lpstr>4_Default Design</vt:lpstr>
      <vt:lpstr>2_Default Design</vt:lpstr>
      <vt:lpstr>7_Default Design</vt:lpstr>
      <vt:lpstr>5_Default Design</vt:lpstr>
      <vt:lpstr>9_Default Design</vt:lpstr>
      <vt:lpstr>12_Default Design</vt:lpstr>
      <vt:lpstr>6_Default Design</vt:lpstr>
      <vt:lpstr>8_Default Design</vt:lpstr>
      <vt:lpstr>Microsoft Drawing</vt:lpstr>
      <vt:lpstr>PowerPoint-bemutató</vt:lpstr>
      <vt:lpstr>PowerPoint-bemutató</vt:lpstr>
      <vt:lpstr>PowerPoint-bemutató</vt:lpstr>
      <vt:lpstr>1. Significance of power management in processors (1)</vt:lpstr>
      <vt:lpstr>1. Significance of power management in processors (2)</vt:lpstr>
      <vt:lpstr>1. Significance of power management in processors (3)</vt:lpstr>
      <vt:lpstr>1. Significance of power management in processors (4)</vt:lpstr>
      <vt:lpstr>1. Significance of power management in processors (5)</vt:lpstr>
      <vt:lpstr>1. Significance of power management in processors (6)</vt:lpstr>
      <vt:lpstr>1. Significance of power management in processors (7)</vt:lpstr>
      <vt:lpstr>1. Significance of power management in processors (8)</vt:lpstr>
      <vt:lpstr>1. Significance of power management in processors (9)</vt:lpstr>
      <vt:lpstr>1. Significance of power management in processors (10)</vt:lpstr>
      <vt:lpstr>1. Significance of power management in processors (11)</vt:lpstr>
      <vt:lpstr>1. Significance of power management in processors (12)</vt:lpstr>
      <vt:lpstr>1. Significance of power management in processors (13)</vt:lpstr>
      <vt:lpstr>1. Significance of power management in processors (14)</vt:lpstr>
      <vt:lpstr>1. Significance of power management in processors (15)</vt:lpstr>
      <vt:lpstr>1. Significance of power management in processors (16)</vt:lpstr>
      <vt:lpstr>1. Significance of power management in processors (17)</vt:lpstr>
      <vt:lpstr>1. Significance of power management in processors (18)</vt:lpstr>
      <vt:lpstr>1. Significance of power management in processors (19)</vt:lpstr>
      <vt:lpstr>1. Significance of power management in processors (20)</vt:lpstr>
      <vt:lpstr>1. Significance of power management in processors (21)</vt:lpstr>
      <vt:lpstr>1. Significance of power management in processors (22)</vt:lpstr>
      <vt:lpstr>1. Significance of power management in processors (23)</vt:lpstr>
      <vt:lpstr>1. Significance of power management in processors (24)</vt:lpstr>
      <vt:lpstr>1. Significance of power management in processors (25)</vt:lpstr>
      <vt:lpstr>1. Significance of power management in processors (26)</vt:lpstr>
      <vt:lpstr>1. Significance of power management in processors (27)</vt:lpstr>
      <vt:lpstr>1. Significance of power management in processors (28)</vt:lpstr>
      <vt:lpstr>1. Significance of power management in processors (29)</vt:lpstr>
      <vt:lpstr>1. Significance of power management in processors (30)</vt:lpstr>
      <vt:lpstr>1. Significance of power management in processors (31)</vt:lpstr>
      <vt:lpstr>1. Significance of power management in processors (32)</vt:lpstr>
      <vt:lpstr>1. Significance of power management in processors (33)</vt:lpstr>
      <vt:lpstr>1. Significance of power management in processors (34)</vt:lpstr>
      <vt:lpstr>1. Significance of power management in processors (35)</vt:lpstr>
      <vt:lpstr>1. Significance of power management in processors (36)</vt:lpstr>
      <vt:lpstr>1. Significance of power management in processors (37)</vt:lpstr>
      <vt:lpstr>1. Significance of power management in processors (38)</vt:lpstr>
      <vt:lpstr>PowerPoint-bemutató</vt:lpstr>
      <vt:lpstr>PowerPoint-bemutató</vt:lpstr>
      <vt:lpstr>2.1 Clock gating (1)</vt:lpstr>
      <vt:lpstr>2.1 Clock gating (2)</vt:lpstr>
      <vt:lpstr>2.1 Clock gating (3)</vt:lpstr>
      <vt:lpstr>PowerPoint-bemutató</vt:lpstr>
      <vt:lpstr>2.2 Power gating (1)</vt:lpstr>
      <vt:lpstr>2.2 Power gating (2)</vt:lpstr>
      <vt:lpstr>2.2 Power gating (3)</vt:lpstr>
      <vt:lpstr>2.2 Power gating (4)</vt:lpstr>
      <vt:lpstr>2.2 Power gating (5)</vt:lpstr>
      <vt:lpstr>2.2 Power gating (6)</vt:lpstr>
      <vt:lpstr>2.2 Power gating (7)</vt:lpstr>
      <vt:lpstr>2.2 Power gating (8)</vt:lpstr>
      <vt:lpstr>2.2 Power gating (9)</vt:lpstr>
      <vt:lpstr>2.2 Power gating (10)</vt:lpstr>
      <vt:lpstr>2.2 Power gating (11)</vt:lpstr>
      <vt:lpstr>2.2 Power gating (12)</vt:lpstr>
      <vt:lpstr>2.2 Power gating (13)</vt:lpstr>
      <vt:lpstr>2.2 Power gating (14)</vt:lpstr>
      <vt:lpstr>2.2 Power gating (15)</vt:lpstr>
      <vt:lpstr>PowerPoint-bemutató</vt:lpstr>
      <vt:lpstr>2.3 Integrated Voltage Regulators (FIVRs) (1)</vt:lpstr>
      <vt:lpstr>PowerPoint-bemutató</vt:lpstr>
      <vt:lpstr>2.3.1 Introduction to FIVRs (1)</vt:lpstr>
      <vt:lpstr>2.3.1 Introduction to FIVRs (2)</vt:lpstr>
      <vt:lpstr>2.3.1 Introduction to FIVRs (3)</vt:lpstr>
      <vt:lpstr>2.3.1 Introduction to FIVRs (4)</vt:lpstr>
      <vt:lpstr>PowerPoint-bemutató</vt:lpstr>
      <vt:lpstr>2.3.2 Implementation of FIVR (1)</vt:lpstr>
      <vt:lpstr>2.3.2 Implementation of FIVR (2)</vt:lpstr>
      <vt:lpstr>2.3.2 Implementation of FIVR (3)</vt:lpstr>
      <vt:lpstr>2.3.2 Implementation of FIVR (4)</vt:lpstr>
      <vt:lpstr>2.3.2 Implementation of FIVR (5)</vt:lpstr>
      <vt:lpstr>2.3.2 Implementation of FIVR (6)</vt:lpstr>
      <vt:lpstr>2.3.2 Implementation of FIVR (7)</vt:lpstr>
      <vt:lpstr>PowerPoint-bemutató</vt:lpstr>
      <vt:lpstr>2.3.3 Assessment and use of FIVRs (1)</vt:lpstr>
      <vt:lpstr>2.3.3 Assessment and use of FIVRs (2)</vt:lpstr>
      <vt:lpstr>2.3.3 Assessment and use of FIVRs (3)</vt:lpstr>
      <vt:lpstr>2.3.3 Assessment and use of FIVRs (4)</vt:lpstr>
      <vt:lpstr>2.3.3 Assessment and use of FIVRs (5)</vt:lpstr>
      <vt:lpstr>2.3.3 Assessment and use of FIVRs (6)</vt:lpstr>
      <vt:lpstr>2.3.3 Assessment and use of FIVRs (7)</vt:lpstr>
      <vt:lpstr>2.3.3 Assessment and use of FIVRs (8)</vt:lpstr>
      <vt:lpstr>2.3.3 Assessment and use of FIVRs (9)</vt:lpstr>
      <vt:lpstr>2.3.3 Assessment and use of FIVRs (10)</vt:lpstr>
      <vt:lpstr>2.3.3 Assessment and use of FIVRs (11)</vt:lpstr>
      <vt:lpstr>2.3.3 Assessment and use of FIVRs (12)</vt:lpstr>
      <vt:lpstr>2.3.3 Assessment and use of FIVRs (13)</vt:lpstr>
      <vt:lpstr>2.3.3 Assessment and use of FIVRs (14)</vt:lpstr>
      <vt:lpstr>2.3.3 Assessment and use of FIVRs (15)</vt:lpstr>
      <vt:lpstr>2.3.3 Assessment and use of FIVRs (16)</vt:lpstr>
      <vt:lpstr>PowerPoint-bemutató</vt:lpstr>
      <vt:lpstr>PowerPoint-bemutató</vt:lpstr>
      <vt:lpstr>3.1 Overview of how is power managed at the platform level (1)</vt:lpstr>
      <vt:lpstr>3.1 Overview of how is power managed at the platform level (2)</vt:lpstr>
      <vt:lpstr>3.1 Overview of how is power managed at the platform level (3)</vt:lpstr>
      <vt:lpstr>3.1 Overview of how is power managed at the platform level (4)</vt:lpstr>
      <vt:lpstr>3.1 Overview of how is power managed at the platform level (5)</vt:lpstr>
      <vt:lpstr>3.1 Overview of how is power managed at the platform level (6)</vt:lpstr>
      <vt:lpstr>3.1 Overview of how is power managed at the platform level (7)</vt:lpstr>
      <vt:lpstr>3.1 Overview of how is power managed at the platform level (8)</vt:lpstr>
      <vt:lpstr>3.1 Overview of how is power managed at the platform level (9)</vt:lpstr>
      <vt:lpstr>3.1 Overview of how is power managed at the platform level (10)</vt:lpstr>
      <vt:lpstr>3.1 Overview of how is power managed at the platform level (11)</vt:lpstr>
      <vt:lpstr>3.1 Overview of how is power managed at the platform level (12)</vt:lpstr>
      <vt:lpstr>PowerPoint-bemutató</vt:lpstr>
      <vt:lpstr>4. Reducing power consumption of idle CPU cores (1)</vt:lpstr>
      <vt:lpstr>4. Reducing power consumption of idle CPU cores (2)</vt:lpstr>
      <vt:lpstr>4.1 Introduction to the ACPI C-states (1)</vt:lpstr>
      <vt:lpstr>PowerPoint-bemutató</vt:lpstr>
      <vt:lpstr>4.1 Introduction to the ACPI C-states (2)</vt:lpstr>
      <vt:lpstr>4.1 Introduction to the ACPI C-states (3)</vt:lpstr>
      <vt:lpstr>4.1 Introduction to the ACPI C-states (4)</vt:lpstr>
      <vt:lpstr>4.1 Introduction to the ACPI C-states (5)</vt:lpstr>
      <vt:lpstr>4.1 Introduction to the ACPI C-states (6)</vt:lpstr>
      <vt:lpstr>4.1 Introduction to the ACPI C-states (7)</vt:lpstr>
      <vt:lpstr>4.1 Introduction to the ACPI C-states (8)</vt:lpstr>
      <vt:lpstr>4.1 Introduction to the ACPI C-states (9)</vt:lpstr>
      <vt:lpstr>PowerPoint-bemutató</vt:lpstr>
      <vt:lpstr>PowerPoint-bemutató</vt:lpstr>
      <vt:lpstr>PowerPoint-bemutató</vt:lpstr>
      <vt:lpstr>5.1 Overview (1)</vt:lpstr>
      <vt:lpstr>5.1 Overview (2)</vt:lpstr>
      <vt:lpstr>PowerPoint-bemutató</vt:lpstr>
      <vt:lpstr>5.2 DVFS (Dynamic Voltage and Frequency Scaling (1)</vt:lpstr>
      <vt:lpstr>5.2 DVFS (Dynamic Voltage and Frequency Scaling (2)</vt:lpstr>
      <vt:lpstr>5.2 DVFS (Dynamic Voltage and Frequency Scaling (3)</vt:lpstr>
      <vt:lpstr>5.2 DVFS (Dynamic Voltage and Frequency Scaling (4)</vt:lpstr>
      <vt:lpstr>5.2 DVFS (Dynamic Voltage and Frequency Scaling (5)</vt:lpstr>
      <vt:lpstr>5.2 DVFS (Dynamic Voltage and Frequency Scaling (6)</vt:lpstr>
      <vt:lpstr>5.2 DVFS (Dynamic Voltage and Frequency Scaling (7)</vt:lpstr>
      <vt:lpstr>5.2 DVFS (Dynamic Voltage and Frequency Scaling (8)</vt:lpstr>
      <vt:lpstr>5.2 DVFS (Dynamic Voltage and Frequency Scaling (9)</vt:lpstr>
      <vt:lpstr>5.2 DVFS (Dynamic Voltage and Frequency Scaling (10)</vt:lpstr>
      <vt:lpstr>5.2 DVFS (Dynamic Voltage and Frequency Scaling (11)</vt:lpstr>
      <vt:lpstr>5.2 DVFS (Dynamic Voltage and Frequency Scaling (12)</vt:lpstr>
      <vt:lpstr>5.2 DVFS (Dynamic Voltage and Frequency Scaling (13)</vt:lpstr>
      <vt:lpstr>5.2 DVFS (Dynamic Voltage and Frequency Scaling (14)</vt:lpstr>
      <vt:lpstr>5.2 DVFS (Dynamic Voltage and Frequency Scaling (15)</vt:lpstr>
      <vt:lpstr>5.2 DVFS (Dynamic Voltage and Frequency Scaling (16)</vt:lpstr>
      <vt:lpstr>5.2 DVFS (Dynamic Voltage and Frequency Scaling (17)</vt:lpstr>
      <vt:lpstr>5.2 DVFS (Dynamic Voltage and Frequency Scaling (18)</vt:lpstr>
      <vt:lpstr>5.2 DVFS (Dynamic Voltage and Frequency Scaling (19)</vt:lpstr>
      <vt:lpstr>5.2 DVFS (Dynamic Voltage and Frequency Scaling (20)</vt:lpstr>
      <vt:lpstr>5.2 DVFS (Dynamic Voltage and Frequency Scaling (21)</vt:lpstr>
      <vt:lpstr>5.2 DVFS (Dynamic Voltage and Frequency Scaling (22)</vt:lpstr>
      <vt:lpstr>5.2 DVFS (Dynamic Voltage and Frequency Scaling (23)</vt:lpstr>
      <vt:lpstr>5.2 DVFS (Dynamic Voltage and Frequency Scaling (24)</vt:lpstr>
      <vt:lpstr>5.2 DVFS (Dynamic Voltage and Frequency Scaling (25)</vt:lpstr>
      <vt:lpstr>5.2 DVFS (Dynamic Voltage and Frequency Scaling (26)</vt:lpstr>
      <vt:lpstr>PowerPoint-bemutató</vt:lpstr>
      <vt:lpstr>5.3 CPPC (Collaborative Processor Performance Control) (1)</vt:lpstr>
      <vt:lpstr>5.3 CPPC (Collaborative Processor Performance Control) (2)</vt:lpstr>
      <vt:lpstr>5.3 CPPC (Collaborative Processor Performance Control) (3)</vt:lpstr>
      <vt:lpstr>5.3 CPPC (Collaborative Processor Performance Control) (4)</vt:lpstr>
      <vt:lpstr>5.3 CPPC (Collaborative Processor Performance Control) (5)</vt:lpstr>
      <vt:lpstr>5.3 CPPC (Collaborative Processor Performance Control) (7)</vt:lpstr>
      <vt:lpstr>5.3 CPPC (Collaborative Processor Performance Control) (8)</vt:lpstr>
      <vt:lpstr>5.3 CPPC (Collaborative Processor Performance Control) (6)</vt:lpstr>
      <vt:lpstr>5.3 CPPC (Collaborative Processor Performance Control) (9)</vt:lpstr>
      <vt:lpstr>5.3 CPPC (Collaborative Processor Performance Control) (10)</vt:lpstr>
      <vt:lpstr>5.3 CPPC (Collaborative Processor Performance Control) (11)</vt:lpstr>
      <vt:lpstr>5.3 CPPC (Collaborative Processor Performance Control) (12)</vt:lpstr>
      <vt:lpstr>5.3 CPPC (Collaborative Processor Performance Control) (13)</vt:lpstr>
      <vt:lpstr>5.3 CPPC (Collaborative Processor Performance Control) (14)</vt:lpstr>
      <vt:lpstr>5.3 CPPC (Collaborative Processor Performance Control) (15)</vt:lpstr>
      <vt:lpstr>5.3 CPPC (Collaborative Processor Performance Control) (16)</vt:lpstr>
      <vt:lpstr>5.3 CPPC (Collaborative Processor Performance Control) (17)</vt:lpstr>
      <vt:lpstr>5.3 CPPC (Collaborative Processor Performance Control) (18)</vt:lpstr>
      <vt:lpstr>5.3 CPPC (Collaborative Processor Performance Control) (19)</vt:lpstr>
      <vt:lpstr>5.3 CPPC (Collaborative Processor Performance Control) (20)</vt:lpstr>
      <vt:lpstr>PowerPoint-bemutató</vt:lpstr>
      <vt:lpstr>PowerPoint-bemutató</vt:lpstr>
      <vt:lpstr>6. Utilizing the power headroom of processor packages to raise performance</vt:lpstr>
      <vt:lpstr>PowerPoint-bemutató</vt:lpstr>
      <vt:lpstr>6.1 Introduction (1)</vt:lpstr>
      <vt:lpstr>PowerPoint-bemutató</vt:lpstr>
      <vt:lpstr>6.2 Intel’s Turbo Boost technologies (1)</vt:lpstr>
      <vt:lpstr>6.2 Intel’s Turbo Boost technologies (2)</vt:lpstr>
      <vt:lpstr>6.2 Intel’s Turbo Boost technologies (3)</vt:lpstr>
      <vt:lpstr>6.2 Intel’s Turbo Boost technologies (4)</vt:lpstr>
      <vt:lpstr>PowerPoint-bemutató</vt:lpstr>
      <vt:lpstr>6.2.1 Intel’s 1. gen. Turbo Boost technology (1)</vt:lpstr>
      <vt:lpstr>6.2.1 Intel’s 1. gen. Turbo Boost technology (2)</vt:lpstr>
      <vt:lpstr>6.2.1 Intel’s 1. gen. Turbo Boost technology (3)</vt:lpstr>
      <vt:lpstr>6.2.1 Intel’s 1. gen. Turbo Boost technology (4)</vt:lpstr>
      <vt:lpstr>6.2.1 Intel’s 1. gen. Turbo Boost technology (5)</vt:lpstr>
      <vt:lpstr>6.2.1 Intel’s 1. gen. Turbo Boost technology (6)</vt:lpstr>
      <vt:lpstr>6.2.1 Intel’s 1. gen. Turbo Boost technology (7)</vt:lpstr>
      <vt:lpstr>6.2.1 Intel’s 1. gen. Turbo Boost technology (8)</vt:lpstr>
      <vt:lpstr>6.2.1 Intel’s 1. gen. Turbo Boost technology (9)</vt:lpstr>
      <vt:lpstr>6.2.1 Intel’s 1. gen. Turbo Boost technology (10)</vt:lpstr>
      <vt:lpstr>PowerPoint-bemutató</vt:lpstr>
      <vt:lpstr>PowerPoint-bemutató</vt:lpstr>
      <vt:lpstr>6.2.1 Intel’s 1. gen. Turbo Boost technology (13)</vt:lpstr>
      <vt:lpstr>6.2.1 Intel’s 1. gen. Turbo Boost technology (14)</vt:lpstr>
      <vt:lpstr>PowerPoint-bemutató</vt:lpstr>
      <vt:lpstr>6.2.2 Intel’s 2. gen. Turbo Boost technology (1)</vt:lpstr>
      <vt:lpstr>6.2.2 Intel’s 2. gen. Turbo Boost technology (2)</vt:lpstr>
      <vt:lpstr>PowerPoint-bemutató</vt:lpstr>
      <vt:lpstr>6.2.2 Intel’s 2. gen. Turbo Boost technology (3b)</vt:lpstr>
      <vt:lpstr>6.2.2 Intel’s 2. gen. Turbo Boost technology (3c)</vt:lpstr>
      <vt:lpstr>PowerPoint-bemutató</vt:lpstr>
      <vt:lpstr>6.2.2 Intel’s 2. gen. Turbo Boost technology (4)</vt:lpstr>
      <vt:lpstr>6.2.2 Intel’s 2. gen. Turbo Boost technology (5)</vt:lpstr>
      <vt:lpstr>6.2.2 Intel’s 2. gen. Turbo Boost technology (6)</vt:lpstr>
      <vt:lpstr>6.2.2 Intel’s 2. gen. Turbo Boost technology (7)</vt:lpstr>
      <vt:lpstr>6.2.2 Intel’s 2. gen. Turbo Boost technology (8)</vt:lpstr>
      <vt:lpstr>6.2.2 Intel’s 2. gen. Turbo Boost technology (9)</vt:lpstr>
      <vt:lpstr>6.2.2 Intel’s 2. gen. Turbo Boost technology (10)</vt:lpstr>
      <vt:lpstr>6.2.2 Intel’s 2. gen. Turbo Boost technology (11)</vt:lpstr>
      <vt:lpstr>PowerPoint-bemutató</vt:lpstr>
      <vt:lpstr>6.2.2 Intel’s 2. gen. Turbo Boost technology (13)</vt:lpstr>
      <vt:lpstr>PowerPoint-bemutató</vt:lpstr>
      <vt:lpstr>6.2.2 Intel’s 2. gen. Turbo Boost technology (15)</vt:lpstr>
      <vt:lpstr>6.2.2 Intel’s 2. gen. Turbo Boost technology (16)</vt:lpstr>
      <vt:lpstr>PowerPoint-bemutató</vt:lpstr>
      <vt:lpstr>6.2.3 Intel’s 3. gen. Turbo Boost technology (1)</vt:lpstr>
      <vt:lpstr>6.2.3 Intel’s 3. gen. Turbo Boost technology (2)</vt:lpstr>
      <vt:lpstr>6.2.3 Intel’s 3. gen. Turbo Boost technology (3)</vt:lpstr>
      <vt:lpstr>6.2.3 Intel’s 3. gen. Turbo Boost technology (4)</vt:lpstr>
      <vt:lpstr>6.2.3 Intel’s 3. gen. Turbo Boost technology (5)</vt:lpstr>
      <vt:lpstr>6.2.3 Intel’s 3. gen. Turbo Boost technology (7)</vt:lpstr>
      <vt:lpstr>PowerPoint-bemutató</vt:lpstr>
      <vt:lpstr>6.2.4 Turbo Boost technology under CPPC (1) </vt:lpstr>
      <vt:lpstr>6.2.4 Turbo Boost technology under CPPC (2) </vt:lpstr>
      <vt:lpstr>PowerPoint-bemutató</vt:lpstr>
      <vt:lpstr>PowerPoint-bemutató</vt:lpstr>
      <vt:lpstr>7. References (1)</vt:lpstr>
      <vt:lpstr>7. References (2)</vt:lpstr>
      <vt:lpstr>7. References (3)</vt:lpstr>
      <vt:lpstr>7. References (4)</vt:lpstr>
      <vt:lpstr>7. References (5)</vt:lpstr>
      <vt:lpstr>7. References (6)</vt:lpstr>
      <vt:lpstr>7. References (7)</vt:lpstr>
      <vt:lpstr>7. References (8)</vt:lpstr>
      <vt:lpstr>7. References (9)</vt:lpstr>
      <vt:lpstr>7. References (10)</vt:lpstr>
      <vt:lpstr>7. References (11)</vt:lpstr>
      <vt:lpstr>7. References (12)</vt:lpstr>
      <vt:lpstr>PowerPoint-bemutató</vt:lpstr>
      <vt:lpstr>4.2 Overview of ACPI-compliant C-state management in Intel’s mobile lines (1)</vt:lpstr>
      <vt:lpstr>4.2 Overview of ACPI-compliant C-state management in Intel’s mobile lines (2)</vt:lpstr>
      <vt:lpstr>4.2 Overview of ACPI-compliant C-state management in Intel’s mobile lines (3)</vt:lpstr>
      <vt:lpstr>4.2 Overview of ACPI-compliant C-state management in Intel’s mobile lines (4)</vt:lpstr>
      <vt:lpstr>4.2 Overview of ACPI-compliant C-state management in Intel’s mobile lines (5)</vt:lpstr>
      <vt:lpstr>4.2 Overview of ACPI-compliant C-state management in Intel’s mobile lines (6)</vt:lpstr>
      <vt:lpstr>4.2 Overview of ACPI-compliant C-state management in Intel’s mobile lines (7)</vt:lpstr>
      <vt:lpstr>PowerPoint-bemutató</vt:lpstr>
      <vt:lpstr>4.3 PCU-based C-state management in Intel's mobile lines (1)</vt:lpstr>
      <vt:lpstr>4.3 PCU-based C-state management in Intel's mobile lines (2)</vt:lpstr>
      <vt:lpstr>4.3 PCU-based C-state management in Intel's mobile lines (3)</vt:lpstr>
      <vt:lpstr>4.3 PCU-based C-state management in Intel's mobile lines (4)</vt:lpstr>
      <vt:lpstr>4.3 PCU-based C-state management in Intel's mobile lines (5)</vt:lpstr>
      <vt:lpstr>4.3 PCU-based C-state management in Intel's mobile lines (6)</vt:lpstr>
      <vt:lpstr>4.3 PCU-based C-state management in Intel's mobile lines (7)</vt:lpstr>
      <vt:lpstr>4.3 PCU-based C-state management in Intel's mobile lines (8)</vt:lpstr>
      <vt:lpstr>4.3 PCU-based C-state management in Intel's mobile lines (9)</vt:lpstr>
      <vt:lpstr>4.3 PCU-based C-state management in Intel's mobile lines (10)</vt:lpstr>
      <vt:lpstr>4.3 PCU-based C-state management in Intel's mobile lines (11)</vt:lpstr>
      <vt:lpstr>4.3 PCU-based C-state management in Intel's mobile lines (12)</vt:lpstr>
      <vt:lpstr>4.3 PCU-based C-state management in Intel's mobile lines (13)</vt:lpstr>
      <vt:lpstr>4.3 PCU-based C-state management in Intel's mobile lines (14)</vt:lpstr>
      <vt:lpstr>4.3 PCU-based C-state management in Intel's mobile lines (15)</vt:lpstr>
      <vt:lpstr>4.3 PCU-based C-state management in Intel's mobile lines (16)</vt:lpstr>
      <vt:lpstr>4.3 PCU-based C-state management in Intel's mobile lines (17)</vt:lpstr>
      <vt:lpstr>4.3 PCU-based C-state management in Intel's mobile lines (18)</vt:lpstr>
      <vt:lpstr>4.3 PCU-based C-state management in Intel's mobile lines (19)</vt:lpstr>
      <vt:lpstr>4.3 PCU-based C-state management in Intel's mobile lines (20)</vt:lpstr>
      <vt:lpstr>4.3 PCU-based C-state management in Intel's mobile lines (21)</vt:lpstr>
      <vt:lpstr>4.3 PCU-based C-state management in Intel's mobile lines (22)</vt:lpstr>
      <vt:lpstr>4.3 PCU-based C-state management in Intel's mobile lines (23)</vt:lpstr>
      <vt:lpstr>4.3 PCU-based C-state management in Intel's mobile lines (24)</vt:lpstr>
      <vt:lpstr>PowerPoint-bemutató</vt:lpstr>
      <vt:lpstr>4.4 Evolution of C-state management in Intel's mobile lines (1)</vt:lpstr>
      <vt:lpstr>4.4 Evolution of C-state management in Intel's mobile lines (2)</vt:lpstr>
      <vt:lpstr>PowerPoint-bemutató</vt:lpstr>
      <vt:lpstr>5.4 AVFS (Adaptive Voltage or Frequency Scaling) (1)</vt:lpstr>
      <vt:lpstr>5.4 AVFS (Adaptive Voltage or Frequency Scaling) (2)</vt:lpstr>
      <vt:lpstr>5.4 AVFS (Adaptive Voltage or Frequency Scaling) (3)</vt:lpstr>
      <vt:lpstr>5.4 AVFS (Adaptive Voltage or Frequency Scaling) (4)</vt:lpstr>
      <vt:lpstr>5.4 AVFS (Adaptive Voltage or Frequency Scaling) (5)</vt:lpstr>
      <vt:lpstr>5.4 AVFS (Adaptive Voltage or Frequency Scaling) (6)</vt:lpstr>
      <vt:lpstr>5.4 AVFS (Adaptive Voltage or Frequency Scaling) (7)</vt:lpstr>
      <vt:lpstr>5.4 AVFS (Adaptive Voltage or Frequency Scaling) (8)</vt:lpstr>
      <vt:lpstr>5.4 AVFS (Adaptive Voltage or Frequency Scaling) (9)</vt:lpstr>
      <vt:lpstr>5.4 AVFS (Adaptive Voltage or Frequency Scaling) (10)</vt:lpstr>
      <vt:lpstr>5.4 AVFS (Adaptive Voltage or Frequency Scaling) (11)</vt:lpstr>
      <vt:lpstr>5.4 AVFS (Adaptive Voltage or Frequency Scaling) (12)</vt:lpstr>
      <vt:lpstr>5.4 AVFS (Adaptive Voltage or Frequency Scaling) (13)</vt:lpstr>
      <vt:lpstr>5.4 AVFS (Adaptive Voltage or Frequency Scaling) (14)</vt:lpstr>
      <vt:lpstr>5.4 AVFS (Adaptive Voltage or Frequency Scaling) (15)</vt:lpstr>
      <vt:lpstr>5.4 AVFS (Adaptive Voltage or Frequency Scaling) (16)</vt:lpstr>
      <vt:lpstr>5.4 AVFS (Adaptive Voltage or Frequency Scaling) (17)</vt:lpstr>
      <vt:lpstr>5.4 AVFS (Adaptive Voltage or Frequency Scaling) (18)</vt:lpstr>
      <vt:lpstr>5.4 AVFS (Adaptive Voltage or Frequency Scaling) (19)</vt:lpstr>
      <vt:lpstr>5.4 AVFS (Adaptive Voltage or Frequency Scaling) (20)</vt:lpstr>
      <vt:lpstr>5.4 AVFS (Adaptive Voltage or Frequency Scaling) (21)</vt:lpstr>
      <vt:lpstr>5.4 AVFS (Adaptive Voltage or Frequency Scaling) (22)</vt:lpstr>
      <vt:lpstr>5.4 AVFS (Adaptive Voltage or Frequency Scaling) (23)</vt:lpstr>
      <vt:lpstr>5.4 AVFS (Adaptive Voltage or Frequency Scaling) (24)</vt:lpstr>
      <vt:lpstr>5.4 AVFS (Adaptive Voltage or Frequency Scaling) (25)</vt:lpstr>
      <vt:lpstr>5.4 AVFS (Adaptive Voltage or Frequency Scaling) (26)</vt:lpstr>
      <vt:lpstr>5.4 AVFS (Adaptive Voltage or Frequency Scaling) (28)</vt:lpstr>
      <vt:lpstr>PowerPoint-bemutató</vt:lpstr>
      <vt:lpstr>6.3 AMD’s Turbo Core technologies</vt:lpstr>
      <vt:lpstr>PowerPoint-bemutató</vt:lpstr>
      <vt:lpstr>6.3.1 A MD’s Turbo Core technologies (1)</vt:lpstr>
      <vt:lpstr>6.3.1 A MD’s Turbo Core technologies (2)</vt:lpstr>
      <vt:lpstr>6.3.1 A MD’s Turbo Core technologies (3)</vt:lpstr>
      <vt:lpstr>6.3.1 A MD’s Turbo Core technologies (4)</vt:lpstr>
      <vt:lpstr>6.3.1 A MD’s Turbo Core technologies (5)</vt:lpstr>
      <vt:lpstr>6.3.1 A MD’s Turbo Core technologies (6)</vt:lpstr>
      <vt:lpstr>6.3.1 A MD’s Turbo Core technologies (7)</vt:lpstr>
      <vt:lpstr>6.3.1 A MD’s Turbo Core technologies (8)</vt:lpstr>
      <vt:lpstr>6.3.1 A MD’s Turbo Core technologies (9)</vt:lpstr>
      <vt:lpstr>6.3.1 A MD’s Turbo Core technologies (10)</vt:lpstr>
      <vt:lpstr>PowerPoint-bemutató</vt:lpstr>
      <vt:lpstr>6.3.2 AMD’s 2. gen. Turbo Core technology (1)</vt:lpstr>
      <vt:lpstr>6.3.2 AMD’s 2. gen. Turbo Core technology (2)</vt:lpstr>
      <vt:lpstr>6.3.2 AMD’s 2. gen. Turbo Core technology (3)</vt:lpstr>
      <vt:lpstr>6.3.2 AMD’s 2. gen. Turbo Core technology (4)</vt:lpstr>
      <vt:lpstr>6.3.2 AMD’s 2. gen. Turbo Core technology (5)</vt:lpstr>
      <vt:lpstr>6.3.2 AMD’s 2. gen. Turbo Core technology (6)</vt:lpstr>
      <vt:lpstr>PowerPoint-bemutató</vt:lpstr>
      <vt:lpstr>6.3.3 A MD’s STAPM (Skin Temperature Aware Power Management) (1)</vt:lpstr>
      <vt:lpstr>6.3.3 A MD’s STAPM (Skin Temperature Aware Power Management) (2)</vt:lpstr>
      <vt:lpstr>6.3.3 A MD’s STAPM (Skin Temperature Aware Power Management) (3)</vt:lpstr>
      <vt:lpstr>6.3.3 A MD’s STAPM (Skin Temperature Aware Power Management) (4)</vt:lpstr>
      <vt:lpstr>6.3.3 A MD’s STAPM (Skin Temperature Aware Power Management) (5)</vt:lpstr>
      <vt:lpstr>6.3.3 A MD’s STAPM (Skin Temperature Aware Power Management) (6)</vt:lpstr>
      <vt:lpstr>PowerPoint-bemutató</vt:lpstr>
      <vt:lpstr>6.3.4 AMD’s Precision Boost technology (1)</vt:lpstr>
      <vt:lpstr>6.3.4 AMD’s Precision Boost technology (2)</vt:lpstr>
      <vt:lpstr>6.3.4 AMD’s Precision Boost technology (3)</vt:lpstr>
      <vt:lpstr>6.3.4 AMD’s Precision Boost technology (4)</vt:lpstr>
      <vt:lpstr>6.3.4 AMD’s Precision Boost technology (5)</vt:lpstr>
      <vt:lpstr>6.3.4 AMD’s Precision Boost technology (6)</vt:lpstr>
      <vt:lpstr>6.3.4 AMD’s Precision Boost technology (7)</vt:lpstr>
      <vt:lpstr>6.3.4 AMD’s Precision Boost technology (8)</vt:lpstr>
      <vt:lpstr>6.3.4 AMD’s Precision Boost technology (9)</vt:lpstr>
      <vt:lpstr>6.3.4 AMD’s Precision Boost technology (10)</vt:lpstr>
      <vt:lpstr>PowerPoint-bemutató</vt:lpstr>
      <vt:lpstr>6.3.5 AMD’s Precision Boost 2 technology (1)</vt:lpstr>
      <vt:lpstr>6.3.5 AMD’s Precision Boost 2 technology (2)</vt:lpstr>
      <vt:lpstr>6.3.5 AMD’s Precision Boost 2 technology (3)</vt:lpstr>
      <vt:lpstr>6.3.5 AMD’s Precision Boost 2 technology (4)</vt:lpstr>
      <vt:lpstr>6.3.5 AMD’s Precision Boost 2 technology (5)</vt:lpstr>
      <vt:lpstr>6.3.5 AMD’s Precision Boost 2 technology (6)</vt:lpstr>
      <vt:lpstr>6.3.5 AMD’s Precision Boost 2 technology (7)</vt:lpstr>
      <vt:lpstr>6.3.5 AMD’s Precision Boost 2 technology (8)</vt:lpstr>
      <vt:lpstr>6.3.5 AMD’s Precision Boost 2 technology (9)</vt:lpstr>
      <vt:lpstr>6.3.5 AMD’s Precision Boost 2 technology (10)</vt:lpstr>
      <vt:lpstr>6.3.5 AMD’s Precision Boost 2 technology (11)</vt:lpstr>
      <vt:lpstr>6.3.5 AMD’s Precision Boost 2 technology (12)</vt:lpstr>
      <vt:lpstr>6.3.5 AMD’s Precision Boost 2 technology (13)</vt:lpstr>
      <vt:lpstr>6.3.5 AMD’s Precision Boost 2 technology (14)</vt:lpstr>
      <vt:lpstr>6.3.5 AMD’s Precision Boost 2 technology (15)</vt:lpstr>
      <vt:lpstr>6.3.5 AMD’s Precision Boost 2 technology (16)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Sima Dezső</dc:creator>
  <cp:lastModifiedBy>Sarlós Tímea</cp:lastModifiedBy>
  <cp:revision>5120</cp:revision>
  <cp:lastPrinted>2023-11-13T08:38:04Z</cp:lastPrinted>
  <dcterms:created xsi:type="dcterms:W3CDTF">2014-10-25T02:34:30Z</dcterms:created>
  <dcterms:modified xsi:type="dcterms:W3CDTF">2023-12-13T06:32:15Z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0x010100F57F55E438109E48B6391729A5612895</vt:lpwstr>
  </property>
</Properties>
</file>