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0" r:id="rId2"/>
    <p:sldMasterId id="2147483651" r:id="rId3"/>
    <p:sldMasterId id="2147483697" r:id="rId4"/>
    <p:sldMasterId id="2147483709" r:id="rId5"/>
    <p:sldMasterId id="2147483733" r:id="rId6"/>
    <p:sldMasterId id="2147483756" r:id="rId7"/>
    <p:sldMasterId id="2147483922" r:id="rId8"/>
    <p:sldMasterId id="2147483934" r:id="rId9"/>
  </p:sldMasterIdLst>
  <p:notesMasterIdLst>
    <p:notesMasterId r:id="rId122"/>
  </p:notesMasterIdLst>
  <p:sldIdLst>
    <p:sldId id="259" r:id="rId10"/>
    <p:sldId id="260" r:id="rId11"/>
    <p:sldId id="261" r:id="rId12"/>
    <p:sldId id="686" r:id="rId13"/>
    <p:sldId id="687" r:id="rId14"/>
    <p:sldId id="688" r:id="rId15"/>
    <p:sldId id="689" r:id="rId16"/>
    <p:sldId id="265" r:id="rId17"/>
    <p:sldId id="697" r:id="rId18"/>
    <p:sldId id="270" r:id="rId19"/>
    <p:sldId id="359" r:id="rId20"/>
    <p:sldId id="448" r:id="rId21"/>
    <p:sldId id="645" r:id="rId22"/>
    <p:sldId id="651" r:id="rId23"/>
    <p:sldId id="650" r:id="rId24"/>
    <p:sldId id="514" r:id="rId25"/>
    <p:sldId id="652" r:id="rId26"/>
    <p:sldId id="592" r:id="rId27"/>
    <p:sldId id="653" r:id="rId28"/>
    <p:sldId id="409" r:id="rId29"/>
    <p:sldId id="593" r:id="rId30"/>
    <p:sldId id="595" r:id="rId31"/>
    <p:sldId id="699" r:id="rId32"/>
    <p:sldId id="696" r:id="rId33"/>
    <p:sldId id="597" r:id="rId34"/>
    <p:sldId id="598" r:id="rId35"/>
    <p:sldId id="599" r:id="rId36"/>
    <p:sldId id="700" r:id="rId37"/>
    <p:sldId id="502" r:id="rId38"/>
    <p:sldId id="654" r:id="rId39"/>
    <p:sldId id="503" r:id="rId40"/>
    <p:sldId id="529" r:id="rId41"/>
    <p:sldId id="530" r:id="rId42"/>
    <p:sldId id="531" r:id="rId43"/>
    <p:sldId id="554" r:id="rId44"/>
    <p:sldId id="532" r:id="rId45"/>
    <p:sldId id="533" r:id="rId46"/>
    <p:sldId id="534" r:id="rId47"/>
    <p:sldId id="535" r:id="rId48"/>
    <p:sldId id="536" r:id="rId49"/>
    <p:sldId id="537" r:id="rId50"/>
    <p:sldId id="538" r:id="rId51"/>
    <p:sldId id="547" r:id="rId52"/>
    <p:sldId id="594" r:id="rId53"/>
    <p:sldId id="546" r:id="rId54"/>
    <p:sldId id="540" r:id="rId55"/>
    <p:sldId id="542" r:id="rId56"/>
    <p:sldId id="543" r:id="rId57"/>
    <p:sldId id="541" r:id="rId58"/>
    <p:sldId id="553" r:id="rId59"/>
    <p:sldId id="552" r:id="rId60"/>
    <p:sldId id="544" r:id="rId61"/>
    <p:sldId id="550" r:id="rId62"/>
    <p:sldId id="589" r:id="rId63"/>
    <p:sldId id="681" r:id="rId64"/>
    <p:sldId id="603" r:id="rId65"/>
    <p:sldId id="602" r:id="rId66"/>
    <p:sldId id="604" r:id="rId67"/>
    <p:sldId id="673" r:id="rId68"/>
    <p:sldId id="661" r:id="rId69"/>
    <p:sldId id="662" r:id="rId70"/>
    <p:sldId id="663" r:id="rId71"/>
    <p:sldId id="664" r:id="rId72"/>
    <p:sldId id="665" r:id="rId73"/>
    <p:sldId id="666" r:id="rId74"/>
    <p:sldId id="667" r:id="rId75"/>
    <p:sldId id="668" r:id="rId76"/>
    <p:sldId id="669" r:id="rId77"/>
    <p:sldId id="606" r:id="rId78"/>
    <p:sldId id="674" r:id="rId79"/>
    <p:sldId id="610" r:id="rId80"/>
    <p:sldId id="677" r:id="rId81"/>
    <p:sldId id="648" r:id="rId82"/>
    <p:sldId id="655" r:id="rId83"/>
    <p:sldId id="671" r:id="rId84"/>
    <p:sldId id="672" r:id="rId85"/>
    <p:sldId id="620" r:id="rId86"/>
    <p:sldId id="621" r:id="rId87"/>
    <p:sldId id="676" r:id="rId88"/>
    <p:sldId id="623" r:id="rId89"/>
    <p:sldId id="624" r:id="rId90"/>
    <p:sldId id="625" r:id="rId91"/>
    <p:sldId id="626" r:id="rId92"/>
    <p:sldId id="627" r:id="rId93"/>
    <p:sldId id="628" r:id="rId94"/>
    <p:sldId id="629" r:id="rId95"/>
    <p:sldId id="630" r:id="rId96"/>
    <p:sldId id="631" r:id="rId97"/>
    <p:sldId id="633" r:id="rId98"/>
    <p:sldId id="634" r:id="rId99"/>
    <p:sldId id="635" r:id="rId100"/>
    <p:sldId id="636" r:id="rId101"/>
    <p:sldId id="637" r:id="rId102"/>
    <p:sldId id="638" r:id="rId103"/>
    <p:sldId id="639" r:id="rId104"/>
    <p:sldId id="640" r:id="rId105"/>
    <p:sldId id="678" r:id="rId106"/>
    <p:sldId id="680" r:id="rId107"/>
    <p:sldId id="679" r:id="rId108"/>
    <p:sldId id="660" r:id="rId109"/>
    <p:sldId id="691" r:id="rId110"/>
    <p:sldId id="702" r:id="rId111"/>
    <p:sldId id="694" r:id="rId112"/>
    <p:sldId id="695" r:id="rId113"/>
    <p:sldId id="690" r:id="rId114"/>
    <p:sldId id="693" r:id="rId115"/>
    <p:sldId id="649" r:id="rId116"/>
    <p:sldId id="642" r:id="rId117"/>
    <p:sldId id="643" r:id="rId118"/>
    <p:sldId id="692" r:id="rId119"/>
    <p:sldId id="698" r:id="rId120"/>
    <p:sldId id="701" r:id="rId121"/>
  </p:sldIdLst>
  <p:sldSz cx="9144000" cy="6858000" type="screen4x3"/>
  <p:notesSz cx="6946900" cy="92202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B2B2B2"/>
    <a:srgbClr val="FFA3A3"/>
    <a:srgbClr val="FF0000"/>
    <a:srgbClr val="FF6161"/>
    <a:srgbClr val="FF6565"/>
    <a:srgbClr val="FF7171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07" autoAdjust="0"/>
    <p:restoredTop sz="99328" autoAdjust="0"/>
  </p:normalViewPr>
  <p:slideViewPr>
    <p:cSldViewPr snapToGrid="0" showGuides="1">
      <p:cViewPr>
        <p:scale>
          <a:sx n="75" d="100"/>
          <a:sy n="75" d="100"/>
        </p:scale>
        <p:origin x="-1812" y="-1290"/>
      </p:cViewPr>
      <p:guideLst>
        <p:guide orient="horz" pos="483"/>
        <p:guide orient="horz" pos="603"/>
        <p:guide orient="horz" pos="2660"/>
        <p:guide pos="2892"/>
        <p:guide pos="210"/>
        <p:guide pos="483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117" Type="http://schemas.openxmlformats.org/officeDocument/2006/relationships/slide" Target="slides/slide108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84" Type="http://schemas.openxmlformats.org/officeDocument/2006/relationships/slide" Target="slides/slide75.xml"/><Relationship Id="rId89" Type="http://schemas.openxmlformats.org/officeDocument/2006/relationships/slide" Target="slides/slide80.xml"/><Relationship Id="rId112" Type="http://schemas.openxmlformats.org/officeDocument/2006/relationships/slide" Target="slides/slide103.xml"/><Relationship Id="rId16" Type="http://schemas.openxmlformats.org/officeDocument/2006/relationships/slide" Target="slides/slide7.xml"/><Relationship Id="rId107" Type="http://schemas.openxmlformats.org/officeDocument/2006/relationships/slide" Target="slides/slide98.xml"/><Relationship Id="rId11" Type="http://schemas.openxmlformats.org/officeDocument/2006/relationships/slide" Target="slides/slide2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74" Type="http://schemas.openxmlformats.org/officeDocument/2006/relationships/slide" Target="slides/slide65.xml"/><Relationship Id="rId79" Type="http://schemas.openxmlformats.org/officeDocument/2006/relationships/slide" Target="slides/slide70.xml"/><Relationship Id="rId102" Type="http://schemas.openxmlformats.org/officeDocument/2006/relationships/slide" Target="slides/slide93.xml"/><Relationship Id="rId12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2.xml"/><Relationship Id="rId82" Type="http://schemas.openxmlformats.org/officeDocument/2006/relationships/slide" Target="slides/slide73.xml"/><Relationship Id="rId90" Type="http://schemas.openxmlformats.org/officeDocument/2006/relationships/slide" Target="slides/slide81.xml"/><Relationship Id="rId95" Type="http://schemas.openxmlformats.org/officeDocument/2006/relationships/slide" Target="slides/slide86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77" Type="http://schemas.openxmlformats.org/officeDocument/2006/relationships/slide" Target="slides/slide68.xml"/><Relationship Id="rId100" Type="http://schemas.openxmlformats.org/officeDocument/2006/relationships/slide" Target="slides/slide91.xml"/><Relationship Id="rId105" Type="http://schemas.openxmlformats.org/officeDocument/2006/relationships/slide" Target="slides/slide96.xml"/><Relationship Id="rId113" Type="http://schemas.openxmlformats.org/officeDocument/2006/relationships/slide" Target="slides/slide104.xml"/><Relationship Id="rId118" Type="http://schemas.openxmlformats.org/officeDocument/2006/relationships/slide" Target="slides/slide109.xml"/><Relationship Id="rId126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80" Type="http://schemas.openxmlformats.org/officeDocument/2006/relationships/slide" Target="slides/slide71.xml"/><Relationship Id="rId85" Type="http://schemas.openxmlformats.org/officeDocument/2006/relationships/slide" Target="slides/slide76.xml"/><Relationship Id="rId93" Type="http://schemas.openxmlformats.org/officeDocument/2006/relationships/slide" Target="slides/slide84.xml"/><Relationship Id="rId98" Type="http://schemas.openxmlformats.org/officeDocument/2006/relationships/slide" Target="slides/slide89.xml"/><Relationship Id="rId121" Type="http://schemas.openxmlformats.org/officeDocument/2006/relationships/slide" Target="slides/slide11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103" Type="http://schemas.openxmlformats.org/officeDocument/2006/relationships/slide" Target="slides/slide94.xml"/><Relationship Id="rId108" Type="http://schemas.openxmlformats.org/officeDocument/2006/relationships/slide" Target="slides/slide99.xml"/><Relationship Id="rId116" Type="http://schemas.openxmlformats.org/officeDocument/2006/relationships/slide" Target="slides/slide107.xml"/><Relationship Id="rId124" Type="http://schemas.openxmlformats.org/officeDocument/2006/relationships/viewProps" Target="viewProps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83" Type="http://schemas.openxmlformats.org/officeDocument/2006/relationships/slide" Target="slides/slide74.xml"/><Relationship Id="rId88" Type="http://schemas.openxmlformats.org/officeDocument/2006/relationships/slide" Target="slides/slide79.xml"/><Relationship Id="rId91" Type="http://schemas.openxmlformats.org/officeDocument/2006/relationships/slide" Target="slides/slide82.xml"/><Relationship Id="rId96" Type="http://schemas.openxmlformats.org/officeDocument/2006/relationships/slide" Target="slides/slide87.xml"/><Relationship Id="rId111" Type="http://schemas.openxmlformats.org/officeDocument/2006/relationships/slide" Target="slides/slide10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6" Type="http://schemas.openxmlformats.org/officeDocument/2006/relationships/slide" Target="slides/slide97.xml"/><Relationship Id="rId114" Type="http://schemas.openxmlformats.org/officeDocument/2006/relationships/slide" Target="slides/slide105.xml"/><Relationship Id="rId119" Type="http://schemas.openxmlformats.org/officeDocument/2006/relationships/slide" Target="slides/slide110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slide" Target="slides/slide69.xml"/><Relationship Id="rId81" Type="http://schemas.openxmlformats.org/officeDocument/2006/relationships/slide" Target="slides/slide72.xml"/><Relationship Id="rId86" Type="http://schemas.openxmlformats.org/officeDocument/2006/relationships/slide" Target="slides/slide77.xml"/><Relationship Id="rId94" Type="http://schemas.openxmlformats.org/officeDocument/2006/relationships/slide" Target="slides/slide85.xml"/><Relationship Id="rId99" Type="http://schemas.openxmlformats.org/officeDocument/2006/relationships/slide" Target="slides/slide90.xml"/><Relationship Id="rId101" Type="http://schemas.openxmlformats.org/officeDocument/2006/relationships/slide" Target="slides/slide92.xml"/><Relationship Id="rId12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109" Type="http://schemas.openxmlformats.org/officeDocument/2006/relationships/slide" Target="slides/slide10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slide" Target="slides/slide67.xml"/><Relationship Id="rId97" Type="http://schemas.openxmlformats.org/officeDocument/2006/relationships/slide" Target="slides/slide88.xml"/><Relationship Id="rId104" Type="http://schemas.openxmlformats.org/officeDocument/2006/relationships/slide" Target="slides/slide95.xml"/><Relationship Id="rId120" Type="http://schemas.openxmlformats.org/officeDocument/2006/relationships/slide" Target="slides/slide111.xml"/><Relationship Id="rId12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92" Type="http://schemas.openxmlformats.org/officeDocument/2006/relationships/slide" Target="slides/slide8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4" Type="http://schemas.openxmlformats.org/officeDocument/2006/relationships/slide" Target="slides/slide15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66" Type="http://schemas.openxmlformats.org/officeDocument/2006/relationships/slide" Target="slides/slide57.xml"/><Relationship Id="rId87" Type="http://schemas.openxmlformats.org/officeDocument/2006/relationships/slide" Target="slides/slide78.xml"/><Relationship Id="rId110" Type="http://schemas.openxmlformats.org/officeDocument/2006/relationships/slide" Target="slides/slide101.xml"/><Relationship Id="rId115" Type="http://schemas.openxmlformats.org/officeDocument/2006/relationships/slide" Target="slides/slide10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148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>
            <a:lvl1pPr algn="l" defTabSz="92392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33825" y="0"/>
            <a:ext cx="301148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>
            <a:lvl1pPr algn="r" defTabSz="92392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49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8400" y="690563"/>
            <a:ext cx="4610100" cy="3457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5325" y="4379913"/>
            <a:ext cx="5557838" cy="414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56650"/>
            <a:ext cx="301148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 algn="l" defTabSz="92392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3825" y="8756650"/>
            <a:ext cx="301148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 algn="r" defTabSz="923925">
              <a:defRPr sz="1200">
                <a:latin typeface="Arial" charset="0"/>
              </a:defRPr>
            </a:lvl1pPr>
          </a:lstStyle>
          <a:p>
            <a:pPr>
              <a:defRPr/>
            </a:pPr>
            <a:fld id="{804BC981-CB2F-4BAD-8868-C2BF9CD7E6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9117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6ADC1EC-81ED-4AFF-BC5B-7308412751E2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2</a:t>
            </a:fld>
            <a:endParaRPr lang="en-US" altLang="en-US" smtClean="0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5225" y="690563"/>
            <a:ext cx="4610100" cy="3457575"/>
          </a:xfrm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5325" y="4378325"/>
            <a:ext cx="5557838" cy="4151313"/>
          </a:xfrm>
          <a:noFill/>
        </p:spPr>
        <p:txBody>
          <a:bodyPr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9E871C3-B693-4B61-B4EB-17E95F3D0A15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41</a:t>
            </a:fld>
            <a:endParaRPr lang="en-US" altLang="en-US" smtClean="0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hu-HU" altLang="en-US" smtClean="0">
                <a:latin typeface="Arial" pitchFamily="34" charset="0"/>
              </a:rPr>
              <a:t>Based on ideas of the NOC processor (Network-on-Chip): hundreds of processing elements with integrated on-die communication)</a:t>
            </a:r>
          </a:p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FCF0396-B755-4DAD-A1E1-0A8F03DC86B7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43</a:t>
            </a:fld>
            <a:endParaRPr lang="en-US" altLang="en-US" smtClean="0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3163" y="692150"/>
            <a:ext cx="4608512" cy="3455988"/>
          </a:xfrm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5325" y="4378325"/>
            <a:ext cx="5557838" cy="4149725"/>
          </a:xfrm>
          <a:noFill/>
        </p:spPr>
        <p:txBody>
          <a:bodyPr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D9513E8-4A8B-4B7F-8070-EFF694445805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54</a:t>
            </a:fld>
            <a:endParaRPr lang="en-US" altLang="en-US" smtClean="0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3163" y="692150"/>
            <a:ext cx="4608512" cy="3455988"/>
          </a:xfrm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5325" y="4378325"/>
            <a:ext cx="5557838" cy="4149725"/>
          </a:xfrm>
          <a:noFill/>
        </p:spPr>
        <p:txBody>
          <a:bodyPr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 txBox="1">
            <a:spLocks noGrp="1" noChangeArrowheads="1"/>
          </p:cNvSpPr>
          <p:nvPr/>
        </p:nvSpPr>
        <p:spPr bwMode="auto">
          <a:xfrm>
            <a:off x="3933825" y="8756650"/>
            <a:ext cx="301148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446" tIns="46223" rIns="92446" bIns="46223" anchor="b"/>
          <a:lstStyle>
            <a:lvl1pPr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6AB9839-4A5D-4846-BCAE-39A2E6681846}" type="slidenum">
              <a:rPr lang="en-US" altLang="en-US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55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3163" y="692150"/>
            <a:ext cx="4608512" cy="3455988"/>
          </a:xfrm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5325" y="4378325"/>
            <a:ext cx="5557838" cy="4149725"/>
          </a:xfrm>
          <a:noFill/>
        </p:spPr>
        <p:txBody>
          <a:bodyPr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 txBox="1">
            <a:spLocks noGrp="1" noChangeArrowheads="1"/>
          </p:cNvSpPr>
          <p:nvPr/>
        </p:nvSpPr>
        <p:spPr bwMode="auto">
          <a:xfrm>
            <a:off x="3933825" y="8756650"/>
            <a:ext cx="301148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446" tIns="46223" rIns="92446" bIns="46223" anchor="b"/>
          <a:lstStyle>
            <a:lvl1pPr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6C4B295-495B-482C-B41C-F4997C6DD51D}" type="slidenum">
              <a:rPr lang="en-US" altLang="en-US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60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3163" y="692150"/>
            <a:ext cx="4608512" cy="3455988"/>
          </a:xfrm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5325" y="4378325"/>
            <a:ext cx="5557838" cy="4149725"/>
          </a:xfrm>
          <a:noFill/>
        </p:spPr>
        <p:txBody>
          <a:bodyPr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AA8C407-8D21-4CAA-8203-4BBFE5F1B9EF}" type="slidenum">
              <a:rPr lang="en-US" altLang="en-US" smtClean="0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73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3163" y="692150"/>
            <a:ext cx="4608512" cy="3455988"/>
          </a:xfrm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5325" y="4378325"/>
            <a:ext cx="5557838" cy="4149725"/>
          </a:xfrm>
          <a:noFill/>
        </p:spPr>
        <p:txBody>
          <a:bodyPr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5B69781-A104-44AE-A66A-A27068509215}" type="slidenum">
              <a:rPr lang="en-US" altLang="en-US" smtClean="0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99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3163" y="692150"/>
            <a:ext cx="4608512" cy="3455988"/>
          </a:xfrm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5325" y="4378325"/>
            <a:ext cx="5557838" cy="4149725"/>
          </a:xfrm>
          <a:noFill/>
        </p:spPr>
        <p:txBody>
          <a:bodyPr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7FF060F-7D46-43C6-A011-F6BC2698FE41}" type="slidenum">
              <a:rPr lang="en-US" altLang="en-US" smtClean="0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107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3163" y="692150"/>
            <a:ext cx="4608512" cy="3455988"/>
          </a:xfrm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5325" y="4378325"/>
            <a:ext cx="5557838" cy="4149725"/>
          </a:xfrm>
          <a:noFill/>
        </p:spPr>
        <p:txBody>
          <a:bodyPr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63" name="Jegyzetek hely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altLang="en-US" smtClean="0">
              <a:latin typeface="Arial" pitchFamily="34" charset="0"/>
            </a:endParaRPr>
          </a:p>
        </p:txBody>
      </p:sp>
      <p:sp>
        <p:nvSpPr>
          <p:cNvPr id="143364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78B8C71-62FE-43AB-9C0D-9B325DE7411F}" type="slidenum">
              <a:rPr lang="en-US" altLang="en-US" smtClean="0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108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4387" name="Jegyzetek hely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altLang="en-US" smtClean="0">
              <a:latin typeface="Arial" pitchFamily="34" charset="0"/>
            </a:endParaRPr>
          </a:p>
        </p:txBody>
      </p:sp>
      <p:sp>
        <p:nvSpPr>
          <p:cNvPr id="144388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7EBF4A6-EB40-43A5-A74C-F47D68A9D73B}" type="slidenum">
              <a:rPr lang="en-US" altLang="en-US" smtClean="0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109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D94BD35-4012-4C66-9FEA-2EC6277FA71B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3</a:t>
            </a:fld>
            <a:endParaRPr lang="en-US" altLang="en-US" smtClean="0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3163" y="692150"/>
            <a:ext cx="4608512" cy="3455988"/>
          </a:xfrm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5325" y="4378325"/>
            <a:ext cx="5557838" cy="4149725"/>
          </a:xfrm>
          <a:noFill/>
        </p:spPr>
        <p:txBody>
          <a:bodyPr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CC5E77A-9010-44EA-B0FA-51A2C01EF86D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10</a:t>
            </a:fld>
            <a:endParaRPr lang="en-US" altLang="en-US" smtClean="0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3163" y="692150"/>
            <a:ext cx="4608512" cy="3455988"/>
          </a:xfrm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5325" y="4378325"/>
            <a:ext cx="5557838" cy="4149725"/>
          </a:xfrm>
          <a:noFill/>
        </p:spPr>
        <p:txBody>
          <a:bodyPr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AF63F6E-3B50-43C5-ACB4-13A2C0F912A2}" type="slidenum">
              <a:rPr lang="en-US" altLang="en-US" smtClean="0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13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3163" y="692150"/>
            <a:ext cx="4608512" cy="3455988"/>
          </a:xfrm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5325" y="4378325"/>
            <a:ext cx="5557838" cy="4149725"/>
          </a:xfrm>
          <a:noFill/>
        </p:spPr>
        <p:txBody>
          <a:bodyPr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 txBox="1">
            <a:spLocks noGrp="1" noChangeArrowheads="1"/>
          </p:cNvSpPr>
          <p:nvPr/>
        </p:nvSpPr>
        <p:spPr bwMode="auto">
          <a:xfrm>
            <a:off x="3933825" y="8756650"/>
            <a:ext cx="301148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446" tIns="46223" rIns="92446" bIns="46223" anchor="b"/>
          <a:lstStyle>
            <a:lvl1pPr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09E86B6-D30D-43B1-9C96-FB1CAAF71127}" type="slidenum">
              <a:rPr lang="en-US" altLang="en-US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15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3163" y="692150"/>
            <a:ext cx="4608512" cy="3455988"/>
          </a:xfrm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5325" y="4378325"/>
            <a:ext cx="5557838" cy="4149725"/>
          </a:xfrm>
          <a:noFill/>
        </p:spPr>
        <p:txBody>
          <a:bodyPr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71BC0A0-500F-4C98-B80D-65587B930AD5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20</a:t>
            </a:fld>
            <a:endParaRPr lang="en-US" altLang="en-US" smtClean="0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3163" y="692150"/>
            <a:ext cx="4608512" cy="3455988"/>
          </a:xfrm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5325" y="4378325"/>
            <a:ext cx="5557838" cy="4149725"/>
          </a:xfrm>
          <a:noFill/>
        </p:spPr>
        <p:txBody>
          <a:bodyPr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522F972-60E4-4B20-AADF-800EEB7BB814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29</a:t>
            </a:fld>
            <a:endParaRPr lang="en-US" altLang="en-US" smtClean="0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3163" y="692150"/>
            <a:ext cx="4608512" cy="3455988"/>
          </a:xfrm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5325" y="4378325"/>
            <a:ext cx="5557838" cy="4149725"/>
          </a:xfrm>
          <a:noFill/>
        </p:spPr>
        <p:txBody>
          <a:bodyPr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9BA2EFE-B290-47C8-B11E-CF9288D2C431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31</a:t>
            </a:fld>
            <a:endParaRPr lang="en-US" altLang="en-US" smtClean="0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hu-HU" altLang="en-US" smtClean="0">
                <a:latin typeface="Arial" pitchFamily="34" charset="0"/>
              </a:rPr>
              <a:t>Based on ideas of the NOC processor (Network-on-Chip): hundreds of processing elements with integrated on-die communication)</a:t>
            </a:r>
          </a:p>
          <a:p>
            <a:pPr eaLnBrk="1" hangingPunct="1"/>
            <a:r>
              <a:rPr lang="hu-HU" altLang="en-US" smtClean="0">
                <a:latin typeface="Arial" pitchFamily="34" charset="0"/>
              </a:rPr>
              <a:t>FPMA: FP Multiply-Add</a:t>
            </a:r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4147" name="Jegyzetek hely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  <p:sp>
        <p:nvSpPr>
          <p:cNvPr id="134148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6A76BE1-E0EB-4B86-B917-E93B6F4E0952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32</a:t>
            </a:fld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B96328-A23C-4517-88D0-E98CAE95FB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176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67DD4C-1667-44B1-B968-90A208875D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442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5DDD09-8528-4455-BF90-17DD895A56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5723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9E6778-80AE-4461-A254-9D96C760CF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1253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FCDA00-6E16-44BF-BD15-E3BE8A9980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4879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B91D3E-6463-494A-9FA7-0C0984B402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6619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F41579-0E31-420D-B77B-CC7571949B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8120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44DB69-95FA-4898-AE79-CAEC01D344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935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4C894B-6947-4975-8CDF-9936EF7BCD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621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E65F7C-2C36-4D24-9C55-3230013BCB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7644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837E55-8370-4A64-A631-B5C8AD3C3F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648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1B67E-E511-4D03-B655-182451BFAA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8346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76F4E1-E183-4695-8C3D-65F48FE1CC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4359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FD6AE7-A280-4CB1-BD9B-2E476B650E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454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7368E8-B362-4A04-A96D-8C643DD7C5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1225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5DAB5F-7F30-4853-A116-500117EE42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460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95B20E-84F2-477C-A6E7-FCA8218DE8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3998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8AFC48-BE06-4726-9FB5-A0CDF4DDB9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433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FCE57-F352-41F8-AF9A-38099B5E56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8330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9E4B1F-6F87-43A7-9F04-90190C73A5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9519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EDBA4F-6D34-4FB7-BB36-DF96F21D41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1335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A5D3C6-BF8B-42A9-AAD8-3155753032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191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3E30EA-5E6F-40A9-8A34-A44D701481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7502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066D2-9717-4410-9050-7C9D2C9B68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7570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6E3BF8-8A94-4F0B-8D6D-EEDDC0053B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1681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D91459-3812-4725-A3AB-2041EDD5BC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4957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94541B-6498-436D-883D-BCBB6DA52E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3319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F578DA-B578-47CA-868F-67956DCDD4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9637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4FB58F-D996-4AA0-963D-5B5493F463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8845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47564-C405-4CAC-84B4-78BB28FE4B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4610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047211-D51D-4BD4-9056-EE2689B938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2592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A191FA-7E8A-4DB1-88CC-699C745597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6043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D94B52-560F-44DC-A01C-6C79CEB0A5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718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6E3C4E-D26C-4F28-B8EF-45C968D4EC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8419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5CB114-F2FE-444F-A2FB-6CC3D4E48A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0023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CE0AB-E368-4523-B18F-19BA857D12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9790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C1C60E-249C-49AC-A56D-72D1D3BC27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9607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29CA18-AEE0-46C3-B7C5-1D4E7EDC15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4952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8EC7D4-E751-4C1F-B79D-A833617C21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2511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4424EE-EDA4-4C4D-8016-DECA2840D8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302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4F4C1-52B0-4999-BBF7-1FCF71F96F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1970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9659A7-0A56-490F-9A13-5F21D858C7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5335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441E4-576D-40D0-B902-F040C4D331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3890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9790ED-A313-419E-BF00-D0E71AB191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075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E1C1D9-3A18-42B7-9F7E-438C4F3DDA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49205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BDCB6-265A-4E8C-86EC-8519BB01B3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437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95DCF2-FABA-423D-A719-5A6947E443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5761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2D945C-FA88-4D0D-9C9F-3C4E1CE59B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345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09880F-D77F-4176-8347-5981DEB586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1508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6BE89B-E79F-483F-BC5E-E3435E808C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44305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63E636-5C51-43C4-A328-FB68CC75C9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33826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281A0F-BE83-49B2-ABB2-089D3C85FD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0179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22DD43-7FFD-4A6C-A295-9205371FE7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3286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0C8206-9D8F-4C48-9E39-8E378B0850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2194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B054B0-DE00-4940-B2E1-8DAD8134E3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077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468A5C-D387-437A-9571-B90E60A6BF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2348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E105A2-1A93-4963-BD47-EAA0A9D4C4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39423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C4B224-8F5F-4C9B-A1A7-3993B30EFB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065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BAA005-3A89-46D1-ADDF-FD4F830AB4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1986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23844D-3249-4154-8EA0-CF5FB9B0CE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55533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470FFA-E18B-41CF-9FE6-F15E5E7A13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5151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DC23B6-0441-4FC2-A7D1-EF5A06F284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6800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D34BD8-8E45-4D2E-A623-483C45D38F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8658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3C6C7E-303E-408F-A334-8A8EE6F831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32646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A1FABF-2B2A-4FA9-90CB-6D0009ADB6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53466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FF343F-D7D2-4EDD-B363-D604CF9862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770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C3A440-AA67-4A94-B611-943AAEDF2E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77849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D821CB-82B9-4C8C-A981-E4064F74C1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92519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7CFBC4-B079-4800-8D10-BF85920BD3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9309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B20A09-E362-4E13-9590-53490122E8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0687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E2583D-5688-4BF5-AFA5-5772D7D5AF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20070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911547-CDAA-4AED-83F7-4355B788D4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78131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545283-1665-4E05-9D3F-7EEEA7AA05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57838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84B05-187A-4509-8E20-E4D8337197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27533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B78093-C5D0-4FBA-9A7E-36D0F21BD3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49269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FBB4D2-1BE3-4472-A8D9-7B2E4883C1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49293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4A76DE-F4F5-46C0-9064-9CE39F4A89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52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CEDEBB-76D6-46DC-9988-2828AB2EFC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4544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8E0C2-CE65-4342-868A-26DE6F707F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7498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D66123-BA53-4E4D-BA36-7ED0635ABC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96942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D6995A-99E3-46C7-A856-3DB53A11FE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37689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E59C7D-C072-4904-B39E-BADBF7994E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06928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B002CE-56E9-4E7A-AA95-264B572E18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351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093678-04B2-4F64-8377-97D2D95C80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07547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897B1E-8415-4AB4-926D-304A577A53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91496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887EF7-EA85-4C2C-94FE-ABF310B957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376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FDE06-B039-4E71-84F4-171501099F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30226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FEF8DC-2221-4908-92D9-FCBB940AA8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525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5EEAFB-9959-45BC-A207-8F642B607F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32866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39CA74-6CA3-44CC-AF29-02F4AF6543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38805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E8A226-3BE0-410C-844A-521460E353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22513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EA3153-E087-4AFE-A7C3-65070ADE37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74248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91F42A-F18F-45EA-A5D2-49D694019A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19308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E8A7AC-BAC8-4919-9ECA-216D814D33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58180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A8A12A-783A-4E7C-86BA-5E43767689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75132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F5ED56-2DCB-48B3-9B98-137AF12861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40230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A8A12D-6439-4AC2-AA4B-16536C48AB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30481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69F82A-8C2A-4AB1-9407-ABCB5431C9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36780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C161DF-2DA6-4A50-9CA0-A7A7E50367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824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74035DB3-13FE-4ECD-AE5B-4A1137E9EF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97" r:id="rId1"/>
    <p:sldLayoutId id="2147484398" r:id="rId2"/>
    <p:sldLayoutId id="2147484399" r:id="rId3"/>
    <p:sldLayoutId id="2147484400" r:id="rId4"/>
    <p:sldLayoutId id="2147484401" r:id="rId5"/>
    <p:sldLayoutId id="2147484402" r:id="rId6"/>
    <p:sldLayoutId id="2147484403" r:id="rId7"/>
    <p:sldLayoutId id="2147484404" r:id="rId8"/>
    <p:sldLayoutId id="2147484405" r:id="rId9"/>
    <p:sldLayoutId id="2147484406" r:id="rId10"/>
    <p:sldLayoutId id="21474844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389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89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89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pPr>
              <a:defRPr/>
            </a:pPr>
            <a:fld id="{E62E7D93-F432-4911-B380-BCF1855E06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08" r:id="rId1"/>
    <p:sldLayoutId id="2147484409" r:id="rId2"/>
    <p:sldLayoutId id="2147484410" r:id="rId3"/>
    <p:sldLayoutId id="2147484411" r:id="rId4"/>
    <p:sldLayoutId id="2147484412" r:id="rId5"/>
    <p:sldLayoutId id="2147484413" r:id="rId6"/>
    <p:sldLayoutId id="2147484414" r:id="rId7"/>
    <p:sldLayoutId id="2147484415" r:id="rId8"/>
    <p:sldLayoutId id="2147484416" r:id="rId9"/>
    <p:sldLayoutId id="2147484417" r:id="rId10"/>
    <p:sldLayoutId id="2147484418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p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p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C98EA2E1-5390-46AA-B0A5-C4A4EA2CB5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9" r:id="rId1"/>
    <p:sldLayoutId id="2147484420" r:id="rId2"/>
    <p:sldLayoutId id="2147484421" r:id="rId3"/>
    <p:sldLayoutId id="2147484422" r:id="rId4"/>
    <p:sldLayoutId id="2147484423" r:id="rId5"/>
    <p:sldLayoutId id="2147484424" r:id="rId6"/>
    <p:sldLayoutId id="2147484425" r:id="rId7"/>
    <p:sldLayoutId id="2147484426" r:id="rId8"/>
    <p:sldLayoutId id="2147484427" r:id="rId9"/>
    <p:sldLayoutId id="2147484428" r:id="rId10"/>
    <p:sldLayoutId id="214748442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389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89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89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B7CE566C-C4B0-41AE-8911-FB9F21AEA0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85" r:id="rId1"/>
    <p:sldLayoutId id="2147484486" r:id="rId2"/>
    <p:sldLayoutId id="2147484487" r:id="rId3"/>
    <p:sldLayoutId id="2147484488" r:id="rId4"/>
    <p:sldLayoutId id="2147484489" r:id="rId5"/>
    <p:sldLayoutId id="2147484490" r:id="rId6"/>
    <p:sldLayoutId id="2147484491" r:id="rId7"/>
    <p:sldLayoutId id="2147484492" r:id="rId8"/>
    <p:sldLayoutId id="2147484493" r:id="rId9"/>
    <p:sldLayoutId id="2147484494" r:id="rId10"/>
    <p:sldLayoutId id="2147484495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p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p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6DEB5D80-EBE8-41FF-BF1F-87EBBF0292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30" r:id="rId1"/>
    <p:sldLayoutId id="2147484431" r:id="rId2"/>
    <p:sldLayoutId id="2147484432" r:id="rId3"/>
    <p:sldLayoutId id="2147484433" r:id="rId4"/>
    <p:sldLayoutId id="2147484434" r:id="rId5"/>
    <p:sldLayoutId id="2147484435" r:id="rId6"/>
    <p:sldLayoutId id="2147484436" r:id="rId7"/>
    <p:sldLayoutId id="2147484437" r:id="rId8"/>
    <p:sldLayoutId id="2147484438" r:id="rId9"/>
    <p:sldLayoutId id="2147484439" r:id="rId10"/>
    <p:sldLayoutId id="214748444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F0A26717-FC79-4BF0-8422-BD3BA91D54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41" r:id="rId1"/>
    <p:sldLayoutId id="2147484442" r:id="rId2"/>
    <p:sldLayoutId id="2147484443" r:id="rId3"/>
    <p:sldLayoutId id="2147484444" r:id="rId4"/>
    <p:sldLayoutId id="2147484445" r:id="rId5"/>
    <p:sldLayoutId id="2147484446" r:id="rId6"/>
    <p:sldLayoutId id="2147484447" r:id="rId7"/>
    <p:sldLayoutId id="2147484448" r:id="rId8"/>
    <p:sldLayoutId id="2147484449" r:id="rId9"/>
    <p:sldLayoutId id="2147484450" r:id="rId10"/>
    <p:sldLayoutId id="214748445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AAB9B352-AF05-4B55-B795-FC53834868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52" r:id="rId1"/>
    <p:sldLayoutId id="2147484453" r:id="rId2"/>
    <p:sldLayoutId id="2147484454" r:id="rId3"/>
    <p:sldLayoutId id="2147484455" r:id="rId4"/>
    <p:sldLayoutId id="2147484456" r:id="rId5"/>
    <p:sldLayoutId id="2147484457" r:id="rId6"/>
    <p:sldLayoutId id="2147484458" r:id="rId7"/>
    <p:sldLayoutId id="2147484459" r:id="rId8"/>
    <p:sldLayoutId id="2147484460" r:id="rId9"/>
    <p:sldLayoutId id="2147484461" r:id="rId10"/>
    <p:sldLayoutId id="214748446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E8105F65-17A8-40E1-83B6-59AC51E03F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63" r:id="rId1"/>
    <p:sldLayoutId id="2147484464" r:id="rId2"/>
    <p:sldLayoutId id="2147484465" r:id="rId3"/>
    <p:sldLayoutId id="2147484466" r:id="rId4"/>
    <p:sldLayoutId id="2147484467" r:id="rId5"/>
    <p:sldLayoutId id="2147484468" r:id="rId6"/>
    <p:sldLayoutId id="2147484469" r:id="rId7"/>
    <p:sldLayoutId id="2147484470" r:id="rId8"/>
    <p:sldLayoutId id="2147484471" r:id="rId9"/>
    <p:sldLayoutId id="2147484472" r:id="rId10"/>
    <p:sldLayoutId id="21474844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71EAC123-0E59-4999-A877-9C99DF4021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74" r:id="rId1"/>
    <p:sldLayoutId id="2147484475" r:id="rId2"/>
    <p:sldLayoutId id="2147484476" r:id="rId3"/>
    <p:sldLayoutId id="2147484477" r:id="rId4"/>
    <p:sldLayoutId id="2147484478" r:id="rId5"/>
    <p:sldLayoutId id="2147484479" r:id="rId6"/>
    <p:sldLayoutId id="2147484480" r:id="rId7"/>
    <p:sldLayoutId id="2147484481" r:id="rId8"/>
    <p:sldLayoutId id="2147484482" r:id="rId9"/>
    <p:sldLayoutId id="2147484483" r:id="rId10"/>
    <p:sldLayoutId id="21474844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://www.xbitlabs.com/picture/?src=/images/news/2013-07/intel_cpu_mic_roadmap.png" TargetMode="External"/><Relationship Id="rId1" Type="http://schemas.openxmlformats.org/officeDocument/2006/relationships/slideLayout" Target="../slideLayouts/slideLayout29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8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8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0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Windows_(computing)" TargetMode="External"/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iki/Pointing_device" TargetMode="External"/><Relationship Id="rId5" Type="http://schemas.openxmlformats.org/officeDocument/2006/relationships/hyperlink" Target="http://en.wikipedia.org/wiki/Menu_(computing)" TargetMode="External"/><Relationship Id="rId4" Type="http://schemas.openxmlformats.org/officeDocument/2006/relationships/hyperlink" Target="http://en.wikipedia.org/wiki/Icons_(computing)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29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7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8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9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9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9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9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9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://www.extremetech.com/wp-content/uploads/2012/07/XeonPhiCard.jpg" TargetMode="External"/><Relationship Id="rId1" Type="http://schemas.openxmlformats.org/officeDocument/2006/relationships/slideLayout" Target="../slideLayouts/slideLayout29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9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9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9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9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9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9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9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9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768350" y="3498850"/>
            <a:ext cx="7632700" cy="2760663"/>
          </a:xfrm>
        </p:spPr>
        <p:txBody>
          <a:bodyPr/>
          <a:lstStyle/>
          <a:p>
            <a:pPr eaLnBrk="1" hangingPunct="1">
              <a:spcAft>
                <a:spcPct val="50000"/>
              </a:spcAft>
            </a:pPr>
            <a:r>
              <a:rPr lang="en-US" altLang="en-US" sz="3600" smtClean="0">
                <a:solidFill>
                  <a:schemeClr val="bg1"/>
                </a:solidFill>
                <a:latin typeface="Verdana" pitchFamily="34" charset="0"/>
              </a:rPr>
              <a:t>Sima Dezső</a:t>
            </a:r>
          </a:p>
          <a:p>
            <a:pPr eaLnBrk="1" hangingPunct="1">
              <a:spcAft>
                <a:spcPct val="50000"/>
              </a:spcAft>
            </a:pPr>
            <a:endParaRPr lang="hu-HU" altLang="en-US" sz="4000" smtClean="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21507" name="Rectangle 5"/>
          <p:cNvSpPr>
            <a:spLocks noChangeArrowheads="1"/>
          </p:cNvSpPr>
          <p:nvPr/>
        </p:nvSpPr>
        <p:spPr bwMode="auto">
          <a:xfrm>
            <a:off x="479425" y="1092200"/>
            <a:ext cx="813435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5000"/>
              </a:lnSpc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0000"/>
                </a:solidFill>
                <a:latin typeface="Verdana" pitchFamily="34" charset="0"/>
              </a:rPr>
              <a:t>Többmagos/sokmagos</a:t>
            </a:r>
            <a:br>
              <a:rPr lang="en-US" altLang="en-US" sz="3600">
                <a:solidFill>
                  <a:srgbClr val="FF0000"/>
                </a:solidFill>
                <a:latin typeface="Verdana" pitchFamily="34" charset="0"/>
              </a:rPr>
            </a:br>
            <a:r>
              <a:rPr lang="en-US" altLang="en-US" sz="3600">
                <a:solidFill>
                  <a:srgbClr val="FF0000"/>
                </a:solidFill>
                <a:latin typeface="Verdana" pitchFamily="34" charset="0"/>
              </a:rPr>
              <a:t>pro</a:t>
            </a:r>
            <a:r>
              <a:rPr lang="hu-HU" altLang="en-US" sz="3600">
                <a:solidFill>
                  <a:srgbClr val="FF0000"/>
                </a:solidFill>
                <a:latin typeface="Verdana" pitchFamily="34" charset="0"/>
              </a:rPr>
              <a:t>cess</a:t>
            </a:r>
            <a:r>
              <a:rPr lang="en-US" altLang="en-US" sz="3600">
                <a:solidFill>
                  <a:srgbClr val="FF0000"/>
                </a:solidFill>
                <a:latin typeface="Verdana" pitchFamily="34" charset="0"/>
              </a:rPr>
              <a:t>z</a:t>
            </a:r>
            <a:r>
              <a:rPr lang="hu-HU" altLang="en-US" sz="3600">
                <a:solidFill>
                  <a:srgbClr val="FF0000"/>
                </a:solidFill>
                <a:latin typeface="Verdana" pitchFamily="34" charset="0"/>
              </a:rPr>
              <a:t>or</a:t>
            </a:r>
            <a:r>
              <a:rPr lang="en-US" altLang="en-US" sz="3600">
                <a:solidFill>
                  <a:srgbClr val="FF0000"/>
                </a:solidFill>
                <a:latin typeface="Verdana" pitchFamily="34" charset="0"/>
              </a:rPr>
              <a:t>ok-1</a:t>
            </a:r>
            <a:endParaRPr lang="hu-HU" altLang="en-US" sz="3600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21508" name="Text Box 6"/>
          <p:cNvSpPr txBox="1">
            <a:spLocks noChangeArrowheads="1"/>
          </p:cNvSpPr>
          <p:nvPr/>
        </p:nvSpPr>
        <p:spPr bwMode="auto">
          <a:xfrm>
            <a:off x="3487565" y="4887913"/>
            <a:ext cx="2137124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ct val="55000"/>
              </a:spcAft>
              <a:buFontTx/>
              <a:buNone/>
            </a:pPr>
            <a:r>
              <a:rPr lang="hu-HU" altLang="en-US" sz="2400" dirty="0">
                <a:solidFill>
                  <a:schemeClr val="bg1"/>
                </a:solidFill>
                <a:latin typeface="Verdana" pitchFamily="34" charset="0"/>
              </a:rPr>
              <a:t>20</a:t>
            </a:r>
            <a:r>
              <a:rPr lang="en-US" altLang="en-US" sz="2400" dirty="0" smtClean="0">
                <a:solidFill>
                  <a:schemeClr val="bg1"/>
                </a:solidFill>
                <a:latin typeface="Verdana" pitchFamily="34" charset="0"/>
              </a:rPr>
              <a:t>1</a:t>
            </a:r>
            <a:r>
              <a:rPr lang="hu-HU" altLang="en-US" sz="2400" dirty="0" smtClean="0">
                <a:solidFill>
                  <a:schemeClr val="bg1"/>
                </a:solidFill>
                <a:latin typeface="Verdana" pitchFamily="34" charset="0"/>
              </a:rPr>
              <a:t>4. </a:t>
            </a:r>
            <a:r>
              <a:rPr lang="hu-HU" altLang="en-US" sz="2400" smtClean="0">
                <a:solidFill>
                  <a:schemeClr val="bg1"/>
                </a:solidFill>
                <a:latin typeface="Verdana" pitchFamily="34" charset="0"/>
              </a:rPr>
              <a:t>Árpilis</a:t>
            </a:r>
            <a:endParaRPr lang="en-US" altLang="en-US" sz="1600" dirty="0">
              <a:latin typeface="Verdana" pitchFamily="34" charset="0"/>
            </a:endParaRPr>
          </a:p>
        </p:txBody>
      </p:sp>
      <p:sp>
        <p:nvSpPr>
          <p:cNvPr id="21509" name="Text Box 7"/>
          <p:cNvSpPr txBox="1">
            <a:spLocks noChangeArrowheads="1"/>
          </p:cNvSpPr>
          <p:nvPr/>
        </p:nvSpPr>
        <p:spPr bwMode="auto">
          <a:xfrm>
            <a:off x="3786188" y="6254750"/>
            <a:ext cx="1331912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chemeClr val="bg1"/>
                </a:solidFill>
                <a:latin typeface="Verdana" pitchFamily="34" charset="0"/>
              </a:rPr>
              <a:t>Version 4.1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0" y="2152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29699" name="AutoShape 3"/>
          <p:cNvSpPr>
            <a:spLocks noChangeArrowheads="1"/>
          </p:cNvSpPr>
          <p:nvPr/>
        </p:nvSpPr>
        <p:spPr bwMode="auto">
          <a:xfrm>
            <a:off x="841375" y="1200150"/>
            <a:ext cx="7359650" cy="608013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chemeClr val="bg1"/>
                </a:solidFill>
                <a:latin typeface="Verdana" pitchFamily="34" charset="0"/>
              </a:rPr>
              <a:t>2. Homogén többmagos processzorok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http://www.xbitlabs.com/cms/include/image.php?src=/images/news/2013-07/intel_cpu_mic_roadmap.png&amp;width=550&amp;height=421&amp;cache=1&amp;quality=88&amp;aspect=0&amp;format=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5" y="1252538"/>
            <a:ext cx="7083425" cy="542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5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.</a:t>
            </a: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2.4.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3 Intel’s Knights Landing (1)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2888" y="677863"/>
            <a:ext cx="395287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b="1" dirty="0">
                <a:solidFill>
                  <a:schemeClr val="accent6"/>
                </a:solidFill>
              </a:rPr>
              <a:t>2.2.4.4 The Knights Landing line </a:t>
            </a:r>
            <a:r>
              <a:rPr lang="en-US" dirty="0"/>
              <a:t>[17]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97818" y="673100"/>
            <a:ext cx="29001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b="1" dirty="0" smtClean="0">
                <a:solidFill>
                  <a:schemeClr val="accent6"/>
                </a:solidFill>
              </a:rPr>
              <a:t>Knights Landing details</a:t>
            </a:r>
            <a:endParaRPr lang="en-US" sz="1600" b="1" dirty="0">
              <a:solidFill>
                <a:schemeClr val="accent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4636" y="1054100"/>
            <a:ext cx="4262577" cy="22006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Revealed in 11/2013</a:t>
            </a:r>
          </a:p>
          <a:p>
            <a:pPr marL="285750" indent="-285750" algn="l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/>
              <a:t>Stand alone processor rather than a card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Up to 72 </a:t>
            </a:r>
            <a:r>
              <a:rPr lang="en-US" dirty="0" err="1" smtClean="0"/>
              <a:t>Silvermont</a:t>
            </a:r>
            <a:r>
              <a:rPr lang="en-US" dirty="0" smtClean="0"/>
              <a:t> (Atom) cores</a:t>
            </a:r>
          </a:p>
          <a:p>
            <a:pPr marL="285750" indent="-285750" algn="l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AVX 512</a:t>
            </a:r>
          </a:p>
          <a:p>
            <a:pPr marL="285750" indent="-285750" algn="l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DDR4-2400</a:t>
            </a:r>
          </a:p>
          <a:p>
            <a:pPr marL="285750" indent="-285750" algn="l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2D mesh core arrangement</a:t>
            </a:r>
          </a:p>
          <a:p>
            <a:pPr marL="285750" indent="-285750" algn="l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Storm Lake on-chip interconnection fabric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Will debut in 2015, 14 nm.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83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"/>
          <a:stretch/>
        </p:blipFill>
        <p:spPr bwMode="auto">
          <a:xfrm>
            <a:off x="1204913" y="1245031"/>
            <a:ext cx="6734175" cy="5153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22224" y="6490140"/>
            <a:ext cx="72168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http://indico.cern.ch/event/289682/session/6/contribution/23/material/slides/0.pdf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6390" y="676610"/>
            <a:ext cx="52854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chemeClr val="accent6"/>
                </a:solidFill>
              </a:rPr>
              <a:t>Contrasting Knights Corner vs. Knights Landing [] </a:t>
            </a:r>
            <a:endParaRPr lang="en-US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92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56"/>
          <a:stretch/>
        </p:blipFill>
        <p:spPr bwMode="auto">
          <a:xfrm>
            <a:off x="-42863" y="1231899"/>
            <a:ext cx="9229726" cy="493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8406" y="677863"/>
            <a:ext cx="54248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chemeClr val="accent6"/>
                </a:solidFill>
              </a:rPr>
              <a:t>Announced implementation of Knights Landing </a:t>
            </a:r>
            <a:r>
              <a:rPr lang="en-US" dirty="0" smtClean="0"/>
              <a:t>[19]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76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1179513"/>
            <a:ext cx="6743700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8406" y="677863"/>
            <a:ext cx="57038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chemeClr val="accent6"/>
                </a:solidFill>
              </a:rPr>
              <a:t>Use of In-Package memory in the Knights Landing </a:t>
            </a:r>
            <a:r>
              <a:rPr lang="en-US" dirty="0" smtClean="0"/>
              <a:t>[19]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94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788" name="Picture 4" descr="http://www.extremetech.com/wp-content/uploads/2013/11/KNL1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2"/>
          <a:stretch/>
        </p:blipFill>
        <p:spPr bwMode="auto">
          <a:xfrm>
            <a:off x="190500" y="1193799"/>
            <a:ext cx="8712200" cy="517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08406" y="677863"/>
            <a:ext cx="38363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chemeClr val="accent6"/>
                </a:solidFill>
              </a:rPr>
              <a:t>Architecture of Knights Landing </a:t>
            </a:r>
            <a:r>
              <a:rPr lang="en-US" dirty="0" smtClean="0"/>
              <a:t>[18]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57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 descr="Aubrey Isle die (Knights Corner MIC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0" y="1336674"/>
            <a:ext cx="6972300" cy="522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3573" y="685800"/>
            <a:ext cx="31598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chemeClr val="accent6"/>
                </a:solidFill>
              </a:rPr>
              <a:t>Die plot of Knights Ferry </a:t>
            </a:r>
            <a:r>
              <a:rPr lang="en-US" dirty="0" smtClean="0">
                <a:solidFill>
                  <a:schemeClr val="accent6"/>
                </a:solidFill>
              </a:rPr>
              <a:t>[18]</a:t>
            </a:r>
            <a:endParaRPr 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576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ChangeArrowheads="1"/>
          </p:cNvSpPr>
          <p:nvPr/>
        </p:nvSpPr>
        <p:spPr bwMode="auto">
          <a:xfrm>
            <a:off x="0" y="2152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21859" name="AutoShape 3"/>
          <p:cNvSpPr>
            <a:spLocks noChangeArrowheads="1"/>
          </p:cNvSpPr>
          <p:nvPr/>
        </p:nvSpPr>
        <p:spPr bwMode="auto">
          <a:xfrm>
            <a:off x="841375" y="1200150"/>
            <a:ext cx="7359650" cy="608013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FFFF"/>
                </a:solidFill>
                <a:latin typeface="Verdana" pitchFamily="34" charset="0"/>
              </a:rPr>
              <a:t>References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4"/>
          <p:cNvSpPr>
            <a:spLocks noChangeArrowheads="1"/>
          </p:cNvSpPr>
          <p:nvPr/>
        </p:nvSpPr>
        <p:spPr bwMode="auto">
          <a:xfrm>
            <a:off x="219075" y="685800"/>
            <a:ext cx="81692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[1]: Timeline of Many-Core at Intel, intel.com,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       </a:t>
            </a:r>
            <a:r>
              <a:rPr lang="hu-HU" altLang="en-US" sz="1400">
                <a:solidFill>
                  <a:srgbClr val="000000"/>
                </a:solidFill>
              </a:rPr>
              <a:t>   </a:t>
            </a:r>
            <a:r>
              <a:rPr lang="en-US" altLang="en-US" sz="1400">
                <a:solidFill>
                  <a:srgbClr val="000000"/>
                </a:solidFill>
              </a:rPr>
              <a:t>http://download.intel.com/newsroom/kits/xeon/phi/pdfs/Many-Core-Timeline.pdf</a:t>
            </a:r>
          </a:p>
        </p:txBody>
      </p:sp>
      <p:sp>
        <p:nvSpPr>
          <p:cNvPr id="122883" name="Rectangle 13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FFFF"/>
                </a:solidFill>
              </a:rPr>
              <a:t>References (</a:t>
            </a:r>
            <a:r>
              <a:rPr lang="hu-HU" altLang="en-US" sz="1800">
                <a:solidFill>
                  <a:srgbClr val="FFFFFF"/>
                </a:solidFill>
              </a:rPr>
              <a:t>1</a:t>
            </a:r>
            <a:r>
              <a:rPr lang="en-US" altLang="en-US" sz="180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122884" name="Text Box 11"/>
          <p:cNvSpPr txBox="1">
            <a:spLocks noChangeArrowheads="1"/>
          </p:cNvSpPr>
          <p:nvPr/>
        </p:nvSpPr>
        <p:spPr bwMode="auto">
          <a:xfrm>
            <a:off x="223838" y="1935163"/>
            <a:ext cx="89281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[3]: Seiler L. &amp; al., Larrabee: A Many-Core x86 Architecture for Visual Computing,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          ACM Transactions on Graphics, Vol. 27, No. 3, Article 18, Aug. 2008, http://www.student.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          chemia.uj.edu.pl/~mrozek/USl/wyklad/Nowe_konstrukcje/Siggraph_Larrabee_paper.pdf</a:t>
            </a:r>
          </a:p>
        </p:txBody>
      </p:sp>
      <p:sp>
        <p:nvSpPr>
          <p:cNvPr id="122885" name="Text Box 11"/>
          <p:cNvSpPr txBox="1">
            <a:spLocks noChangeArrowheads="1"/>
          </p:cNvSpPr>
          <p:nvPr/>
        </p:nvSpPr>
        <p:spPr bwMode="auto">
          <a:xfrm>
            <a:off x="209550" y="2781300"/>
            <a:ext cx="81137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[4]: Seiler L., Larrabee: A Many-Core Intel Architecture for Visual Computing, IDF 2008</a:t>
            </a:r>
          </a:p>
        </p:txBody>
      </p:sp>
      <p:sp>
        <p:nvSpPr>
          <p:cNvPr id="122886" name="Text Box 11"/>
          <p:cNvSpPr txBox="1">
            <a:spLocks noChangeArrowheads="1"/>
          </p:cNvSpPr>
          <p:nvPr/>
        </p:nvSpPr>
        <p:spPr bwMode="auto">
          <a:xfrm>
            <a:off x="214313" y="3189288"/>
            <a:ext cx="9004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</a:rPr>
              <a:t>[5]: </a:t>
            </a:r>
            <a:r>
              <a:rPr lang="en-US" altLang="en-US" sz="1400" dirty="0" err="1">
                <a:solidFill>
                  <a:srgbClr val="000000"/>
                </a:solidFill>
              </a:rPr>
              <a:t>Skaugen</a:t>
            </a:r>
            <a:r>
              <a:rPr lang="en-US" altLang="en-US" sz="1400" dirty="0">
                <a:solidFill>
                  <a:srgbClr val="000000"/>
                </a:solidFill>
              </a:rPr>
              <a:t> K., </a:t>
            </a:r>
            <a:r>
              <a:rPr lang="en-US" altLang="en-US" sz="1400" dirty="0" err="1">
                <a:solidFill>
                  <a:srgbClr val="000000"/>
                </a:solidFill>
              </a:rPr>
              <a:t>Petascale</a:t>
            </a:r>
            <a:r>
              <a:rPr lang="en-US" altLang="en-US" sz="1400" dirty="0">
                <a:solidFill>
                  <a:srgbClr val="000000"/>
                </a:solidFill>
              </a:rPr>
              <a:t> to </a:t>
            </a:r>
            <a:r>
              <a:rPr lang="en-US" altLang="en-US" sz="1400" dirty="0" err="1">
                <a:solidFill>
                  <a:srgbClr val="000000"/>
                </a:solidFill>
              </a:rPr>
              <a:t>Exascale</a:t>
            </a:r>
            <a:r>
              <a:rPr lang="en-US" altLang="en-US" sz="1400" dirty="0">
                <a:solidFill>
                  <a:srgbClr val="000000"/>
                </a:solidFill>
              </a:rPr>
              <a:t>, Extending Intel’s HPC Commitment, ISC 2010,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</a:rPr>
              <a:t>          http://download.intel.com/pressroom/archive/reference/ISC_2010_Skaugen_keynote.pdf </a:t>
            </a:r>
          </a:p>
        </p:txBody>
      </p:sp>
      <p:sp>
        <p:nvSpPr>
          <p:cNvPr id="122887" name="Text Box 11"/>
          <p:cNvSpPr txBox="1">
            <a:spLocks noChangeArrowheads="1"/>
          </p:cNvSpPr>
          <p:nvPr/>
        </p:nvSpPr>
        <p:spPr bwMode="auto">
          <a:xfrm>
            <a:off x="214313" y="3797300"/>
            <a:ext cx="802005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[6]: Chrysos G., Intel Xeon Phi coprocessor (codename Knights Corner), Hot Chips,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          Aug. 28 2012, http://www.hotchips.org/wp-content/uploads/hc_archives/hc24/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          HC24-3-ManyCore/HC24.28.335-XeonPhi-Chrysos-Intel.pdf</a:t>
            </a:r>
          </a:p>
        </p:txBody>
      </p:sp>
      <p:sp>
        <p:nvSpPr>
          <p:cNvPr id="122888" name="Rectangle 11"/>
          <p:cNvSpPr>
            <a:spLocks noChangeArrowheads="1"/>
          </p:cNvSpPr>
          <p:nvPr/>
        </p:nvSpPr>
        <p:spPr bwMode="auto">
          <a:xfrm>
            <a:off x="222250" y="1316038"/>
            <a:ext cx="88868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</a:rPr>
              <a:t>[2]: Davis E., </a:t>
            </a:r>
            <a:r>
              <a:rPr lang="en-US" altLang="en-US" sz="1400" dirty="0" err="1">
                <a:solidFill>
                  <a:srgbClr val="000000"/>
                </a:solidFill>
              </a:rPr>
              <a:t>Tera</a:t>
            </a:r>
            <a:r>
              <a:rPr lang="en-US" altLang="en-US" sz="1400" dirty="0">
                <a:solidFill>
                  <a:srgbClr val="000000"/>
                </a:solidFill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</a:rPr>
              <a:t>Tera</a:t>
            </a:r>
            <a:r>
              <a:rPr lang="en-US" altLang="en-US" sz="1400" dirty="0">
                <a:solidFill>
                  <a:srgbClr val="000000"/>
                </a:solidFill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</a:rPr>
              <a:t>Tera</a:t>
            </a:r>
            <a:r>
              <a:rPr lang="en-US" altLang="en-US" sz="1400" dirty="0">
                <a:solidFill>
                  <a:srgbClr val="000000"/>
                </a:solidFill>
              </a:rPr>
              <a:t>, Presentation on the ”Taylor Model Workshop’06”, Dec. 2006</a:t>
            </a:r>
            <a:r>
              <a:rPr lang="en-US" altLang="en-US" sz="1400" dirty="0" smtClean="0">
                <a:solidFill>
                  <a:srgbClr val="000000"/>
                </a:solidFill>
              </a:rPr>
              <a:t>,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en-US" sz="1400" dirty="0" smtClean="0"/>
              <a:t>          http</a:t>
            </a:r>
            <a:r>
              <a:rPr lang="en-US" sz="1400" dirty="0"/>
              <a:t>://</a:t>
            </a:r>
            <a:r>
              <a:rPr lang="en-US" sz="1400" dirty="0" smtClean="0"/>
              <a:t>bt.pa.msu.edu/TM/BocaRaton2006/talks/davis.pdf</a:t>
            </a:r>
            <a:r>
              <a:rPr lang="en-US" altLang="en-US" sz="1400" dirty="0" smtClean="0">
                <a:solidFill>
                  <a:srgbClr val="000000"/>
                </a:solidFill>
              </a:rPr>
              <a:t>          </a:t>
            </a:r>
            <a:endParaRPr lang="en-US" altLang="en-US" sz="1400" dirty="0">
              <a:solidFill>
                <a:srgbClr val="000000"/>
              </a:solidFill>
            </a:endParaRPr>
          </a:p>
        </p:txBody>
      </p:sp>
      <p:sp>
        <p:nvSpPr>
          <p:cNvPr id="122889" name="Text Box 11"/>
          <p:cNvSpPr txBox="1">
            <a:spLocks noChangeArrowheads="1"/>
          </p:cNvSpPr>
          <p:nvPr/>
        </p:nvSpPr>
        <p:spPr bwMode="auto">
          <a:xfrm>
            <a:off x="212725" y="4633913"/>
            <a:ext cx="8693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[7]: Intel Xeon Phi Coprocessor: Pushing the Limits of Discovery, 2012,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           http://download.intel.com/newsroom/kits/xeon/phi/pdfs/Intel-Xeon-Phi_Factsheet.pdf</a:t>
            </a:r>
          </a:p>
        </p:txBody>
      </p:sp>
      <p:sp>
        <p:nvSpPr>
          <p:cNvPr id="122890" name="Text Box 11"/>
          <p:cNvSpPr txBox="1">
            <a:spLocks noChangeArrowheads="1"/>
          </p:cNvSpPr>
          <p:nvPr/>
        </p:nvSpPr>
        <p:spPr bwMode="auto">
          <a:xfrm>
            <a:off x="217488" y="5272088"/>
            <a:ext cx="84518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[8]: Intel Xeon Phi Coprocessor Datasheet, Nov. 2012, http://www.intel.com/content/dam/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          www/public/us/en/documents/product-briefs/xeon-phi-datasheet.pdf</a:t>
            </a: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203200" y="5921375"/>
            <a:ext cx="913923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hangingPunct="1">
              <a:defRPr/>
            </a:pPr>
            <a:r>
              <a:rPr lang="en-US" smtClean="0">
                <a:solidFill>
                  <a:srgbClr val="000000"/>
                </a:solidFill>
              </a:rPr>
              <a:t>[9]: Hruska J., Intel’s 50-core champion: In-depth on Xeon Phi, ExtremeTech, July 30 2012,</a:t>
            </a:r>
          </a:p>
          <a:p>
            <a:pPr algn="l" eaLnBrk="1" hangingPunct="1">
              <a:defRPr/>
            </a:pPr>
            <a:r>
              <a:rPr lang="en-US" smtClean="0">
                <a:solidFill>
                  <a:srgbClr val="000000"/>
                </a:solidFill>
              </a:rPr>
              <a:t>          </a:t>
            </a:r>
            <a:r>
              <a:rPr lang="en-US" sz="1330" smtClean="0">
                <a:solidFill>
                  <a:srgbClr val="000000"/>
                </a:solidFill>
              </a:rPr>
              <a:t>http://www.extremetech.com/extreme/133541-intels-64-core-champion-in-depth-on-xeon-phi/2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365500" y="6532890"/>
            <a:ext cx="4699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http://bt.pa.msu.edu/TM/BocaRaton2006/talks/davis.pdf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4"/>
          <p:cNvSpPr>
            <a:spLocks noChangeArrowheads="1"/>
          </p:cNvSpPr>
          <p:nvPr/>
        </p:nvSpPr>
        <p:spPr bwMode="auto">
          <a:xfrm>
            <a:off x="219075" y="685800"/>
            <a:ext cx="91154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[1</a:t>
            </a:r>
            <a:r>
              <a:rPr lang="hu-HU" altLang="en-US" sz="1400">
                <a:solidFill>
                  <a:srgbClr val="000000"/>
                </a:solidFill>
              </a:rPr>
              <a:t>0</a:t>
            </a:r>
            <a:r>
              <a:rPr lang="en-US" altLang="en-US" sz="1400">
                <a:solidFill>
                  <a:srgbClr val="000000"/>
                </a:solidFill>
              </a:rPr>
              <a:t>]: </a:t>
            </a:r>
            <a:r>
              <a:rPr lang="hu-HU" altLang="en-US" sz="1400">
                <a:solidFill>
                  <a:srgbClr val="000000"/>
                </a:solidFill>
              </a:rPr>
              <a:t>Reinders J., An Overview of Programming for Intel Xeon processors and Intel Xeon Phi</a:t>
            </a:r>
            <a:r>
              <a:rPr lang="en-US" altLang="en-US" sz="1400">
                <a:solidFill>
                  <a:srgbClr val="000000"/>
                </a:solidFill>
              </a:rPr>
              <a:t>,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          </a:t>
            </a:r>
            <a:r>
              <a:rPr lang="hu-HU" altLang="en-US" sz="1400">
                <a:solidFill>
                  <a:srgbClr val="000000"/>
                </a:solidFill>
              </a:rPr>
              <a:t>coprocessors, 2012, http://software.intel.com/sites/default/files/article/330164/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en-US" sz="1400">
                <a:solidFill>
                  <a:srgbClr val="000000"/>
                </a:solidFill>
              </a:rPr>
              <a:t>          an-overview-of-programming-for-intel-xeon-processors-and-intel-xeon-phi-coprocessors.pdf</a:t>
            </a: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123907" name="Rectangle 13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FFFF"/>
                </a:solidFill>
              </a:rPr>
              <a:t>References (</a:t>
            </a:r>
            <a:r>
              <a:rPr lang="hu-HU" altLang="en-US" sz="1800">
                <a:solidFill>
                  <a:srgbClr val="FFFFFF"/>
                </a:solidFill>
              </a:rPr>
              <a:t>2</a:t>
            </a:r>
            <a:r>
              <a:rPr lang="en-US" altLang="en-US" sz="180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123908" name="Text Box 11"/>
          <p:cNvSpPr txBox="1">
            <a:spLocks noChangeArrowheads="1"/>
          </p:cNvSpPr>
          <p:nvPr/>
        </p:nvSpPr>
        <p:spPr bwMode="auto">
          <a:xfrm>
            <a:off x="223838" y="2359025"/>
            <a:ext cx="778668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[</a:t>
            </a:r>
            <a:r>
              <a:rPr lang="hu-HU" altLang="en-US" sz="1400">
                <a:solidFill>
                  <a:srgbClr val="000000"/>
                </a:solidFill>
              </a:rPr>
              <a:t>12</a:t>
            </a:r>
            <a:r>
              <a:rPr lang="en-US" altLang="en-US" sz="1400">
                <a:solidFill>
                  <a:srgbClr val="000000"/>
                </a:solidFill>
              </a:rPr>
              <a:t>]: </a:t>
            </a:r>
            <a:r>
              <a:rPr lang="hu-HU" altLang="en-US" sz="1400">
                <a:solidFill>
                  <a:srgbClr val="000000"/>
                </a:solidFill>
              </a:rPr>
              <a:t>Stampede User Guide, TACC, 2013</a:t>
            </a:r>
            <a:r>
              <a:rPr lang="en-US" altLang="en-US" sz="1400">
                <a:solidFill>
                  <a:srgbClr val="000000"/>
                </a:solidFill>
              </a:rPr>
              <a:t>,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          http://www.tacc.utexas.edu/user-services/user-guides/stampede-user-guide</a:t>
            </a:r>
          </a:p>
        </p:txBody>
      </p:sp>
      <p:sp>
        <p:nvSpPr>
          <p:cNvPr id="123909" name="Text Box 11"/>
          <p:cNvSpPr txBox="1">
            <a:spLocks noChangeArrowheads="1"/>
          </p:cNvSpPr>
          <p:nvPr/>
        </p:nvSpPr>
        <p:spPr bwMode="auto">
          <a:xfrm>
            <a:off x="209550" y="2990850"/>
            <a:ext cx="90757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[</a:t>
            </a:r>
            <a:r>
              <a:rPr lang="hu-HU" altLang="en-US" sz="1400">
                <a:solidFill>
                  <a:srgbClr val="000000"/>
                </a:solidFill>
              </a:rPr>
              <a:t>13</a:t>
            </a:r>
            <a:r>
              <a:rPr lang="en-US" altLang="en-US" sz="1400">
                <a:solidFill>
                  <a:srgbClr val="000000"/>
                </a:solidFill>
              </a:rPr>
              <a:t>]: </a:t>
            </a:r>
            <a:r>
              <a:rPr lang="hu-HU" altLang="en-US" sz="1400">
                <a:solidFill>
                  <a:srgbClr val="000000"/>
                </a:solidFill>
              </a:rPr>
              <a:t>The Intel Xeon Phi Coprocessor 5110P, Highly-parallel Processing for Unparalleled Discovery</a:t>
            </a:r>
            <a:r>
              <a:rPr lang="en-US" altLang="en-US" sz="1400">
                <a:solidFill>
                  <a:srgbClr val="000000"/>
                </a:solidFill>
              </a:rPr>
              <a:t>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          </a:t>
            </a:r>
            <a:r>
              <a:rPr lang="hu-HU" altLang="en-US" sz="1400">
                <a:solidFill>
                  <a:srgbClr val="000000"/>
                </a:solidFill>
              </a:rPr>
              <a:t>Product Brief, 2012</a:t>
            </a: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123910" name="Text Box 11"/>
          <p:cNvSpPr txBox="1">
            <a:spLocks noChangeArrowheads="1"/>
          </p:cNvSpPr>
          <p:nvPr/>
        </p:nvSpPr>
        <p:spPr bwMode="auto">
          <a:xfrm>
            <a:off x="214313" y="3632200"/>
            <a:ext cx="86201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[</a:t>
            </a:r>
            <a:r>
              <a:rPr lang="hu-HU" altLang="en-US" sz="1400">
                <a:solidFill>
                  <a:srgbClr val="000000"/>
                </a:solidFill>
              </a:rPr>
              <a:t>14</a:t>
            </a:r>
            <a:r>
              <a:rPr lang="en-US" altLang="en-US" sz="1400">
                <a:solidFill>
                  <a:srgbClr val="000000"/>
                </a:solidFill>
              </a:rPr>
              <a:t>]: </a:t>
            </a:r>
            <a:r>
              <a:rPr lang="hu-HU" altLang="en-US" sz="1400">
                <a:solidFill>
                  <a:srgbClr val="000000"/>
                </a:solidFill>
              </a:rPr>
              <a:t>Mattson T., The Future of Many Core Computing: A tale of two processors, Jan. 2010</a:t>
            </a:r>
            <a:r>
              <a:rPr lang="en-US" altLang="en-US" sz="1400">
                <a:solidFill>
                  <a:srgbClr val="000000"/>
                </a:solidFill>
              </a:rPr>
              <a:t>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          https://openlab-mu-internal.web.cern.ch/openlab-mu-internal/00_news/news_pages/</a:t>
            </a:r>
            <a:endParaRPr lang="hu-HU" altLang="en-US" sz="140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en-US" sz="1400">
                <a:solidFill>
                  <a:srgbClr val="000000"/>
                </a:solidFill>
              </a:rPr>
              <a:t>          </a:t>
            </a:r>
            <a:r>
              <a:rPr lang="en-US" altLang="en-US" sz="1400">
                <a:solidFill>
                  <a:srgbClr val="000000"/>
                </a:solidFill>
              </a:rPr>
              <a:t>2010/10-08_Intel_Computing_Seminar/SCC-80-core-cern.pdf</a:t>
            </a:r>
          </a:p>
        </p:txBody>
      </p:sp>
      <p:sp>
        <p:nvSpPr>
          <p:cNvPr id="123911" name="Rectangle 11"/>
          <p:cNvSpPr>
            <a:spLocks noChangeArrowheads="1"/>
          </p:cNvSpPr>
          <p:nvPr/>
        </p:nvSpPr>
        <p:spPr bwMode="auto">
          <a:xfrm>
            <a:off x="222250" y="1527175"/>
            <a:ext cx="88868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[</a:t>
            </a:r>
            <a:r>
              <a:rPr lang="hu-HU" altLang="en-US" sz="1400">
                <a:solidFill>
                  <a:srgbClr val="000000"/>
                </a:solidFill>
              </a:rPr>
              <a:t>11</a:t>
            </a:r>
            <a:r>
              <a:rPr lang="en-US" altLang="en-US" sz="1400">
                <a:solidFill>
                  <a:srgbClr val="000000"/>
                </a:solidFill>
              </a:rPr>
              <a:t>]: </a:t>
            </a:r>
            <a:r>
              <a:rPr lang="hu-HU" altLang="en-US" sz="1400">
                <a:solidFill>
                  <a:srgbClr val="000000"/>
                </a:solidFill>
              </a:rPr>
              <a:t>Intel Xeon Phi Product Family Performance, Rev. 1.1, Febr. 15 2013</a:t>
            </a:r>
            <a:r>
              <a:rPr lang="en-US" altLang="en-US" sz="1400">
                <a:solidFill>
                  <a:srgbClr val="000000"/>
                </a:solidFill>
              </a:rPr>
              <a:t>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          http://www.intel.com/content/dam/www/public/us/en/documents/performance-briefs/</a:t>
            </a:r>
            <a:endParaRPr lang="hu-HU" altLang="en-US" sz="140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en-US" sz="1400">
                <a:solidFill>
                  <a:srgbClr val="000000"/>
                </a:solidFill>
              </a:rPr>
              <a:t>          </a:t>
            </a:r>
            <a:r>
              <a:rPr lang="en-US" altLang="en-US" sz="1400">
                <a:solidFill>
                  <a:srgbClr val="000000"/>
                </a:solidFill>
              </a:rPr>
              <a:t>xeon-phi-product-family-performance-brief.pdf</a:t>
            </a:r>
          </a:p>
        </p:txBody>
      </p:sp>
      <p:sp>
        <p:nvSpPr>
          <p:cNvPr id="123912" name="Text Box 11"/>
          <p:cNvSpPr txBox="1">
            <a:spLocks noChangeArrowheads="1"/>
          </p:cNvSpPr>
          <p:nvPr/>
        </p:nvSpPr>
        <p:spPr bwMode="auto">
          <a:xfrm>
            <a:off x="212725" y="4470400"/>
            <a:ext cx="8655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[</a:t>
            </a:r>
            <a:r>
              <a:rPr lang="hu-HU" altLang="en-US" sz="1400">
                <a:solidFill>
                  <a:srgbClr val="000000"/>
                </a:solidFill>
              </a:rPr>
              <a:t>15</a:t>
            </a:r>
            <a:r>
              <a:rPr lang="en-US" altLang="en-US" sz="1400">
                <a:solidFill>
                  <a:srgbClr val="000000"/>
                </a:solidFill>
              </a:rPr>
              <a:t>]: </a:t>
            </a:r>
            <a:r>
              <a:rPr lang="hu-HU" altLang="en-US" sz="1400">
                <a:solidFill>
                  <a:srgbClr val="000000"/>
                </a:solidFill>
              </a:rPr>
              <a:t>Kirsch N., </a:t>
            </a:r>
            <a:r>
              <a:rPr lang="en-US" altLang="en-US" sz="1400"/>
              <a:t>An Overview of Intel's Teraflops Research Chip</a:t>
            </a:r>
            <a:r>
              <a:rPr lang="hu-HU" altLang="en-US" sz="1400"/>
              <a:t>, Legit Reviews, Febr. 13 2007,</a:t>
            </a:r>
            <a:endParaRPr lang="en-US" altLang="en-US" sz="140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          http://www.legitreviews.com/article/460/1/</a:t>
            </a:r>
          </a:p>
        </p:txBody>
      </p:sp>
      <p:sp>
        <p:nvSpPr>
          <p:cNvPr id="259081" name="Text Box 11"/>
          <p:cNvSpPr txBox="1">
            <a:spLocks noChangeArrowheads="1"/>
          </p:cNvSpPr>
          <p:nvPr/>
        </p:nvSpPr>
        <p:spPr bwMode="auto">
          <a:xfrm>
            <a:off x="217488" y="5113338"/>
            <a:ext cx="9009062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 eaLnBrk="1" hangingPunct="1">
              <a:defRPr/>
            </a:pPr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16</a:t>
            </a:r>
            <a:r>
              <a:rPr lang="en-US" dirty="0">
                <a:solidFill>
                  <a:srgbClr val="000000"/>
                </a:solidFill>
              </a:rPr>
              <a:t>]: </a:t>
            </a:r>
            <a:r>
              <a:rPr lang="hu-HU" dirty="0" err="1">
                <a:solidFill>
                  <a:srgbClr val="000000"/>
                </a:solidFill>
              </a:rPr>
              <a:t>Rattner</a:t>
            </a:r>
            <a:r>
              <a:rPr lang="hu-HU" dirty="0">
                <a:solidFill>
                  <a:srgbClr val="000000"/>
                </a:solidFill>
              </a:rPr>
              <a:t> J., „</a:t>
            </a:r>
            <a:r>
              <a:rPr lang="hu-HU" dirty="0" err="1">
                <a:solidFill>
                  <a:srgbClr val="000000"/>
                </a:solidFill>
              </a:rPr>
              <a:t>Single-chip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Cloud</a:t>
            </a:r>
            <a:r>
              <a:rPr lang="hu-HU" dirty="0">
                <a:solidFill>
                  <a:srgbClr val="000000"/>
                </a:solidFill>
              </a:rPr>
              <a:t> Computer”, An </a:t>
            </a:r>
            <a:r>
              <a:rPr lang="hu-HU" dirty="0" err="1">
                <a:solidFill>
                  <a:srgbClr val="000000"/>
                </a:solidFill>
              </a:rPr>
              <a:t>experimental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many-core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processor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from</a:t>
            </a:r>
            <a:endParaRPr lang="en-US" dirty="0">
              <a:solidFill>
                <a:srgbClr val="000000"/>
              </a:solidFill>
            </a:endParaRPr>
          </a:p>
          <a:p>
            <a:pPr algn="l" eaLnBrk="1" hangingPunct="1">
              <a:defRPr/>
            </a:pPr>
            <a:r>
              <a:rPr lang="en-US" dirty="0">
                <a:solidFill>
                  <a:srgbClr val="000000"/>
                </a:solidFill>
              </a:rPr>
              <a:t>       </a:t>
            </a:r>
            <a:r>
              <a:rPr lang="hu-HU" dirty="0">
                <a:solidFill>
                  <a:srgbClr val="000000"/>
                </a:solidFill>
              </a:rPr>
              <a:t>   Intel </a:t>
            </a:r>
            <a:r>
              <a:rPr lang="hu-HU" dirty="0" err="1">
                <a:solidFill>
                  <a:srgbClr val="000000"/>
                </a:solidFill>
              </a:rPr>
              <a:t>Labs</a:t>
            </a:r>
            <a:r>
              <a:rPr lang="hu-HU" dirty="0">
                <a:solidFill>
                  <a:srgbClr val="000000"/>
                </a:solidFill>
              </a:rPr>
              <a:t>, 2009, </a:t>
            </a:r>
          </a:p>
          <a:p>
            <a:pPr algn="l" eaLnBrk="1" hangingPunct="1">
              <a:defRPr/>
            </a:pPr>
            <a:r>
              <a:rPr lang="hu-HU" dirty="0">
                <a:solidFill>
                  <a:srgbClr val="000000"/>
                </a:solidFill>
              </a:rPr>
              <a:t>          </a:t>
            </a:r>
            <a:r>
              <a:rPr lang="hu-HU" sz="1390" dirty="0">
                <a:solidFill>
                  <a:srgbClr val="000000"/>
                </a:solidFill>
              </a:rPr>
              <a:t>http://download.intel.com/pressroom/pdf/rockcreek/SCC_Announcement_JustinRattner.pdf</a:t>
            </a:r>
          </a:p>
        </p:txBody>
      </p:sp>
      <p:sp>
        <p:nvSpPr>
          <p:cNvPr id="123914" name="TextBox 1"/>
          <p:cNvSpPr txBox="1">
            <a:spLocks noChangeArrowheads="1"/>
          </p:cNvSpPr>
          <p:nvPr/>
        </p:nvSpPr>
        <p:spPr bwMode="auto">
          <a:xfrm>
            <a:off x="211138" y="5956300"/>
            <a:ext cx="8274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/>
              <a:t>[17]: Iyer T., Report: Intel Skylake to Have PCIe 4.0, DDR4, SATA Express, July 3, 2013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/>
              <a:t>         http://www.tomshardware.com/news/Skylake-Intel-DDR4-PCIe-SATAe,23349.html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mtClean="0"/>
              <a:t>1. Többmagos processzorok megjelenésének szükségszerűsége </a:t>
            </a:r>
            <a:r>
              <a:rPr lang="en-US" altLang="en-US" smtClean="0"/>
              <a:t>(</a:t>
            </a:r>
            <a:r>
              <a:rPr lang="hu-HU" altLang="en-US" smtClean="0"/>
              <a:t>6</a:t>
            </a:r>
            <a:r>
              <a:rPr lang="en-US" altLang="en-US" smtClean="0"/>
              <a:t>)</a:t>
            </a:r>
          </a:p>
        </p:txBody>
      </p:sp>
      <p:sp>
        <p:nvSpPr>
          <p:cNvPr id="171012" name="Text Box 4"/>
          <p:cNvSpPr txBox="1">
            <a:spLocks noChangeArrowheads="1"/>
          </p:cNvSpPr>
          <p:nvPr/>
        </p:nvSpPr>
        <p:spPr bwMode="auto">
          <a:xfrm>
            <a:off x="2319338" y="6453188"/>
            <a:ext cx="4635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>
                <a:latin typeface="Verdana" pitchFamily="34" charset="0"/>
              </a:rPr>
              <a:t>1.3 ábra: Többmagos processzorok főbb osztályai</a:t>
            </a:r>
          </a:p>
        </p:txBody>
      </p:sp>
      <p:sp>
        <p:nvSpPr>
          <p:cNvPr id="171013" name="Rectangle 5"/>
          <p:cNvSpPr>
            <a:spLocks noChangeArrowheads="1"/>
          </p:cNvSpPr>
          <p:nvPr/>
        </p:nvSpPr>
        <p:spPr bwMode="auto">
          <a:xfrm>
            <a:off x="539750" y="3919538"/>
            <a:ext cx="1165225" cy="4318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b="1">
                <a:latin typeface="Verdana" pitchFamily="34" charset="0"/>
              </a:rPr>
              <a:t>Desktops</a:t>
            </a:r>
            <a:endParaRPr lang="en-US" altLang="en-US" sz="1200">
              <a:latin typeface="Verdana" pitchFamily="34" charset="0"/>
            </a:endParaRPr>
          </a:p>
        </p:txBody>
      </p:sp>
      <p:sp>
        <p:nvSpPr>
          <p:cNvPr id="171014" name="Rectangle 6"/>
          <p:cNvSpPr>
            <a:spLocks noChangeArrowheads="1"/>
          </p:cNvSpPr>
          <p:nvPr/>
        </p:nvSpPr>
        <p:spPr bwMode="auto">
          <a:xfrm>
            <a:off x="5867400" y="1771650"/>
            <a:ext cx="2100263" cy="495300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b="1">
                <a:latin typeface="Verdana" pitchFamily="34" charset="0"/>
              </a:rPr>
              <a:t>Heterogenous </a:t>
            </a:r>
            <a:br>
              <a:rPr lang="hu-HU" altLang="en-US" sz="1200" b="1">
                <a:latin typeface="Verdana" pitchFamily="34" charset="0"/>
              </a:rPr>
            </a:br>
            <a:r>
              <a:rPr lang="hu-HU" altLang="en-US" sz="1200" b="1">
                <a:latin typeface="Verdana" pitchFamily="34" charset="0"/>
              </a:rPr>
              <a:t>multicores</a:t>
            </a:r>
            <a:endParaRPr lang="en-US" altLang="en-US" sz="1200" b="1">
              <a:latin typeface="Verdana" pitchFamily="34" charset="0"/>
            </a:endParaRPr>
          </a:p>
        </p:txBody>
      </p:sp>
      <p:sp>
        <p:nvSpPr>
          <p:cNvPr id="171015" name="Rectangle 7"/>
          <p:cNvSpPr>
            <a:spLocks noChangeArrowheads="1"/>
          </p:cNvSpPr>
          <p:nvPr/>
        </p:nvSpPr>
        <p:spPr bwMode="auto">
          <a:xfrm>
            <a:off x="2051050" y="1771650"/>
            <a:ext cx="1676400" cy="508000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b="1">
                <a:latin typeface="Verdana" pitchFamily="34" charset="0"/>
              </a:rPr>
              <a:t>Homogenous </a:t>
            </a:r>
            <a:br>
              <a:rPr lang="hu-HU" altLang="en-US" sz="1200" b="1">
                <a:latin typeface="Verdana" pitchFamily="34" charset="0"/>
              </a:rPr>
            </a:br>
            <a:r>
              <a:rPr lang="hu-HU" altLang="en-US" sz="1200" b="1">
                <a:latin typeface="Verdana" pitchFamily="34" charset="0"/>
              </a:rPr>
              <a:t>multicores </a:t>
            </a:r>
            <a:endParaRPr lang="en-US" altLang="en-US" sz="1200">
              <a:latin typeface="Verdana" pitchFamily="34" charset="0"/>
            </a:endParaRPr>
          </a:p>
        </p:txBody>
      </p:sp>
      <p:sp>
        <p:nvSpPr>
          <p:cNvPr id="30727" name="Rectangle 8"/>
          <p:cNvSpPr>
            <a:spLocks noChangeArrowheads="1"/>
          </p:cNvSpPr>
          <p:nvPr/>
        </p:nvSpPr>
        <p:spPr bwMode="auto">
          <a:xfrm>
            <a:off x="3563938" y="692150"/>
            <a:ext cx="2168525" cy="587375"/>
          </a:xfrm>
          <a:prstGeom prst="rect">
            <a:avLst/>
          </a:prstGeom>
          <a:solidFill>
            <a:srgbClr val="E1E1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b="1">
                <a:latin typeface="Verdana" pitchFamily="34" charset="0"/>
              </a:rPr>
              <a:t>Multicore processors</a:t>
            </a:r>
            <a:endParaRPr lang="en-US" altLang="en-US" sz="1200">
              <a:latin typeface="Verdana" pitchFamily="34" charset="0"/>
            </a:endParaRPr>
          </a:p>
        </p:txBody>
      </p:sp>
      <p:sp>
        <p:nvSpPr>
          <p:cNvPr id="171017" name="Line 9"/>
          <p:cNvSpPr>
            <a:spLocks noChangeShapeType="1"/>
          </p:cNvSpPr>
          <p:nvPr/>
        </p:nvSpPr>
        <p:spPr bwMode="auto">
          <a:xfrm flipV="1">
            <a:off x="1979613" y="2262188"/>
            <a:ext cx="863600" cy="360362"/>
          </a:xfrm>
          <a:prstGeom prst="line">
            <a:avLst/>
          </a:prstGeom>
          <a:noFill/>
          <a:ln w="12700">
            <a:solidFill>
              <a:srgbClr val="CC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1018" name="Line 10"/>
          <p:cNvSpPr>
            <a:spLocks noChangeShapeType="1"/>
          </p:cNvSpPr>
          <p:nvPr/>
        </p:nvSpPr>
        <p:spPr bwMode="auto">
          <a:xfrm flipV="1">
            <a:off x="2916238" y="1254125"/>
            <a:ext cx="1741487" cy="504825"/>
          </a:xfrm>
          <a:prstGeom prst="line">
            <a:avLst/>
          </a:prstGeom>
          <a:noFill/>
          <a:ln w="12700">
            <a:solidFill>
              <a:srgbClr val="CC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1024" name="Rectangle 16"/>
          <p:cNvSpPr>
            <a:spLocks noChangeArrowheads="1"/>
          </p:cNvSpPr>
          <p:nvPr/>
        </p:nvSpPr>
        <p:spPr bwMode="auto">
          <a:xfrm>
            <a:off x="3276600" y="2708275"/>
            <a:ext cx="1358900" cy="4953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b="1">
                <a:latin typeface="Verdana" pitchFamily="34" charset="0"/>
              </a:rPr>
              <a:t>Manycore </a:t>
            </a:r>
            <a:br>
              <a:rPr lang="hu-HU" altLang="en-US" sz="1200" b="1">
                <a:latin typeface="Verdana" pitchFamily="34" charset="0"/>
              </a:rPr>
            </a:br>
            <a:r>
              <a:rPr lang="hu-HU" altLang="en-US" sz="1200" b="1">
                <a:latin typeface="Verdana" pitchFamily="34" charset="0"/>
              </a:rPr>
              <a:t>processors</a:t>
            </a:r>
            <a:endParaRPr lang="en-US" altLang="en-US" sz="1200" b="1">
              <a:latin typeface="Verdana" pitchFamily="34" charset="0"/>
            </a:endParaRPr>
          </a:p>
        </p:txBody>
      </p:sp>
      <p:sp>
        <p:nvSpPr>
          <p:cNvPr id="171025" name="Rectangle 17"/>
          <p:cNvSpPr>
            <a:spLocks noChangeArrowheads="1"/>
          </p:cNvSpPr>
          <p:nvPr/>
        </p:nvSpPr>
        <p:spPr bwMode="auto">
          <a:xfrm>
            <a:off x="2124075" y="3919538"/>
            <a:ext cx="1165225" cy="4318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b="1">
                <a:latin typeface="Verdana" pitchFamily="34" charset="0"/>
              </a:rPr>
              <a:t>Servers</a:t>
            </a:r>
            <a:endParaRPr lang="en-US" altLang="en-US" sz="1200">
              <a:latin typeface="Verdana" pitchFamily="34" charset="0"/>
            </a:endParaRPr>
          </a:p>
        </p:txBody>
      </p:sp>
      <p:sp>
        <p:nvSpPr>
          <p:cNvPr id="171027" name="Rectangle 19"/>
          <p:cNvSpPr>
            <a:spLocks noChangeArrowheads="1"/>
          </p:cNvSpPr>
          <p:nvPr/>
        </p:nvSpPr>
        <p:spPr bwMode="auto">
          <a:xfrm>
            <a:off x="3419475" y="3270250"/>
            <a:ext cx="1244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>
                <a:latin typeface="Verdana" pitchFamily="34" charset="0"/>
              </a:rPr>
              <a:t>with &gt;8 cores</a:t>
            </a:r>
            <a:endParaRPr lang="en-US" altLang="en-US" sz="1200">
              <a:latin typeface="Verdana" pitchFamily="34" charset="0"/>
            </a:endParaRPr>
          </a:p>
        </p:txBody>
      </p:sp>
      <p:sp>
        <p:nvSpPr>
          <p:cNvPr id="171033" name="Rectangle 25"/>
          <p:cNvSpPr>
            <a:spLocks noChangeArrowheads="1"/>
          </p:cNvSpPr>
          <p:nvPr/>
        </p:nvSpPr>
        <p:spPr bwMode="auto">
          <a:xfrm>
            <a:off x="1187450" y="2708275"/>
            <a:ext cx="1358900" cy="4953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b="1">
                <a:latin typeface="Verdana" pitchFamily="34" charset="0"/>
              </a:rPr>
              <a:t>Conventional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b="1">
                <a:latin typeface="Verdana" pitchFamily="34" charset="0"/>
              </a:rPr>
              <a:t>MC processors</a:t>
            </a:r>
            <a:endParaRPr lang="en-US" altLang="en-US" sz="1200" b="1">
              <a:latin typeface="Verdana" pitchFamily="34" charset="0"/>
            </a:endParaRPr>
          </a:p>
        </p:txBody>
      </p:sp>
      <p:sp>
        <p:nvSpPr>
          <p:cNvPr id="171034" name="Rectangle 26"/>
          <p:cNvSpPr>
            <a:spLocks noChangeArrowheads="1"/>
          </p:cNvSpPr>
          <p:nvPr/>
        </p:nvSpPr>
        <p:spPr bwMode="auto">
          <a:xfrm>
            <a:off x="5219700" y="2708275"/>
            <a:ext cx="1358900" cy="4953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b="1">
                <a:latin typeface="Verdana" pitchFamily="34" charset="0"/>
              </a:rPr>
              <a:t>Master/slave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b="1">
                <a:latin typeface="Verdana" pitchFamily="34" charset="0"/>
              </a:rPr>
              <a:t>architectures</a:t>
            </a:r>
          </a:p>
        </p:txBody>
      </p:sp>
      <p:sp>
        <p:nvSpPr>
          <p:cNvPr id="171035" name="Rectangle 27"/>
          <p:cNvSpPr>
            <a:spLocks noChangeArrowheads="1"/>
          </p:cNvSpPr>
          <p:nvPr/>
        </p:nvSpPr>
        <p:spPr bwMode="auto">
          <a:xfrm>
            <a:off x="7019925" y="2708275"/>
            <a:ext cx="1358900" cy="4953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b="1">
                <a:latin typeface="Verdana" pitchFamily="34" charset="0"/>
              </a:rPr>
              <a:t>Add-on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b="1">
                <a:latin typeface="Verdana" pitchFamily="34" charset="0"/>
              </a:rPr>
              <a:t>architectures</a:t>
            </a:r>
          </a:p>
        </p:txBody>
      </p:sp>
      <p:grpSp>
        <p:nvGrpSpPr>
          <p:cNvPr id="171085" name="Group 77"/>
          <p:cNvGrpSpPr>
            <a:grpSpLocks/>
          </p:cNvGrpSpPr>
          <p:nvPr/>
        </p:nvGrpSpPr>
        <p:grpSpPr bwMode="auto">
          <a:xfrm>
            <a:off x="971550" y="4638675"/>
            <a:ext cx="384175" cy="576263"/>
            <a:chOff x="431" y="3339"/>
            <a:chExt cx="363" cy="545"/>
          </a:xfrm>
        </p:grpSpPr>
        <p:sp>
          <p:nvSpPr>
            <p:cNvPr id="30787" name="Rectangle 28"/>
            <p:cNvSpPr>
              <a:spLocks noChangeArrowheads="1"/>
            </p:cNvSpPr>
            <p:nvPr/>
          </p:nvSpPr>
          <p:spPr bwMode="auto">
            <a:xfrm>
              <a:off x="431" y="3339"/>
              <a:ext cx="363" cy="545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0788" name="Rectangle 29"/>
            <p:cNvSpPr>
              <a:spLocks noChangeArrowheads="1"/>
            </p:cNvSpPr>
            <p:nvPr/>
          </p:nvSpPr>
          <p:spPr bwMode="auto">
            <a:xfrm>
              <a:off x="476" y="3385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0789" name="Rectangle 30"/>
            <p:cNvSpPr>
              <a:spLocks noChangeArrowheads="1"/>
            </p:cNvSpPr>
            <p:nvPr/>
          </p:nvSpPr>
          <p:spPr bwMode="auto">
            <a:xfrm>
              <a:off x="476" y="3612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</p:grpSp>
      <p:grpSp>
        <p:nvGrpSpPr>
          <p:cNvPr id="171084" name="Group 76"/>
          <p:cNvGrpSpPr>
            <a:grpSpLocks/>
          </p:cNvGrpSpPr>
          <p:nvPr/>
        </p:nvGrpSpPr>
        <p:grpSpPr bwMode="auto">
          <a:xfrm>
            <a:off x="2268538" y="4638675"/>
            <a:ext cx="719137" cy="576263"/>
            <a:chOff x="1338" y="3339"/>
            <a:chExt cx="680" cy="545"/>
          </a:xfrm>
        </p:grpSpPr>
        <p:sp>
          <p:nvSpPr>
            <p:cNvPr id="30782" name="Rectangle 31"/>
            <p:cNvSpPr>
              <a:spLocks noChangeArrowheads="1"/>
            </p:cNvSpPr>
            <p:nvPr/>
          </p:nvSpPr>
          <p:spPr bwMode="auto">
            <a:xfrm>
              <a:off x="1338" y="3339"/>
              <a:ext cx="680" cy="545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0783" name="Rectangle 32"/>
            <p:cNvSpPr>
              <a:spLocks noChangeArrowheads="1"/>
            </p:cNvSpPr>
            <p:nvPr/>
          </p:nvSpPr>
          <p:spPr bwMode="auto">
            <a:xfrm>
              <a:off x="1383" y="3385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0784" name="Rectangle 33"/>
            <p:cNvSpPr>
              <a:spLocks noChangeArrowheads="1"/>
            </p:cNvSpPr>
            <p:nvPr/>
          </p:nvSpPr>
          <p:spPr bwMode="auto">
            <a:xfrm>
              <a:off x="1383" y="3612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0785" name="Rectangle 34"/>
            <p:cNvSpPr>
              <a:spLocks noChangeArrowheads="1"/>
            </p:cNvSpPr>
            <p:nvPr/>
          </p:nvSpPr>
          <p:spPr bwMode="auto">
            <a:xfrm>
              <a:off x="1701" y="3384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0786" name="Rectangle 35"/>
            <p:cNvSpPr>
              <a:spLocks noChangeArrowheads="1"/>
            </p:cNvSpPr>
            <p:nvPr/>
          </p:nvSpPr>
          <p:spPr bwMode="auto">
            <a:xfrm>
              <a:off x="1701" y="3611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</p:grpSp>
      <p:grpSp>
        <p:nvGrpSpPr>
          <p:cNvPr id="171083" name="Group 75"/>
          <p:cNvGrpSpPr>
            <a:grpSpLocks/>
          </p:cNvGrpSpPr>
          <p:nvPr/>
        </p:nvGrpSpPr>
        <p:grpSpPr bwMode="auto">
          <a:xfrm>
            <a:off x="3708400" y="3881438"/>
            <a:ext cx="736600" cy="2016125"/>
            <a:chOff x="2200" y="2387"/>
            <a:chExt cx="680" cy="1860"/>
          </a:xfrm>
        </p:grpSpPr>
        <p:sp>
          <p:nvSpPr>
            <p:cNvPr id="30765" name="Rectangle 36"/>
            <p:cNvSpPr>
              <a:spLocks noChangeArrowheads="1"/>
            </p:cNvSpPr>
            <p:nvPr/>
          </p:nvSpPr>
          <p:spPr bwMode="auto">
            <a:xfrm>
              <a:off x="2200" y="2387"/>
              <a:ext cx="680" cy="186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0766" name="Rectangle 37"/>
            <p:cNvSpPr>
              <a:spLocks noChangeArrowheads="1"/>
            </p:cNvSpPr>
            <p:nvPr/>
          </p:nvSpPr>
          <p:spPr bwMode="auto">
            <a:xfrm>
              <a:off x="2245" y="2433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0767" name="Rectangle 38"/>
            <p:cNvSpPr>
              <a:spLocks noChangeArrowheads="1"/>
            </p:cNvSpPr>
            <p:nvPr/>
          </p:nvSpPr>
          <p:spPr bwMode="auto">
            <a:xfrm>
              <a:off x="2245" y="2660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0768" name="Rectangle 39"/>
            <p:cNvSpPr>
              <a:spLocks noChangeArrowheads="1"/>
            </p:cNvSpPr>
            <p:nvPr/>
          </p:nvSpPr>
          <p:spPr bwMode="auto">
            <a:xfrm>
              <a:off x="2563" y="2432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0769" name="Rectangle 40"/>
            <p:cNvSpPr>
              <a:spLocks noChangeArrowheads="1"/>
            </p:cNvSpPr>
            <p:nvPr/>
          </p:nvSpPr>
          <p:spPr bwMode="auto">
            <a:xfrm>
              <a:off x="2563" y="2659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0770" name="Rectangle 41"/>
            <p:cNvSpPr>
              <a:spLocks noChangeArrowheads="1"/>
            </p:cNvSpPr>
            <p:nvPr/>
          </p:nvSpPr>
          <p:spPr bwMode="auto">
            <a:xfrm>
              <a:off x="2245" y="2885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0771" name="Rectangle 42"/>
            <p:cNvSpPr>
              <a:spLocks noChangeArrowheads="1"/>
            </p:cNvSpPr>
            <p:nvPr/>
          </p:nvSpPr>
          <p:spPr bwMode="auto">
            <a:xfrm>
              <a:off x="2245" y="3112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0772" name="Rectangle 43"/>
            <p:cNvSpPr>
              <a:spLocks noChangeArrowheads="1"/>
            </p:cNvSpPr>
            <p:nvPr/>
          </p:nvSpPr>
          <p:spPr bwMode="auto">
            <a:xfrm>
              <a:off x="2563" y="2884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0773" name="Rectangle 44"/>
            <p:cNvSpPr>
              <a:spLocks noChangeArrowheads="1"/>
            </p:cNvSpPr>
            <p:nvPr/>
          </p:nvSpPr>
          <p:spPr bwMode="auto">
            <a:xfrm>
              <a:off x="2563" y="3111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0774" name="Rectangle 45"/>
            <p:cNvSpPr>
              <a:spLocks noChangeArrowheads="1"/>
            </p:cNvSpPr>
            <p:nvPr/>
          </p:nvSpPr>
          <p:spPr bwMode="auto">
            <a:xfrm>
              <a:off x="2245" y="3339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0775" name="Rectangle 46"/>
            <p:cNvSpPr>
              <a:spLocks noChangeArrowheads="1"/>
            </p:cNvSpPr>
            <p:nvPr/>
          </p:nvSpPr>
          <p:spPr bwMode="auto">
            <a:xfrm>
              <a:off x="2245" y="3566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0776" name="Rectangle 47"/>
            <p:cNvSpPr>
              <a:spLocks noChangeArrowheads="1"/>
            </p:cNvSpPr>
            <p:nvPr/>
          </p:nvSpPr>
          <p:spPr bwMode="auto">
            <a:xfrm>
              <a:off x="2563" y="3338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0777" name="Rectangle 48"/>
            <p:cNvSpPr>
              <a:spLocks noChangeArrowheads="1"/>
            </p:cNvSpPr>
            <p:nvPr/>
          </p:nvSpPr>
          <p:spPr bwMode="auto">
            <a:xfrm>
              <a:off x="2563" y="3565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0778" name="Rectangle 49"/>
            <p:cNvSpPr>
              <a:spLocks noChangeArrowheads="1"/>
            </p:cNvSpPr>
            <p:nvPr/>
          </p:nvSpPr>
          <p:spPr bwMode="auto">
            <a:xfrm>
              <a:off x="2245" y="3793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0779" name="Rectangle 50"/>
            <p:cNvSpPr>
              <a:spLocks noChangeArrowheads="1"/>
            </p:cNvSpPr>
            <p:nvPr/>
          </p:nvSpPr>
          <p:spPr bwMode="auto">
            <a:xfrm>
              <a:off x="2245" y="4020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0780" name="Rectangle 51"/>
            <p:cNvSpPr>
              <a:spLocks noChangeArrowheads="1"/>
            </p:cNvSpPr>
            <p:nvPr/>
          </p:nvSpPr>
          <p:spPr bwMode="auto">
            <a:xfrm>
              <a:off x="2563" y="3792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0781" name="Rectangle 52"/>
            <p:cNvSpPr>
              <a:spLocks noChangeArrowheads="1"/>
            </p:cNvSpPr>
            <p:nvPr/>
          </p:nvSpPr>
          <p:spPr bwMode="auto">
            <a:xfrm>
              <a:off x="2563" y="4019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</p:grpSp>
      <p:grpSp>
        <p:nvGrpSpPr>
          <p:cNvPr id="171091" name="Group 83"/>
          <p:cNvGrpSpPr>
            <a:grpSpLocks/>
          </p:cNvGrpSpPr>
          <p:nvPr/>
        </p:nvGrpSpPr>
        <p:grpSpPr bwMode="auto">
          <a:xfrm>
            <a:off x="5435600" y="4314825"/>
            <a:ext cx="982663" cy="1223963"/>
            <a:chOff x="3379" y="2614"/>
            <a:chExt cx="619" cy="771"/>
          </a:xfrm>
        </p:grpSpPr>
        <p:sp>
          <p:nvSpPr>
            <p:cNvPr id="30755" name="Rectangle 53"/>
            <p:cNvSpPr>
              <a:spLocks noChangeArrowheads="1"/>
            </p:cNvSpPr>
            <p:nvPr/>
          </p:nvSpPr>
          <p:spPr bwMode="auto">
            <a:xfrm>
              <a:off x="3379" y="2614"/>
              <a:ext cx="619" cy="771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0756" name="Rectangle 54"/>
            <p:cNvSpPr>
              <a:spLocks noChangeArrowheads="1"/>
            </p:cNvSpPr>
            <p:nvPr/>
          </p:nvSpPr>
          <p:spPr bwMode="auto">
            <a:xfrm>
              <a:off x="3442" y="2636"/>
              <a:ext cx="494" cy="173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200" b="1">
                  <a:latin typeface="Verdana" pitchFamily="34" charset="0"/>
                </a:rPr>
                <a:t>MPC</a:t>
              </a:r>
              <a:endParaRPr lang="en-US" altLang="en-US" sz="1200" b="1">
                <a:latin typeface="Verdana" pitchFamily="34" charset="0"/>
              </a:endParaRPr>
            </a:p>
          </p:txBody>
        </p:sp>
        <p:sp>
          <p:nvSpPr>
            <p:cNvPr id="30757" name="Rectangle 55"/>
            <p:cNvSpPr>
              <a:spLocks noChangeArrowheads="1"/>
            </p:cNvSpPr>
            <p:nvPr/>
          </p:nvSpPr>
          <p:spPr bwMode="auto">
            <a:xfrm>
              <a:off x="3441" y="2873"/>
              <a:ext cx="216" cy="93"/>
            </a:xfrm>
            <a:prstGeom prst="rect">
              <a:avLst/>
            </a:prstGeom>
            <a:solidFill>
              <a:srgbClr val="CC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0758" name="Rectangle 56"/>
            <p:cNvSpPr>
              <a:spLocks noChangeArrowheads="1"/>
            </p:cNvSpPr>
            <p:nvPr/>
          </p:nvSpPr>
          <p:spPr bwMode="auto">
            <a:xfrm>
              <a:off x="3720" y="2873"/>
              <a:ext cx="216" cy="93"/>
            </a:xfrm>
            <a:prstGeom prst="rect">
              <a:avLst/>
            </a:prstGeom>
            <a:solidFill>
              <a:srgbClr val="CC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0759" name="Rectangle 57"/>
            <p:cNvSpPr>
              <a:spLocks noChangeArrowheads="1"/>
            </p:cNvSpPr>
            <p:nvPr/>
          </p:nvSpPr>
          <p:spPr bwMode="auto">
            <a:xfrm>
              <a:off x="3441" y="2998"/>
              <a:ext cx="216" cy="93"/>
            </a:xfrm>
            <a:prstGeom prst="rect">
              <a:avLst/>
            </a:prstGeom>
            <a:solidFill>
              <a:srgbClr val="CC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0760" name="Rectangle 58"/>
            <p:cNvSpPr>
              <a:spLocks noChangeArrowheads="1"/>
            </p:cNvSpPr>
            <p:nvPr/>
          </p:nvSpPr>
          <p:spPr bwMode="auto">
            <a:xfrm>
              <a:off x="3720" y="2998"/>
              <a:ext cx="216" cy="93"/>
            </a:xfrm>
            <a:prstGeom prst="rect">
              <a:avLst/>
            </a:prstGeom>
            <a:solidFill>
              <a:srgbClr val="CC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0761" name="Rectangle 59"/>
            <p:cNvSpPr>
              <a:spLocks noChangeArrowheads="1"/>
            </p:cNvSpPr>
            <p:nvPr/>
          </p:nvSpPr>
          <p:spPr bwMode="auto">
            <a:xfrm>
              <a:off x="3441" y="3121"/>
              <a:ext cx="216" cy="93"/>
            </a:xfrm>
            <a:prstGeom prst="rect">
              <a:avLst/>
            </a:prstGeom>
            <a:solidFill>
              <a:srgbClr val="CC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0762" name="Rectangle 60"/>
            <p:cNvSpPr>
              <a:spLocks noChangeArrowheads="1"/>
            </p:cNvSpPr>
            <p:nvPr/>
          </p:nvSpPr>
          <p:spPr bwMode="auto">
            <a:xfrm>
              <a:off x="3720" y="3121"/>
              <a:ext cx="216" cy="93"/>
            </a:xfrm>
            <a:prstGeom prst="rect">
              <a:avLst/>
            </a:prstGeom>
            <a:solidFill>
              <a:srgbClr val="CC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0763" name="Rectangle 61"/>
            <p:cNvSpPr>
              <a:spLocks noChangeArrowheads="1"/>
            </p:cNvSpPr>
            <p:nvPr/>
          </p:nvSpPr>
          <p:spPr bwMode="auto">
            <a:xfrm>
              <a:off x="3441" y="3246"/>
              <a:ext cx="216" cy="92"/>
            </a:xfrm>
            <a:prstGeom prst="rect">
              <a:avLst/>
            </a:prstGeom>
            <a:solidFill>
              <a:srgbClr val="CC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0764" name="Rectangle 62"/>
            <p:cNvSpPr>
              <a:spLocks noChangeArrowheads="1"/>
            </p:cNvSpPr>
            <p:nvPr/>
          </p:nvSpPr>
          <p:spPr bwMode="auto">
            <a:xfrm>
              <a:off x="3720" y="3246"/>
              <a:ext cx="216" cy="92"/>
            </a:xfrm>
            <a:prstGeom prst="rect">
              <a:avLst/>
            </a:prstGeom>
            <a:solidFill>
              <a:srgbClr val="CC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</p:grpSp>
      <p:grpSp>
        <p:nvGrpSpPr>
          <p:cNvPr id="171087" name="Group 79"/>
          <p:cNvGrpSpPr>
            <a:grpSpLocks/>
          </p:cNvGrpSpPr>
          <p:nvPr/>
        </p:nvGrpSpPr>
        <p:grpSpPr bwMode="auto">
          <a:xfrm>
            <a:off x="7019925" y="4448175"/>
            <a:ext cx="1296988" cy="957263"/>
            <a:chOff x="4286" y="2387"/>
            <a:chExt cx="1315" cy="970"/>
          </a:xfrm>
        </p:grpSpPr>
        <p:sp>
          <p:nvSpPr>
            <p:cNvPr id="30752" name="Rectangle 71"/>
            <p:cNvSpPr>
              <a:spLocks noChangeArrowheads="1"/>
            </p:cNvSpPr>
            <p:nvPr/>
          </p:nvSpPr>
          <p:spPr bwMode="auto">
            <a:xfrm>
              <a:off x="4286" y="2387"/>
              <a:ext cx="1315" cy="97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0753" name="Rectangle 72"/>
            <p:cNvSpPr>
              <a:spLocks noChangeArrowheads="1"/>
            </p:cNvSpPr>
            <p:nvPr/>
          </p:nvSpPr>
          <p:spPr bwMode="auto">
            <a:xfrm>
              <a:off x="4332" y="2613"/>
              <a:ext cx="589" cy="500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200" b="1">
                  <a:solidFill>
                    <a:schemeClr val="bg1"/>
                  </a:solidFill>
                  <a:latin typeface="Verdana" pitchFamily="34" charset="0"/>
                </a:rPr>
                <a:t>CPU</a:t>
              </a:r>
              <a:endParaRPr lang="en-US" altLang="en-US" sz="1200" b="1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30754" name="Rectangle 73"/>
            <p:cNvSpPr>
              <a:spLocks noChangeArrowheads="1"/>
            </p:cNvSpPr>
            <p:nvPr/>
          </p:nvSpPr>
          <p:spPr bwMode="auto">
            <a:xfrm>
              <a:off x="4967" y="2478"/>
              <a:ext cx="589" cy="771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200" b="1">
                  <a:solidFill>
                    <a:schemeClr val="bg1"/>
                  </a:solidFill>
                  <a:latin typeface="Verdana" pitchFamily="34" charset="0"/>
                </a:rPr>
                <a:t>GPU</a:t>
              </a:r>
              <a:endParaRPr lang="en-US" altLang="en-US" sz="1200" b="1">
                <a:solidFill>
                  <a:schemeClr val="bg1"/>
                </a:solidFill>
                <a:latin typeface="Verdana" pitchFamily="34" charset="0"/>
              </a:endParaRPr>
            </a:p>
          </p:txBody>
        </p:sp>
      </p:grpSp>
      <p:sp>
        <p:nvSpPr>
          <p:cNvPr id="171088" name="Line 80"/>
          <p:cNvSpPr>
            <a:spLocks noChangeShapeType="1"/>
          </p:cNvSpPr>
          <p:nvPr/>
        </p:nvSpPr>
        <p:spPr bwMode="auto">
          <a:xfrm flipH="1" flipV="1">
            <a:off x="4643438" y="1254125"/>
            <a:ext cx="2160587" cy="504825"/>
          </a:xfrm>
          <a:prstGeom prst="line">
            <a:avLst/>
          </a:prstGeom>
          <a:noFill/>
          <a:ln w="12700">
            <a:solidFill>
              <a:srgbClr val="CC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1089" name="Line 81"/>
          <p:cNvSpPr>
            <a:spLocks noChangeShapeType="1"/>
          </p:cNvSpPr>
          <p:nvPr/>
        </p:nvSpPr>
        <p:spPr bwMode="auto">
          <a:xfrm flipH="1" flipV="1">
            <a:off x="2843213" y="2262188"/>
            <a:ext cx="792162" cy="288925"/>
          </a:xfrm>
          <a:prstGeom prst="line">
            <a:avLst/>
          </a:prstGeom>
          <a:noFill/>
          <a:ln w="12700">
            <a:solidFill>
              <a:srgbClr val="CC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1090" name="Rectangle 82"/>
          <p:cNvSpPr>
            <a:spLocks noChangeArrowheads="1"/>
          </p:cNvSpPr>
          <p:nvPr/>
        </p:nvSpPr>
        <p:spPr bwMode="auto">
          <a:xfrm>
            <a:off x="1108075" y="3270250"/>
            <a:ext cx="16176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>
                <a:latin typeface="Verdana" pitchFamily="34" charset="0"/>
              </a:rPr>
              <a:t>2 ≤   n ≤ 8   cores</a:t>
            </a:r>
            <a:endParaRPr lang="en-US" altLang="en-US" sz="1200">
              <a:latin typeface="Verdana" pitchFamily="34" charset="0"/>
            </a:endParaRPr>
          </a:p>
        </p:txBody>
      </p:sp>
      <p:sp>
        <p:nvSpPr>
          <p:cNvPr id="171092" name="Rectangle 84"/>
          <p:cNvSpPr>
            <a:spLocks noChangeArrowheads="1"/>
          </p:cNvSpPr>
          <p:nvPr/>
        </p:nvSpPr>
        <p:spPr bwMode="auto">
          <a:xfrm>
            <a:off x="1123950" y="5948363"/>
            <a:ext cx="15001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>
                <a:latin typeface="Verdana" pitchFamily="34" charset="0"/>
              </a:rPr>
              <a:t>General purpose </a:t>
            </a:r>
            <a:br>
              <a:rPr lang="hu-HU" altLang="en-US" sz="1200">
                <a:latin typeface="Verdana" pitchFamily="34" charset="0"/>
              </a:rPr>
            </a:br>
            <a:r>
              <a:rPr lang="hu-HU" altLang="en-US" sz="1200">
                <a:latin typeface="Verdana" pitchFamily="34" charset="0"/>
              </a:rPr>
              <a:t>computing</a:t>
            </a:r>
            <a:endParaRPr lang="en-US" altLang="en-US" sz="1200">
              <a:latin typeface="Verdana" pitchFamily="34" charset="0"/>
            </a:endParaRPr>
          </a:p>
        </p:txBody>
      </p:sp>
      <p:sp>
        <p:nvSpPr>
          <p:cNvPr id="171093" name="Rectangle 85"/>
          <p:cNvSpPr>
            <a:spLocks noChangeArrowheads="1"/>
          </p:cNvSpPr>
          <p:nvPr/>
        </p:nvSpPr>
        <p:spPr bwMode="auto">
          <a:xfrm>
            <a:off x="2995613" y="5948363"/>
            <a:ext cx="209867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Verdana" pitchFamily="34" charset="0"/>
              </a:rPr>
              <a:t>Experimental systems,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Verdana" pitchFamily="34" charset="0"/>
              </a:rPr>
              <a:t>p</a:t>
            </a:r>
            <a:r>
              <a:rPr lang="hu-HU" altLang="en-US" sz="1200">
                <a:latin typeface="Verdana" pitchFamily="34" charset="0"/>
              </a:rPr>
              <a:t>rototypes/</a:t>
            </a:r>
            <a:r>
              <a:rPr lang="en-US" altLang="en-US" sz="1200">
                <a:latin typeface="Verdana" pitchFamily="34" charset="0"/>
              </a:rPr>
              <a:t>in production</a:t>
            </a:r>
          </a:p>
        </p:txBody>
      </p:sp>
      <p:sp>
        <p:nvSpPr>
          <p:cNvPr id="171094" name="Rectangle 86"/>
          <p:cNvSpPr>
            <a:spLocks noChangeArrowheads="1"/>
          </p:cNvSpPr>
          <p:nvPr/>
        </p:nvSpPr>
        <p:spPr bwMode="auto">
          <a:xfrm>
            <a:off x="5191125" y="5948363"/>
            <a:ext cx="1470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>
                <a:latin typeface="Verdana" pitchFamily="34" charset="0"/>
              </a:rPr>
              <a:t>MM/3D/HPC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>
                <a:latin typeface="Verdana" pitchFamily="34" charset="0"/>
              </a:rPr>
              <a:t>production stage</a:t>
            </a:r>
            <a:endParaRPr lang="en-US" altLang="en-US" sz="1200">
              <a:latin typeface="Verdana" pitchFamily="34" charset="0"/>
            </a:endParaRPr>
          </a:p>
        </p:txBody>
      </p:sp>
      <p:sp>
        <p:nvSpPr>
          <p:cNvPr id="171095" name="Rectangle 87"/>
          <p:cNvSpPr>
            <a:spLocks noChangeArrowheads="1"/>
          </p:cNvSpPr>
          <p:nvPr/>
        </p:nvSpPr>
        <p:spPr bwMode="auto">
          <a:xfrm>
            <a:off x="6950075" y="5948363"/>
            <a:ext cx="1470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>
                <a:latin typeface="Verdana" pitchFamily="34" charset="0"/>
              </a:rPr>
              <a:t>HPC</a:t>
            </a:r>
            <a:r>
              <a:rPr lang="en-US" altLang="en-US" sz="1200">
                <a:latin typeface="Verdana" pitchFamily="34" charset="0"/>
              </a:rPr>
              <a:t>, mobiles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Verdana" pitchFamily="34" charset="0"/>
              </a:rPr>
              <a:t>production stage</a:t>
            </a:r>
          </a:p>
        </p:txBody>
      </p:sp>
      <p:sp>
        <p:nvSpPr>
          <p:cNvPr id="171096" name="Line 88"/>
          <p:cNvSpPr>
            <a:spLocks noChangeShapeType="1"/>
          </p:cNvSpPr>
          <p:nvPr/>
        </p:nvSpPr>
        <p:spPr bwMode="auto">
          <a:xfrm flipV="1">
            <a:off x="6035675" y="2295525"/>
            <a:ext cx="863600" cy="360363"/>
          </a:xfrm>
          <a:prstGeom prst="line">
            <a:avLst/>
          </a:prstGeom>
          <a:noFill/>
          <a:ln w="12700">
            <a:solidFill>
              <a:srgbClr val="CC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1097" name="Line 89"/>
          <p:cNvSpPr>
            <a:spLocks noChangeShapeType="1"/>
          </p:cNvSpPr>
          <p:nvPr/>
        </p:nvSpPr>
        <p:spPr bwMode="auto">
          <a:xfrm flipH="1" flipV="1">
            <a:off x="6899275" y="2295525"/>
            <a:ext cx="792163" cy="288925"/>
          </a:xfrm>
          <a:prstGeom prst="line">
            <a:avLst/>
          </a:prstGeom>
          <a:noFill/>
          <a:ln w="12700">
            <a:solidFill>
              <a:srgbClr val="CC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1098" name="Line 90"/>
          <p:cNvSpPr>
            <a:spLocks noChangeShapeType="1"/>
          </p:cNvSpPr>
          <p:nvPr/>
        </p:nvSpPr>
        <p:spPr bwMode="auto">
          <a:xfrm flipV="1">
            <a:off x="1039813" y="3622675"/>
            <a:ext cx="844550" cy="323850"/>
          </a:xfrm>
          <a:prstGeom prst="line">
            <a:avLst/>
          </a:prstGeom>
          <a:noFill/>
          <a:ln w="12700">
            <a:solidFill>
              <a:srgbClr val="CC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1099" name="Line 91"/>
          <p:cNvSpPr>
            <a:spLocks noChangeShapeType="1"/>
          </p:cNvSpPr>
          <p:nvPr/>
        </p:nvSpPr>
        <p:spPr bwMode="auto">
          <a:xfrm>
            <a:off x="1884363" y="3627438"/>
            <a:ext cx="792162" cy="284162"/>
          </a:xfrm>
          <a:prstGeom prst="line">
            <a:avLst/>
          </a:prstGeom>
          <a:noFill/>
          <a:ln w="12700">
            <a:solidFill>
              <a:srgbClr val="CC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1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1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71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71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71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10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1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1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10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10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10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10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10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1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1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1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1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1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710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1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1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710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1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1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71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1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1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71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1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1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710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71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1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7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7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7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710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71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1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7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7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7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710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71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71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710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71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71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710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71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71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7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7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7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710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71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71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710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71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71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 nodeType="clickPar">
                      <p:stCondLst>
                        <p:cond delay="indefinite"/>
                      </p:stCondLst>
                      <p:childTnLst>
                        <p:par>
                          <p:cTn id="1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1710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710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710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1710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710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71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 nodeType="clickPar">
                      <p:stCondLst>
                        <p:cond delay="indefinite"/>
                      </p:stCondLst>
                      <p:childTnLst>
                        <p:par>
                          <p:cTn id="1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1710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710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1710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12" grpId="0"/>
      <p:bldP spid="171013" grpId="0" animBg="1"/>
      <p:bldP spid="171014" grpId="0" animBg="1"/>
      <p:bldP spid="171015" grpId="0" animBg="1"/>
      <p:bldP spid="171017" grpId="0" animBg="1"/>
      <p:bldP spid="171018" grpId="0" animBg="1"/>
      <p:bldP spid="171024" grpId="0" animBg="1"/>
      <p:bldP spid="171025" grpId="0" animBg="1"/>
      <p:bldP spid="171027" grpId="0"/>
      <p:bldP spid="171033" grpId="0" animBg="1"/>
      <p:bldP spid="171034" grpId="0" animBg="1"/>
      <p:bldP spid="171035" grpId="0" animBg="1"/>
      <p:bldP spid="171088" grpId="0" animBg="1"/>
      <p:bldP spid="171089" grpId="0" animBg="1"/>
      <p:bldP spid="171090" grpId="0"/>
      <p:bldP spid="171092" grpId="0"/>
      <p:bldP spid="171093" grpId="0"/>
      <p:bldP spid="171094" grpId="0"/>
      <p:bldP spid="171095" grpId="0"/>
      <p:bldP spid="171096" grpId="0" animBg="1"/>
      <p:bldP spid="171097" grpId="0" animBg="1"/>
      <p:bldP spid="171098" grpId="0" animBg="1"/>
      <p:bldP spid="171099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08208" y="677863"/>
            <a:ext cx="882703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[18]: Anthony S., Intel </a:t>
            </a:r>
            <a:r>
              <a:rPr lang="en-US" dirty="0"/>
              <a:t>unveils 72-core x86 Knights Landing CPU for </a:t>
            </a:r>
            <a:r>
              <a:rPr lang="en-US" dirty="0" err="1"/>
              <a:t>exascale</a:t>
            </a:r>
            <a:r>
              <a:rPr lang="en-US" dirty="0"/>
              <a:t> supercomputing</a:t>
            </a:r>
          </a:p>
          <a:p>
            <a:pPr algn="l"/>
            <a:r>
              <a:rPr lang="en-US" dirty="0" smtClean="0"/>
              <a:t>        </a:t>
            </a:r>
            <a:r>
              <a:rPr lang="en-US" dirty="0" err="1" smtClean="0"/>
              <a:t>Extremetech</a:t>
            </a:r>
            <a:r>
              <a:rPr lang="en-US" dirty="0" smtClean="0"/>
              <a:t>, November </a:t>
            </a:r>
            <a:r>
              <a:rPr lang="en-US" dirty="0"/>
              <a:t>26, </a:t>
            </a:r>
            <a:r>
              <a:rPr lang="en-US" dirty="0" smtClean="0"/>
              <a:t>2013, </a:t>
            </a:r>
          </a:p>
          <a:p>
            <a:pPr algn="l"/>
            <a:r>
              <a:rPr lang="en-US" dirty="0"/>
              <a:t> </a:t>
            </a:r>
            <a:r>
              <a:rPr lang="en-US" dirty="0" smtClean="0"/>
              <a:t>       http</a:t>
            </a:r>
            <a:r>
              <a:rPr lang="en-US" dirty="0"/>
              <a:t>://</a:t>
            </a:r>
            <a:r>
              <a:rPr lang="en-US" dirty="0" smtClean="0"/>
              <a:t>www.extremetech.com/extreme/171678-intel-unveils-72-core-x86-knights-landing</a:t>
            </a:r>
          </a:p>
          <a:p>
            <a:pPr algn="l"/>
            <a:r>
              <a:rPr lang="en-US" dirty="0"/>
              <a:t> </a:t>
            </a:r>
            <a:r>
              <a:rPr lang="en-US" dirty="0" smtClean="0"/>
              <a:t>       -</a:t>
            </a:r>
            <a:r>
              <a:rPr lang="en-US" dirty="0"/>
              <a:t>cpu-for-exascale-supercomputing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7248" y="1612900"/>
            <a:ext cx="904420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[19]: </a:t>
            </a:r>
            <a:r>
              <a:rPr lang="en-US" dirty="0" err="1" smtClean="0"/>
              <a:t>Radek,Chip</a:t>
            </a:r>
            <a:r>
              <a:rPr lang="en-US" dirty="0" smtClean="0"/>
              <a:t> </a:t>
            </a:r>
            <a:r>
              <a:rPr lang="en-US" dirty="0"/>
              <a:t>Shot: Intel Reveals More Details of Its Next Generation </a:t>
            </a:r>
            <a:r>
              <a:rPr lang="en-US" dirty="0" smtClean="0"/>
              <a:t>Intel Xeon Phi Processor</a:t>
            </a:r>
          </a:p>
          <a:p>
            <a:pPr algn="l"/>
            <a:r>
              <a:rPr lang="en-US" dirty="0"/>
              <a:t> </a:t>
            </a:r>
            <a:r>
              <a:rPr lang="en-US" dirty="0" smtClean="0"/>
              <a:t>        at SC'13, Intel Newsroom, </a:t>
            </a:r>
            <a:r>
              <a:rPr lang="en-US" dirty="0"/>
              <a:t>Nov 19, </a:t>
            </a:r>
            <a:r>
              <a:rPr lang="en-US" dirty="0" smtClean="0"/>
              <a:t>2013,</a:t>
            </a:r>
          </a:p>
          <a:p>
            <a:pPr algn="l"/>
            <a:r>
              <a:rPr lang="en-US" dirty="0" smtClean="0"/>
              <a:t>         http</a:t>
            </a:r>
            <a:r>
              <a:rPr lang="en-US" dirty="0"/>
              <a:t>://</a:t>
            </a:r>
            <a:r>
              <a:rPr lang="en-US" dirty="0" smtClean="0"/>
              <a:t>newsroom.intel.com/community/intel_newsroom/blog/2013/11/19/chip-shot-at</a:t>
            </a:r>
          </a:p>
          <a:p>
            <a:pPr algn="l"/>
            <a:r>
              <a:rPr lang="en-US" dirty="0"/>
              <a:t> </a:t>
            </a:r>
            <a:r>
              <a:rPr lang="en-US" dirty="0" smtClean="0"/>
              <a:t>        -</a:t>
            </a:r>
            <a:r>
              <a:rPr lang="en-US" dirty="0"/>
              <a:t>sc13-intel-reveals-more-details-of-its-next-generation-intelr-xeon-phi-tm-processor</a:t>
            </a:r>
          </a:p>
        </p:txBody>
      </p:sp>
    </p:spTree>
    <p:extLst>
      <p:ext uri="{BB962C8B-B14F-4D97-AF65-F5344CB8AC3E}">
        <p14:creationId xmlns:p14="http://schemas.microsoft.com/office/powerpoint/2010/main" val="295124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8" y="386476"/>
            <a:ext cx="7896225" cy="583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365500" y="6443990"/>
            <a:ext cx="4699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http://bt.pa.msu.edu/TM/BocaRaton2006/talks/davis.pdf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196" y="6404689"/>
            <a:ext cx="33077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Ed Davis:12/2006 terra </a:t>
            </a:r>
            <a:r>
              <a:rPr lang="en-US" dirty="0" err="1" smtClean="0"/>
              <a:t>terra</a:t>
            </a:r>
            <a:r>
              <a:rPr lang="en-US" dirty="0" smtClean="0"/>
              <a:t> </a:t>
            </a:r>
            <a:r>
              <a:rPr lang="en-US" dirty="0" err="1" smtClean="0"/>
              <a:t>terra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78358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628650"/>
            <a:ext cx="8220075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365500" y="6443990"/>
            <a:ext cx="4699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http://bt.pa.msu.edu/TM/BocaRaton2006/talks/davis.pdf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196" y="6404689"/>
            <a:ext cx="33077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Ed Davis:12/2006 terra </a:t>
            </a:r>
            <a:r>
              <a:rPr lang="en-US" dirty="0" err="1" smtClean="0"/>
              <a:t>terra</a:t>
            </a:r>
            <a:r>
              <a:rPr lang="en-US" dirty="0" smtClean="0"/>
              <a:t> </a:t>
            </a:r>
            <a:r>
              <a:rPr lang="en-US" dirty="0" err="1" smtClean="0"/>
              <a:t>terra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0965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mtClean="0"/>
              <a:t>2. Homogén többmagos processzorok (</a:t>
            </a:r>
            <a:r>
              <a:rPr lang="en-US" altLang="en-US" smtClean="0"/>
              <a:t>1</a:t>
            </a:r>
            <a:r>
              <a:rPr lang="hu-HU" altLang="en-US" smtClean="0"/>
              <a:t>)</a:t>
            </a:r>
            <a:endParaRPr lang="en-US" altLang="en-US" smtClean="0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2293938" y="6453188"/>
            <a:ext cx="4635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>
                <a:latin typeface="Verdana" pitchFamily="34" charset="0"/>
              </a:rPr>
              <a:t>2.1 ábra: Többmagos processzorok főbb osztályai</a:t>
            </a: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539750" y="3932238"/>
            <a:ext cx="1165225" cy="4318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b="1">
                <a:latin typeface="Verdana" pitchFamily="34" charset="0"/>
              </a:rPr>
              <a:t>Desktops</a:t>
            </a:r>
            <a:endParaRPr lang="en-US" altLang="en-US" sz="1200">
              <a:latin typeface="Verdana" pitchFamily="34" charset="0"/>
            </a:endParaRPr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5867400" y="1784350"/>
            <a:ext cx="2100263" cy="495300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b="1">
                <a:latin typeface="Verdana" pitchFamily="34" charset="0"/>
              </a:rPr>
              <a:t>Heterogenous </a:t>
            </a:r>
            <a:br>
              <a:rPr lang="hu-HU" altLang="en-US" sz="1200" b="1">
                <a:latin typeface="Verdana" pitchFamily="34" charset="0"/>
              </a:rPr>
            </a:br>
            <a:r>
              <a:rPr lang="hu-HU" altLang="en-US" sz="1200" b="1">
                <a:latin typeface="Verdana" pitchFamily="34" charset="0"/>
              </a:rPr>
              <a:t>multicores</a:t>
            </a:r>
            <a:endParaRPr lang="en-US" altLang="en-US" sz="1200" b="1">
              <a:latin typeface="Verdana" pitchFamily="34" charset="0"/>
            </a:endParaRPr>
          </a:p>
        </p:txBody>
      </p:sp>
      <p:sp>
        <p:nvSpPr>
          <p:cNvPr id="31750" name="Rectangle 6"/>
          <p:cNvSpPr>
            <a:spLocks noChangeArrowheads="1"/>
          </p:cNvSpPr>
          <p:nvPr/>
        </p:nvSpPr>
        <p:spPr bwMode="auto">
          <a:xfrm>
            <a:off x="2051050" y="1784350"/>
            <a:ext cx="1676400" cy="508000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b="1">
                <a:latin typeface="Verdana" pitchFamily="34" charset="0"/>
              </a:rPr>
              <a:t>Homogenous </a:t>
            </a:r>
            <a:br>
              <a:rPr lang="hu-HU" altLang="en-US" sz="1200" b="1">
                <a:latin typeface="Verdana" pitchFamily="34" charset="0"/>
              </a:rPr>
            </a:br>
            <a:r>
              <a:rPr lang="hu-HU" altLang="en-US" sz="1200" b="1">
                <a:latin typeface="Verdana" pitchFamily="34" charset="0"/>
              </a:rPr>
              <a:t>multicores </a:t>
            </a:r>
            <a:endParaRPr lang="en-US" altLang="en-US" sz="1200">
              <a:latin typeface="Verdana" pitchFamily="34" charset="0"/>
            </a:endParaRP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3563938" y="704850"/>
            <a:ext cx="2168525" cy="587375"/>
          </a:xfrm>
          <a:prstGeom prst="rect">
            <a:avLst/>
          </a:prstGeom>
          <a:solidFill>
            <a:srgbClr val="E1E1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b="1">
                <a:latin typeface="Verdana" pitchFamily="34" charset="0"/>
              </a:rPr>
              <a:t>Multicore processors</a:t>
            </a:r>
            <a:endParaRPr lang="en-US" altLang="en-US" sz="1200">
              <a:latin typeface="Verdana" pitchFamily="34" charset="0"/>
            </a:endParaRPr>
          </a:p>
        </p:txBody>
      </p:sp>
      <p:sp>
        <p:nvSpPr>
          <p:cNvPr id="31752" name="Line 8"/>
          <p:cNvSpPr>
            <a:spLocks noChangeShapeType="1"/>
          </p:cNvSpPr>
          <p:nvPr/>
        </p:nvSpPr>
        <p:spPr bwMode="auto">
          <a:xfrm flipV="1">
            <a:off x="1979613" y="2274888"/>
            <a:ext cx="863600" cy="360362"/>
          </a:xfrm>
          <a:prstGeom prst="line">
            <a:avLst/>
          </a:prstGeom>
          <a:noFill/>
          <a:ln w="12700">
            <a:solidFill>
              <a:srgbClr val="CC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3" name="Line 9"/>
          <p:cNvSpPr>
            <a:spLocks noChangeShapeType="1"/>
          </p:cNvSpPr>
          <p:nvPr/>
        </p:nvSpPr>
        <p:spPr bwMode="auto">
          <a:xfrm flipV="1">
            <a:off x="2916238" y="1266825"/>
            <a:ext cx="1741487" cy="504825"/>
          </a:xfrm>
          <a:prstGeom prst="line">
            <a:avLst/>
          </a:prstGeom>
          <a:noFill/>
          <a:ln w="12700">
            <a:solidFill>
              <a:srgbClr val="CC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4" name="Rectangle 10"/>
          <p:cNvSpPr>
            <a:spLocks noChangeArrowheads="1"/>
          </p:cNvSpPr>
          <p:nvPr/>
        </p:nvSpPr>
        <p:spPr bwMode="auto">
          <a:xfrm>
            <a:off x="3276600" y="2720975"/>
            <a:ext cx="1358900" cy="4953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b="1">
                <a:latin typeface="Verdana" pitchFamily="34" charset="0"/>
              </a:rPr>
              <a:t>Manycore </a:t>
            </a:r>
            <a:br>
              <a:rPr lang="hu-HU" altLang="en-US" sz="1200" b="1">
                <a:latin typeface="Verdana" pitchFamily="34" charset="0"/>
              </a:rPr>
            </a:br>
            <a:r>
              <a:rPr lang="hu-HU" altLang="en-US" sz="1200" b="1">
                <a:latin typeface="Verdana" pitchFamily="34" charset="0"/>
              </a:rPr>
              <a:t>processors</a:t>
            </a:r>
            <a:endParaRPr lang="en-US" altLang="en-US" sz="1200" b="1">
              <a:latin typeface="Verdana" pitchFamily="34" charset="0"/>
            </a:endParaRPr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2124075" y="3932238"/>
            <a:ext cx="1165225" cy="4318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b="1">
                <a:latin typeface="Verdana" pitchFamily="34" charset="0"/>
              </a:rPr>
              <a:t>Servers</a:t>
            </a:r>
            <a:endParaRPr lang="en-US" altLang="en-US" sz="1200">
              <a:latin typeface="Verdana" pitchFamily="34" charset="0"/>
            </a:endParaRPr>
          </a:p>
        </p:txBody>
      </p:sp>
      <p:sp>
        <p:nvSpPr>
          <p:cNvPr id="31756" name="Rectangle 12"/>
          <p:cNvSpPr>
            <a:spLocks noChangeArrowheads="1"/>
          </p:cNvSpPr>
          <p:nvPr/>
        </p:nvSpPr>
        <p:spPr bwMode="auto">
          <a:xfrm>
            <a:off x="3419475" y="3282950"/>
            <a:ext cx="1244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>
                <a:latin typeface="Verdana" pitchFamily="34" charset="0"/>
              </a:rPr>
              <a:t>with &gt;8 cores</a:t>
            </a:r>
            <a:endParaRPr lang="en-US" altLang="en-US" sz="1200">
              <a:latin typeface="Verdana" pitchFamily="34" charset="0"/>
            </a:endParaRPr>
          </a:p>
        </p:txBody>
      </p:sp>
      <p:sp>
        <p:nvSpPr>
          <p:cNvPr id="31757" name="Rectangle 13"/>
          <p:cNvSpPr>
            <a:spLocks noChangeArrowheads="1"/>
          </p:cNvSpPr>
          <p:nvPr/>
        </p:nvSpPr>
        <p:spPr bwMode="auto">
          <a:xfrm>
            <a:off x="1187450" y="2720975"/>
            <a:ext cx="1358900" cy="4953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b="1">
                <a:latin typeface="Verdana" pitchFamily="34" charset="0"/>
              </a:rPr>
              <a:t>Conventional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b="1">
                <a:latin typeface="Verdana" pitchFamily="34" charset="0"/>
              </a:rPr>
              <a:t>MC processors</a:t>
            </a:r>
            <a:endParaRPr lang="en-US" altLang="en-US" sz="1200" b="1">
              <a:latin typeface="Verdana" pitchFamily="34" charset="0"/>
            </a:endParaRPr>
          </a:p>
        </p:txBody>
      </p:sp>
      <p:sp>
        <p:nvSpPr>
          <p:cNvPr id="31758" name="Rectangle 14"/>
          <p:cNvSpPr>
            <a:spLocks noChangeArrowheads="1"/>
          </p:cNvSpPr>
          <p:nvPr/>
        </p:nvSpPr>
        <p:spPr bwMode="auto">
          <a:xfrm>
            <a:off x="5219700" y="2720975"/>
            <a:ext cx="1358900" cy="4953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b="1">
                <a:latin typeface="Verdana" pitchFamily="34" charset="0"/>
              </a:rPr>
              <a:t>Master/slave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b="1">
                <a:latin typeface="Verdana" pitchFamily="34" charset="0"/>
              </a:rPr>
              <a:t>architectures</a:t>
            </a:r>
          </a:p>
        </p:txBody>
      </p:sp>
      <p:sp>
        <p:nvSpPr>
          <p:cNvPr id="31759" name="Rectangle 15"/>
          <p:cNvSpPr>
            <a:spLocks noChangeArrowheads="1"/>
          </p:cNvSpPr>
          <p:nvPr/>
        </p:nvSpPr>
        <p:spPr bwMode="auto">
          <a:xfrm>
            <a:off x="7019925" y="2720975"/>
            <a:ext cx="1358900" cy="4953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b="1">
                <a:latin typeface="Verdana" pitchFamily="34" charset="0"/>
              </a:rPr>
              <a:t>Add-on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b="1">
                <a:latin typeface="Verdana" pitchFamily="34" charset="0"/>
              </a:rPr>
              <a:t>architectures</a:t>
            </a:r>
          </a:p>
        </p:txBody>
      </p:sp>
      <p:grpSp>
        <p:nvGrpSpPr>
          <p:cNvPr id="31760" name="Group 16"/>
          <p:cNvGrpSpPr>
            <a:grpSpLocks/>
          </p:cNvGrpSpPr>
          <p:nvPr/>
        </p:nvGrpSpPr>
        <p:grpSpPr bwMode="auto">
          <a:xfrm>
            <a:off x="971550" y="4651375"/>
            <a:ext cx="384175" cy="576263"/>
            <a:chOff x="431" y="3339"/>
            <a:chExt cx="363" cy="545"/>
          </a:xfrm>
        </p:grpSpPr>
        <p:sp>
          <p:nvSpPr>
            <p:cNvPr id="31812" name="Rectangle 17"/>
            <p:cNvSpPr>
              <a:spLocks noChangeArrowheads="1"/>
            </p:cNvSpPr>
            <p:nvPr/>
          </p:nvSpPr>
          <p:spPr bwMode="auto">
            <a:xfrm>
              <a:off x="431" y="3339"/>
              <a:ext cx="363" cy="545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1813" name="Rectangle 18"/>
            <p:cNvSpPr>
              <a:spLocks noChangeArrowheads="1"/>
            </p:cNvSpPr>
            <p:nvPr/>
          </p:nvSpPr>
          <p:spPr bwMode="auto">
            <a:xfrm>
              <a:off x="476" y="3385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1814" name="Rectangle 19"/>
            <p:cNvSpPr>
              <a:spLocks noChangeArrowheads="1"/>
            </p:cNvSpPr>
            <p:nvPr/>
          </p:nvSpPr>
          <p:spPr bwMode="auto">
            <a:xfrm>
              <a:off x="476" y="3612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</p:grpSp>
      <p:grpSp>
        <p:nvGrpSpPr>
          <p:cNvPr id="31761" name="Group 20"/>
          <p:cNvGrpSpPr>
            <a:grpSpLocks/>
          </p:cNvGrpSpPr>
          <p:nvPr/>
        </p:nvGrpSpPr>
        <p:grpSpPr bwMode="auto">
          <a:xfrm>
            <a:off x="2268538" y="4651375"/>
            <a:ext cx="719137" cy="576263"/>
            <a:chOff x="1338" y="3339"/>
            <a:chExt cx="680" cy="545"/>
          </a:xfrm>
        </p:grpSpPr>
        <p:sp>
          <p:nvSpPr>
            <p:cNvPr id="31807" name="Rectangle 21"/>
            <p:cNvSpPr>
              <a:spLocks noChangeArrowheads="1"/>
            </p:cNvSpPr>
            <p:nvPr/>
          </p:nvSpPr>
          <p:spPr bwMode="auto">
            <a:xfrm>
              <a:off x="1338" y="3339"/>
              <a:ext cx="680" cy="545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1808" name="Rectangle 22"/>
            <p:cNvSpPr>
              <a:spLocks noChangeArrowheads="1"/>
            </p:cNvSpPr>
            <p:nvPr/>
          </p:nvSpPr>
          <p:spPr bwMode="auto">
            <a:xfrm>
              <a:off x="1383" y="3385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1809" name="Rectangle 23"/>
            <p:cNvSpPr>
              <a:spLocks noChangeArrowheads="1"/>
            </p:cNvSpPr>
            <p:nvPr/>
          </p:nvSpPr>
          <p:spPr bwMode="auto">
            <a:xfrm>
              <a:off x="1383" y="3612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1810" name="Rectangle 24"/>
            <p:cNvSpPr>
              <a:spLocks noChangeArrowheads="1"/>
            </p:cNvSpPr>
            <p:nvPr/>
          </p:nvSpPr>
          <p:spPr bwMode="auto">
            <a:xfrm>
              <a:off x="1701" y="3384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1811" name="Rectangle 25"/>
            <p:cNvSpPr>
              <a:spLocks noChangeArrowheads="1"/>
            </p:cNvSpPr>
            <p:nvPr/>
          </p:nvSpPr>
          <p:spPr bwMode="auto">
            <a:xfrm>
              <a:off x="1701" y="3611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</p:grpSp>
      <p:grpSp>
        <p:nvGrpSpPr>
          <p:cNvPr id="31762" name="Group 26"/>
          <p:cNvGrpSpPr>
            <a:grpSpLocks/>
          </p:cNvGrpSpPr>
          <p:nvPr/>
        </p:nvGrpSpPr>
        <p:grpSpPr bwMode="auto">
          <a:xfrm>
            <a:off x="3708400" y="3894138"/>
            <a:ext cx="736600" cy="2016125"/>
            <a:chOff x="2200" y="2387"/>
            <a:chExt cx="680" cy="1860"/>
          </a:xfrm>
        </p:grpSpPr>
        <p:sp>
          <p:nvSpPr>
            <p:cNvPr id="31790" name="Rectangle 27"/>
            <p:cNvSpPr>
              <a:spLocks noChangeArrowheads="1"/>
            </p:cNvSpPr>
            <p:nvPr/>
          </p:nvSpPr>
          <p:spPr bwMode="auto">
            <a:xfrm>
              <a:off x="2200" y="2387"/>
              <a:ext cx="680" cy="186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1791" name="Rectangle 28"/>
            <p:cNvSpPr>
              <a:spLocks noChangeArrowheads="1"/>
            </p:cNvSpPr>
            <p:nvPr/>
          </p:nvSpPr>
          <p:spPr bwMode="auto">
            <a:xfrm>
              <a:off x="2245" y="2433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1792" name="Rectangle 29"/>
            <p:cNvSpPr>
              <a:spLocks noChangeArrowheads="1"/>
            </p:cNvSpPr>
            <p:nvPr/>
          </p:nvSpPr>
          <p:spPr bwMode="auto">
            <a:xfrm>
              <a:off x="2245" y="2660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1793" name="Rectangle 30"/>
            <p:cNvSpPr>
              <a:spLocks noChangeArrowheads="1"/>
            </p:cNvSpPr>
            <p:nvPr/>
          </p:nvSpPr>
          <p:spPr bwMode="auto">
            <a:xfrm>
              <a:off x="2563" y="2432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1794" name="Rectangle 31"/>
            <p:cNvSpPr>
              <a:spLocks noChangeArrowheads="1"/>
            </p:cNvSpPr>
            <p:nvPr/>
          </p:nvSpPr>
          <p:spPr bwMode="auto">
            <a:xfrm>
              <a:off x="2563" y="2659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1795" name="Rectangle 32"/>
            <p:cNvSpPr>
              <a:spLocks noChangeArrowheads="1"/>
            </p:cNvSpPr>
            <p:nvPr/>
          </p:nvSpPr>
          <p:spPr bwMode="auto">
            <a:xfrm>
              <a:off x="2245" y="2885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1796" name="Rectangle 33"/>
            <p:cNvSpPr>
              <a:spLocks noChangeArrowheads="1"/>
            </p:cNvSpPr>
            <p:nvPr/>
          </p:nvSpPr>
          <p:spPr bwMode="auto">
            <a:xfrm>
              <a:off x="2245" y="3112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1797" name="Rectangle 34"/>
            <p:cNvSpPr>
              <a:spLocks noChangeArrowheads="1"/>
            </p:cNvSpPr>
            <p:nvPr/>
          </p:nvSpPr>
          <p:spPr bwMode="auto">
            <a:xfrm>
              <a:off x="2563" y="2884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1798" name="Rectangle 35"/>
            <p:cNvSpPr>
              <a:spLocks noChangeArrowheads="1"/>
            </p:cNvSpPr>
            <p:nvPr/>
          </p:nvSpPr>
          <p:spPr bwMode="auto">
            <a:xfrm>
              <a:off x="2563" y="3111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1799" name="Rectangle 36"/>
            <p:cNvSpPr>
              <a:spLocks noChangeArrowheads="1"/>
            </p:cNvSpPr>
            <p:nvPr/>
          </p:nvSpPr>
          <p:spPr bwMode="auto">
            <a:xfrm>
              <a:off x="2245" y="3339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1800" name="Rectangle 37"/>
            <p:cNvSpPr>
              <a:spLocks noChangeArrowheads="1"/>
            </p:cNvSpPr>
            <p:nvPr/>
          </p:nvSpPr>
          <p:spPr bwMode="auto">
            <a:xfrm>
              <a:off x="2245" y="3566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1801" name="Rectangle 38"/>
            <p:cNvSpPr>
              <a:spLocks noChangeArrowheads="1"/>
            </p:cNvSpPr>
            <p:nvPr/>
          </p:nvSpPr>
          <p:spPr bwMode="auto">
            <a:xfrm>
              <a:off x="2563" y="3338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1802" name="Rectangle 39"/>
            <p:cNvSpPr>
              <a:spLocks noChangeArrowheads="1"/>
            </p:cNvSpPr>
            <p:nvPr/>
          </p:nvSpPr>
          <p:spPr bwMode="auto">
            <a:xfrm>
              <a:off x="2563" y="3565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1803" name="Rectangle 40"/>
            <p:cNvSpPr>
              <a:spLocks noChangeArrowheads="1"/>
            </p:cNvSpPr>
            <p:nvPr/>
          </p:nvSpPr>
          <p:spPr bwMode="auto">
            <a:xfrm>
              <a:off x="2245" y="3793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1804" name="Rectangle 41"/>
            <p:cNvSpPr>
              <a:spLocks noChangeArrowheads="1"/>
            </p:cNvSpPr>
            <p:nvPr/>
          </p:nvSpPr>
          <p:spPr bwMode="auto">
            <a:xfrm>
              <a:off x="2245" y="4020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1805" name="Rectangle 42"/>
            <p:cNvSpPr>
              <a:spLocks noChangeArrowheads="1"/>
            </p:cNvSpPr>
            <p:nvPr/>
          </p:nvSpPr>
          <p:spPr bwMode="auto">
            <a:xfrm>
              <a:off x="2563" y="3792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1806" name="Rectangle 43"/>
            <p:cNvSpPr>
              <a:spLocks noChangeArrowheads="1"/>
            </p:cNvSpPr>
            <p:nvPr/>
          </p:nvSpPr>
          <p:spPr bwMode="auto">
            <a:xfrm>
              <a:off x="2563" y="4019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</p:grpSp>
      <p:grpSp>
        <p:nvGrpSpPr>
          <p:cNvPr id="31763" name="Group 44"/>
          <p:cNvGrpSpPr>
            <a:grpSpLocks/>
          </p:cNvGrpSpPr>
          <p:nvPr/>
        </p:nvGrpSpPr>
        <p:grpSpPr bwMode="auto">
          <a:xfrm>
            <a:off x="5435600" y="4327525"/>
            <a:ext cx="982663" cy="1223963"/>
            <a:chOff x="3379" y="2614"/>
            <a:chExt cx="619" cy="771"/>
          </a:xfrm>
        </p:grpSpPr>
        <p:sp>
          <p:nvSpPr>
            <p:cNvPr id="31780" name="Rectangle 45"/>
            <p:cNvSpPr>
              <a:spLocks noChangeArrowheads="1"/>
            </p:cNvSpPr>
            <p:nvPr/>
          </p:nvSpPr>
          <p:spPr bwMode="auto">
            <a:xfrm>
              <a:off x="3379" y="2614"/>
              <a:ext cx="619" cy="771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1781" name="Rectangle 46"/>
            <p:cNvSpPr>
              <a:spLocks noChangeArrowheads="1"/>
            </p:cNvSpPr>
            <p:nvPr/>
          </p:nvSpPr>
          <p:spPr bwMode="auto">
            <a:xfrm>
              <a:off x="3442" y="2636"/>
              <a:ext cx="494" cy="173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200" b="1">
                  <a:latin typeface="Verdana" pitchFamily="34" charset="0"/>
                </a:rPr>
                <a:t>MPC</a:t>
              </a:r>
              <a:endParaRPr lang="en-US" altLang="en-US" sz="1200" b="1">
                <a:latin typeface="Verdana" pitchFamily="34" charset="0"/>
              </a:endParaRPr>
            </a:p>
          </p:txBody>
        </p:sp>
        <p:sp>
          <p:nvSpPr>
            <p:cNvPr id="31782" name="Rectangle 47"/>
            <p:cNvSpPr>
              <a:spLocks noChangeArrowheads="1"/>
            </p:cNvSpPr>
            <p:nvPr/>
          </p:nvSpPr>
          <p:spPr bwMode="auto">
            <a:xfrm>
              <a:off x="3441" y="2873"/>
              <a:ext cx="216" cy="93"/>
            </a:xfrm>
            <a:prstGeom prst="rect">
              <a:avLst/>
            </a:prstGeom>
            <a:solidFill>
              <a:srgbClr val="CC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1783" name="Rectangle 48"/>
            <p:cNvSpPr>
              <a:spLocks noChangeArrowheads="1"/>
            </p:cNvSpPr>
            <p:nvPr/>
          </p:nvSpPr>
          <p:spPr bwMode="auto">
            <a:xfrm>
              <a:off x="3720" y="2873"/>
              <a:ext cx="216" cy="93"/>
            </a:xfrm>
            <a:prstGeom prst="rect">
              <a:avLst/>
            </a:prstGeom>
            <a:solidFill>
              <a:srgbClr val="CC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1784" name="Rectangle 49"/>
            <p:cNvSpPr>
              <a:spLocks noChangeArrowheads="1"/>
            </p:cNvSpPr>
            <p:nvPr/>
          </p:nvSpPr>
          <p:spPr bwMode="auto">
            <a:xfrm>
              <a:off x="3441" y="2998"/>
              <a:ext cx="216" cy="93"/>
            </a:xfrm>
            <a:prstGeom prst="rect">
              <a:avLst/>
            </a:prstGeom>
            <a:solidFill>
              <a:srgbClr val="CC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1785" name="Rectangle 50"/>
            <p:cNvSpPr>
              <a:spLocks noChangeArrowheads="1"/>
            </p:cNvSpPr>
            <p:nvPr/>
          </p:nvSpPr>
          <p:spPr bwMode="auto">
            <a:xfrm>
              <a:off x="3720" y="2998"/>
              <a:ext cx="216" cy="93"/>
            </a:xfrm>
            <a:prstGeom prst="rect">
              <a:avLst/>
            </a:prstGeom>
            <a:solidFill>
              <a:srgbClr val="CC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1786" name="Rectangle 51"/>
            <p:cNvSpPr>
              <a:spLocks noChangeArrowheads="1"/>
            </p:cNvSpPr>
            <p:nvPr/>
          </p:nvSpPr>
          <p:spPr bwMode="auto">
            <a:xfrm>
              <a:off x="3441" y="3121"/>
              <a:ext cx="216" cy="93"/>
            </a:xfrm>
            <a:prstGeom prst="rect">
              <a:avLst/>
            </a:prstGeom>
            <a:solidFill>
              <a:srgbClr val="CC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1787" name="Rectangle 52"/>
            <p:cNvSpPr>
              <a:spLocks noChangeArrowheads="1"/>
            </p:cNvSpPr>
            <p:nvPr/>
          </p:nvSpPr>
          <p:spPr bwMode="auto">
            <a:xfrm>
              <a:off x="3720" y="3121"/>
              <a:ext cx="216" cy="93"/>
            </a:xfrm>
            <a:prstGeom prst="rect">
              <a:avLst/>
            </a:prstGeom>
            <a:solidFill>
              <a:srgbClr val="CC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1788" name="Rectangle 53"/>
            <p:cNvSpPr>
              <a:spLocks noChangeArrowheads="1"/>
            </p:cNvSpPr>
            <p:nvPr/>
          </p:nvSpPr>
          <p:spPr bwMode="auto">
            <a:xfrm>
              <a:off x="3441" y="3246"/>
              <a:ext cx="216" cy="92"/>
            </a:xfrm>
            <a:prstGeom prst="rect">
              <a:avLst/>
            </a:prstGeom>
            <a:solidFill>
              <a:srgbClr val="CC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1789" name="Rectangle 54"/>
            <p:cNvSpPr>
              <a:spLocks noChangeArrowheads="1"/>
            </p:cNvSpPr>
            <p:nvPr/>
          </p:nvSpPr>
          <p:spPr bwMode="auto">
            <a:xfrm>
              <a:off x="3720" y="3246"/>
              <a:ext cx="216" cy="92"/>
            </a:xfrm>
            <a:prstGeom prst="rect">
              <a:avLst/>
            </a:prstGeom>
            <a:solidFill>
              <a:srgbClr val="CC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</p:grpSp>
      <p:grpSp>
        <p:nvGrpSpPr>
          <p:cNvPr id="31764" name="Group 55"/>
          <p:cNvGrpSpPr>
            <a:grpSpLocks/>
          </p:cNvGrpSpPr>
          <p:nvPr/>
        </p:nvGrpSpPr>
        <p:grpSpPr bwMode="auto">
          <a:xfrm>
            <a:off x="7019925" y="4460875"/>
            <a:ext cx="1296988" cy="957263"/>
            <a:chOff x="4286" y="2387"/>
            <a:chExt cx="1315" cy="970"/>
          </a:xfrm>
        </p:grpSpPr>
        <p:sp>
          <p:nvSpPr>
            <p:cNvPr id="31777" name="Rectangle 56"/>
            <p:cNvSpPr>
              <a:spLocks noChangeArrowheads="1"/>
            </p:cNvSpPr>
            <p:nvPr/>
          </p:nvSpPr>
          <p:spPr bwMode="auto">
            <a:xfrm>
              <a:off x="4286" y="2387"/>
              <a:ext cx="1315" cy="97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1778" name="Rectangle 57"/>
            <p:cNvSpPr>
              <a:spLocks noChangeArrowheads="1"/>
            </p:cNvSpPr>
            <p:nvPr/>
          </p:nvSpPr>
          <p:spPr bwMode="auto">
            <a:xfrm>
              <a:off x="4332" y="2613"/>
              <a:ext cx="589" cy="500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200" b="1">
                  <a:solidFill>
                    <a:schemeClr val="bg1"/>
                  </a:solidFill>
                  <a:latin typeface="Verdana" pitchFamily="34" charset="0"/>
                </a:rPr>
                <a:t>CPU</a:t>
              </a:r>
              <a:endParaRPr lang="en-US" altLang="en-US" sz="1200" b="1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31779" name="Rectangle 58"/>
            <p:cNvSpPr>
              <a:spLocks noChangeArrowheads="1"/>
            </p:cNvSpPr>
            <p:nvPr/>
          </p:nvSpPr>
          <p:spPr bwMode="auto">
            <a:xfrm>
              <a:off x="4967" y="2478"/>
              <a:ext cx="589" cy="771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200" b="1">
                  <a:solidFill>
                    <a:schemeClr val="bg1"/>
                  </a:solidFill>
                  <a:latin typeface="Verdana" pitchFamily="34" charset="0"/>
                </a:rPr>
                <a:t>GPU</a:t>
              </a:r>
              <a:endParaRPr lang="en-US" altLang="en-US" sz="1200" b="1">
                <a:solidFill>
                  <a:schemeClr val="bg1"/>
                </a:solidFill>
                <a:latin typeface="Verdana" pitchFamily="34" charset="0"/>
              </a:endParaRPr>
            </a:p>
          </p:txBody>
        </p:sp>
      </p:grpSp>
      <p:sp>
        <p:nvSpPr>
          <p:cNvPr id="31765" name="Line 59"/>
          <p:cNvSpPr>
            <a:spLocks noChangeShapeType="1"/>
          </p:cNvSpPr>
          <p:nvPr/>
        </p:nvSpPr>
        <p:spPr bwMode="auto">
          <a:xfrm flipH="1" flipV="1">
            <a:off x="4643438" y="1266825"/>
            <a:ext cx="2160587" cy="504825"/>
          </a:xfrm>
          <a:prstGeom prst="line">
            <a:avLst/>
          </a:prstGeom>
          <a:noFill/>
          <a:ln w="12700">
            <a:solidFill>
              <a:srgbClr val="CC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6" name="Line 60"/>
          <p:cNvSpPr>
            <a:spLocks noChangeShapeType="1"/>
          </p:cNvSpPr>
          <p:nvPr/>
        </p:nvSpPr>
        <p:spPr bwMode="auto">
          <a:xfrm flipH="1" flipV="1">
            <a:off x="2843213" y="2274888"/>
            <a:ext cx="792162" cy="288925"/>
          </a:xfrm>
          <a:prstGeom prst="line">
            <a:avLst/>
          </a:prstGeom>
          <a:noFill/>
          <a:ln w="12700">
            <a:solidFill>
              <a:srgbClr val="CC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7" name="Rectangle 61"/>
          <p:cNvSpPr>
            <a:spLocks noChangeArrowheads="1"/>
          </p:cNvSpPr>
          <p:nvPr/>
        </p:nvSpPr>
        <p:spPr bwMode="auto">
          <a:xfrm>
            <a:off x="1108075" y="3282950"/>
            <a:ext cx="16176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>
                <a:latin typeface="Verdana" pitchFamily="34" charset="0"/>
              </a:rPr>
              <a:t>2 ≤   n ≤ 8   cores</a:t>
            </a:r>
            <a:endParaRPr lang="en-US" altLang="en-US" sz="1200">
              <a:latin typeface="Verdana" pitchFamily="34" charset="0"/>
            </a:endParaRPr>
          </a:p>
        </p:txBody>
      </p:sp>
      <p:sp>
        <p:nvSpPr>
          <p:cNvPr id="31768" name="Rectangle 62"/>
          <p:cNvSpPr>
            <a:spLocks noChangeArrowheads="1"/>
          </p:cNvSpPr>
          <p:nvPr/>
        </p:nvSpPr>
        <p:spPr bwMode="auto">
          <a:xfrm>
            <a:off x="1123950" y="5961063"/>
            <a:ext cx="15001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>
                <a:latin typeface="Verdana" pitchFamily="34" charset="0"/>
              </a:rPr>
              <a:t>General purpose </a:t>
            </a:r>
            <a:br>
              <a:rPr lang="hu-HU" altLang="en-US" sz="1200">
                <a:latin typeface="Verdana" pitchFamily="34" charset="0"/>
              </a:rPr>
            </a:br>
            <a:r>
              <a:rPr lang="hu-HU" altLang="en-US" sz="1200">
                <a:latin typeface="Verdana" pitchFamily="34" charset="0"/>
              </a:rPr>
              <a:t>computing</a:t>
            </a:r>
            <a:endParaRPr lang="en-US" altLang="en-US" sz="1200">
              <a:latin typeface="Verdana" pitchFamily="34" charset="0"/>
            </a:endParaRPr>
          </a:p>
        </p:txBody>
      </p:sp>
      <p:sp>
        <p:nvSpPr>
          <p:cNvPr id="31769" name="Rectangle 63"/>
          <p:cNvSpPr>
            <a:spLocks noChangeArrowheads="1"/>
          </p:cNvSpPr>
          <p:nvPr/>
        </p:nvSpPr>
        <p:spPr bwMode="auto">
          <a:xfrm>
            <a:off x="2944813" y="5961063"/>
            <a:ext cx="209867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Verdana" pitchFamily="34" charset="0"/>
              </a:rPr>
              <a:t>Experimental systems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Verdana" pitchFamily="34" charset="0"/>
              </a:rPr>
              <a:t>p</a:t>
            </a:r>
            <a:r>
              <a:rPr lang="hu-HU" altLang="en-US" sz="1200">
                <a:latin typeface="Verdana" pitchFamily="34" charset="0"/>
              </a:rPr>
              <a:t>rototypes/</a:t>
            </a:r>
            <a:r>
              <a:rPr lang="en-US" altLang="en-US" sz="1200">
                <a:latin typeface="Verdana" pitchFamily="34" charset="0"/>
              </a:rPr>
              <a:t>in production</a:t>
            </a:r>
          </a:p>
        </p:txBody>
      </p:sp>
      <p:sp>
        <p:nvSpPr>
          <p:cNvPr id="31770" name="Rectangle 64"/>
          <p:cNvSpPr>
            <a:spLocks noChangeArrowheads="1"/>
          </p:cNvSpPr>
          <p:nvPr/>
        </p:nvSpPr>
        <p:spPr bwMode="auto">
          <a:xfrm>
            <a:off x="5191125" y="5961063"/>
            <a:ext cx="1470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>
                <a:latin typeface="Verdana" pitchFamily="34" charset="0"/>
              </a:rPr>
              <a:t>MM/3D/HPC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>
                <a:latin typeface="Verdana" pitchFamily="34" charset="0"/>
              </a:rPr>
              <a:t>production stage</a:t>
            </a:r>
            <a:endParaRPr lang="en-US" altLang="en-US" sz="1200">
              <a:latin typeface="Verdana" pitchFamily="34" charset="0"/>
            </a:endParaRPr>
          </a:p>
        </p:txBody>
      </p:sp>
      <p:sp>
        <p:nvSpPr>
          <p:cNvPr id="31771" name="Line 66"/>
          <p:cNvSpPr>
            <a:spLocks noChangeShapeType="1"/>
          </p:cNvSpPr>
          <p:nvPr/>
        </p:nvSpPr>
        <p:spPr bwMode="auto">
          <a:xfrm flipV="1">
            <a:off x="6035675" y="2308225"/>
            <a:ext cx="863600" cy="360363"/>
          </a:xfrm>
          <a:prstGeom prst="line">
            <a:avLst/>
          </a:prstGeom>
          <a:noFill/>
          <a:ln w="12700">
            <a:solidFill>
              <a:srgbClr val="CC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72" name="Line 67"/>
          <p:cNvSpPr>
            <a:spLocks noChangeShapeType="1"/>
          </p:cNvSpPr>
          <p:nvPr/>
        </p:nvSpPr>
        <p:spPr bwMode="auto">
          <a:xfrm flipH="1" flipV="1">
            <a:off x="6899275" y="2308225"/>
            <a:ext cx="792163" cy="288925"/>
          </a:xfrm>
          <a:prstGeom prst="line">
            <a:avLst/>
          </a:prstGeom>
          <a:noFill/>
          <a:ln w="12700">
            <a:solidFill>
              <a:srgbClr val="CC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73" name="Line 68"/>
          <p:cNvSpPr>
            <a:spLocks noChangeShapeType="1"/>
          </p:cNvSpPr>
          <p:nvPr/>
        </p:nvSpPr>
        <p:spPr bwMode="auto">
          <a:xfrm flipV="1">
            <a:off x="1039813" y="3635375"/>
            <a:ext cx="844550" cy="323850"/>
          </a:xfrm>
          <a:prstGeom prst="line">
            <a:avLst/>
          </a:prstGeom>
          <a:noFill/>
          <a:ln w="12700">
            <a:solidFill>
              <a:srgbClr val="CC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74" name="Line 69"/>
          <p:cNvSpPr>
            <a:spLocks noChangeShapeType="1"/>
          </p:cNvSpPr>
          <p:nvPr/>
        </p:nvSpPr>
        <p:spPr bwMode="auto">
          <a:xfrm>
            <a:off x="1884363" y="3640138"/>
            <a:ext cx="792162" cy="284162"/>
          </a:xfrm>
          <a:prstGeom prst="line">
            <a:avLst/>
          </a:prstGeom>
          <a:noFill/>
          <a:ln w="12700">
            <a:solidFill>
              <a:srgbClr val="CC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6182" name="Oval 70"/>
          <p:cNvSpPr>
            <a:spLocks noChangeArrowheads="1"/>
          </p:cNvSpPr>
          <p:nvPr/>
        </p:nvSpPr>
        <p:spPr bwMode="auto">
          <a:xfrm>
            <a:off x="406400" y="1524000"/>
            <a:ext cx="4724400" cy="4432300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72" name="Rectangle 87"/>
          <p:cNvSpPr>
            <a:spLocks noChangeArrowheads="1"/>
          </p:cNvSpPr>
          <p:nvPr/>
        </p:nvSpPr>
        <p:spPr bwMode="auto">
          <a:xfrm>
            <a:off x="6950075" y="5948363"/>
            <a:ext cx="1470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dirty="0">
                <a:latin typeface="Verdana" pitchFamily="34" charset="0"/>
              </a:rPr>
              <a:t>HPC</a:t>
            </a:r>
            <a:r>
              <a:rPr lang="en-US" altLang="en-US" sz="1200" dirty="0">
                <a:latin typeface="Verdana" pitchFamily="34" charset="0"/>
              </a:rPr>
              <a:t>, mobiles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Verdana" pitchFamily="34" charset="0"/>
              </a:rPr>
              <a:t>production stage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46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618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2152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2771" name="AutoShape 3"/>
          <p:cNvSpPr>
            <a:spLocks noChangeArrowheads="1"/>
          </p:cNvSpPr>
          <p:nvPr/>
        </p:nvSpPr>
        <p:spPr bwMode="auto">
          <a:xfrm>
            <a:off x="841375" y="1200150"/>
            <a:ext cx="7359650" cy="608013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r>
              <a:rPr lang="hu-HU" sz="2000" dirty="0">
                <a:solidFill>
                  <a:srgbClr val="FFFFFF"/>
                </a:solidFill>
              </a:rPr>
              <a:t>2.1 </a:t>
            </a:r>
            <a:r>
              <a:rPr lang="hu-HU" sz="2000" dirty="0">
                <a:solidFill>
                  <a:schemeClr val="bg1"/>
                </a:solidFill>
                <a:latin typeface="+mj-lt"/>
              </a:rPr>
              <a:t>Hagyományos többmagos processzorok</a:t>
            </a:r>
            <a:endParaRPr lang="hu-HU" sz="2000" dirty="0">
              <a:solidFill>
                <a:srgbClr val="FFFFFF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hu-HU" altLang="en-US" smtClean="0"/>
              <a:t>2. Homogén többmagos processzorok (</a:t>
            </a:r>
            <a:r>
              <a:rPr lang="en-US" altLang="en-US" smtClean="0"/>
              <a:t>1</a:t>
            </a:r>
            <a:r>
              <a:rPr lang="hu-HU" altLang="en-US" smtClean="0"/>
              <a:t>)</a:t>
            </a:r>
            <a:endParaRPr lang="en-US" altLang="en-US" smtClean="0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2293938" y="6453188"/>
            <a:ext cx="4635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>
                <a:latin typeface="Verdana" pitchFamily="34" charset="0"/>
              </a:rPr>
              <a:t>2.1 ábra: Többmagos processzorok főbb osztályai</a:t>
            </a: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539750" y="3932238"/>
            <a:ext cx="1165225" cy="4318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b="1">
                <a:latin typeface="Verdana" pitchFamily="34" charset="0"/>
              </a:rPr>
              <a:t>Desktops</a:t>
            </a:r>
            <a:endParaRPr lang="en-US" altLang="en-US" sz="1200">
              <a:latin typeface="Verdana" pitchFamily="34" charset="0"/>
            </a:endParaRPr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5867400" y="1784350"/>
            <a:ext cx="2100263" cy="495300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b="1">
                <a:latin typeface="Verdana" pitchFamily="34" charset="0"/>
              </a:rPr>
              <a:t>Heterogenous </a:t>
            </a:r>
            <a:br>
              <a:rPr lang="hu-HU" altLang="en-US" sz="1200" b="1">
                <a:latin typeface="Verdana" pitchFamily="34" charset="0"/>
              </a:rPr>
            </a:br>
            <a:r>
              <a:rPr lang="hu-HU" altLang="en-US" sz="1200" b="1">
                <a:latin typeface="Verdana" pitchFamily="34" charset="0"/>
              </a:rPr>
              <a:t>multicores</a:t>
            </a:r>
            <a:endParaRPr lang="en-US" altLang="en-US" sz="1200" b="1">
              <a:latin typeface="Verdana" pitchFamily="34" charset="0"/>
            </a:endParaRPr>
          </a:p>
        </p:txBody>
      </p:sp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2051050" y="1784350"/>
            <a:ext cx="1676400" cy="508000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b="1">
                <a:latin typeface="Verdana" pitchFamily="34" charset="0"/>
              </a:rPr>
              <a:t>Homogenous </a:t>
            </a:r>
            <a:br>
              <a:rPr lang="hu-HU" altLang="en-US" sz="1200" b="1">
                <a:latin typeface="Verdana" pitchFamily="34" charset="0"/>
              </a:rPr>
            </a:br>
            <a:r>
              <a:rPr lang="hu-HU" altLang="en-US" sz="1200" b="1">
                <a:latin typeface="Verdana" pitchFamily="34" charset="0"/>
              </a:rPr>
              <a:t>multicores </a:t>
            </a:r>
            <a:endParaRPr lang="en-US" altLang="en-US" sz="1200">
              <a:latin typeface="Verdana" pitchFamily="34" charset="0"/>
            </a:endParaRPr>
          </a:p>
        </p:txBody>
      </p:sp>
      <p:sp>
        <p:nvSpPr>
          <p:cNvPr id="33799" name="Rectangle 7"/>
          <p:cNvSpPr>
            <a:spLocks noChangeArrowheads="1"/>
          </p:cNvSpPr>
          <p:nvPr/>
        </p:nvSpPr>
        <p:spPr bwMode="auto">
          <a:xfrm>
            <a:off x="3563938" y="704850"/>
            <a:ext cx="2168525" cy="587375"/>
          </a:xfrm>
          <a:prstGeom prst="rect">
            <a:avLst/>
          </a:prstGeom>
          <a:solidFill>
            <a:srgbClr val="E1E1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b="1">
                <a:latin typeface="Verdana" pitchFamily="34" charset="0"/>
              </a:rPr>
              <a:t>Multicore processors</a:t>
            </a:r>
            <a:endParaRPr lang="en-US" altLang="en-US" sz="1200">
              <a:latin typeface="Verdana" pitchFamily="34" charset="0"/>
            </a:endParaRPr>
          </a:p>
        </p:txBody>
      </p:sp>
      <p:sp>
        <p:nvSpPr>
          <p:cNvPr id="33800" name="Line 8"/>
          <p:cNvSpPr>
            <a:spLocks noChangeShapeType="1"/>
          </p:cNvSpPr>
          <p:nvPr/>
        </p:nvSpPr>
        <p:spPr bwMode="auto">
          <a:xfrm flipV="1">
            <a:off x="1979613" y="2274888"/>
            <a:ext cx="863600" cy="360362"/>
          </a:xfrm>
          <a:prstGeom prst="line">
            <a:avLst/>
          </a:prstGeom>
          <a:noFill/>
          <a:ln w="12700">
            <a:solidFill>
              <a:srgbClr val="CC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1" name="Line 9"/>
          <p:cNvSpPr>
            <a:spLocks noChangeShapeType="1"/>
          </p:cNvSpPr>
          <p:nvPr/>
        </p:nvSpPr>
        <p:spPr bwMode="auto">
          <a:xfrm flipV="1">
            <a:off x="2916238" y="1266825"/>
            <a:ext cx="1741487" cy="504825"/>
          </a:xfrm>
          <a:prstGeom prst="line">
            <a:avLst/>
          </a:prstGeom>
          <a:noFill/>
          <a:ln w="12700">
            <a:solidFill>
              <a:srgbClr val="CC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2" name="Rectangle 10"/>
          <p:cNvSpPr>
            <a:spLocks noChangeArrowheads="1"/>
          </p:cNvSpPr>
          <p:nvPr/>
        </p:nvSpPr>
        <p:spPr bwMode="auto">
          <a:xfrm>
            <a:off x="3276600" y="2720975"/>
            <a:ext cx="1358900" cy="4953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b="1">
                <a:latin typeface="Verdana" pitchFamily="34" charset="0"/>
              </a:rPr>
              <a:t>Manycore </a:t>
            </a:r>
            <a:br>
              <a:rPr lang="hu-HU" altLang="en-US" sz="1200" b="1">
                <a:latin typeface="Verdana" pitchFamily="34" charset="0"/>
              </a:rPr>
            </a:br>
            <a:r>
              <a:rPr lang="hu-HU" altLang="en-US" sz="1200" b="1">
                <a:latin typeface="Verdana" pitchFamily="34" charset="0"/>
              </a:rPr>
              <a:t>processors</a:t>
            </a:r>
            <a:endParaRPr lang="en-US" altLang="en-US" sz="1200" b="1">
              <a:latin typeface="Verdana" pitchFamily="34" charset="0"/>
            </a:endParaRPr>
          </a:p>
        </p:txBody>
      </p:sp>
      <p:sp>
        <p:nvSpPr>
          <p:cNvPr id="33803" name="Rectangle 11"/>
          <p:cNvSpPr>
            <a:spLocks noChangeArrowheads="1"/>
          </p:cNvSpPr>
          <p:nvPr/>
        </p:nvSpPr>
        <p:spPr bwMode="auto">
          <a:xfrm>
            <a:off x="2124075" y="3932238"/>
            <a:ext cx="1165225" cy="4318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b="1">
                <a:latin typeface="Verdana" pitchFamily="34" charset="0"/>
              </a:rPr>
              <a:t>Servers</a:t>
            </a:r>
            <a:endParaRPr lang="en-US" altLang="en-US" sz="1200">
              <a:latin typeface="Verdana" pitchFamily="34" charset="0"/>
            </a:endParaRPr>
          </a:p>
        </p:txBody>
      </p:sp>
      <p:sp>
        <p:nvSpPr>
          <p:cNvPr id="33804" name="Rectangle 12"/>
          <p:cNvSpPr>
            <a:spLocks noChangeArrowheads="1"/>
          </p:cNvSpPr>
          <p:nvPr/>
        </p:nvSpPr>
        <p:spPr bwMode="auto">
          <a:xfrm>
            <a:off x="3419475" y="3282950"/>
            <a:ext cx="1244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>
                <a:latin typeface="Verdana" pitchFamily="34" charset="0"/>
              </a:rPr>
              <a:t>with &gt;8 cores</a:t>
            </a:r>
            <a:endParaRPr lang="en-US" altLang="en-US" sz="1200">
              <a:latin typeface="Verdana" pitchFamily="34" charset="0"/>
            </a:endParaRPr>
          </a:p>
        </p:txBody>
      </p:sp>
      <p:sp>
        <p:nvSpPr>
          <p:cNvPr id="33805" name="Rectangle 13"/>
          <p:cNvSpPr>
            <a:spLocks noChangeArrowheads="1"/>
          </p:cNvSpPr>
          <p:nvPr/>
        </p:nvSpPr>
        <p:spPr bwMode="auto">
          <a:xfrm>
            <a:off x="1187450" y="2720975"/>
            <a:ext cx="1358900" cy="4953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b="1">
                <a:latin typeface="Verdana" pitchFamily="34" charset="0"/>
              </a:rPr>
              <a:t>Conventional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b="1">
                <a:latin typeface="Verdana" pitchFamily="34" charset="0"/>
              </a:rPr>
              <a:t>MC processors</a:t>
            </a:r>
            <a:endParaRPr lang="en-US" altLang="en-US" sz="1200" b="1">
              <a:latin typeface="Verdana" pitchFamily="34" charset="0"/>
            </a:endParaRPr>
          </a:p>
        </p:txBody>
      </p:sp>
      <p:sp>
        <p:nvSpPr>
          <p:cNvPr id="33806" name="Rectangle 14"/>
          <p:cNvSpPr>
            <a:spLocks noChangeArrowheads="1"/>
          </p:cNvSpPr>
          <p:nvPr/>
        </p:nvSpPr>
        <p:spPr bwMode="auto">
          <a:xfrm>
            <a:off x="5219700" y="2720975"/>
            <a:ext cx="1358900" cy="4953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b="1">
                <a:latin typeface="Verdana" pitchFamily="34" charset="0"/>
              </a:rPr>
              <a:t>Master/slave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b="1">
                <a:latin typeface="Verdana" pitchFamily="34" charset="0"/>
              </a:rPr>
              <a:t>architectures</a:t>
            </a:r>
          </a:p>
        </p:txBody>
      </p:sp>
      <p:sp>
        <p:nvSpPr>
          <p:cNvPr id="33807" name="Rectangle 15"/>
          <p:cNvSpPr>
            <a:spLocks noChangeArrowheads="1"/>
          </p:cNvSpPr>
          <p:nvPr/>
        </p:nvSpPr>
        <p:spPr bwMode="auto">
          <a:xfrm>
            <a:off x="7019925" y="2720975"/>
            <a:ext cx="1358900" cy="4953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b="1">
                <a:latin typeface="Verdana" pitchFamily="34" charset="0"/>
              </a:rPr>
              <a:t>Add-on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b="1">
                <a:latin typeface="Verdana" pitchFamily="34" charset="0"/>
              </a:rPr>
              <a:t>architectures</a:t>
            </a:r>
          </a:p>
        </p:txBody>
      </p:sp>
      <p:grpSp>
        <p:nvGrpSpPr>
          <p:cNvPr id="33808" name="Group 16"/>
          <p:cNvGrpSpPr>
            <a:grpSpLocks/>
          </p:cNvGrpSpPr>
          <p:nvPr/>
        </p:nvGrpSpPr>
        <p:grpSpPr bwMode="auto">
          <a:xfrm>
            <a:off x="971550" y="4651375"/>
            <a:ext cx="384175" cy="576263"/>
            <a:chOff x="431" y="3339"/>
            <a:chExt cx="363" cy="545"/>
          </a:xfrm>
        </p:grpSpPr>
        <p:sp>
          <p:nvSpPr>
            <p:cNvPr id="33860" name="Rectangle 17"/>
            <p:cNvSpPr>
              <a:spLocks noChangeArrowheads="1"/>
            </p:cNvSpPr>
            <p:nvPr/>
          </p:nvSpPr>
          <p:spPr bwMode="auto">
            <a:xfrm>
              <a:off x="431" y="3339"/>
              <a:ext cx="363" cy="545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3861" name="Rectangle 18"/>
            <p:cNvSpPr>
              <a:spLocks noChangeArrowheads="1"/>
            </p:cNvSpPr>
            <p:nvPr/>
          </p:nvSpPr>
          <p:spPr bwMode="auto">
            <a:xfrm>
              <a:off x="476" y="3385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3862" name="Rectangle 19"/>
            <p:cNvSpPr>
              <a:spLocks noChangeArrowheads="1"/>
            </p:cNvSpPr>
            <p:nvPr/>
          </p:nvSpPr>
          <p:spPr bwMode="auto">
            <a:xfrm>
              <a:off x="476" y="3612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</p:grpSp>
      <p:grpSp>
        <p:nvGrpSpPr>
          <p:cNvPr id="33809" name="Group 20"/>
          <p:cNvGrpSpPr>
            <a:grpSpLocks/>
          </p:cNvGrpSpPr>
          <p:nvPr/>
        </p:nvGrpSpPr>
        <p:grpSpPr bwMode="auto">
          <a:xfrm>
            <a:off x="2268538" y="4651375"/>
            <a:ext cx="719137" cy="576263"/>
            <a:chOff x="1338" y="3339"/>
            <a:chExt cx="680" cy="545"/>
          </a:xfrm>
        </p:grpSpPr>
        <p:sp>
          <p:nvSpPr>
            <p:cNvPr id="33855" name="Rectangle 21"/>
            <p:cNvSpPr>
              <a:spLocks noChangeArrowheads="1"/>
            </p:cNvSpPr>
            <p:nvPr/>
          </p:nvSpPr>
          <p:spPr bwMode="auto">
            <a:xfrm>
              <a:off x="1338" y="3339"/>
              <a:ext cx="680" cy="545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3856" name="Rectangle 22"/>
            <p:cNvSpPr>
              <a:spLocks noChangeArrowheads="1"/>
            </p:cNvSpPr>
            <p:nvPr/>
          </p:nvSpPr>
          <p:spPr bwMode="auto">
            <a:xfrm>
              <a:off x="1383" y="3385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3857" name="Rectangle 23"/>
            <p:cNvSpPr>
              <a:spLocks noChangeArrowheads="1"/>
            </p:cNvSpPr>
            <p:nvPr/>
          </p:nvSpPr>
          <p:spPr bwMode="auto">
            <a:xfrm>
              <a:off x="1383" y="3612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3858" name="Rectangle 24"/>
            <p:cNvSpPr>
              <a:spLocks noChangeArrowheads="1"/>
            </p:cNvSpPr>
            <p:nvPr/>
          </p:nvSpPr>
          <p:spPr bwMode="auto">
            <a:xfrm>
              <a:off x="1701" y="3384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3859" name="Rectangle 25"/>
            <p:cNvSpPr>
              <a:spLocks noChangeArrowheads="1"/>
            </p:cNvSpPr>
            <p:nvPr/>
          </p:nvSpPr>
          <p:spPr bwMode="auto">
            <a:xfrm>
              <a:off x="1701" y="3611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</p:grpSp>
      <p:grpSp>
        <p:nvGrpSpPr>
          <p:cNvPr id="33810" name="Group 26"/>
          <p:cNvGrpSpPr>
            <a:grpSpLocks/>
          </p:cNvGrpSpPr>
          <p:nvPr/>
        </p:nvGrpSpPr>
        <p:grpSpPr bwMode="auto">
          <a:xfrm>
            <a:off x="3708400" y="3894138"/>
            <a:ext cx="736600" cy="2016125"/>
            <a:chOff x="2200" y="2387"/>
            <a:chExt cx="680" cy="1860"/>
          </a:xfrm>
        </p:grpSpPr>
        <p:sp>
          <p:nvSpPr>
            <p:cNvPr id="33838" name="Rectangle 27"/>
            <p:cNvSpPr>
              <a:spLocks noChangeArrowheads="1"/>
            </p:cNvSpPr>
            <p:nvPr/>
          </p:nvSpPr>
          <p:spPr bwMode="auto">
            <a:xfrm>
              <a:off x="2200" y="2387"/>
              <a:ext cx="680" cy="186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3839" name="Rectangle 28"/>
            <p:cNvSpPr>
              <a:spLocks noChangeArrowheads="1"/>
            </p:cNvSpPr>
            <p:nvPr/>
          </p:nvSpPr>
          <p:spPr bwMode="auto">
            <a:xfrm>
              <a:off x="2245" y="2433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3840" name="Rectangle 29"/>
            <p:cNvSpPr>
              <a:spLocks noChangeArrowheads="1"/>
            </p:cNvSpPr>
            <p:nvPr/>
          </p:nvSpPr>
          <p:spPr bwMode="auto">
            <a:xfrm>
              <a:off x="2245" y="2660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3841" name="Rectangle 30"/>
            <p:cNvSpPr>
              <a:spLocks noChangeArrowheads="1"/>
            </p:cNvSpPr>
            <p:nvPr/>
          </p:nvSpPr>
          <p:spPr bwMode="auto">
            <a:xfrm>
              <a:off x="2563" y="2432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3842" name="Rectangle 31"/>
            <p:cNvSpPr>
              <a:spLocks noChangeArrowheads="1"/>
            </p:cNvSpPr>
            <p:nvPr/>
          </p:nvSpPr>
          <p:spPr bwMode="auto">
            <a:xfrm>
              <a:off x="2563" y="2659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3843" name="Rectangle 32"/>
            <p:cNvSpPr>
              <a:spLocks noChangeArrowheads="1"/>
            </p:cNvSpPr>
            <p:nvPr/>
          </p:nvSpPr>
          <p:spPr bwMode="auto">
            <a:xfrm>
              <a:off x="2245" y="2885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3844" name="Rectangle 33"/>
            <p:cNvSpPr>
              <a:spLocks noChangeArrowheads="1"/>
            </p:cNvSpPr>
            <p:nvPr/>
          </p:nvSpPr>
          <p:spPr bwMode="auto">
            <a:xfrm>
              <a:off x="2245" y="3112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3845" name="Rectangle 34"/>
            <p:cNvSpPr>
              <a:spLocks noChangeArrowheads="1"/>
            </p:cNvSpPr>
            <p:nvPr/>
          </p:nvSpPr>
          <p:spPr bwMode="auto">
            <a:xfrm>
              <a:off x="2563" y="2884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3846" name="Rectangle 35"/>
            <p:cNvSpPr>
              <a:spLocks noChangeArrowheads="1"/>
            </p:cNvSpPr>
            <p:nvPr/>
          </p:nvSpPr>
          <p:spPr bwMode="auto">
            <a:xfrm>
              <a:off x="2563" y="3111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3847" name="Rectangle 36"/>
            <p:cNvSpPr>
              <a:spLocks noChangeArrowheads="1"/>
            </p:cNvSpPr>
            <p:nvPr/>
          </p:nvSpPr>
          <p:spPr bwMode="auto">
            <a:xfrm>
              <a:off x="2245" y="3339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3848" name="Rectangle 37"/>
            <p:cNvSpPr>
              <a:spLocks noChangeArrowheads="1"/>
            </p:cNvSpPr>
            <p:nvPr/>
          </p:nvSpPr>
          <p:spPr bwMode="auto">
            <a:xfrm>
              <a:off x="2245" y="3566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3849" name="Rectangle 38"/>
            <p:cNvSpPr>
              <a:spLocks noChangeArrowheads="1"/>
            </p:cNvSpPr>
            <p:nvPr/>
          </p:nvSpPr>
          <p:spPr bwMode="auto">
            <a:xfrm>
              <a:off x="2563" y="3338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3850" name="Rectangle 39"/>
            <p:cNvSpPr>
              <a:spLocks noChangeArrowheads="1"/>
            </p:cNvSpPr>
            <p:nvPr/>
          </p:nvSpPr>
          <p:spPr bwMode="auto">
            <a:xfrm>
              <a:off x="2563" y="3565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3851" name="Rectangle 40"/>
            <p:cNvSpPr>
              <a:spLocks noChangeArrowheads="1"/>
            </p:cNvSpPr>
            <p:nvPr/>
          </p:nvSpPr>
          <p:spPr bwMode="auto">
            <a:xfrm>
              <a:off x="2245" y="3793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3852" name="Rectangle 41"/>
            <p:cNvSpPr>
              <a:spLocks noChangeArrowheads="1"/>
            </p:cNvSpPr>
            <p:nvPr/>
          </p:nvSpPr>
          <p:spPr bwMode="auto">
            <a:xfrm>
              <a:off x="2245" y="4020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3853" name="Rectangle 42"/>
            <p:cNvSpPr>
              <a:spLocks noChangeArrowheads="1"/>
            </p:cNvSpPr>
            <p:nvPr/>
          </p:nvSpPr>
          <p:spPr bwMode="auto">
            <a:xfrm>
              <a:off x="2563" y="3792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3854" name="Rectangle 43"/>
            <p:cNvSpPr>
              <a:spLocks noChangeArrowheads="1"/>
            </p:cNvSpPr>
            <p:nvPr/>
          </p:nvSpPr>
          <p:spPr bwMode="auto">
            <a:xfrm>
              <a:off x="2563" y="4019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</p:grpSp>
      <p:grpSp>
        <p:nvGrpSpPr>
          <p:cNvPr id="33811" name="Group 44"/>
          <p:cNvGrpSpPr>
            <a:grpSpLocks/>
          </p:cNvGrpSpPr>
          <p:nvPr/>
        </p:nvGrpSpPr>
        <p:grpSpPr bwMode="auto">
          <a:xfrm>
            <a:off x="5435600" y="4327525"/>
            <a:ext cx="982663" cy="1223963"/>
            <a:chOff x="3379" y="2614"/>
            <a:chExt cx="619" cy="771"/>
          </a:xfrm>
        </p:grpSpPr>
        <p:sp>
          <p:nvSpPr>
            <p:cNvPr id="33828" name="Rectangle 45"/>
            <p:cNvSpPr>
              <a:spLocks noChangeArrowheads="1"/>
            </p:cNvSpPr>
            <p:nvPr/>
          </p:nvSpPr>
          <p:spPr bwMode="auto">
            <a:xfrm>
              <a:off x="3379" y="2614"/>
              <a:ext cx="619" cy="771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3829" name="Rectangle 46"/>
            <p:cNvSpPr>
              <a:spLocks noChangeArrowheads="1"/>
            </p:cNvSpPr>
            <p:nvPr/>
          </p:nvSpPr>
          <p:spPr bwMode="auto">
            <a:xfrm>
              <a:off x="3442" y="2636"/>
              <a:ext cx="494" cy="173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200" b="1">
                  <a:latin typeface="Verdana" pitchFamily="34" charset="0"/>
                </a:rPr>
                <a:t>MPC</a:t>
              </a:r>
              <a:endParaRPr lang="en-US" altLang="en-US" sz="1200" b="1">
                <a:latin typeface="Verdana" pitchFamily="34" charset="0"/>
              </a:endParaRPr>
            </a:p>
          </p:txBody>
        </p:sp>
        <p:sp>
          <p:nvSpPr>
            <p:cNvPr id="33830" name="Rectangle 47"/>
            <p:cNvSpPr>
              <a:spLocks noChangeArrowheads="1"/>
            </p:cNvSpPr>
            <p:nvPr/>
          </p:nvSpPr>
          <p:spPr bwMode="auto">
            <a:xfrm>
              <a:off x="3441" y="2873"/>
              <a:ext cx="216" cy="93"/>
            </a:xfrm>
            <a:prstGeom prst="rect">
              <a:avLst/>
            </a:prstGeom>
            <a:solidFill>
              <a:srgbClr val="CC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3831" name="Rectangle 48"/>
            <p:cNvSpPr>
              <a:spLocks noChangeArrowheads="1"/>
            </p:cNvSpPr>
            <p:nvPr/>
          </p:nvSpPr>
          <p:spPr bwMode="auto">
            <a:xfrm>
              <a:off x="3720" y="2873"/>
              <a:ext cx="216" cy="93"/>
            </a:xfrm>
            <a:prstGeom prst="rect">
              <a:avLst/>
            </a:prstGeom>
            <a:solidFill>
              <a:srgbClr val="CC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3832" name="Rectangle 49"/>
            <p:cNvSpPr>
              <a:spLocks noChangeArrowheads="1"/>
            </p:cNvSpPr>
            <p:nvPr/>
          </p:nvSpPr>
          <p:spPr bwMode="auto">
            <a:xfrm>
              <a:off x="3441" y="2998"/>
              <a:ext cx="216" cy="93"/>
            </a:xfrm>
            <a:prstGeom prst="rect">
              <a:avLst/>
            </a:prstGeom>
            <a:solidFill>
              <a:srgbClr val="CC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3833" name="Rectangle 50"/>
            <p:cNvSpPr>
              <a:spLocks noChangeArrowheads="1"/>
            </p:cNvSpPr>
            <p:nvPr/>
          </p:nvSpPr>
          <p:spPr bwMode="auto">
            <a:xfrm>
              <a:off x="3720" y="2998"/>
              <a:ext cx="216" cy="93"/>
            </a:xfrm>
            <a:prstGeom prst="rect">
              <a:avLst/>
            </a:prstGeom>
            <a:solidFill>
              <a:srgbClr val="CC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3834" name="Rectangle 51"/>
            <p:cNvSpPr>
              <a:spLocks noChangeArrowheads="1"/>
            </p:cNvSpPr>
            <p:nvPr/>
          </p:nvSpPr>
          <p:spPr bwMode="auto">
            <a:xfrm>
              <a:off x="3441" y="3121"/>
              <a:ext cx="216" cy="93"/>
            </a:xfrm>
            <a:prstGeom prst="rect">
              <a:avLst/>
            </a:prstGeom>
            <a:solidFill>
              <a:srgbClr val="CC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3835" name="Rectangle 52"/>
            <p:cNvSpPr>
              <a:spLocks noChangeArrowheads="1"/>
            </p:cNvSpPr>
            <p:nvPr/>
          </p:nvSpPr>
          <p:spPr bwMode="auto">
            <a:xfrm>
              <a:off x="3720" y="3121"/>
              <a:ext cx="216" cy="93"/>
            </a:xfrm>
            <a:prstGeom prst="rect">
              <a:avLst/>
            </a:prstGeom>
            <a:solidFill>
              <a:srgbClr val="CC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3836" name="Rectangle 53"/>
            <p:cNvSpPr>
              <a:spLocks noChangeArrowheads="1"/>
            </p:cNvSpPr>
            <p:nvPr/>
          </p:nvSpPr>
          <p:spPr bwMode="auto">
            <a:xfrm>
              <a:off x="3441" y="3246"/>
              <a:ext cx="216" cy="92"/>
            </a:xfrm>
            <a:prstGeom prst="rect">
              <a:avLst/>
            </a:prstGeom>
            <a:solidFill>
              <a:srgbClr val="CC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3837" name="Rectangle 54"/>
            <p:cNvSpPr>
              <a:spLocks noChangeArrowheads="1"/>
            </p:cNvSpPr>
            <p:nvPr/>
          </p:nvSpPr>
          <p:spPr bwMode="auto">
            <a:xfrm>
              <a:off x="3720" y="3246"/>
              <a:ext cx="216" cy="92"/>
            </a:xfrm>
            <a:prstGeom prst="rect">
              <a:avLst/>
            </a:prstGeom>
            <a:solidFill>
              <a:srgbClr val="CC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</p:grpSp>
      <p:grpSp>
        <p:nvGrpSpPr>
          <p:cNvPr id="33812" name="Group 55"/>
          <p:cNvGrpSpPr>
            <a:grpSpLocks/>
          </p:cNvGrpSpPr>
          <p:nvPr/>
        </p:nvGrpSpPr>
        <p:grpSpPr bwMode="auto">
          <a:xfrm>
            <a:off x="7019925" y="4460875"/>
            <a:ext cx="1296988" cy="957263"/>
            <a:chOff x="4286" y="2387"/>
            <a:chExt cx="1315" cy="970"/>
          </a:xfrm>
        </p:grpSpPr>
        <p:sp>
          <p:nvSpPr>
            <p:cNvPr id="33825" name="Rectangle 56"/>
            <p:cNvSpPr>
              <a:spLocks noChangeArrowheads="1"/>
            </p:cNvSpPr>
            <p:nvPr/>
          </p:nvSpPr>
          <p:spPr bwMode="auto">
            <a:xfrm>
              <a:off x="4286" y="2387"/>
              <a:ext cx="1315" cy="97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3826" name="Rectangle 57"/>
            <p:cNvSpPr>
              <a:spLocks noChangeArrowheads="1"/>
            </p:cNvSpPr>
            <p:nvPr/>
          </p:nvSpPr>
          <p:spPr bwMode="auto">
            <a:xfrm>
              <a:off x="4332" y="2613"/>
              <a:ext cx="589" cy="500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200" b="1">
                  <a:solidFill>
                    <a:schemeClr val="bg1"/>
                  </a:solidFill>
                  <a:latin typeface="Verdana" pitchFamily="34" charset="0"/>
                </a:rPr>
                <a:t>CPU</a:t>
              </a:r>
              <a:endParaRPr lang="en-US" altLang="en-US" sz="1200" b="1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33827" name="Rectangle 58"/>
            <p:cNvSpPr>
              <a:spLocks noChangeArrowheads="1"/>
            </p:cNvSpPr>
            <p:nvPr/>
          </p:nvSpPr>
          <p:spPr bwMode="auto">
            <a:xfrm>
              <a:off x="4967" y="2478"/>
              <a:ext cx="589" cy="771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200" b="1">
                  <a:solidFill>
                    <a:schemeClr val="bg1"/>
                  </a:solidFill>
                  <a:latin typeface="Verdana" pitchFamily="34" charset="0"/>
                </a:rPr>
                <a:t>GPU</a:t>
              </a:r>
              <a:endParaRPr lang="en-US" altLang="en-US" sz="1200" b="1">
                <a:solidFill>
                  <a:schemeClr val="bg1"/>
                </a:solidFill>
                <a:latin typeface="Verdana" pitchFamily="34" charset="0"/>
              </a:endParaRPr>
            </a:p>
          </p:txBody>
        </p:sp>
      </p:grpSp>
      <p:sp>
        <p:nvSpPr>
          <p:cNvPr id="33813" name="Line 59"/>
          <p:cNvSpPr>
            <a:spLocks noChangeShapeType="1"/>
          </p:cNvSpPr>
          <p:nvPr/>
        </p:nvSpPr>
        <p:spPr bwMode="auto">
          <a:xfrm flipH="1" flipV="1">
            <a:off x="4643438" y="1266825"/>
            <a:ext cx="2160587" cy="504825"/>
          </a:xfrm>
          <a:prstGeom prst="line">
            <a:avLst/>
          </a:prstGeom>
          <a:noFill/>
          <a:ln w="12700">
            <a:solidFill>
              <a:srgbClr val="CC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14" name="Line 60"/>
          <p:cNvSpPr>
            <a:spLocks noChangeShapeType="1"/>
          </p:cNvSpPr>
          <p:nvPr/>
        </p:nvSpPr>
        <p:spPr bwMode="auto">
          <a:xfrm flipH="1" flipV="1">
            <a:off x="2843213" y="2274888"/>
            <a:ext cx="792162" cy="288925"/>
          </a:xfrm>
          <a:prstGeom prst="line">
            <a:avLst/>
          </a:prstGeom>
          <a:noFill/>
          <a:ln w="12700">
            <a:solidFill>
              <a:srgbClr val="CC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15" name="Rectangle 61"/>
          <p:cNvSpPr>
            <a:spLocks noChangeArrowheads="1"/>
          </p:cNvSpPr>
          <p:nvPr/>
        </p:nvSpPr>
        <p:spPr bwMode="auto">
          <a:xfrm>
            <a:off x="1108075" y="3282950"/>
            <a:ext cx="16176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>
                <a:latin typeface="Verdana" pitchFamily="34" charset="0"/>
              </a:rPr>
              <a:t>2 ≤   n ≤ 8   cores</a:t>
            </a:r>
            <a:endParaRPr lang="en-US" altLang="en-US" sz="1200">
              <a:latin typeface="Verdana" pitchFamily="34" charset="0"/>
            </a:endParaRPr>
          </a:p>
        </p:txBody>
      </p:sp>
      <p:sp>
        <p:nvSpPr>
          <p:cNvPr id="33816" name="Rectangle 62"/>
          <p:cNvSpPr>
            <a:spLocks noChangeArrowheads="1"/>
          </p:cNvSpPr>
          <p:nvPr/>
        </p:nvSpPr>
        <p:spPr bwMode="auto">
          <a:xfrm>
            <a:off x="1123950" y="5961063"/>
            <a:ext cx="15001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>
                <a:latin typeface="Verdana" pitchFamily="34" charset="0"/>
              </a:rPr>
              <a:t>General purpose </a:t>
            </a:r>
            <a:br>
              <a:rPr lang="hu-HU" altLang="en-US" sz="1200">
                <a:latin typeface="Verdana" pitchFamily="34" charset="0"/>
              </a:rPr>
            </a:br>
            <a:r>
              <a:rPr lang="hu-HU" altLang="en-US" sz="1200">
                <a:latin typeface="Verdana" pitchFamily="34" charset="0"/>
              </a:rPr>
              <a:t>computing</a:t>
            </a:r>
            <a:endParaRPr lang="en-US" altLang="en-US" sz="1200">
              <a:latin typeface="Verdana" pitchFamily="34" charset="0"/>
            </a:endParaRPr>
          </a:p>
        </p:txBody>
      </p:sp>
      <p:sp>
        <p:nvSpPr>
          <p:cNvPr id="33817" name="Rectangle 63"/>
          <p:cNvSpPr>
            <a:spLocks noChangeArrowheads="1"/>
          </p:cNvSpPr>
          <p:nvPr/>
        </p:nvSpPr>
        <p:spPr bwMode="auto">
          <a:xfrm>
            <a:off x="2995613" y="5961063"/>
            <a:ext cx="209867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Verdana" pitchFamily="34" charset="0"/>
              </a:rPr>
              <a:t>Experimental systems,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Verdana" pitchFamily="34" charset="0"/>
              </a:rPr>
              <a:t>p</a:t>
            </a:r>
            <a:r>
              <a:rPr lang="hu-HU" altLang="en-US" sz="1200">
                <a:latin typeface="Verdana" pitchFamily="34" charset="0"/>
              </a:rPr>
              <a:t>rototypes/</a:t>
            </a:r>
            <a:r>
              <a:rPr lang="en-US" altLang="en-US" sz="1200">
                <a:latin typeface="Verdana" pitchFamily="34" charset="0"/>
              </a:rPr>
              <a:t>in production</a:t>
            </a:r>
          </a:p>
        </p:txBody>
      </p:sp>
      <p:sp>
        <p:nvSpPr>
          <p:cNvPr id="33818" name="Rectangle 64"/>
          <p:cNvSpPr>
            <a:spLocks noChangeArrowheads="1"/>
          </p:cNvSpPr>
          <p:nvPr/>
        </p:nvSpPr>
        <p:spPr bwMode="auto">
          <a:xfrm>
            <a:off x="5191125" y="5961063"/>
            <a:ext cx="1470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>
                <a:latin typeface="Verdana" pitchFamily="34" charset="0"/>
              </a:rPr>
              <a:t>MM/3D/HPC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>
                <a:latin typeface="Verdana" pitchFamily="34" charset="0"/>
              </a:rPr>
              <a:t>production stage</a:t>
            </a:r>
            <a:endParaRPr lang="en-US" altLang="en-US" sz="1200">
              <a:latin typeface="Verdana" pitchFamily="34" charset="0"/>
            </a:endParaRPr>
          </a:p>
        </p:txBody>
      </p:sp>
      <p:sp>
        <p:nvSpPr>
          <p:cNvPr id="33819" name="Line 66"/>
          <p:cNvSpPr>
            <a:spLocks noChangeShapeType="1"/>
          </p:cNvSpPr>
          <p:nvPr/>
        </p:nvSpPr>
        <p:spPr bwMode="auto">
          <a:xfrm flipV="1">
            <a:off x="6035675" y="2308225"/>
            <a:ext cx="863600" cy="360363"/>
          </a:xfrm>
          <a:prstGeom prst="line">
            <a:avLst/>
          </a:prstGeom>
          <a:noFill/>
          <a:ln w="12700">
            <a:solidFill>
              <a:srgbClr val="CC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20" name="Line 67"/>
          <p:cNvSpPr>
            <a:spLocks noChangeShapeType="1"/>
          </p:cNvSpPr>
          <p:nvPr/>
        </p:nvSpPr>
        <p:spPr bwMode="auto">
          <a:xfrm flipH="1" flipV="1">
            <a:off x="6899275" y="2308225"/>
            <a:ext cx="792163" cy="288925"/>
          </a:xfrm>
          <a:prstGeom prst="line">
            <a:avLst/>
          </a:prstGeom>
          <a:noFill/>
          <a:ln w="12700">
            <a:solidFill>
              <a:srgbClr val="CC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21" name="Line 68"/>
          <p:cNvSpPr>
            <a:spLocks noChangeShapeType="1"/>
          </p:cNvSpPr>
          <p:nvPr/>
        </p:nvSpPr>
        <p:spPr bwMode="auto">
          <a:xfrm flipV="1">
            <a:off x="1039813" y="3635375"/>
            <a:ext cx="844550" cy="323850"/>
          </a:xfrm>
          <a:prstGeom prst="line">
            <a:avLst/>
          </a:prstGeom>
          <a:noFill/>
          <a:ln w="12700">
            <a:solidFill>
              <a:srgbClr val="CC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22" name="Line 69"/>
          <p:cNvSpPr>
            <a:spLocks noChangeShapeType="1"/>
          </p:cNvSpPr>
          <p:nvPr/>
        </p:nvSpPr>
        <p:spPr bwMode="auto">
          <a:xfrm>
            <a:off x="1884363" y="3640138"/>
            <a:ext cx="792162" cy="284162"/>
          </a:xfrm>
          <a:prstGeom prst="line">
            <a:avLst/>
          </a:prstGeom>
          <a:noFill/>
          <a:ln w="12700">
            <a:solidFill>
              <a:srgbClr val="CC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6182" name="Oval 70"/>
          <p:cNvSpPr>
            <a:spLocks noChangeArrowheads="1"/>
          </p:cNvSpPr>
          <p:nvPr/>
        </p:nvSpPr>
        <p:spPr bwMode="auto">
          <a:xfrm>
            <a:off x="0" y="2413000"/>
            <a:ext cx="3467100" cy="3759200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71" name="Rectangle 87"/>
          <p:cNvSpPr>
            <a:spLocks noChangeArrowheads="1"/>
          </p:cNvSpPr>
          <p:nvPr/>
        </p:nvSpPr>
        <p:spPr bwMode="auto">
          <a:xfrm>
            <a:off x="6950075" y="5948363"/>
            <a:ext cx="1470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>
                <a:latin typeface="Verdana" pitchFamily="34" charset="0"/>
              </a:rPr>
              <a:t>HPC</a:t>
            </a:r>
            <a:r>
              <a:rPr lang="en-US" altLang="en-US" sz="1200">
                <a:latin typeface="Verdana" pitchFamily="34" charset="0"/>
              </a:rPr>
              <a:t>, mobiles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Verdana" pitchFamily="34" charset="0"/>
              </a:rPr>
              <a:t>production stage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46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618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0" y="2152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4819" name="AutoShape 3"/>
          <p:cNvSpPr>
            <a:spLocks noChangeArrowheads="1"/>
          </p:cNvSpPr>
          <p:nvPr/>
        </p:nvSpPr>
        <p:spPr bwMode="auto">
          <a:xfrm>
            <a:off x="841375" y="1200150"/>
            <a:ext cx="7359650" cy="608013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FFFFFF"/>
                </a:solidFill>
                <a:latin typeface="Verdana" pitchFamily="34" charset="0"/>
              </a:rPr>
              <a:t>2.</a:t>
            </a:r>
            <a:r>
              <a:rPr lang="en-US" altLang="en-US" sz="200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sz="200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2000">
                <a:solidFill>
                  <a:srgbClr val="FFFFFF"/>
                </a:solidFill>
                <a:latin typeface="Verdana" pitchFamily="34" charset="0"/>
              </a:rPr>
              <a:t>Sokmagos</a:t>
            </a:r>
            <a:r>
              <a:rPr lang="hu-HU" altLang="en-US" sz="2000">
                <a:solidFill>
                  <a:schemeClr val="bg1"/>
                </a:solidFill>
                <a:latin typeface="Verdana" pitchFamily="34" charset="0"/>
              </a:rPr>
              <a:t> processzorok</a:t>
            </a:r>
            <a:endParaRPr lang="hu-HU" altLang="en-US" sz="2000">
              <a:solidFill>
                <a:srgbClr val="FFFFFF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2230438" y="6453188"/>
            <a:ext cx="4635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>
                <a:latin typeface="Verdana" pitchFamily="34" charset="0"/>
              </a:rPr>
              <a:t>2.1 ábra: Többmagos processzorok főbb osztályai</a:t>
            </a:r>
          </a:p>
        </p:txBody>
      </p:sp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539750" y="3919538"/>
            <a:ext cx="1165225" cy="4318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b="1">
                <a:latin typeface="Verdana" pitchFamily="34" charset="0"/>
              </a:rPr>
              <a:t>Desktops</a:t>
            </a:r>
            <a:endParaRPr lang="en-US" altLang="en-US" sz="1200">
              <a:latin typeface="Verdana" pitchFamily="34" charset="0"/>
            </a:endParaRPr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5867400" y="1771650"/>
            <a:ext cx="2100263" cy="495300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b="1">
                <a:latin typeface="Verdana" pitchFamily="34" charset="0"/>
              </a:rPr>
              <a:t>Heterogenous </a:t>
            </a:r>
            <a:br>
              <a:rPr lang="hu-HU" altLang="en-US" sz="1200" b="1">
                <a:latin typeface="Verdana" pitchFamily="34" charset="0"/>
              </a:rPr>
            </a:br>
            <a:r>
              <a:rPr lang="hu-HU" altLang="en-US" sz="1200" b="1">
                <a:latin typeface="Verdana" pitchFamily="34" charset="0"/>
              </a:rPr>
              <a:t>multicores</a:t>
            </a:r>
            <a:endParaRPr lang="en-US" altLang="en-US" sz="1200" b="1">
              <a:latin typeface="Verdana" pitchFamily="34" charset="0"/>
            </a:endParaRP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2051050" y="1771650"/>
            <a:ext cx="1676400" cy="508000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b="1">
                <a:latin typeface="Verdana" pitchFamily="34" charset="0"/>
              </a:rPr>
              <a:t>Homogenous </a:t>
            </a:r>
            <a:br>
              <a:rPr lang="hu-HU" altLang="en-US" sz="1200" b="1">
                <a:latin typeface="Verdana" pitchFamily="34" charset="0"/>
              </a:rPr>
            </a:br>
            <a:r>
              <a:rPr lang="hu-HU" altLang="en-US" sz="1200" b="1">
                <a:latin typeface="Verdana" pitchFamily="34" charset="0"/>
              </a:rPr>
              <a:t>multicores </a:t>
            </a:r>
            <a:endParaRPr lang="en-US" altLang="en-US" sz="1200">
              <a:latin typeface="Verdana" pitchFamily="34" charset="0"/>
            </a:endParaRPr>
          </a:p>
        </p:txBody>
      </p:sp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3563938" y="692150"/>
            <a:ext cx="2168525" cy="587375"/>
          </a:xfrm>
          <a:prstGeom prst="rect">
            <a:avLst/>
          </a:prstGeom>
          <a:solidFill>
            <a:srgbClr val="E1E1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b="1">
                <a:latin typeface="Verdana" pitchFamily="34" charset="0"/>
              </a:rPr>
              <a:t>Multicore processors</a:t>
            </a:r>
            <a:endParaRPr lang="en-US" altLang="en-US" sz="1200">
              <a:latin typeface="Verdana" pitchFamily="34" charset="0"/>
            </a:endParaRPr>
          </a:p>
        </p:txBody>
      </p:sp>
      <p:sp>
        <p:nvSpPr>
          <p:cNvPr id="35847" name="Line 7"/>
          <p:cNvSpPr>
            <a:spLocks noChangeShapeType="1"/>
          </p:cNvSpPr>
          <p:nvPr/>
        </p:nvSpPr>
        <p:spPr bwMode="auto">
          <a:xfrm flipV="1">
            <a:off x="1979613" y="2262188"/>
            <a:ext cx="863600" cy="360362"/>
          </a:xfrm>
          <a:prstGeom prst="line">
            <a:avLst/>
          </a:prstGeom>
          <a:noFill/>
          <a:ln w="12700">
            <a:solidFill>
              <a:srgbClr val="CC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8" name="Line 8"/>
          <p:cNvSpPr>
            <a:spLocks noChangeShapeType="1"/>
          </p:cNvSpPr>
          <p:nvPr/>
        </p:nvSpPr>
        <p:spPr bwMode="auto">
          <a:xfrm flipV="1">
            <a:off x="2916238" y="1254125"/>
            <a:ext cx="1741487" cy="504825"/>
          </a:xfrm>
          <a:prstGeom prst="line">
            <a:avLst/>
          </a:prstGeom>
          <a:noFill/>
          <a:ln w="12700">
            <a:solidFill>
              <a:srgbClr val="CC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9" name="Rectangle 9"/>
          <p:cNvSpPr>
            <a:spLocks noChangeArrowheads="1"/>
          </p:cNvSpPr>
          <p:nvPr/>
        </p:nvSpPr>
        <p:spPr bwMode="auto">
          <a:xfrm>
            <a:off x="3340100" y="2708275"/>
            <a:ext cx="1358900" cy="4953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b="1">
                <a:latin typeface="Verdana" pitchFamily="34" charset="0"/>
              </a:rPr>
              <a:t>Manycore </a:t>
            </a:r>
            <a:br>
              <a:rPr lang="hu-HU" altLang="en-US" sz="1200" b="1">
                <a:latin typeface="Verdana" pitchFamily="34" charset="0"/>
              </a:rPr>
            </a:br>
            <a:r>
              <a:rPr lang="hu-HU" altLang="en-US" sz="1200" b="1">
                <a:latin typeface="Verdana" pitchFamily="34" charset="0"/>
              </a:rPr>
              <a:t>processors</a:t>
            </a:r>
            <a:endParaRPr lang="en-US" altLang="en-US" sz="1200" b="1">
              <a:latin typeface="Verdana" pitchFamily="34" charset="0"/>
            </a:endParaRPr>
          </a:p>
        </p:txBody>
      </p:sp>
      <p:sp>
        <p:nvSpPr>
          <p:cNvPr id="35850" name="Rectangle 10"/>
          <p:cNvSpPr>
            <a:spLocks noChangeArrowheads="1"/>
          </p:cNvSpPr>
          <p:nvPr/>
        </p:nvSpPr>
        <p:spPr bwMode="auto">
          <a:xfrm>
            <a:off x="2124075" y="3919538"/>
            <a:ext cx="1165225" cy="4318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b="1">
                <a:latin typeface="Verdana" pitchFamily="34" charset="0"/>
              </a:rPr>
              <a:t>Servers</a:t>
            </a:r>
            <a:endParaRPr lang="en-US" altLang="en-US" sz="1200">
              <a:latin typeface="Verdana" pitchFamily="34" charset="0"/>
            </a:endParaRPr>
          </a:p>
        </p:txBody>
      </p:sp>
      <p:sp>
        <p:nvSpPr>
          <p:cNvPr id="35851" name="Rectangle 11"/>
          <p:cNvSpPr>
            <a:spLocks noChangeArrowheads="1"/>
          </p:cNvSpPr>
          <p:nvPr/>
        </p:nvSpPr>
        <p:spPr bwMode="auto">
          <a:xfrm>
            <a:off x="3419475" y="3270250"/>
            <a:ext cx="1244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>
                <a:latin typeface="Verdana" pitchFamily="34" charset="0"/>
              </a:rPr>
              <a:t>with &gt;8 cores</a:t>
            </a:r>
            <a:endParaRPr lang="en-US" altLang="en-US" sz="1200">
              <a:latin typeface="Verdana" pitchFamily="34" charset="0"/>
            </a:endParaRPr>
          </a:p>
        </p:txBody>
      </p:sp>
      <p:sp>
        <p:nvSpPr>
          <p:cNvPr id="35852" name="Rectangle 12"/>
          <p:cNvSpPr>
            <a:spLocks noChangeArrowheads="1"/>
          </p:cNvSpPr>
          <p:nvPr/>
        </p:nvSpPr>
        <p:spPr bwMode="auto">
          <a:xfrm>
            <a:off x="1187450" y="2708275"/>
            <a:ext cx="1358900" cy="4953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b="1">
                <a:latin typeface="Verdana" pitchFamily="34" charset="0"/>
              </a:rPr>
              <a:t>Conventional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b="1">
                <a:latin typeface="Verdana" pitchFamily="34" charset="0"/>
              </a:rPr>
              <a:t>MC processors</a:t>
            </a:r>
            <a:endParaRPr lang="en-US" altLang="en-US" sz="1200" b="1">
              <a:latin typeface="Verdana" pitchFamily="34" charset="0"/>
            </a:endParaRPr>
          </a:p>
        </p:txBody>
      </p:sp>
      <p:sp>
        <p:nvSpPr>
          <p:cNvPr id="35853" name="Rectangle 13"/>
          <p:cNvSpPr>
            <a:spLocks noChangeArrowheads="1"/>
          </p:cNvSpPr>
          <p:nvPr/>
        </p:nvSpPr>
        <p:spPr bwMode="auto">
          <a:xfrm>
            <a:off x="5219700" y="2708275"/>
            <a:ext cx="1358900" cy="4953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b="1">
                <a:latin typeface="Verdana" pitchFamily="34" charset="0"/>
              </a:rPr>
              <a:t>Master/slave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b="1">
                <a:latin typeface="Verdana" pitchFamily="34" charset="0"/>
              </a:rPr>
              <a:t>architectures</a:t>
            </a:r>
          </a:p>
        </p:txBody>
      </p:sp>
      <p:sp>
        <p:nvSpPr>
          <p:cNvPr id="35854" name="Rectangle 14"/>
          <p:cNvSpPr>
            <a:spLocks noChangeArrowheads="1"/>
          </p:cNvSpPr>
          <p:nvPr/>
        </p:nvSpPr>
        <p:spPr bwMode="auto">
          <a:xfrm>
            <a:off x="7019925" y="2708275"/>
            <a:ext cx="1358900" cy="4953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b="1">
                <a:latin typeface="Verdana" pitchFamily="34" charset="0"/>
              </a:rPr>
              <a:t>Add-on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 b="1">
                <a:latin typeface="Verdana" pitchFamily="34" charset="0"/>
              </a:rPr>
              <a:t>architectures</a:t>
            </a:r>
          </a:p>
        </p:txBody>
      </p:sp>
      <p:grpSp>
        <p:nvGrpSpPr>
          <p:cNvPr id="35855" name="Group 15"/>
          <p:cNvGrpSpPr>
            <a:grpSpLocks/>
          </p:cNvGrpSpPr>
          <p:nvPr/>
        </p:nvGrpSpPr>
        <p:grpSpPr bwMode="auto">
          <a:xfrm>
            <a:off x="971550" y="4638675"/>
            <a:ext cx="384175" cy="576263"/>
            <a:chOff x="431" y="3339"/>
            <a:chExt cx="363" cy="545"/>
          </a:xfrm>
        </p:grpSpPr>
        <p:sp>
          <p:nvSpPr>
            <p:cNvPr id="35908" name="Rectangle 16"/>
            <p:cNvSpPr>
              <a:spLocks noChangeArrowheads="1"/>
            </p:cNvSpPr>
            <p:nvPr/>
          </p:nvSpPr>
          <p:spPr bwMode="auto">
            <a:xfrm>
              <a:off x="431" y="3339"/>
              <a:ext cx="363" cy="545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5909" name="Rectangle 17"/>
            <p:cNvSpPr>
              <a:spLocks noChangeArrowheads="1"/>
            </p:cNvSpPr>
            <p:nvPr/>
          </p:nvSpPr>
          <p:spPr bwMode="auto">
            <a:xfrm>
              <a:off x="476" y="3385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5910" name="Rectangle 18"/>
            <p:cNvSpPr>
              <a:spLocks noChangeArrowheads="1"/>
            </p:cNvSpPr>
            <p:nvPr/>
          </p:nvSpPr>
          <p:spPr bwMode="auto">
            <a:xfrm>
              <a:off x="476" y="3612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</p:grpSp>
      <p:grpSp>
        <p:nvGrpSpPr>
          <p:cNvPr id="35856" name="Group 19"/>
          <p:cNvGrpSpPr>
            <a:grpSpLocks/>
          </p:cNvGrpSpPr>
          <p:nvPr/>
        </p:nvGrpSpPr>
        <p:grpSpPr bwMode="auto">
          <a:xfrm>
            <a:off x="2268538" y="4638675"/>
            <a:ext cx="719137" cy="576263"/>
            <a:chOff x="1338" y="3339"/>
            <a:chExt cx="680" cy="545"/>
          </a:xfrm>
        </p:grpSpPr>
        <p:sp>
          <p:nvSpPr>
            <p:cNvPr id="35903" name="Rectangle 20"/>
            <p:cNvSpPr>
              <a:spLocks noChangeArrowheads="1"/>
            </p:cNvSpPr>
            <p:nvPr/>
          </p:nvSpPr>
          <p:spPr bwMode="auto">
            <a:xfrm>
              <a:off x="1338" y="3339"/>
              <a:ext cx="680" cy="545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5904" name="Rectangle 21"/>
            <p:cNvSpPr>
              <a:spLocks noChangeArrowheads="1"/>
            </p:cNvSpPr>
            <p:nvPr/>
          </p:nvSpPr>
          <p:spPr bwMode="auto">
            <a:xfrm>
              <a:off x="1383" y="3385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5905" name="Rectangle 22"/>
            <p:cNvSpPr>
              <a:spLocks noChangeArrowheads="1"/>
            </p:cNvSpPr>
            <p:nvPr/>
          </p:nvSpPr>
          <p:spPr bwMode="auto">
            <a:xfrm>
              <a:off x="1383" y="3612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5906" name="Rectangle 23"/>
            <p:cNvSpPr>
              <a:spLocks noChangeArrowheads="1"/>
            </p:cNvSpPr>
            <p:nvPr/>
          </p:nvSpPr>
          <p:spPr bwMode="auto">
            <a:xfrm>
              <a:off x="1701" y="3384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5907" name="Rectangle 24"/>
            <p:cNvSpPr>
              <a:spLocks noChangeArrowheads="1"/>
            </p:cNvSpPr>
            <p:nvPr/>
          </p:nvSpPr>
          <p:spPr bwMode="auto">
            <a:xfrm>
              <a:off x="1701" y="3611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</p:grpSp>
      <p:grpSp>
        <p:nvGrpSpPr>
          <p:cNvPr id="35857" name="Group 25"/>
          <p:cNvGrpSpPr>
            <a:grpSpLocks/>
          </p:cNvGrpSpPr>
          <p:nvPr/>
        </p:nvGrpSpPr>
        <p:grpSpPr bwMode="auto">
          <a:xfrm>
            <a:off x="3708400" y="3881438"/>
            <a:ext cx="736600" cy="2016125"/>
            <a:chOff x="2200" y="2387"/>
            <a:chExt cx="680" cy="1860"/>
          </a:xfrm>
        </p:grpSpPr>
        <p:sp>
          <p:nvSpPr>
            <p:cNvPr id="35886" name="Rectangle 26"/>
            <p:cNvSpPr>
              <a:spLocks noChangeArrowheads="1"/>
            </p:cNvSpPr>
            <p:nvPr/>
          </p:nvSpPr>
          <p:spPr bwMode="auto">
            <a:xfrm>
              <a:off x="2200" y="2387"/>
              <a:ext cx="680" cy="186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5887" name="Rectangle 27"/>
            <p:cNvSpPr>
              <a:spLocks noChangeArrowheads="1"/>
            </p:cNvSpPr>
            <p:nvPr/>
          </p:nvSpPr>
          <p:spPr bwMode="auto">
            <a:xfrm>
              <a:off x="2245" y="2433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5888" name="Rectangle 28"/>
            <p:cNvSpPr>
              <a:spLocks noChangeArrowheads="1"/>
            </p:cNvSpPr>
            <p:nvPr/>
          </p:nvSpPr>
          <p:spPr bwMode="auto">
            <a:xfrm>
              <a:off x="2245" y="2660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5889" name="Rectangle 29"/>
            <p:cNvSpPr>
              <a:spLocks noChangeArrowheads="1"/>
            </p:cNvSpPr>
            <p:nvPr/>
          </p:nvSpPr>
          <p:spPr bwMode="auto">
            <a:xfrm>
              <a:off x="2563" y="2432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5890" name="Rectangle 30"/>
            <p:cNvSpPr>
              <a:spLocks noChangeArrowheads="1"/>
            </p:cNvSpPr>
            <p:nvPr/>
          </p:nvSpPr>
          <p:spPr bwMode="auto">
            <a:xfrm>
              <a:off x="2563" y="2659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5891" name="Rectangle 31"/>
            <p:cNvSpPr>
              <a:spLocks noChangeArrowheads="1"/>
            </p:cNvSpPr>
            <p:nvPr/>
          </p:nvSpPr>
          <p:spPr bwMode="auto">
            <a:xfrm>
              <a:off x="2245" y="2885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5892" name="Rectangle 32"/>
            <p:cNvSpPr>
              <a:spLocks noChangeArrowheads="1"/>
            </p:cNvSpPr>
            <p:nvPr/>
          </p:nvSpPr>
          <p:spPr bwMode="auto">
            <a:xfrm>
              <a:off x="2245" y="3112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5893" name="Rectangle 33"/>
            <p:cNvSpPr>
              <a:spLocks noChangeArrowheads="1"/>
            </p:cNvSpPr>
            <p:nvPr/>
          </p:nvSpPr>
          <p:spPr bwMode="auto">
            <a:xfrm>
              <a:off x="2563" y="2884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5894" name="Rectangle 34"/>
            <p:cNvSpPr>
              <a:spLocks noChangeArrowheads="1"/>
            </p:cNvSpPr>
            <p:nvPr/>
          </p:nvSpPr>
          <p:spPr bwMode="auto">
            <a:xfrm>
              <a:off x="2563" y="3111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5895" name="Rectangle 35"/>
            <p:cNvSpPr>
              <a:spLocks noChangeArrowheads="1"/>
            </p:cNvSpPr>
            <p:nvPr/>
          </p:nvSpPr>
          <p:spPr bwMode="auto">
            <a:xfrm>
              <a:off x="2245" y="3339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5896" name="Rectangle 36"/>
            <p:cNvSpPr>
              <a:spLocks noChangeArrowheads="1"/>
            </p:cNvSpPr>
            <p:nvPr/>
          </p:nvSpPr>
          <p:spPr bwMode="auto">
            <a:xfrm>
              <a:off x="2245" y="3566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5897" name="Rectangle 37"/>
            <p:cNvSpPr>
              <a:spLocks noChangeArrowheads="1"/>
            </p:cNvSpPr>
            <p:nvPr/>
          </p:nvSpPr>
          <p:spPr bwMode="auto">
            <a:xfrm>
              <a:off x="2563" y="3338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5898" name="Rectangle 38"/>
            <p:cNvSpPr>
              <a:spLocks noChangeArrowheads="1"/>
            </p:cNvSpPr>
            <p:nvPr/>
          </p:nvSpPr>
          <p:spPr bwMode="auto">
            <a:xfrm>
              <a:off x="2563" y="3565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5899" name="Rectangle 39"/>
            <p:cNvSpPr>
              <a:spLocks noChangeArrowheads="1"/>
            </p:cNvSpPr>
            <p:nvPr/>
          </p:nvSpPr>
          <p:spPr bwMode="auto">
            <a:xfrm>
              <a:off x="2245" y="3793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5900" name="Rectangle 40"/>
            <p:cNvSpPr>
              <a:spLocks noChangeArrowheads="1"/>
            </p:cNvSpPr>
            <p:nvPr/>
          </p:nvSpPr>
          <p:spPr bwMode="auto">
            <a:xfrm>
              <a:off x="2245" y="4020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5901" name="Rectangle 41"/>
            <p:cNvSpPr>
              <a:spLocks noChangeArrowheads="1"/>
            </p:cNvSpPr>
            <p:nvPr/>
          </p:nvSpPr>
          <p:spPr bwMode="auto">
            <a:xfrm>
              <a:off x="2563" y="3792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5902" name="Rectangle 42"/>
            <p:cNvSpPr>
              <a:spLocks noChangeArrowheads="1"/>
            </p:cNvSpPr>
            <p:nvPr/>
          </p:nvSpPr>
          <p:spPr bwMode="auto">
            <a:xfrm>
              <a:off x="2563" y="4019"/>
              <a:ext cx="272" cy="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</p:grpSp>
      <p:grpSp>
        <p:nvGrpSpPr>
          <p:cNvPr id="35858" name="Group 43"/>
          <p:cNvGrpSpPr>
            <a:grpSpLocks/>
          </p:cNvGrpSpPr>
          <p:nvPr/>
        </p:nvGrpSpPr>
        <p:grpSpPr bwMode="auto">
          <a:xfrm>
            <a:off x="5435600" y="4314825"/>
            <a:ext cx="982663" cy="1223963"/>
            <a:chOff x="3379" y="2614"/>
            <a:chExt cx="619" cy="771"/>
          </a:xfrm>
        </p:grpSpPr>
        <p:sp>
          <p:nvSpPr>
            <p:cNvPr id="35876" name="Rectangle 44"/>
            <p:cNvSpPr>
              <a:spLocks noChangeArrowheads="1"/>
            </p:cNvSpPr>
            <p:nvPr/>
          </p:nvSpPr>
          <p:spPr bwMode="auto">
            <a:xfrm>
              <a:off x="3379" y="2614"/>
              <a:ext cx="619" cy="771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5877" name="Rectangle 45"/>
            <p:cNvSpPr>
              <a:spLocks noChangeArrowheads="1"/>
            </p:cNvSpPr>
            <p:nvPr/>
          </p:nvSpPr>
          <p:spPr bwMode="auto">
            <a:xfrm>
              <a:off x="3442" y="2636"/>
              <a:ext cx="494" cy="173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200" b="1">
                  <a:latin typeface="Verdana" pitchFamily="34" charset="0"/>
                </a:rPr>
                <a:t>MPC</a:t>
              </a:r>
              <a:endParaRPr lang="en-US" altLang="en-US" sz="1200" b="1">
                <a:latin typeface="Verdana" pitchFamily="34" charset="0"/>
              </a:endParaRPr>
            </a:p>
          </p:txBody>
        </p:sp>
        <p:sp>
          <p:nvSpPr>
            <p:cNvPr id="35878" name="Rectangle 46"/>
            <p:cNvSpPr>
              <a:spLocks noChangeArrowheads="1"/>
            </p:cNvSpPr>
            <p:nvPr/>
          </p:nvSpPr>
          <p:spPr bwMode="auto">
            <a:xfrm>
              <a:off x="3441" y="2873"/>
              <a:ext cx="216" cy="93"/>
            </a:xfrm>
            <a:prstGeom prst="rect">
              <a:avLst/>
            </a:prstGeom>
            <a:solidFill>
              <a:srgbClr val="CC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5879" name="Rectangle 47"/>
            <p:cNvSpPr>
              <a:spLocks noChangeArrowheads="1"/>
            </p:cNvSpPr>
            <p:nvPr/>
          </p:nvSpPr>
          <p:spPr bwMode="auto">
            <a:xfrm>
              <a:off x="3720" y="2873"/>
              <a:ext cx="216" cy="93"/>
            </a:xfrm>
            <a:prstGeom prst="rect">
              <a:avLst/>
            </a:prstGeom>
            <a:solidFill>
              <a:srgbClr val="CC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5880" name="Rectangle 48"/>
            <p:cNvSpPr>
              <a:spLocks noChangeArrowheads="1"/>
            </p:cNvSpPr>
            <p:nvPr/>
          </p:nvSpPr>
          <p:spPr bwMode="auto">
            <a:xfrm>
              <a:off x="3441" y="2998"/>
              <a:ext cx="216" cy="93"/>
            </a:xfrm>
            <a:prstGeom prst="rect">
              <a:avLst/>
            </a:prstGeom>
            <a:solidFill>
              <a:srgbClr val="CC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5881" name="Rectangle 49"/>
            <p:cNvSpPr>
              <a:spLocks noChangeArrowheads="1"/>
            </p:cNvSpPr>
            <p:nvPr/>
          </p:nvSpPr>
          <p:spPr bwMode="auto">
            <a:xfrm>
              <a:off x="3720" y="2998"/>
              <a:ext cx="216" cy="93"/>
            </a:xfrm>
            <a:prstGeom prst="rect">
              <a:avLst/>
            </a:prstGeom>
            <a:solidFill>
              <a:srgbClr val="CC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5882" name="Rectangle 50"/>
            <p:cNvSpPr>
              <a:spLocks noChangeArrowheads="1"/>
            </p:cNvSpPr>
            <p:nvPr/>
          </p:nvSpPr>
          <p:spPr bwMode="auto">
            <a:xfrm>
              <a:off x="3441" y="3121"/>
              <a:ext cx="216" cy="93"/>
            </a:xfrm>
            <a:prstGeom prst="rect">
              <a:avLst/>
            </a:prstGeom>
            <a:solidFill>
              <a:srgbClr val="CC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5883" name="Rectangle 51"/>
            <p:cNvSpPr>
              <a:spLocks noChangeArrowheads="1"/>
            </p:cNvSpPr>
            <p:nvPr/>
          </p:nvSpPr>
          <p:spPr bwMode="auto">
            <a:xfrm>
              <a:off x="3720" y="3121"/>
              <a:ext cx="216" cy="93"/>
            </a:xfrm>
            <a:prstGeom prst="rect">
              <a:avLst/>
            </a:prstGeom>
            <a:solidFill>
              <a:srgbClr val="CC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5884" name="Rectangle 52"/>
            <p:cNvSpPr>
              <a:spLocks noChangeArrowheads="1"/>
            </p:cNvSpPr>
            <p:nvPr/>
          </p:nvSpPr>
          <p:spPr bwMode="auto">
            <a:xfrm>
              <a:off x="3441" y="3246"/>
              <a:ext cx="216" cy="92"/>
            </a:xfrm>
            <a:prstGeom prst="rect">
              <a:avLst/>
            </a:prstGeom>
            <a:solidFill>
              <a:srgbClr val="CC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5885" name="Rectangle 53"/>
            <p:cNvSpPr>
              <a:spLocks noChangeArrowheads="1"/>
            </p:cNvSpPr>
            <p:nvPr/>
          </p:nvSpPr>
          <p:spPr bwMode="auto">
            <a:xfrm>
              <a:off x="3720" y="3246"/>
              <a:ext cx="216" cy="92"/>
            </a:xfrm>
            <a:prstGeom prst="rect">
              <a:avLst/>
            </a:prstGeom>
            <a:solidFill>
              <a:srgbClr val="CC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</p:grpSp>
      <p:grpSp>
        <p:nvGrpSpPr>
          <p:cNvPr id="35859" name="Group 54"/>
          <p:cNvGrpSpPr>
            <a:grpSpLocks/>
          </p:cNvGrpSpPr>
          <p:nvPr/>
        </p:nvGrpSpPr>
        <p:grpSpPr bwMode="auto">
          <a:xfrm>
            <a:off x="7019925" y="4448175"/>
            <a:ext cx="1296988" cy="957263"/>
            <a:chOff x="4286" y="2387"/>
            <a:chExt cx="1315" cy="970"/>
          </a:xfrm>
        </p:grpSpPr>
        <p:sp>
          <p:nvSpPr>
            <p:cNvPr id="35873" name="Rectangle 55"/>
            <p:cNvSpPr>
              <a:spLocks noChangeArrowheads="1"/>
            </p:cNvSpPr>
            <p:nvPr/>
          </p:nvSpPr>
          <p:spPr bwMode="auto">
            <a:xfrm>
              <a:off x="4286" y="2387"/>
              <a:ext cx="1315" cy="97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35874" name="Rectangle 56"/>
            <p:cNvSpPr>
              <a:spLocks noChangeArrowheads="1"/>
            </p:cNvSpPr>
            <p:nvPr/>
          </p:nvSpPr>
          <p:spPr bwMode="auto">
            <a:xfrm>
              <a:off x="4332" y="2613"/>
              <a:ext cx="589" cy="500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200" b="1">
                  <a:solidFill>
                    <a:schemeClr val="bg1"/>
                  </a:solidFill>
                  <a:latin typeface="Verdana" pitchFamily="34" charset="0"/>
                </a:rPr>
                <a:t>CPU</a:t>
              </a:r>
              <a:endParaRPr lang="en-US" altLang="en-US" sz="1200" b="1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35875" name="Rectangle 57"/>
            <p:cNvSpPr>
              <a:spLocks noChangeArrowheads="1"/>
            </p:cNvSpPr>
            <p:nvPr/>
          </p:nvSpPr>
          <p:spPr bwMode="auto">
            <a:xfrm>
              <a:off x="4967" y="2478"/>
              <a:ext cx="589" cy="771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200" b="1">
                  <a:solidFill>
                    <a:schemeClr val="bg1"/>
                  </a:solidFill>
                  <a:latin typeface="Verdana" pitchFamily="34" charset="0"/>
                </a:rPr>
                <a:t>GPU</a:t>
              </a:r>
              <a:endParaRPr lang="en-US" altLang="en-US" sz="1200" b="1">
                <a:solidFill>
                  <a:schemeClr val="bg1"/>
                </a:solidFill>
                <a:latin typeface="Verdana" pitchFamily="34" charset="0"/>
              </a:endParaRPr>
            </a:p>
          </p:txBody>
        </p:sp>
      </p:grpSp>
      <p:sp>
        <p:nvSpPr>
          <p:cNvPr id="35860" name="Line 58"/>
          <p:cNvSpPr>
            <a:spLocks noChangeShapeType="1"/>
          </p:cNvSpPr>
          <p:nvPr/>
        </p:nvSpPr>
        <p:spPr bwMode="auto">
          <a:xfrm flipH="1" flipV="1">
            <a:off x="4643438" y="1254125"/>
            <a:ext cx="2160587" cy="504825"/>
          </a:xfrm>
          <a:prstGeom prst="line">
            <a:avLst/>
          </a:prstGeom>
          <a:noFill/>
          <a:ln w="12700">
            <a:solidFill>
              <a:srgbClr val="CC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61" name="Line 59"/>
          <p:cNvSpPr>
            <a:spLocks noChangeShapeType="1"/>
          </p:cNvSpPr>
          <p:nvPr/>
        </p:nvSpPr>
        <p:spPr bwMode="auto">
          <a:xfrm flipH="1" flipV="1">
            <a:off x="2843213" y="2262188"/>
            <a:ext cx="1122362" cy="352425"/>
          </a:xfrm>
          <a:prstGeom prst="line">
            <a:avLst/>
          </a:prstGeom>
          <a:noFill/>
          <a:ln w="12700">
            <a:solidFill>
              <a:srgbClr val="CC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62" name="Rectangle 60"/>
          <p:cNvSpPr>
            <a:spLocks noChangeArrowheads="1"/>
          </p:cNvSpPr>
          <p:nvPr/>
        </p:nvSpPr>
        <p:spPr bwMode="auto">
          <a:xfrm>
            <a:off x="1108075" y="3270250"/>
            <a:ext cx="16176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>
                <a:latin typeface="Verdana" pitchFamily="34" charset="0"/>
              </a:rPr>
              <a:t>2 ≤   n ≤ 8   cores</a:t>
            </a:r>
            <a:endParaRPr lang="en-US" altLang="en-US" sz="1200">
              <a:latin typeface="Verdana" pitchFamily="34" charset="0"/>
            </a:endParaRPr>
          </a:p>
        </p:txBody>
      </p:sp>
      <p:sp>
        <p:nvSpPr>
          <p:cNvPr id="35863" name="Rectangle 61"/>
          <p:cNvSpPr>
            <a:spLocks noChangeArrowheads="1"/>
          </p:cNvSpPr>
          <p:nvPr/>
        </p:nvSpPr>
        <p:spPr bwMode="auto">
          <a:xfrm>
            <a:off x="1123950" y="5948363"/>
            <a:ext cx="15001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>
                <a:latin typeface="Verdana" pitchFamily="34" charset="0"/>
              </a:rPr>
              <a:t>General purpose </a:t>
            </a:r>
            <a:br>
              <a:rPr lang="hu-HU" altLang="en-US" sz="1200">
                <a:latin typeface="Verdana" pitchFamily="34" charset="0"/>
              </a:rPr>
            </a:br>
            <a:r>
              <a:rPr lang="hu-HU" altLang="en-US" sz="1200">
                <a:latin typeface="Verdana" pitchFamily="34" charset="0"/>
              </a:rPr>
              <a:t>computing</a:t>
            </a:r>
            <a:endParaRPr lang="en-US" altLang="en-US" sz="1200">
              <a:latin typeface="Verdana" pitchFamily="34" charset="0"/>
            </a:endParaRPr>
          </a:p>
        </p:txBody>
      </p:sp>
      <p:sp>
        <p:nvSpPr>
          <p:cNvPr id="35864" name="Rectangle 62"/>
          <p:cNvSpPr>
            <a:spLocks noChangeArrowheads="1"/>
          </p:cNvSpPr>
          <p:nvPr/>
        </p:nvSpPr>
        <p:spPr bwMode="auto">
          <a:xfrm>
            <a:off x="2894013" y="5948363"/>
            <a:ext cx="209867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Verdana" pitchFamily="34" charset="0"/>
              </a:rPr>
              <a:t>Experimental systems,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Verdana" pitchFamily="34" charset="0"/>
              </a:rPr>
              <a:t>p</a:t>
            </a:r>
            <a:r>
              <a:rPr lang="hu-HU" altLang="en-US" sz="1200">
                <a:latin typeface="Verdana" pitchFamily="34" charset="0"/>
              </a:rPr>
              <a:t>rototypes/</a:t>
            </a:r>
            <a:r>
              <a:rPr lang="en-US" altLang="en-US" sz="1200">
                <a:latin typeface="Verdana" pitchFamily="34" charset="0"/>
              </a:rPr>
              <a:t>in production</a:t>
            </a:r>
          </a:p>
        </p:txBody>
      </p:sp>
      <p:sp>
        <p:nvSpPr>
          <p:cNvPr id="35865" name="Rectangle 63"/>
          <p:cNvSpPr>
            <a:spLocks noChangeArrowheads="1"/>
          </p:cNvSpPr>
          <p:nvPr/>
        </p:nvSpPr>
        <p:spPr bwMode="auto">
          <a:xfrm>
            <a:off x="5191125" y="5948363"/>
            <a:ext cx="1470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>
                <a:latin typeface="Verdana" pitchFamily="34" charset="0"/>
              </a:rPr>
              <a:t>MM/3D/HPC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>
                <a:latin typeface="Verdana" pitchFamily="34" charset="0"/>
              </a:rPr>
              <a:t>production stage</a:t>
            </a:r>
            <a:endParaRPr lang="en-US" altLang="en-US" sz="1200">
              <a:latin typeface="Verdana" pitchFamily="34" charset="0"/>
            </a:endParaRPr>
          </a:p>
        </p:txBody>
      </p:sp>
      <p:sp>
        <p:nvSpPr>
          <p:cNvPr id="35866" name="Line 65"/>
          <p:cNvSpPr>
            <a:spLocks noChangeShapeType="1"/>
          </p:cNvSpPr>
          <p:nvPr/>
        </p:nvSpPr>
        <p:spPr bwMode="auto">
          <a:xfrm flipV="1">
            <a:off x="6035675" y="2295525"/>
            <a:ext cx="863600" cy="360363"/>
          </a:xfrm>
          <a:prstGeom prst="line">
            <a:avLst/>
          </a:prstGeom>
          <a:noFill/>
          <a:ln w="12700">
            <a:solidFill>
              <a:srgbClr val="CC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67" name="Line 66"/>
          <p:cNvSpPr>
            <a:spLocks noChangeShapeType="1"/>
          </p:cNvSpPr>
          <p:nvPr/>
        </p:nvSpPr>
        <p:spPr bwMode="auto">
          <a:xfrm flipH="1" flipV="1">
            <a:off x="6899275" y="2295525"/>
            <a:ext cx="792163" cy="288925"/>
          </a:xfrm>
          <a:prstGeom prst="line">
            <a:avLst/>
          </a:prstGeom>
          <a:noFill/>
          <a:ln w="12700">
            <a:solidFill>
              <a:srgbClr val="CC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68" name="Line 67"/>
          <p:cNvSpPr>
            <a:spLocks noChangeShapeType="1"/>
          </p:cNvSpPr>
          <p:nvPr/>
        </p:nvSpPr>
        <p:spPr bwMode="auto">
          <a:xfrm flipV="1">
            <a:off x="1039813" y="3622675"/>
            <a:ext cx="844550" cy="323850"/>
          </a:xfrm>
          <a:prstGeom prst="line">
            <a:avLst/>
          </a:prstGeom>
          <a:noFill/>
          <a:ln w="12700">
            <a:solidFill>
              <a:srgbClr val="CC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69" name="Line 68"/>
          <p:cNvSpPr>
            <a:spLocks noChangeShapeType="1"/>
          </p:cNvSpPr>
          <p:nvPr/>
        </p:nvSpPr>
        <p:spPr bwMode="auto">
          <a:xfrm>
            <a:off x="1884363" y="3627438"/>
            <a:ext cx="792162" cy="284162"/>
          </a:xfrm>
          <a:prstGeom prst="line">
            <a:avLst/>
          </a:prstGeom>
          <a:noFill/>
          <a:ln w="12700">
            <a:solidFill>
              <a:srgbClr val="CC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7253" name="Oval 69"/>
          <p:cNvSpPr>
            <a:spLocks noChangeArrowheads="1"/>
          </p:cNvSpPr>
          <p:nvPr/>
        </p:nvSpPr>
        <p:spPr bwMode="auto">
          <a:xfrm>
            <a:off x="2984500" y="2273300"/>
            <a:ext cx="2095500" cy="3746500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35871" name="Rectangle 7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mtClean="0"/>
              <a:t>2.</a:t>
            </a:r>
            <a:r>
              <a:rPr lang="en-US" altLang="en-US" smtClean="0"/>
              <a:t>2</a:t>
            </a:r>
            <a:r>
              <a:rPr lang="hu-HU" altLang="en-US" smtClean="0"/>
              <a:t> </a:t>
            </a:r>
            <a:r>
              <a:rPr lang="en-US" altLang="en-US" smtClean="0"/>
              <a:t>Sokmagos </a:t>
            </a:r>
            <a:r>
              <a:rPr lang="hu-HU" altLang="en-US" smtClean="0"/>
              <a:t>processzorok (1)</a:t>
            </a:r>
            <a:endParaRPr lang="en-US" altLang="en-US" smtClean="0"/>
          </a:p>
        </p:txBody>
      </p:sp>
      <p:sp>
        <p:nvSpPr>
          <p:cNvPr id="71" name="Rectangle 87"/>
          <p:cNvSpPr>
            <a:spLocks noChangeArrowheads="1"/>
          </p:cNvSpPr>
          <p:nvPr/>
        </p:nvSpPr>
        <p:spPr bwMode="auto">
          <a:xfrm>
            <a:off x="6950075" y="5948363"/>
            <a:ext cx="1470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200">
                <a:latin typeface="Verdana" pitchFamily="34" charset="0"/>
              </a:rPr>
              <a:t>HPC</a:t>
            </a:r>
            <a:r>
              <a:rPr lang="en-US" altLang="en-US" sz="1200">
                <a:latin typeface="Verdana" pitchFamily="34" charset="0"/>
              </a:rPr>
              <a:t>, mobiles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Verdana" pitchFamily="34" charset="0"/>
              </a:rPr>
              <a:t>production stage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77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725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mtClean="0"/>
              <a:t>2.</a:t>
            </a:r>
            <a:r>
              <a:rPr lang="en-US" altLang="en-US" smtClean="0"/>
              <a:t>2</a:t>
            </a:r>
            <a:r>
              <a:rPr lang="hu-HU" altLang="en-US" smtClean="0"/>
              <a:t> </a:t>
            </a:r>
            <a:r>
              <a:rPr lang="en-US" altLang="en-US" smtClean="0"/>
              <a:t>Sokmagos </a:t>
            </a:r>
            <a:r>
              <a:rPr lang="hu-HU" altLang="en-US" smtClean="0"/>
              <a:t>processzorok (</a:t>
            </a:r>
            <a:r>
              <a:rPr lang="en-US" altLang="en-US" smtClean="0"/>
              <a:t>2</a:t>
            </a:r>
            <a:r>
              <a:rPr lang="hu-HU" altLang="en-US" smtClean="0"/>
              <a:t>)</a:t>
            </a:r>
            <a:endParaRPr lang="en-US" altLang="en-US" smtClean="0"/>
          </a:p>
        </p:txBody>
      </p:sp>
      <p:sp>
        <p:nvSpPr>
          <p:cNvPr id="36867" name="Text Box 5"/>
          <p:cNvSpPr txBox="1">
            <a:spLocks noChangeArrowheads="1"/>
          </p:cNvSpPr>
          <p:nvPr/>
        </p:nvSpPr>
        <p:spPr bwMode="auto">
          <a:xfrm>
            <a:off x="200025" y="735013"/>
            <a:ext cx="3001963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00CC"/>
                </a:solidFill>
                <a:latin typeface="Verdana" pitchFamily="34" charset="0"/>
              </a:rPr>
              <a:t>2.2 Sokmagos processzorok</a:t>
            </a:r>
          </a:p>
        </p:txBody>
      </p:sp>
      <p:sp>
        <p:nvSpPr>
          <p:cNvPr id="148486" name="Text Box 6"/>
          <p:cNvSpPr txBox="1">
            <a:spLocks noChangeArrowheads="1"/>
          </p:cNvSpPr>
          <p:nvPr/>
        </p:nvSpPr>
        <p:spPr bwMode="auto">
          <a:xfrm>
            <a:off x="230188" y="1073150"/>
            <a:ext cx="8826904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A </a:t>
            </a:r>
            <a:r>
              <a:rPr lang="en-US" altLang="en-US" sz="1400" dirty="0" err="1">
                <a:latin typeface="Verdana" pitchFamily="34" charset="0"/>
              </a:rPr>
              <a:t>magszám</a:t>
            </a:r>
            <a:r>
              <a:rPr lang="en-US" altLang="en-US" sz="1400" dirty="0">
                <a:latin typeface="Verdana" pitchFamily="34" charset="0"/>
              </a:rPr>
              <a:t> </a:t>
            </a:r>
            <a:r>
              <a:rPr lang="en-US" altLang="en-US" sz="1400" dirty="0" err="1">
                <a:latin typeface="Verdana" pitchFamily="34" charset="0"/>
              </a:rPr>
              <a:t>növekedésével</a:t>
            </a:r>
            <a:r>
              <a:rPr lang="en-US" altLang="en-US" sz="1400" dirty="0">
                <a:latin typeface="Verdana" pitchFamily="34" charset="0"/>
              </a:rPr>
              <a:t>, </a:t>
            </a:r>
            <a:r>
              <a:rPr lang="en-US" altLang="en-US" sz="1400" dirty="0" err="1">
                <a:latin typeface="Verdana" pitchFamily="34" charset="0"/>
              </a:rPr>
              <a:t>bizonyos</a:t>
            </a:r>
            <a:r>
              <a:rPr lang="en-US" altLang="en-US" sz="1400" dirty="0">
                <a:latin typeface="Verdana" pitchFamily="34" charset="0"/>
              </a:rPr>
              <a:t> </a:t>
            </a:r>
            <a:r>
              <a:rPr lang="en-US" altLang="en-US" sz="1400" dirty="0" err="1">
                <a:latin typeface="Verdana" pitchFamily="34" charset="0"/>
              </a:rPr>
              <a:t>magszámot</a:t>
            </a:r>
            <a:r>
              <a:rPr lang="en-US" altLang="en-US" sz="1400" dirty="0">
                <a:latin typeface="Verdana" pitchFamily="34" charset="0"/>
              </a:rPr>
              <a:t> </a:t>
            </a:r>
            <a:r>
              <a:rPr lang="en-US" altLang="en-US" sz="1400" dirty="0" err="1">
                <a:latin typeface="Verdana" pitchFamily="34" charset="0"/>
              </a:rPr>
              <a:t>követően</a:t>
            </a:r>
            <a:r>
              <a:rPr lang="en-US" altLang="en-US" sz="1400" dirty="0">
                <a:latin typeface="Verdana" pitchFamily="34" charset="0"/>
              </a:rPr>
              <a:t> (</a:t>
            </a:r>
            <a:r>
              <a:rPr lang="en-US" altLang="en-US" sz="1400" dirty="0" err="1">
                <a:latin typeface="Verdana" pitchFamily="34" charset="0"/>
              </a:rPr>
              <a:t>jellemzően</a:t>
            </a:r>
            <a:r>
              <a:rPr lang="en-US" altLang="en-US" sz="1400" dirty="0">
                <a:latin typeface="Verdana" pitchFamily="34" charset="0"/>
              </a:rPr>
              <a:t> </a:t>
            </a:r>
            <a:r>
              <a:rPr lang="en-US" altLang="en-US" sz="1400" dirty="0">
                <a:solidFill>
                  <a:srgbClr val="0000CC"/>
                </a:solidFill>
                <a:latin typeface="Verdana" pitchFamily="34" charset="0"/>
              </a:rPr>
              <a:t>8-16 </a:t>
            </a:r>
            <a:r>
              <a:rPr lang="en-US" altLang="en-US" sz="1400" dirty="0" err="1">
                <a:solidFill>
                  <a:srgbClr val="0000CC"/>
                </a:solidFill>
                <a:latin typeface="Verdana" pitchFamily="34" charset="0"/>
              </a:rPr>
              <a:t>magtól</a:t>
            </a:r>
            <a:r>
              <a:rPr lang="en-US" altLang="en-US" sz="1400" dirty="0">
                <a:solidFill>
                  <a:srgbClr val="0000CC"/>
                </a:solidFill>
                <a:latin typeface="Verdana" pitchFamily="34" charset="0"/>
              </a:rPr>
              <a:t> </a:t>
            </a:r>
            <a:r>
              <a:rPr lang="en-US" altLang="en-US" sz="1400" dirty="0" err="1">
                <a:solidFill>
                  <a:srgbClr val="0000CC"/>
                </a:solidFill>
                <a:latin typeface="Verdana" pitchFamily="34" charset="0"/>
              </a:rPr>
              <a:t>kezdve</a:t>
            </a:r>
            <a:r>
              <a:rPr lang="en-US" altLang="en-US" sz="1400" dirty="0">
                <a:latin typeface="Verdana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a </a:t>
            </a:r>
            <a:r>
              <a:rPr lang="en-US" altLang="en-US" sz="1400" dirty="0" err="1">
                <a:solidFill>
                  <a:srgbClr val="FF0000"/>
                </a:solidFill>
                <a:latin typeface="Verdana" pitchFamily="34" charset="0"/>
              </a:rPr>
              <a:t>hagyományos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en-US" altLang="en-US" sz="1400" dirty="0" err="1">
                <a:solidFill>
                  <a:srgbClr val="FF0000"/>
                </a:solidFill>
                <a:latin typeface="Verdana" pitchFamily="34" charset="0"/>
              </a:rPr>
              <a:t>processzor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en-US" altLang="en-US" sz="1400" dirty="0" err="1">
                <a:solidFill>
                  <a:srgbClr val="FF0000"/>
                </a:solidFill>
                <a:latin typeface="Verdana" pitchFamily="34" charset="0"/>
              </a:rPr>
              <a:t>architektúrák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en-US" altLang="en-US" sz="1400" dirty="0" err="1">
                <a:solidFill>
                  <a:srgbClr val="FF0000"/>
                </a:solidFill>
                <a:latin typeface="Verdana" pitchFamily="34" charset="0"/>
              </a:rPr>
              <a:t>már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en-US" altLang="en-US" sz="1400" dirty="0" err="1">
                <a:solidFill>
                  <a:srgbClr val="FF0000"/>
                </a:solidFill>
                <a:latin typeface="Verdana" pitchFamily="34" charset="0"/>
              </a:rPr>
              <a:t>nem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en-US" altLang="en-US" sz="1400" dirty="0" err="1">
                <a:solidFill>
                  <a:srgbClr val="FF0000"/>
                </a:solidFill>
                <a:latin typeface="Verdana" pitchFamily="34" charset="0"/>
              </a:rPr>
              <a:t>voltak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en-US" altLang="en-US" sz="1400" dirty="0" err="1">
                <a:solidFill>
                  <a:srgbClr val="FF0000"/>
                </a:solidFill>
                <a:latin typeface="Verdana" pitchFamily="34" charset="0"/>
              </a:rPr>
              <a:t>alkalmazhatóak</a:t>
            </a:r>
            <a:r>
              <a:rPr lang="en-US" altLang="en-US" sz="1400" dirty="0">
                <a:latin typeface="Verdana" pitchFamily="34" charset="0"/>
              </a:rPr>
              <a:t>, </a:t>
            </a:r>
            <a:r>
              <a:rPr lang="en-US" altLang="en-US" sz="1400" dirty="0" err="1">
                <a:latin typeface="Verdana" pitchFamily="34" charset="0"/>
              </a:rPr>
              <a:t>így</a:t>
            </a:r>
            <a:r>
              <a:rPr lang="en-US" altLang="en-US" sz="1400" dirty="0">
                <a:latin typeface="Verdana" pitchFamily="34" charset="0"/>
              </a:rPr>
              <a:t> pl. </a:t>
            </a:r>
            <a:r>
              <a:rPr lang="en-US" altLang="en-US" sz="1400" dirty="0" err="1">
                <a:latin typeface="Verdana" pitchFamily="34" charset="0"/>
              </a:rPr>
              <a:t>nem</a:t>
            </a:r>
            <a:r>
              <a:rPr lang="en-US" altLang="en-US" sz="1400" dirty="0">
                <a:latin typeface="Verdana" pitchFamily="34" charset="0"/>
              </a:rPr>
              <a:t> </a:t>
            </a:r>
            <a:r>
              <a:rPr lang="en-US" altLang="en-US" sz="1400" dirty="0" err="1">
                <a:latin typeface="Verdana" pitchFamily="34" charset="0"/>
              </a:rPr>
              <a:t>tudták</a:t>
            </a:r>
            <a:endParaRPr lang="en-US" altLang="en-US" sz="14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</a:t>
            </a:r>
            <a:r>
              <a:rPr lang="en-US" altLang="en-US" sz="1400" dirty="0" err="1">
                <a:latin typeface="Verdana" pitchFamily="34" charset="0"/>
              </a:rPr>
              <a:t>biztosítani</a:t>
            </a:r>
            <a:r>
              <a:rPr lang="en-US" altLang="en-US" sz="1400" dirty="0">
                <a:latin typeface="Verdana" pitchFamily="34" charset="0"/>
              </a:rPr>
              <a:t> a </a:t>
            </a:r>
            <a:r>
              <a:rPr lang="en-US" altLang="en-US" sz="1400" dirty="0" err="1">
                <a:latin typeface="Verdana" pitchFamily="34" charset="0"/>
              </a:rPr>
              <a:t>jekentősen</a:t>
            </a:r>
            <a:r>
              <a:rPr lang="en-US" altLang="en-US" sz="1400" dirty="0">
                <a:latin typeface="Verdana" pitchFamily="34" charset="0"/>
              </a:rPr>
              <a:t> </a:t>
            </a:r>
            <a:r>
              <a:rPr lang="en-US" altLang="en-US" sz="1400" dirty="0" err="1">
                <a:latin typeface="Verdana" pitchFamily="34" charset="0"/>
              </a:rPr>
              <a:t>megnőtt</a:t>
            </a:r>
            <a:r>
              <a:rPr lang="en-US" altLang="en-US" sz="1400" dirty="0">
                <a:latin typeface="Verdana" pitchFamily="34" charset="0"/>
              </a:rPr>
              <a:t>  </a:t>
            </a:r>
            <a:r>
              <a:rPr lang="en-US" altLang="en-US" sz="1400" dirty="0" err="1">
                <a:latin typeface="Verdana" pitchFamily="34" charset="0"/>
              </a:rPr>
              <a:t>memória-sávszélesség</a:t>
            </a:r>
            <a:r>
              <a:rPr lang="en-US" altLang="en-US" sz="1400" dirty="0">
                <a:latin typeface="Verdana" pitchFamily="34" charset="0"/>
              </a:rPr>
              <a:t> </a:t>
            </a:r>
            <a:r>
              <a:rPr lang="en-US" altLang="en-US" sz="1400" dirty="0" err="1">
                <a:latin typeface="Verdana" pitchFamily="34" charset="0"/>
              </a:rPr>
              <a:t>igényt</a:t>
            </a:r>
            <a:r>
              <a:rPr lang="en-US" altLang="en-US" sz="1400" dirty="0">
                <a:latin typeface="Verdana" pitchFamily="34" charset="0"/>
              </a:rPr>
              <a:t> </a:t>
            </a:r>
            <a:r>
              <a:rPr lang="en-US" altLang="en-US" sz="1400" dirty="0" err="1">
                <a:latin typeface="Verdana" pitchFamily="34" charset="0"/>
              </a:rPr>
              <a:t>vagy</a:t>
            </a:r>
            <a:r>
              <a:rPr lang="en-US" altLang="en-US" sz="1400" dirty="0">
                <a:latin typeface="Verdana" pitchFamily="34" charset="0"/>
              </a:rPr>
              <a:t> a </a:t>
            </a:r>
            <a:r>
              <a:rPr lang="en-US" altLang="en-US" sz="1400" dirty="0" err="1">
                <a:latin typeface="Verdana" pitchFamily="34" charset="0"/>
              </a:rPr>
              <a:t>magok</a:t>
            </a:r>
            <a:r>
              <a:rPr lang="en-US" altLang="en-US" sz="1400" dirty="0">
                <a:latin typeface="Verdana" pitchFamily="34" charset="0"/>
              </a:rPr>
              <a:t> </a:t>
            </a:r>
            <a:r>
              <a:rPr lang="en-US" altLang="en-US" sz="1400" dirty="0" err="1">
                <a:latin typeface="Verdana" pitchFamily="34" charset="0"/>
              </a:rPr>
              <a:t>közötti</a:t>
            </a:r>
            <a:r>
              <a:rPr lang="en-US" altLang="en-US" sz="1400" dirty="0">
                <a:latin typeface="Verdana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</a:t>
            </a:r>
            <a:r>
              <a:rPr lang="en-US" altLang="en-US" sz="1400" dirty="0" err="1">
                <a:latin typeface="Verdana" pitchFamily="34" charset="0"/>
              </a:rPr>
              <a:t>gyors</a:t>
            </a:r>
            <a:r>
              <a:rPr lang="en-US" altLang="en-US" sz="1400" dirty="0">
                <a:latin typeface="Verdana" pitchFamily="34" charset="0"/>
              </a:rPr>
              <a:t> </a:t>
            </a:r>
            <a:r>
              <a:rPr lang="en-US" altLang="en-US" sz="1400" dirty="0" err="1">
                <a:latin typeface="Verdana" pitchFamily="34" charset="0"/>
              </a:rPr>
              <a:t>adatátvitelt</a:t>
            </a:r>
            <a:r>
              <a:rPr lang="en-US" altLang="en-US" sz="1400" dirty="0">
                <a:latin typeface="Verdana" pitchFamily="34" charset="0"/>
              </a:rPr>
              <a:t>, </a:t>
            </a:r>
            <a:r>
              <a:rPr lang="en-US" altLang="en-US" sz="1400" dirty="0" err="1">
                <a:latin typeface="Verdana" pitchFamily="34" charset="0"/>
              </a:rPr>
              <a:t>ezért</a:t>
            </a:r>
            <a:r>
              <a:rPr lang="en-US" altLang="en-US" sz="1400" dirty="0">
                <a:latin typeface="Verdana" pitchFamily="34" charset="0"/>
              </a:rPr>
              <a:t> </a:t>
            </a:r>
            <a:r>
              <a:rPr lang="en-US" altLang="en-US" sz="1400" dirty="0" err="1">
                <a:solidFill>
                  <a:srgbClr val="0000CC"/>
                </a:solidFill>
                <a:latin typeface="Verdana" pitchFamily="34" charset="0"/>
              </a:rPr>
              <a:t>új</a:t>
            </a:r>
            <a:r>
              <a:rPr lang="en-US" altLang="en-US" sz="1400" dirty="0">
                <a:solidFill>
                  <a:srgbClr val="0000CC"/>
                </a:solidFill>
                <a:latin typeface="Verdana" pitchFamily="34" charset="0"/>
              </a:rPr>
              <a:t> </a:t>
            </a:r>
            <a:r>
              <a:rPr lang="en-US" altLang="en-US" sz="1400" dirty="0" err="1">
                <a:solidFill>
                  <a:srgbClr val="0000CC"/>
                </a:solidFill>
                <a:latin typeface="Verdana" pitchFamily="34" charset="0"/>
              </a:rPr>
              <a:t>architektúrális</a:t>
            </a:r>
            <a:r>
              <a:rPr lang="en-US" altLang="en-US" sz="1400" dirty="0">
                <a:solidFill>
                  <a:srgbClr val="0000CC"/>
                </a:solidFill>
                <a:latin typeface="Verdana" pitchFamily="34" charset="0"/>
              </a:rPr>
              <a:t> </a:t>
            </a:r>
            <a:r>
              <a:rPr lang="en-US" altLang="en-US" sz="1400" dirty="0" err="1">
                <a:solidFill>
                  <a:srgbClr val="0000CC"/>
                </a:solidFill>
                <a:latin typeface="Verdana" pitchFamily="34" charset="0"/>
              </a:rPr>
              <a:t>megoldások</a:t>
            </a:r>
            <a:r>
              <a:rPr lang="en-US" altLang="en-US" sz="1400" dirty="0">
                <a:solidFill>
                  <a:srgbClr val="0000CC"/>
                </a:solidFill>
                <a:latin typeface="Verdana" pitchFamily="34" charset="0"/>
              </a:rPr>
              <a:t> </a:t>
            </a:r>
            <a:r>
              <a:rPr lang="en-US" altLang="en-US" sz="1400" dirty="0" err="1">
                <a:solidFill>
                  <a:srgbClr val="0000CC"/>
                </a:solidFill>
                <a:latin typeface="Verdana" pitchFamily="34" charset="0"/>
              </a:rPr>
              <a:t>kifejlesztése</a:t>
            </a:r>
            <a:r>
              <a:rPr lang="en-US" altLang="en-US" sz="1400" dirty="0">
                <a:solidFill>
                  <a:srgbClr val="0000CC"/>
                </a:solidFill>
                <a:latin typeface="Verdana" pitchFamily="34" charset="0"/>
              </a:rPr>
              <a:t> </a:t>
            </a:r>
            <a:r>
              <a:rPr lang="en-US" altLang="en-US" sz="1400" dirty="0" err="1">
                <a:solidFill>
                  <a:srgbClr val="0000CC"/>
                </a:solidFill>
                <a:latin typeface="Verdana" pitchFamily="34" charset="0"/>
              </a:rPr>
              <a:t>vált</a:t>
            </a:r>
            <a:r>
              <a:rPr lang="en-US" altLang="en-US" sz="1400" dirty="0">
                <a:solidFill>
                  <a:srgbClr val="0000CC"/>
                </a:solidFill>
                <a:latin typeface="Verdana" pitchFamily="34" charset="0"/>
              </a:rPr>
              <a:t> </a:t>
            </a:r>
            <a:r>
              <a:rPr lang="en-US" altLang="en-US" sz="1400" dirty="0" err="1">
                <a:solidFill>
                  <a:srgbClr val="0000CC"/>
                </a:solidFill>
                <a:latin typeface="Verdana" pitchFamily="34" charset="0"/>
              </a:rPr>
              <a:t>szükségessé</a:t>
            </a:r>
            <a:r>
              <a:rPr lang="en-US" altLang="en-US" sz="1400" dirty="0">
                <a:solidFill>
                  <a:srgbClr val="0000CC"/>
                </a:solidFill>
                <a:latin typeface="Verdana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A </a:t>
            </a:r>
            <a:r>
              <a:rPr lang="en-US" altLang="en-US" sz="1400" dirty="0" err="1">
                <a:latin typeface="Verdana" pitchFamily="34" charset="0"/>
              </a:rPr>
              <a:t>nagy</a:t>
            </a:r>
            <a:r>
              <a:rPr lang="en-US" altLang="en-US" sz="1400" dirty="0">
                <a:latin typeface="Verdana" pitchFamily="34" charset="0"/>
              </a:rPr>
              <a:t> </a:t>
            </a:r>
            <a:r>
              <a:rPr lang="en-US" altLang="en-US" sz="1400" dirty="0" err="1">
                <a:latin typeface="Verdana" pitchFamily="34" charset="0"/>
              </a:rPr>
              <a:t>magszám</a:t>
            </a:r>
            <a:r>
              <a:rPr lang="en-US" altLang="en-US" sz="1400" dirty="0">
                <a:latin typeface="Verdana" pitchFamily="34" charset="0"/>
              </a:rPr>
              <a:t> </a:t>
            </a:r>
            <a:r>
              <a:rPr lang="en-US" altLang="en-US" sz="1400" dirty="0" err="1">
                <a:latin typeface="Verdana" pitchFamily="34" charset="0"/>
              </a:rPr>
              <a:t>miatt</a:t>
            </a:r>
            <a:r>
              <a:rPr lang="en-US" altLang="en-US" sz="1400" dirty="0">
                <a:latin typeface="Verdana" pitchFamily="34" charset="0"/>
              </a:rPr>
              <a:t> </a:t>
            </a:r>
            <a:r>
              <a:rPr lang="en-US" altLang="en-US" sz="1400" dirty="0" err="1">
                <a:latin typeface="Verdana" pitchFamily="34" charset="0"/>
              </a:rPr>
              <a:t>szükségszerűen</a:t>
            </a:r>
            <a:r>
              <a:rPr lang="en-US" altLang="en-US" sz="1400" dirty="0">
                <a:latin typeface="Verdana" pitchFamily="34" charset="0"/>
              </a:rPr>
              <a:t> </a:t>
            </a:r>
            <a:r>
              <a:rPr lang="en-US" altLang="en-US" sz="1400" dirty="0" err="1">
                <a:latin typeface="Verdana" pitchFamily="34" charset="0"/>
              </a:rPr>
              <a:t>új</a:t>
            </a:r>
            <a:r>
              <a:rPr lang="en-US" altLang="en-US" sz="1400" dirty="0">
                <a:latin typeface="Verdana" pitchFamily="34" charset="0"/>
              </a:rPr>
              <a:t> </a:t>
            </a:r>
            <a:r>
              <a:rPr lang="en-US" altLang="en-US" sz="1400" dirty="0" err="1">
                <a:latin typeface="Verdana" pitchFamily="34" charset="0"/>
              </a:rPr>
              <a:t>architektúrájú</a:t>
            </a:r>
            <a:r>
              <a:rPr lang="en-US" altLang="en-US" sz="1400" dirty="0">
                <a:latin typeface="Verdana" pitchFamily="34" charset="0"/>
              </a:rPr>
              <a:t> </a:t>
            </a:r>
            <a:r>
              <a:rPr lang="en-US" altLang="en-US" sz="1400" dirty="0" err="1">
                <a:latin typeface="Verdana" pitchFamily="34" charset="0"/>
              </a:rPr>
              <a:t>processzorokat</a:t>
            </a:r>
            <a:r>
              <a:rPr lang="en-US" altLang="en-US" sz="1400" dirty="0">
                <a:latin typeface="Verdana" pitchFamily="34" charset="0"/>
              </a:rPr>
              <a:t> a </a:t>
            </a:r>
            <a:r>
              <a:rPr lang="en-US" altLang="en-US" sz="1400" dirty="0" err="1">
                <a:solidFill>
                  <a:srgbClr val="0000CC"/>
                </a:solidFill>
                <a:latin typeface="Verdana" pitchFamily="34" charset="0"/>
              </a:rPr>
              <a:t>hagyományos</a:t>
            </a:r>
            <a:endParaRPr lang="en-US" altLang="en-US" sz="1400" dirty="0">
              <a:solidFill>
                <a:srgbClr val="0000CC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CC"/>
                </a:solidFill>
                <a:latin typeface="Verdana" pitchFamily="34" charset="0"/>
              </a:rPr>
              <a:t>   </a:t>
            </a:r>
            <a:r>
              <a:rPr lang="en-US" altLang="en-US" sz="1400" dirty="0" err="1">
                <a:solidFill>
                  <a:srgbClr val="0000CC"/>
                </a:solidFill>
                <a:latin typeface="Verdana" pitchFamily="34" charset="0"/>
              </a:rPr>
              <a:t>többmagos</a:t>
            </a:r>
            <a:r>
              <a:rPr lang="en-US" altLang="en-US" sz="1400" dirty="0">
                <a:solidFill>
                  <a:srgbClr val="0000CC"/>
                </a:solidFill>
                <a:latin typeface="Verdana" pitchFamily="34" charset="0"/>
              </a:rPr>
              <a:t> </a:t>
            </a:r>
            <a:r>
              <a:rPr lang="en-US" altLang="en-US" sz="1400" dirty="0" err="1">
                <a:solidFill>
                  <a:srgbClr val="0000CC"/>
                </a:solidFill>
                <a:latin typeface="Verdana" pitchFamily="34" charset="0"/>
              </a:rPr>
              <a:t>processzoroktól</a:t>
            </a:r>
            <a:r>
              <a:rPr lang="en-US" altLang="en-US" sz="1400" dirty="0">
                <a:latin typeface="Verdana" pitchFamily="34" charset="0"/>
              </a:rPr>
              <a:t> </a:t>
            </a:r>
            <a:r>
              <a:rPr lang="en-US" altLang="en-US" sz="1400" dirty="0" err="1">
                <a:latin typeface="Verdana" pitchFamily="34" charset="0"/>
              </a:rPr>
              <a:t>való</a:t>
            </a:r>
            <a:r>
              <a:rPr lang="en-US" altLang="en-US" sz="1400" dirty="0">
                <a:latin typeface="Verdana" pitchFamily="34" charset="0"/>
              </a:rPr>
              <a:t> </a:t>
            </a:r>
            <a:r>
              <a:rPr lang="en-US" altLang="en-US" sz="1400" dirty="0" err="1">
                <a:latin typeface="Verdana" pitchFamily="34" charset="0"/>
              </a:rPr>
              <a:t>megkülönböztetés</a:t>
            </a:r>
            <a:r>
              <a:rPr lang="en-US" altLang="en-US" sz="1400" dirty="0">
                <a:latin typeface="Verdana" pitchFamily="34" charset="0"/>
              </a:rPr>
              <a:t> </a:t>
            </a:r>
            <a:r>
              <a:rPr lang="en-US" altLang="en-US" sz="1400" dirty="0" err="1">
                <a:latin typeface="Verdana" pitchFamily="34" charset="0"/>
              </a:rPr>
              <a:t>érdekében</a:t>
            </a:r>
            <a:r>
              <a:rPr lang="en-US" altLang="en-US" sz="1400" dirty="0">
                <a:latin typeface="Verdana" pitchFamily="34" charset="0"/>
              </a:rPr>
              <a:t> </a:t>
            </a:r>
            <a:r>
              <a:rPr lang="en-US" altLang="en-US" sz="1400" dirty="0" err="1">
                <a:solidFill>
                  <a:srgbClr val="FF0000"/>
                </a:solidFill>
                <a:latin typeface="Verdana" pitchFamily="34" charset="0"/>
              </a:rPr>
              <a:t>sokmagos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en-US" altLang="en-US" sz="1400" dirty="0">
                <a:latin typeface="Verdana" pitchFamily="34" charset="0"/>
              </a:rPr>
              <a:t>(many core)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</a:t>
            </a:r>
            <a:r>
              <a:rPr lang="en-US" altLang="en-US" sz="1400" dirty="0" err="1">
                <a:solidFill>
                  <a:srgbClr val="FF0000"/>
                </a:solidFill>
                <a:latin typeface="Verdana" pitchFamily="34" charset="0"/>
              </a:rPr>
              <a:t>processzoroknak</a:t>
            </a:r>
            <a:r>
              <a:rPr lang="en-US" altLang="en-US" sz="1400" dirty="0">
                <a:latin typeface="Verdana" pitchFamily="34" charset="0"/>
              </a:rPr>
              <a:t> </a:t>
            </a:r>
            <a:r>
              <a:rPr lang="en-US" altLang="en-US" sz="1400" dirty="0" err="1">
                <a:latin typeface="Verdana" pitchFamily="34" charset="0"/>
              </a:rPr>
              <a:t>szokás</a:t>
            </a:r>
            <a:r>
              <a:rPr lang="en-US" altLang="en-US" sz="1400" dirty="0">
                <a:latin typeface="Verdana" pitchFamily="34" charset="0"/>
              </a:rPr>
              <a:t> </a:t>
            </a:r>
            <a:r>
              <a:rPr lang="en-US" altLang="en-US" sz="1400" dirty="0" err="1">
                <a:latin typeface="Verdana" pitchFamily="34" charset="0"/>
              </a:rPr>
              <a:t>nevezni</a:t>
            </a:r>
            <a:r>
              <a:rPr lang="en-US" altLang="en-US" sz="1400" dirty="0">
                <a:latin typeface="Verdana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84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84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84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84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84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84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4"/>
          <p:cNvSpPr txBox="1">
            <a:spLocks noChangeArrowheads="1"/>
          </p:cNvSpPr>
          <p:nvPr/>
        </p:nvSpPr>
        <p:spPr bwMode="auto">
          <a:xfrm>
            <a:off x="222250" y="673100"/>
            <a:ext cx="4238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3399"/>
                </a:solidFill>
                <a:latin typeface="Verdana" pitchFamily="34" charset="0"/>
              </a:rPr>
              <a:t>Intel sokmagos processorfejlesztései </a:t>
            </a:r>
            <a:r>
              <a:rPr lang="en-US" altLang="en-US" sz="1400">
                <a:latin typeface="Verdana" pitchFamily="34" charset="0"/>
              </a:rPr>
              <a:t>[</a:t>
            </a:r>
            <a:r>
              <a:rPr lang="hu-HU" altLang="en-US" sz="1400">
                <a:latin typeface="Verdana" pitchFamily="34" charset="0"/>
              </a:rPr>
              <a:t>1</a:t>
            </a:r>
            <a:r>
              <a:rPr lang="en-US" altLang="en-US" sz="1400">
                <a:latin typeface="Verdana" pitchFamily="34" charset="0"/>
              </a:rPr>
              <a:t>]</a:t>
            </a:r>
          </a:p>
        </p:txBody>
      </p:sp>
      <p:pic>
        <p:nvPicPr>
          <p:cNvPr id="3789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268413"/>
            <a:ext cx="8893175" cy="481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2" name="Text Box 8"/>
          <p:cNvSpPr txBox="1">
            <a:spLocks noChangeArrowheads="1"/>
          </p:cNvSpPr>
          <p:nvPr/>
        </p:nvSpPr>
        <p:spPr bwMode="auto">
          <a:xfrm>
            <a:off x="3260725" y="1936750"/>
            <a:ext cx="12382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Verdana" pitchFamily="34" charset="0"/>
              </a:rPr>
              <a:t>80 core Tile </a:t>
            </a:r>
          </a:p>
        </p:txBody>
      </p:sp>
      <p:sp>
        <p:nvSpPr>
          <p:cNvPr id="37893" name="Text Box 9"/>
          <p:cNvSpPr txBox="1">
            <a:spLocks noChangeArrowheads="1"/>
          </p:cNvSpPr>
          <p:nvPr/>
        </p:nvSpPr>
        <p:spPr bwMode="auto">
          <a:xfrm>
            <a:off x="5160963" y="1963738"/>
            <a:ext cx="56356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Verdana" pitchFamily="34" charset="0"/>
              </a:rPr>
              <a:t>SCC </a:t>
            </a:r>
          </a:p>
        </p:txBody>
      </p:sp>
      <p:sp>
        <p:nvSpPr>
          <p:cNvPr id="37894" name="Text Box 10"/>
          <p:cNvSpPr txBox="1">
            <a:spLocks noChangeArrowheads="1"/>
          </p:cNvSpPr>
          <p:nvPr/>
        </p:nvSpPr>
        <p:spPr bwMode="auto">
          <a:xfrm>
            <a:off x="6084888" y="1963738"/>
            <a:ext cx="13398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Verdana" pitchFamily="34" charset="0"/>
              </a:rPr>
              <a:t>Knights Ferry</a:t>
            </a:r>
          </a:p>
        </p:txBody>
      </p:sp>
      <p:sp>
        <p:nvSpPr>
          <p:cNvPr id="37895" name="Text Box 11"/>
          <p:cNvSpPr txBox="1">
            <a:spLocks noChangeArrowheads="1"/>
          </p:cNvSpPr>
          <p:nvPr/>
        </p:nvSpPr>
        <p:spPr bwMode="auto">
          <a:xfrm>
            <a:off x="7389813" y="1785938"/>
            <a:ext cx="1465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Verdana" pitchFamily="34" charset="0"/>
              </a:rPr>
              <a:t>Knights Corner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Verdana" pitchFamily="34" charset="0"/>
              </a:rPr>
              <a:t>Xeon Phi </a:t>
            </a:r>
          </a:p>
        </p:txBody>
      </p:sp>
      <p:sp>
        <p:nvSpPr>
          <p:cNvPr id="37896" name="Oval 13"/>
          <p:cNvSpPr>
            <a:spLocks noChangeArrowheads="1"/>
          </p:cNvSpPr>
          <p:nvPr/>
        </p:nvSpPr>
        <p:spPr bwMode="auto">
          <a:xfrm>
            <a:off x="1162050" y="4652963"/>
            <a:ext cx="1144588" cy="1223962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37897" name="Rectangle 70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2.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2</a:t>
            </a: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Sokmagos p</a:t>
            </a: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rocesszorok (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3</a:t>
            </a: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)</a:t>
            </a:r>
            <a:endParaRPr lang="en-US" altLang="en-US" sz="18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37898" name="Text Box 14"/>
          <p:cNvSpPr txBox="1">
            <a:spLocks noChangeArrowheads="1"/>
          </p:cNvSpPr>
          <p:nvPr/>
        </p:nvSpPr>
        <p:spPr bwMode="auto">
          <a:xfrm>
            <a:off x="2057400" y="1936750"/>
            <a:ext cx="11255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bg1"/>
                </a:solidFill>
                <a:latin typeface="Verdana" pitchFamily="34" charset="0"/>
              </a:rPr>
              <a:t>C++ library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bg1"/>
                </a:solidFill>
                <a:latin typeface="Verdana" pitchFamily="34" charset="0"/>
              </a:rPr>
              <a:t>for MC proc.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38915" name="Text Box 4"/>
          <p:cNvSpPr txBox="1">
            <a:spLocks noChangeArrowheads="1"/>
          </p:cNvSpPr>
          <p:nvPr/>
        </p:nvSpPr>
        <p:spPr bwMode="auto">
          <a:xfrm>
            <a:off x="241300" y="722313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400">
              <a:latin typeface="Verdana" pitchFamily="34" charset="0"/>
            </a:endParaRPr>
          </a:p>
        </p:txBody>
      </p:sp>
      <p:sp>
        <p:nvSpPr>
          <p:cNvPr id="38916" name="Text Box 5"/>
          <p:cNvSpPr txBox="1">
            <a:spLocks noChangeArrowheads="1"/>
          </p:cNvSpPr>
          <p:nvPr/>
        </p:nvSpPr>
        <p:spPr bwMode="auto">
          <a:xfrm>
            <a:off x="238125" y="735013"/>
            <a:ext cx="45735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00CC"/>
                </a:solidFill>
                <a:latin typeface="Verdana" pitchFamily="34" charset="0"/>
              </a:rPr>
              <a:t>A tárgyalt sokmagos processzorfejlesztések</a:t>
            </a:r>
          </a:p>
        </p:txBody>
      </p:sp>
      <p:sp>
        <p:nvSpPr>
          <p:cNvPr id="38917" name="Rectangle 2"/>
          <p:cNvSpPr>
            <a:spLocks noChangeArrowheads="1"/>
          </p:cNvSpPr>
          <p:nvPr/>
        </p:nvSpPr>
        <p:spPr bwMode="auto">
          <a:xfrm>
            <a:off x="4011613" y="1377950"/>
            <a:ext cx="92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8918" name="Text Box 4"/>
          <p:cNvSpPr txBox="1">
            <a:spLocks noChangeArrowheads="1"/>
          </p:cNvSpPr>
          <p:nvPr/>
        </p:nvSpPr>
        <p:spPr bwMode="auto">
          <a:xfrm>
            <a:off x="47625" y="1628775"/>
            <a:ext cx="3905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 </a:t>
            </a:r>
            <a:endParaRPr lang="en-US" altLang="en-US" sz="18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38919" name="Text Box 22"/>
          <p:cNvSpPr txBox="1">
            <a:spLocks noChangeArrowheads="1"/>
          </p:cNvSpPr>
          <p:nvPr/>
        </p:nvSpPr>
        <p:spPr bwMode="auto">
          <a:xfrm>
            <a:off x="436563" y="1136650"/>
            <a:ext cx="5467651" cy="2343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5000"/>
              </a:spcAft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2.2.1 Intel </a:t>
            </a:r>
            <a:r>
              <a:rPr lang="en-US" altLang="en-US" sz="1400" dirty="0" err="1">
                <a:latin typeface="Verdana" pitchFamily="34" charset="0"/>
              </a:rPr>
              <a:t>Larrabee</a:t>
            </a:r>
            <a:r>
              <a:rPr lang="en-US" altLang="en-US" sz="1400" dirty="0">
                <a:latin typeface="Verdana" pitchFamily="34" charset="0"/>
              </a:rPr>
              <a:t> </a:t>
            </a:r>
            <a:r>
              <a:rPr lang="en-US" altLang="en-US" sz="1400" dirty="0" err="1">
                <a:latin typeface="Verdana" pitchFamily="34" charset="0"/>
              </a:rPr>
              <a:t>processzora</a:t>
            </a:r>
            <a:endParaRPr lang="en-US" altLang="en-US" sz="14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spcAft>
                <a:spcPct val="35000"/>
              </a:spcAft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2.2.2 Intel Tiled </a:t>
            </a:r>
            <a:r>
              <a:rPr lang="en-US" altLang="en-US" sz="1400" dirty="0" err="1">
                <a:latin typeface="Verdana" pitchFamily="34" charset="0"/>
              </a:rPr>
              <a:t>processzora</a:t>
            </a:r>
            <a:endParaRPr lang="en-US" altLang="en-US" sz="14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spcAft>
                <a:spcPct val="35000"/>
              </a:spcAft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2.2.3 Intel SCC </a:t>
            </a:r>
            <a:r>
              <a:rPr lang="en-US" altLang="en-US" sz="1400" dirty="0" err="1">
                <a:latin typeface="Verdana" pitchFamily="34" charset="0"/>
              </a:rPr>
              <a:t>processzora</a:t>
            </a:r>
            <a:endParaRPr lang="en-US" altLang="en-US" sz="14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spcAft>
                <a:spcPct val="35000"/>
              </a:spcAft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2.2.4 Intel MIC (Many Integrated Core)/</a:t>
            </a:r>
            <a:r>
              <a:rPr lang="en-US" altLang="en-US" sz="1400" dirty="0" err="1">
                <a:latin typeface="Verdana" pitchFamily="34" charset="0"/>
              </a:rPr>
              <a:t>Xeom</a:t>
            </a:r>
            <a:r>
              <a:rPr lang="en-US" altLang="en-US" sz="1400" dirty="0">
                <a:latin typeface="Verdana" pitchFamily="34" charset="0"/>
              </a:rPr>
              <a:t> Phi </a:t>
            </a:r>
            <a:r>
              <a:rPr lang="en-US" altLang="en-US" sz="1400" dirty="0" err="1">
                <a:latin typeface="Verdana" pitchFamily="34" charset="0"/>
              </a:rPr>
              <a:t>családja</a:t>
            </a:r>
            <a:endParaRPr lang="en-US" altLang="en-US" sz="14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spcAft>
                <a:spcPct val="35000"/>
              </a:spcAft>
              <a:buFontTx/>
              <a:buNone/>
            </a:pPr>
            <a:r>
              <a:rPr lang="en-US" altLang="en-US" sz="1400" dirty="0" smtClean="0">
                <a:latin typeface="Verdana" pitchFamily="34" charset="0"/>
              </a:rPr>
              <a:t>         2.2.4.1Áttekintés         </a:t>
            </a:r>
          </a:p>
          <a:p>
            <a:pPr eaLnBrk="1" hangingPunct="1">
              <a:spcBef>
                <a:spcPct val="0"/>
              </a:spcBef>
              <a:spcAft>
                <a:spcPct val="35000"/>
              </a:spcAft>
              <a:buFontTx/>
              <a:buNone/>
            </a:pPr>
            <a:r>
              <a:rPr lang="en-US" altLang="en-US" sz="1400" dirty="0" smtClean="0">
                <a:latin typeface="Verdana" pitchFamily="34" charset="0"/>
              </a:rPr>
              <a:t>         2.2.4.2 </a:t>
            </a:r>
            <a:r>
              <a:rPr lang="en-US" altLang="en-US" sz="1400" dirty="0">
                <a:latin typeface="Verdana" pitchFamily="34" charset="0"/>
              </a:rPr>
              <a:t>Intel Knights Ferry </a:t>
            </a:r>
            <a:r>
              <a:rPr lang="en-US" altLang="en-US" sz="1400" dirty="0" err="1">
                <a:latin typeface="Verdana" pitchFamily="34" charset="0"/>
              </a:rPr>
              <a:t>processzor</a:t>
            </a:r>
            <a:r>
              <a:rPr lang="en-US" altLang="en-US" sz="1400" dirty="0">
                <a:latin typeface="Verdana" pitchFamily="34" charset="0"/>
              </a:rPr>
              <a:t> </a:t>
            </a:r>
            <a:r>
              <a:rPr lang="en-US" altLang="en-US" sz="1400" dirty="0" err="1">
                <a:latin typeface="Verdana" pitchFamily="34" charset="0"/>
              </a:rPr>
              <a:t>családja</a:t>
            </a:r>
            <a:endParaRPr lang="en-US" altLang="en-US" sz="14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spcAft>
                <a:spcPct val="35000"/>
              </a:spcAft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</a:t>
            </a:r>
            <a:r>
              <a:rPr lang="en-US" altLang="en-US" sz="1400" dirty="0" smtClean="0">
                <a:latin typeface="Verdana" pitchFamily="34" charset="0"/>
              </a:rPr>
              <a:t> 2.2.4.3 </a:t>
            </a:r>
            <a:r>
              <a:rPr lang="en-US" altLang="en-US" sz="1400" dirty="0">
                <a:latin typeface="Verdana" pitchFamily="34" charset="0"/>
              </a:rPr>
              <a:t>Intel Knights Corner </a:t>
            </a:r>
            <a:r>
              <a:rPr lang="en-US" altLang="en-US" sz="1400" dirty="0" err="1">
                <a:latin typeface="Verdana" pitchFamily="34" charset="0"/>
              </a:rPr>
              <a:t>processzor</a:t>
            </a:r>
            <a:r>
              <a:rPr lang="en-US" altLang="en-US" sz="1400" dirty="0">
                <a:latin typeface="Verdana" pitchFamily="34" charset="0"/>
              </a:rPr>
              <a:t> </a:t>
            </a:r>
            <a:r>
              <a:rPr lang="en-US" altLang="en-US" sz="1400" dirty="0" err="1" smtClean="0">
                <a:latin typeface="Verdana" pitchFamily="34" charset="0"/>
              </a:rPr>
              <a:t>családja</a:t>
            </a:r>
            <a:endParaRPr lang="en-US" altLang="en-US" sz="1400" dirty="0" smtClean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spcAft>
                <a:spcPct val="35000"/>
              </a:spcAft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        2.2.4.4 Intel Knights Landing </a:t>
            </a:r>
            <a:r>
              <a:rPr lang="en-US" altLang="en-US" sz="1400" dirty="0" err="1" smtClean="0">
                <a:latin typeface="Verdana" pitchFamily="34" charset="0"/>
              </a:rPr>
              <a:t>processzorcsaládja</a:t>
            </a:r>
            <a:r>
              <a:rPr lang="en-US" altLang="en-US" sz="1400" dirty="0" smtClean="0">
                <a:latin typeface="Verdana" pitchFamily="34" charset="0"/>
              </a:rPr>
              <a:t>  </a:t>
            </a:r>
            <a:endParaRPr lang="en-US" altLang="en-US" sz="1400" dirty="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0" y="200025"/>
            <a:ext cx="9144000" cy="457200"/>
          </a:xfrm>
          <a:prstGeom prst="rect">
            <a:avLst/>
          </a:prstGeom>
          <a:solidFill>
            <a:srgbClr val="00003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2400">
                <a:solidFill>
                  <a:schemeClr val="bg1"/>
                </a:solidFill>
              </a:rPr>
              <a:t>Áttekintés</a:t>
            </a:r>
          </a:p>
        </p:txBody>
      </p:sp>
      <p:sp>
        <p:nvSpPr>
          <p:cNvPr id="22531" name="AutoShape 13"/>
          <p:cNvSpPr>
            <a:spLocks noChangeArrowheads="1"/>
          </p:cNvSpPr>
          <p:nvPr/>
        </p:nvSpPr>
        <p:spPr bwMode="auto">
          <a:xfrm>
            <a:off x="1001713" y="1268413"/>
            <a:ext cx="7491412" cy="361950"/>
          </a:xfrm>
          <a:prstGeom prst="roundRect">
            <a:avLst>
              <a:gd name="adj" fmla="val 0"/>
            </a:avLst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1. Többmagos processzorok megjelenésének szükségszerűsége</a:t>
            </a:r>
          </a:p>
        </p:txBody>
      </p:sp>
      <p:sp>
        <p:nvSpPr>
          <p:cNvPr id="22532" name="Text Box 14"/>
          <p:cNvSpPr txBox="1">
            <a:spLocks noChangeArrowheads="1"/>
          </p:cNvSpPr>
          <p:nvPr/>
        </p:nvSpPr>
        <p:spPr bwMode="auto">
          <a:xfrm>
            <a:off x="609600" y="1228725"/>
            <a:ext cx="3905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 </a:t>
            </a:r>
          </a:p>
        </p:txBody>
      </p:sp>
      <p:sp>
        <p:nvSpPr>
          <p:cNvPr id="22533" name="AutoShape 15"/>
          <p:cNvSpPr>
            <a:spLocks noChangeArrowheads="1"/>
          </p:cNvSpPr>
          <p:nvPr/>
        </p:nvSpPr>
        <p:spPr bwMode="auto">
          <a:xfrm>
            <a:off x="1001713" y="1773238"/>
            <a:ext cx="7491412" cy="361950"/>
          </a:xfrm>
          <a:prstGeom prst="roundRect">
            <a:avLst>
              <a:gd name="adj" fmla="val 0"/>
            </a:avLst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2. Homogén többmagos processzorok </a:t>
            </a:r>
          </a:p>
        </p:txBody>
      </p:sp>
      <p:sp>
        <p:nvSpPr>
          <p:cNvPr id="22534" name="Text Box 16"/>
          <p:cNvSpPr txBox="1">
            <a:spLocks noChangeArrowheads="1"/>
          </p:cNvSpPr>
          <p:nvPr/>
        </p:nvSpPr>
        <p:spPr bwMode="auto">
          <a:xfrm>
            <a:off x="609600" y="1733550"/>
            <a:ext cx="3905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 </a:t>
            </a:r>
          </a:p>
        </p:txBody>
      </p:sp>
      <p:sp>
        <p:nvSpPr>
          <p:cNvPr id="22535" name="AutoShape 17"/>
          <p:cNvSpPr>
            <a:spLocks noChangeArrowheads="1"/>
          </p:cNvSpPr>
          <p:nvPr/>
        </p:nvSpPr>
        <p:spPr bwMode="auto">
          <a:xfrm>
            <a:off x="1001713" y="3400425"/>
            <a:ext cx="7491412" cy="406400"/>
          </a:xfrm>
          <a:prstGeom prst="roundRect">
            <a:avLst>
              <a:gd name="adj" fmla="val 0"/>
            </a:avLst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231775" indent="-231775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3. Heterogén többmagos processzorok</a:t>
            </a:r>
          </a:p>
        </p:txBody>
      </p:sp>
      <p:sp>
        <p:nvSpPr>
          <p:cNvPr id="22536" name="Text Box 18"/>
          <p:cNvSpPr txBox="1">
            <a:spLocks noChangeArrowheads="1"/>
          </p:cNvSpPr>
          <p:nvPr/>
        </p:nvSpPr>
        <p:spPr bwMode="auto">
          <a:xfrm>
            <a:off x="609600" y="3346450"/>
            <a:ext cx="3905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 </a:t>
            </a:r>
          </a:p>
        </p:txBody>
      </p:sp>
      <p:sp>
        <p:nvSpPr>
          <p:cNvPr id="22537" name="AutoShape 19"/>
          <p:cNvSpPr>
            <a:spLocks noChangeArrowheads="1"/>
          </p:cNvSpPr>
          <p:nvPr/>
        </p:nvSpPr>
        <p:spPr bwMode="auto">
          <a:xfrm>
            <a:off x="1511300" y="2301875"/>
            <a:ext cx="6981825" cy="417513"/>
          </a:xfrm>
          <a:prstGeom prst="roundRect">
            <a:avLst>
              <a:gd name="adj" fmla="val 0"/>
            </a:avLst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2.1 Hagyományos többmagos processzorok</a:t>
            </a:r>
          </a:p>
        </p:txBody>
      </p:sp>
      <p:sp>
        <p:nvSpPr>
          <p:cNvPr id="22538" name="Text Box 20"/>
          <p:cNvSpPr txBox="1">
            <a:spLocks noChangeArrowheads="1"/>
          </p:cNvSpPr>
          <p:nvPr/>
        </p:nvSpPr>
        <p:spPr bwMode="auto">
          <a:xfrm>
            <a:off x="1138238" y="2262188"/>
            <a:ext cx="3905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 </a:t>
            </a:r>
          </a:p>
        </p:txBody>
      </p:sp>
      <p:sp>
        <p:nvSpPr>
          <p:cNvPr id="22539" name="AutoShape 25"/>
          <p:cNvSpPr>
            <a:spLocks noChangeArrowheads="1"/>
          </p:cNvSpPr>
          <p:nvPr/>
        </p:nvSpPr>
        <p:spPr bwMode="auto">
          <a:xfrm>
            <a:off x="1465263" y="3975100"/>
            <a:ext cx="7027862" cy="400050"/>
          </a:xfrm>
          <a:prstGeom prst="roundRect">
            <a:avLst>
              <a:gd name="adj" fmla="val 0"/>
            </a:avLst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3.1 Mester/szolga elvű többmagos processzorok</a:t>
            </a:r>
          </a:p>
        </p:txBody>
      </p:sp>
      <p:sp>
        <p:nvSpPr>
          <p:cNvPr id="22540" name="Text Box 26"/>
          <p:cNvSpPr txBox="1">
            <a:spLocks noChangeArrowheads="1"/>
          </p:cNvSpPr>
          <p:nvPr/>
        </p:nvSpPr>
        <p:spPr bwMode="auto">
          <a:xfrm>
            <a:off x="1138238" y="3960813"/>
            <a:ext cx="3905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 </a:t>
            </a:r>
          </a:p>
        </p:txBody>
      </p:sp>
      <p:sp>
        <p:nvSpPr>
          <p:cNvPr id="22541" name="AutoShape 27"/>
          <p:cNvSpPr>
            <a:spLocks noChangeArrowheads="1"/>
          </p:cNvSpPr>
          <p:nvPr/>
        </p:nvSpPr>
        <p:spPr bwMode="auto">
          <a:xfrm>
            <a:off x="1460500" y="4513263"/>
            <a:ext cx="7032625" cy="400050"/>
          </a:xfrm>
          <a:prstGeom prst="roundRect">
            <a:avLst>
              <a:gd name="adj" fmla="val 0"/>
            </a:avLst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3.2 Csatolt többmagos processzorok</a:t>
            </a:r>
          </a:p>
        </p:txBody>
      </p:sp>
      <p:sp>
        <p:nvSpPr>
          <p:cNvPr id="22542" name="Text Box 28"/>
          <p:cNvSpPr txBox="1">
            <a:spLocks noChangeArrowheads="1"/>
          </p:cNvSpPr>
          <p:nvPr/>
        </p:nvSpPr>
        <p:spPr bwMode="auto">
          <a:xfrm>
            <a:off x="1138238" y="4537075"/>
            <a:ext cx="3905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 </a:t>
            </a:r>
          </a:p>
        </p:txBody>
      </p:sp>
      <p:sp>
        <p:nvSpPr>
          <p:cNvPr id="22543" name="AutoShape 33"/>
          <p:cNvSpPr>
            <a:spLocks noChangeArrowheads="1"/>
          </p:cNvSpPr>
          <p:nvPr/>
        </p:nvSpPr>
        <p:spPr bwMode="auto">
          <a:xfrm>
            <a:off x="1000125" y="5068888"/>
            <a:ext cx="7493000" cy="368300"/>
          </a:xfrm>
          <a:prstGeom prst="roundRect">
            <a:avLst>
              <a:gd name="adj" fmla="val 0"/>
            </a:avLst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231775" indent="-231775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4. Kitekintés</a:t>
            </a:r>
          </a:p>
        </p:txBody>
      </p:sp>
      <p:sp>
        <p:nvSpPr>
          <p:cNvPr id="22544" name="Text Box 34"/>
          <p:cNvSpPr txBox="1">
            <a:spLocks noChangeArrowheads="1"/>
          </p:cNvSpPr>
          <p:nvPr/>
        </p:nvSpPr>
        <p:spPr bwMode="auto">
          <a:xfrm>
            <a:off x="609600" y="5065713"/>
            <a:ext cx="3905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 </a:t>
            </a:r>
          </a:p>
        </p:txBody>
      </p:sp>
      <p:sp>
        <p:nvSpPr>
          <p:cNvPr id="22545" name="AutoShape 37"/>
          <p:cNvSpPr>
            <a:spLocks noChangeArrowheads="1"/>
          </p:cNvSpPr>
          <p:nvPr/>
        </p:nvSpPr>
        <p:spPr bwMode="auto">
          <a:xfrm>
            <a:off x="1511300" y="2859088"/>
            <a:ext cx="6981825" cy="374650"/>
          </a:xfrm>
          <a:prstGeom prst="roundRect">
            <a:avLst>
              <a:gd name="adj" fmla="val 0"/>
            </a:avLst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2.2 Sokmagos processzorok</a:t>
            </a:r>
          </a:p>
        </p:txBody>
      </p:sp>
      <p:sp>
        <p:nvSpPr>
          <p:cNvPr id="22546" name="Text Box 38"/>
          <p:cNvSpPr txBox="1">
            <a:spLocks noChangeArrowheads="1"/>
          </p:cNvSpPr>
          <p:nvPr/>
        </p:nvSpPr>
        <p:spPr bwMode="auto">
          <a:xfrm>
            <a:off x="1138238" y="2819400"/>
            <a:ext cx="3905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0" y="2152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39939" name="AutoShape 3"/>
          <p:cNvSpPr>
            <a:spLocks noChangeArrowheads="1"/>
          </p:cNvSpPr>
          <p:nvPr/>
        </p:nvSpPr>
        <p:spPr bwMode="auto">
          <a:xfrm>
            <a:off x="841375" y="1263650"/>
            <a:ext cx="7359650" cy="531813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Verdana" pitchFamily="34" charset="0"/>
              </a:rPr>
              <a:t>2.2.1 </a:t>
            </a:r>
            <a:r>
              <a:rPr lang="hu-HU" altLang="en-US" sz="2000">
                <a:solidFill>
                  <a:schemeClr val="bg1"/>
                </a:solidFill>
                <a:latin typeface="Verdana" pitchFamily="34" charset="0"/>
              </a:rPr>
              <a:t>Intel Larrabee</a:t>
            </a:r>
            <a:r>
              <a:rPr lang="en-US" altLang="en-US" sz="2000">
                <a:solidFill>
                  <a:schemeClr val="bg1"/>
                </a:solidFill>
                <a:latin typeface="Verdana" pitchFamily="34" charset="0"/>
              </a:rPr>
              <a:t> processzora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4"/>
          <p:cNvSpPr txBox="1">
            <a:spLocks noChangeArrowheads="1"/>
          </p:cNvSpPr>
          <p:nvPr/>
        </p:nvSpPr>
        <p:spPr bwMode="auto">
          <a:xfrm>
            <a:off x="222250" y="673100"/>
            <a:ext cx="33782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3399"/>
                </a:solidFill>
                <a:latin typeface="Verdana" pitchFamily="34" charset="0"/>
              </a:rPr>
              <a:t>Intel’s way toward Xeon Phi </a:t>
            </a:r>
            <a:r>
              <a:rPr lang="en-US" altLang="en-US" sz="1400">
                <a:latin typeface="Verdana" pitchFamily="34" charset="0"/>
              </a:rPr>
              <a:t>[</a:t>
            </a:r>
            <a:r>
              <a:rPr lang="hu-HU" altLang="en-US" sz="1400">
                <a:latin typeface="Verdana" pitchFamily="34" charset="0"/>
              </a:rPr>
              <a:t>1</a:t>
            </a:r>
            <a:r>
              <a:rPr lang="en-US" altLang="en-US" sz="1400">
                <a:latin typeface="Verdana" pitchFamily="34" charset="0"/>
              </a:rPr>
              <a:t>]</a:t>
            </a:r>
          </a:p>
        </p:txBody>
      </p:sp>
      <p:pic>
        <p:nvPicPr>
          <p:cNvPr id="4096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268413"/>
            <a:ext cx="8893175" cy="481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4" name="Text Box 8"/>
          <p:cNvSpPr txBox="1">
            <a:spLocks noChangeArrowheads="1"/>
          </p:cNvSpPr>
          <p:nvPr/>
        </p:nvSpPr>
        <p:spPr bwMode="auto">
          <a:xfrm>
            <a:off x="3260725" y="1936750"/>
            <a:ext cx="12382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Verdana" pitchFamily="34" charset="0"/>
              </a:rPr>
              <a:t>80 core Tile </a:t>
            </a:r>
          </a:p>
        </p:txBody>
      </p:sp>
      <p:sp>
        <p:nvSpPr>
          <p:cNvPr id="40965" name="Text Box 9"/>
          <p:cNvSpPr txBox="1">
            <a:spLocks noChangeArrowheads="1"/>
          </p:cNvSpPr>
          <p:nvPr/>
        </p:nvSpPr>
        <p:spPr bwMode="auto">
          <a:xfrm>
            <a:off x="5160963" y="1963738"/>
            <a:ext cx="56356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Verdana" pitchFamily="34" charset="0"/>
              </a:rPr>
              <a:t>SCC </a:t>
            </a:r>
          </a:p>
        </p:txBody>
      </p:sp>
      <p:sp>
        <p:nvSpPr>
          <p:cNvPr id="40966" name="Text Box 10"/>
          <p:cNvSpPr txBox="1">
            <a:spLocks noChangeArrowheads="1"/>
          </p:cNvSpPr>
          <p:nvPr/>
        </p:nvSpPr>
        <p:spPr bwMode="auto">
          <a:xfrm>
            <a:off x="6097588" y="1976438"/>
            <a:ext cx="13398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Verdana" pitchFamily="34" charset="0"/>
              </a:rPr>
              <a:t>Knights Ferry</a:t>
            </a:r>
          </a:p>
        </p:txBody>
      </p:sp>
      <p:sp>
        <p:nvSpPr>
          <p:cNvPr id="40967" name="Text Box 11"/>
          <p:cNvSpPr txBox="1">
            <a:spLocks noChangeArrowheads="1"/>
          </p:cNvSpPr>
          <p:nvPr/>
        </p:nvSpPr>
        <p:spPr bwMode="auto">
          <a:xfrm>
            <a:off x="7389813" y="1798638"/>
            <a:ext cx="1465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Verdana" pitchFamily="34" charset="0"/>
              </a:rPr>
              <a:t>Knights Corner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Verdana" pitchFamily="34" charset="0"/>
              </a:rPr>
              <a:t>Xeon Phi </a:t>
            </a:r>
          </a:p>
        </p:txBody>
      </p:sp>
      <p:sp>
        <p:nvSpPr>
          <p:cNvPr id="40968" name="Oval 13"/>
          <p:cNvSpPr>
            <a:spLocks noChangeArrowheads="1"/>
          </p:cNvSpPr>
          <p:nvPr/>
        </p:nvSpPr>
        <p:spPr bwMode="auto">
          <a:xfrm>
            <a:off x="1162050" y="4652963"/>
            <a:ext cx="1144588" cy="1223962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40969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.</a:t>
            </a: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2.1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 Intel </a:t>
            </a: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Larrabee processzora 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(</a:t>
            </a: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1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4"/>
          <p:cNvSpPr txBox="1">
            <a:spLocks noChangeArrowheads="1"/>
          </p:cNvSpPr>
          <p:nvPr/>
        </p:nvSpPr>
        <p:spPr bwMode="auto">
          <a:xfrm>
            <a:off x="225425" y="1014413"/>
            <a:ext cx="8349465" cy="2162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25000"/>
              </a:spcAft>
              <a:buClrTx/>
              <a:buSzTx/>
              <a:buFontTx/>
              <a:buChar char="•"/>
            </a:pPr>
            <a:r>
              <a:rPr lang="en-US" altLang="en-US" sz="1400" dirty="0"/>
              <a:t> Intel MIC/Xeon Phi </a:t>
            </a:r>
            <a:r>
              <a:rPr lang="en-US" altLang="en-US" sz="1400" dirty="0" err="1"/>
              <a:t>családjainak</a:t>
            </a:r>
            <a:r>
              <a:rPr lang="en-US" altLang="en-US" sz="1400" dirty="0"/>
              <a:t> </a:t>
            </a:r>
            <a:r>
              <a:rPr lang="en-US" altLang="en-US" sz="1400" dirty="0" err="1"/>
              <a:t>az</a:t>
            </a:r>
            <a:r>
              <a:rPr lang="en-US" altLang="en-US" sz="1400" dirty="0"/>
              <a:t> </a:t>
            </a:r>
            <a:r>
              <a:rPr lang="en-US" altLang="en-US" sz="1400" dirty="0" err="1"/>
              <a:t>előfutára</a:t>
            </a:r>
            <a:r>
              <a:rPr lang="en-US" altLang="en-US" sz="1400" dirty="0"/>
              <a:t>.</a:t>
            </a:r>
          </a:p>
          <a:p>
            <a:pPr eaLnBrk="1" hangingPunct="1">
              <a:spcBef>
                <a:spcPct val="0"/>
              </a:spcBef>
              <a:spcAft>
                <a:spcPct val="25000"/>
              </a:spcAft>
              <a:buClrTx/>
              <a:buSzTx/>
              <a:buFontTx/>
              <a:buChar char="•"/>
            </a:pPr>
            <a:r>
              <a:rPr lang="en-US" altLang="en-US" sz="1400" dirty="0"/>
              <a:t> A </a:t>
            </a:r>
            <a:r>
              <a:rPr lang="en-US" altLang="en-US" sz="1400" dirty="0" err="1">
                <a:solidFill>
                  <a:srgbClr val="FF3300"/>
                </a:solidFill>
              </a:rPr>
              <a:t>Larrabee</a:t>
            </a:r>
            <a:r>
              <a:rPr lang="en-US" altLang="en-US" sz="1400" dirty="0">
                <a:solidFill>
                  <a:srgbClr val="FF3300"/>
                </a:solidFill>
              </a:rPr>
              <a:t> </a:t>
            </a:r>
            <a:r>
              <a:rPr lang="en-US" altLang="en-US" sz="1400" dirty="0" err="1"/>
              <a:t>projekt</a:t>
            </a:r>
            <a:r>
              <a:rPr lang="en-US" altLang="en-US" sz="1400" dirty="0"/>
              <a:t> </a:t>
            </a:r>
            <a:r>
              <a:rPr lang="en-US" altLang="en-US" sz="1400" dirty="0" err="1"/>
              <a:t>kezdete</a:t>
            </a:r>
            <a:r>
              <a:rPr lang="en-US" altLang="en-US" sz="1400" dirty="0"/>
              <a:t>: ~ 2005.</a:t>
            </a:r>
          </a:p>
          <a:p>
            <a:pPr eaLnBrk="1" hangingPunct="1">
              <a:spcBef>
                <a:spcPct val="0"/>
              </a:spcBef>
              <a:spcAft>
                <a:spcPct val="25000"/>
              </a:spcAft>
              <a:buClrTx/>
              <a:buSzTx/>
              <a:buFontTx/>
              <a:buChar char="•"/>
            </a:pPr>
            <a:r>
              <a:rPr lang="en-US" altLang="en-US" sz="1400" dirty="0"/>
              <a:t> </a:t>
            </a:r>
            <a:r>
              <a:rPr lang="en-US" altLang="en-US" sz="1400" dirty="0" err="1"/>
              <a:t>Első</a:t>
            </a:r>
            <a:r>
              <a:rPr lang="en-US" altLang="en-US" sz="1400" dirty="0"/>
              <a:t> </a:t>
            </a:r>
            <a:r>
              <a:rPr lang="en-US" altLang="en-US" sz="1400" dirty="0" err="1"/>
              <a:t>nyilvános</a:t>
            </a:r>
            <a:r>
              <a:rPr lang="en-US" altLang="en-US" sz="1400" dirty="0"/>
              <a:t> </a:t>
            </a:r>
            <a:r>
              <a:rPr lang="en-US" altLang="en-US" sz="1400" dirty="0" err="1"/>
              <a:t>prezentáció</a:t>
            </a:r>
            <a:r>
              <a:rPr lang="en-US" altLang="en-US" sz="1400" dirty="0"/>
              <a:t>: 12/2006 </a:t>
            </a:r>
            <a:r>
              <a:rPr lang="en-US" altLang="en-US" sz="1400" dirty="0" err="1"/>
              <a:t>egy</a:t>
            </a:r>
            <a:r>
              <a:rPr lang="en-US" altLang="en-US" sz="1400" dirty="0"/>
              <a:t> </a:t>
            </a:r>
            <a:r>
              <a:rPr lang="en-US" altLang="en-US" sz="1400" dirty="0" smtClean="0"/>
              <a:t>HPC workshop-on </a:t>
            </a:r>
            <a:r>
              <a:rPr lang="en-US" altLang="en-US" sz="1400" dirty="0"/>
              <a:t>[</a:t>
            </a:r>
            <a:r>
              <a:rPr lang="hu-HU" altLang="en-US" sz="1400" dirty="0"/>
              <a:t>2</a:t>
            </a:r>
            <a:r>
              <a:rPr lang="en-US" altLang="en-US" sz="1400" dirty="0" smtClean="0"/>
              <a:t>].</a:t>
            </a:r>
          </a:p>
          <a:p>
            <a:pPr eaLnBrk="1" hangingPunct="1">
              <a:spcBef>
                <a:spcPct val="0"/>
              </a:spcBef>
              <a:spcAft>
                <a:spcPct val="25000"/>
              </a:spcAft>
              <a:buClrTx/>
              <a:buSzTx/>
              <a:buFontTx/>
              <a:buChar char="•"/>
            </a:pPr>
            <a:r>
              <a:rPr lang="en-US" altLang="en-US" sz="1400" dirty="0"/>
              <a:t> </a:t>
            </a:r>
            <a:r>
              <a:rPr lang="en-US" altLang="en-US" sz="1400" dirty="0" err="1" smtClean="0"/>
              <a:t>Széleskörű</a:t>
            </a:r>
            <a:r>
              <a:rPr lang="en-US" altLang="en-US" sz="1400" dirty="0" smtClean="0"/>
              <a:t> </a:t>
            </a:r>
            <a:r>
              <a:rPr lang="en-US" altLang="en-US" sz="1400" dirty="0" err="1" smtClean="0"/>
              <a:t>bemuitatás</a:t>
            </a:r>
            <a:r>
              <a:rPr lang="en-US" altLang="en-US" sz="1400" dirty="0" smtClean="0"/>
              <a:t>: SIGGRAPH 2008 (8/2008)</a:t>
            </a:r>
            <a:endParaRPr lang="en-US" altLang="en-US" sz="14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1400" dirty="0"/>
              <a:t> A </a:t>
            </a:r>
            <a:r>
              <a:rPr lang="en-US" altLang="en-US" sz="1400" dirty="0" err="1"/>
              <a:t>projekt</a:t>
            </a:r>
            <a:r>
              <a:rPr lang="en-US" altLang="en-US" sz="1400" dirty="0"/>
              <a:t> </a:t>
            </a:r>
            <a:r>
              <a:rPr lang="en-US" altLang="en-US" sz="1400" dirty="0" err="1"/>
              <a:t>célja</a:t>
            </a:r>
            <a:r>
              <a:rPr lang="en-US" altLang="en-US" sz="1400" dirty="0"/>
              <a:t>: </a:t>
            </a:r>
            <a:r>
              <a:rPr lang="en-US" altLang="en-US" sz="1400" dirty="0" err="1"/>
              <a:t>sokmagos</a:t>
            </a:r>
            <a:r>
              <a:rPr lang="en-US" altLang="en-US" sz="1400" dirty="0"/>
              <a:t> </a:t>
            </a:r>
            <a:r>
              <a:rPr lang="en-US" altLang="en-US" sz="1400" dirty="0" err="1"/>
              <a:t>processzorcsalád</a:t>
            </a:r>
            <a:r>
              <a:rPr lang="en-US" altLang="en-US" sz="1400" dirty="0"/>
              <a:t> </a:t>
            </a:r>
            <a:r>
              <a:rPr lang="en-US" altLang="en-US" sz="1400" dirty="0" err="1"/>
              <a:t>kifejlesztése</a:t>
            </a:r>
            <a:r>
              <a:rPr lang="en-US" altLang="en-US" sz="1400" dirty="0"/>
              <a:t> </a:t>
            </a:r>
            <a:r>
              <a:rPr lang="en-US" altLang="en-US" sz="1400" dirty="0" err="1">
                <a:solidFill>
                  <a:srgbClr val="0000CC"/>
                </a:solidFill>
              </a:rPr>
              <a:t>grafikai</a:t>
            </a:r>
            <a:r>
              <a:rPr lang="en-US" altLang="en-US" sz="1400" dirty="0"/>
              <a:t> </a:t>
            </a:r>
            <a:r>
              <a:rPr lang="en-US" altLang="en-US" sz="1400" dirty="0" err="1"/>
              <a:t>és</a:t>
            </a:r>
            <a:r>
              <a:rPr lang="en-US" altLang="en-US" sz="1400" dirty="0"/>
              <a:t> </a:t>
            </a:r>
            <a:r>
              <a:rPr lang="en-US" altLang="en-US" sz="1400" dirty="0">
                <a:solidFill>
                  <a:srgbClr val="0000CC"/>
                </a:solidFill>
              </a:rPr>
              <a:t>HPC</a:t>
            </a:r>
            <a:r>
              <a:rPr lang="en-US" altLang="en-US" sz="1400" dirty="0"/>
              <a:t> </a:t>
            </a:r>
            <a:r>
              <a:rPr lang="en-US" altLang="en-US" sz="1400" dirty="0" err="1"/>
              <a:t>alkalmazésokra</a:t>
            </a:r>
            <a:endParaRPr lang="en-US" altLang="en-US" sz="1400" dirty="0"/>
          </a:p>
          <a:p>
            <a:pPr eaLnBrk="1" hangingPunct="1">
              <a:spcBef>
                <a:spcPct val="0"/>
              </a:spcBef>
              <a:spcAft>
                <a:spcPct val="25000"/>
              </a:spcAft>
              <a:buClrTx/>
              <a:buSzTx/>
              <a:buFontTx/>
              <a:buNone/>
            </a:pPr>
            <a:r>
              <a:rPr lang="en-US" altLang="en-US" sz="1400" dirty="0"/>
              <a:t>   (</a:t>
            </a:r>
            <a:r>
              <a:rPr lang="en-US" altLang="en-US" sz="1400" dirty="0" err="1"/>
              <a:t>nem</a:t>
            </a:r>
            <a:r>
              <a:rPr lang="en-US" altLang="en-US" sz="1400" dirty="0"/>
              <a:t> </a:t>
            </a:r>
            <a:r>
              <a:rPr lang="en-US" altLang="en-US" sz="1400" dirty="0" err="1"/>
              <a:t>csatolt</a:t>
            </a:r>
            <a:r>
              <a:rPr lang="en-US" altLang="en-US" sz="1400" dirty="0"/>
              <a:t> </a:t>
            </a:r>
            <a:r>
              <a:rPr lang="en-US" altLang="en-US" sz="1400" dirty="0" err="1"/>
              <a:t>processzor</a:t>
            </a:r>
            <a:r>
              <a:rPr lang="en-US" altLang="en-US" sz="1400" dirty="0"/>
              <a:t>!)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</a:pPr>
            <a:r>
              <a:rPr lang="en-US" altLang="en-US" sz="1400" dirty="0"/>
              <a:t> </a:t>
            </a:r>
            <a:r>
              <a:rPr lang="en-US" altLang="en-US" sz="1400" dirty="0" err="1"/>
              <a:t>Elvárt</a:t>
            </a:r>
            <a:r>
              <a:rPr lang="en-US" altLang="en-US" sz="1400" dirty="0"/>
              <a:t> </a:t>
            </a:r>
            <a:r>
              <a:rPr lang="en-US" altLang="en-US" sz="1400" dirty="0" err="1"/>
              <a:t>célteljesítmény</a:t>
            </a:r>
            <a:r>
              <a:rPr lang="en-US" altLang="en-US" sz="1400" dirty="0"/>
              <a:t>: </a:t>
            </a:r>
            <a:r>
              <a:rPr lang="en-US" altLang="en-US" sz="1400" dirty="0">
                <a:solidFill>
                  <a:srgbClr val="0000CC"/>
                </a:solidFill>
              </a:rPr>
              <a:t>0.4 – 1 TFLOPS</a:t>
            </a:r>
            <a:r>
              <a:rPr lang="en-US" altLang="en-US" sz="1400" dirty="0"/>
              <a:t> (16 – 24 mag </a:t>
            </a:r>
            <a:r>
              <a:rPr lang="en-US" altLang="en-US" sz="1400" dirty="0" err="1"/>
              <a:t>esetén</a:t>
            </a:r>
            <a:r>
              <a:rPr lang="en-US" altLang="en-US" sz="1400" dirty="0" smtClean="0"/>
              <a:t>).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1400" dirty="0" smtClean="0">
                <a:solidFill>
                  <a:srgbClr val="0000CC"/>
                </a:solidFill>
              </a:rPr>
              <a:t> </a:t>
            </a:r>
            <a:r>
              <a:rPr lang="en-US" altLang="en-US" sz="1400" dirty="0" smtClean="0"/>
              <a:t>A </a:t>
            </a:r>
            <a:r>
              <a:rPr lang="en-US" altLang="en-US" sz="1400" dirty="0" err="1" smtClean="0"/>
              <a:t>Larrabee</a:t>
            </a:r>
            <a:r>
              <a:rPr lang="en-US" altLang="en-US" sz="1400" dirty="0" smtClean="0"/>
              <a:t> project </a:t>
            </a:r>
            <a:r>
              <a:rPr lang="en-US" altLang="en-US" sz="1400" dirty="0" err="1" smtClean="0"/>
              <a:t>visszavonása</a:t>
            </a:r>
            <a:r>
              <a:rPr lang="en-US" altLang="en-US" sz="1400" dirty="0" smtClean="0"/>
              <a:t>: 12/2009.</a:t>
            </a:r>
            <a:endParaRPr lang="en-US" altLang="en-US" sz="1400" dirty="0"/>
          </a:p>
        </p:txBody>
      </p:sp>
      <p:sp>
        <p:nvSpPr>
          <p:cNvPr id="41987" name="Text Box 8"/>
          <p:cNvSpPr txBox="1">
            <a:spLocks noChangeArrowheads="1"/>
          </p:cNvSpPr>
          <p:nvPr/>
        </p:nvSpPr>
        <p:spPr bwMode="auto">
          <a:xfrm>
            <a:off x="225425" y="661988"/>
            <a:ext cx="21828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b="1">
                <a:solidFill>
                  <a:srgbClr val="003399"/>
                </a:solidFill>
              </a:rPr>
              <a:t>2.2.1 Intel Larrabee</a:t>
            </a:r>
          </a:p>
        </p:txBody>
      </p:sp>
      <p:sp>
        <p:nvSpPr>
          <p:cNvPr id="41988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en-US" sz="1800">
                <a:solidFill>
                  <a:schemeClr val="bg1"/>
                </a:solidFill>
              </a:rPr>
              <a:t>2</a:t>
            </a:r>
            <a:r>
              <a:rPr lang="en-US" altLang="en-US" sz="1800">
                <a:solidFill>
                  <a:schemeClr val="bg1"/>
                </a:solidFill>
              </a:rPr>
              <a:t>.</a:t>
            </a:r>
            <a:r>
              <a:rPr lang="hu-HU" altLang="en-US" sz="1800">
                <a:solidFill>
                  <a:schemeClr val="bg1"/>
                </a:solidFill>
              </a:rPr>
              <a:t>2.1</a:t>
            </a:r>
            <a:r>
              <a:rPr lang="en-US" altLang="en-US" sz="1800">
                <a:solidFill>
                  <a:schemeClr val="bg1"/>
                </a:solidFill>
              </a:rPr>
              <a:t> Intel </a:t>
            </a:r>
            <a:r>
              <a:rPr lang="hu-HU" altLang="en-US" sz="1800">
                <a:solidFill>
                  <a:schemeClr val="bg1"/>
                </a:solidFill>
              </a:rPr>
              <a:t>Larrabee processzora </a:t>
            </a:r>
            <a:r>
              <a:rPr lang="en-US" altLang="en-US" sz="1800">
                <a:solidFill>
                  <a:schemeClr val="bg1"/>
                </a:solidFill>
              </a:rPr>
              <a:t>(</a:t>
            </a:r>
            <a:r>
              <a:rPr lang="hu-HU" altLang="en-US" sz="1800">
                <a:solidFill>
                  <a:schemeClr val="bg1"/>
                </a:solidFill>
              </a:rPr>
              <a:t>2</a:t>
            </a:r>
            <a:r>
              <a:rPr lang="en-US" altLang="en-US" sz="1800">
                <a:solidFill>
                  <a:schemeClr val="bg1"/>
                </a:solidFill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39" y="1276372"/>
            <a:ext cx="7434262" cy="5499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09550" y="655638"/>
            <a:ext cx="83518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b="1" dirty="0" err="1">
                <a:solidFill>
                  <a:srgbClr val="003399"/>
                </a:solidFill>
              </a:rPr>
              <a:t>Larrabee</a:t>
            </a:r>
            <a:r>
              <a:rPr lang="en-US" altLang="en-US" sz="1400" b="1" dirty="0">
                <a:solidFill>
                  <a:srgbClr val="003399"/>
                </a:solidFill>
              </a:rPr>
              <a:t> HPC </a:t>
            </a:r>
            <a:r>
              <a:rPr lang="en-US" altLang="en-US" sz="1400" b="1" dirty="0" err="1">
                <a:solidFill>
                  <a:srgbClr val="003399"/>
                </a:solidFill>
              </a:rPr>
              <a:t>célú</a:t>
            </a:r>
            <a:r>
              <a:rPr lang="en-US" altLang="en-US" sz="1400" b="1" dirty="0">
                <a:solidFill>
                  <a:srgbClr val="003399"/>
                </a:solidFill>
              </a:rPr>
              <a:t> </a:t>
            </a:r>
            <a:r>
              <a:rPr lang="en-US" altLang="en-US" sz="1400" b="1" dirty="0" err="1">
                <a:solidFill>
                  <a:srgbClr val="003399"/>
                </a:solidFill>
              </a:rPr>
              <a:t>rendszerarchitektúrája</a:t>
            </a:r>
            <a:r>
              <a:rPr lang="en-US" altLang="en-US" sz="1400" b="1" dirty="0">
                <a:solidFill>
                  <a:srgbClr val="003399"/>
                </a:solidFill>
              </a:rPr>
              <a:t> (</a:t>
            </a:r>
            <a:r>
              <a:rPr lang="en-US" altLang="en-US" sz="1400" b="1" dirty="0" err="1">
                <a:solidFill>
                  <a:srgbClr val="003399"/>
                </a:solidFill>
              </a:rPr>
              <a:t>egy</a:t>
            </a:r>
            <a:r>
              <a:rPr lang="en-US" altLang="en-US" sz="1400" b="1" dirty="0">
                <a:solidFill>
                  <a:srgbClr val="003399"/>
                </a:solidFill>
              </a:rPr>
              <a:t> </a:t>
            </a:r>
            <a:r>
              <a:rPr lang="en-US" altLang="en-US" sz="1400" b="1" dirty="0" err="1">
                <a:solidFill>
                  <a:srgbClr val="003399"/>
                </a:solidFill>
              </a:rPr>
              <a:t>prezentáció</a:t>
            </a:r>
            <a:r>
              <a:rPr lang="en-US" altLang="en-US" sz="1400" b="1" dirty="0">
                <a:solidFill>
                  <a:srgbClr val="003399"/>
                </a:solidFill>
              </a:rPr>
              <a:t> </a:t>
            </a:r>
            <a:r>
              <a:rPr lang="en-US" altLang="en-US" sz="1400" b="1" dirty="0" err="1">
                <a:solidFill>
                  <a:srgbClr val="003399"/>
                </a:solidFill>
              </a:rPr>
              <a:t>alapján</a:t>
            </a:r>
            <a:r>
              <a:rPr lang="en-US" altLang="en-US" sz="1400" b="1" dirty="0">
                <a:solidFill>
                  <a:srgbClr val="003399"/>
                </a:solidFill>
              </a:rPr>
              <a:t> 12/2006)</a:t>
            </a:r>
            <a:r>
              <a:rPr lang="en-US" altLang="en-US" sz="1400" dirty="0"/>
              <a:t> [</a:t>
            </a:r>
            <a:r>
              <a:rPr lang="hu-HU" altLang="en-US" sz="1400" dirty="0"/>
              <a:t>2</a:t>
            </a:r>
            <a:r>
              <a:rPr lang="en-US" altLang="en-US" sz="1400" dirty="0"/>
              <a:t>]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298575" y="5872163"/>
            <a:ext cx="2433638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100" dirty="0">
                <a:solidFill>
                  <a:schemeClr val="bg1"/>
                </a:solidFill>
              </a:rPr>
              <a:t>CSI: Common System Interface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100" dirty="0">
                <a:solidFill>
                  <a:schemeClr val="bg1"/>
                </a:solidFill>
              </a:rPr>
              <a:t>(QPI)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61035" y="6249988"/>
            <a:ext cx="22124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QPI: 12.8 GB/s per direction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6575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ext Box 2"/>
          <p:cNvSpPr txBox="1">
            <a:spLocks noChangeArrowheads="1"/>
          </p:cNvSpPr>
          <p:nvPr/>
        </p:nvSpPr>
        <p:spPr bwMode="auto">
          <a:xfrm>
            <a:off x="187325" y="1116013"/>
            <a:ext cx="40592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 err="1">
                <a:solidFill>
                  <a:srgbClr val="0046CC"/>
                </a:solidFill>
                <a:latin typeface="Verdana" pitchFamily="34" charset="0"/>
                <a:cs typeface="Times New Roman" pitchFamily="18" charset="0"/>
              </a:rPr>
              <a:t>QuickPath</a:t>
            </a:r>
            <a:r>
              <a:rPr lang="en-US" altLang="en-US" sz="1400" b="1" dirty="0">
                <a:solidFill>
                  <a:srgbClr val="0046CC"/>
                </a:solidFill>
                <a:latin typeface="Verdana" pitchFamily="34" charset="0"/>
                <a:cs typeface="Times New Roman" pitchFamily="18" charset="0"/>
              </a:rPr>
              <a:t> Interconnect Bus (QPI-bus)</a:t>
            </a: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522307" y="1463675"/>
            <a:ext cx="286328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0"/>
              </a:spcBef>
              <a:spcAft>
                <a:spcPct val="1500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QPI 1.0: 3.2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GHz DDR 2-Byte</a:t>
            </a:r>
          </a:p>
        </p:txBody>
      </p:sp>
      <p:sp>
        <p:nvSpPr>
          <p:cNvPr id="15364" name="Line 4"/>
          <p:cNvSpPr>
            <a:spLocks noChangeShapeType="1"/>
          </p:cNvSpPr>
          <p:nvPr/>
        </p:nvSpPr>
        <p:spPr bwMode="auto">
          <a:xfrm>
            <a:off x="4760913" y="1635125"/>
            <a:ext cx="7366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5653088" y="147637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12.8 GB/s in each direction</a:t>
            </a: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211138" y="2293938"/>
            <a:ext cx="1346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46CC"/>
                </a:solidFill>
                <a:latin typeface="Verdana" pitchFamily="34" charset="0"/>
                <a:cs typeface="Times New Roman" pitchFamily="18" charset="0"/>
              </a:rPr>
              <a:t>Fastest FSB</a:t>
            </a:r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744538" y="2643188"/>
            <a:ext cx="21240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400 MHz QDR 8 Byte </a:t>
            </a:r>
          </a:p>
        </p:txBody>
      </p:sp>
      <p:sp>
        <p:nvSpPr>
          <p:cNvPr id="15369" name="Line 9"/>
          <p:cNvSpPr>
            <a:spLocks noChangeShapeType="1"/>
          </p:cNvSpPr>
          <p:nvPr/>
        </p:nvSpPr>
        <p:spPr bwMode="auto">
          <a:xfrm>
            <a:off x="3078163" y="2801938"/>
            <a:ext cx="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0" name="Text Box 10"/>
          <p:cNvSpPr txBox="1">
            <a:spLocks noChangeArrowheads="1"/>
          </p:cNvSpPr>
          <p:nvPr/>
        </p:nvSpPr>
        <p:spPr bwMode="auto">
          <a:xfrm>
            <a:off x="5654675" y="2632075"/>
            <a:ext cx="2235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12.8 GB/s bidirectional</a:t>
            </a:r>
          </a:p>
        </p:txBody>
      </p:sp>
      <p:sp>
        <p:nvSpPr>
          <p:cNvPr id="15371" name="Text Box 11"/>
          <p:cNvSpPr txBox="1">
            <a:spLocks noChangeArrowheads="1"/>
          </p:cNvSpPr>
          <p:nvPr/>
        </p:nvSpPr>
        <p:spPr bwMode="auto">
          <a:xfrm>
            <a:off x="211138" y="3157538"/>
            <a:ext cx="31480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46CC"/>
                </a:solidFill>
                <a:latin typeface="Verdana" pitchFamily="34" charset="0"/>
                <a:cs typeface="Times New Roman" pitchFamily="18" charset="0"/>
              </a:rPr>
              <a:t>HyperTransport Bus (HT-bus)</a:t>
            </a:r>
          </a:p>
        </p:txBody>
      </p:sp>
      <p:sp>
        <p:nvSpPr>
          <p:cNvPr id="15372" name="Text Box 12"/>
          <p:cNvSpPr txBox="1">
            <a:spLocks noChangeArrowheads="1"/>
          </p:cNvSpPr>
          <p:nvPr/>
        </p:nvSpPr>
        <p:spPr bwMode="auto">
          <a:xfrm>
            <a:off x="877888" y="3862388"/>
            <a:ext cx="30051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HT 1.0:  0.8 GHz   DDR  2-Byte</a:t>
            </a:r>
          </a:p>
        </p:txBody>
      </p:sp>
      <p:sp>
        <p:nvSpPr>
          <p:cNvPr id="15373" name="Line 13"/>
          <p:cNvSpPr>
            <a:spLocks noChangeShapeType="1"/>
          </p:cNvSpPr>
          <p:nvPr/>
        </p:nvSpPr>
        <p:spPr bwMode="auto">
          <a:xfrm>
            <a:off x="4762500" y="2765425"/>
            <a:ext cx="7366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4" name="Line 14"/>
          <p:cNvSpPr>
            <a:spLocks noChangeShapeType="1"/>
          </p:cNvSpPr>
          <p:nvPr/>
        </p:nvSpPr>
        <p:spPr bwMode="auto">
          <a:xfrm>
            <a:off x="4768850" y="4022725"/>
            <a:ext cx="7366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5" name="Text Box 15"/>
          <p:cNvSpPr txBox="1">
            <a:spLocks noChangeArrowheads="1"/>
          </p:cNvSpPr>
          <p:nvPr/>
        </p:nvSpPr>
        <p:spPr bwMode="auto">
          <a:xfrm>
            <a:off x="5773738" y="3849688"/>
            <a:ext cx="25098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3.2 GB/s in each direction</a:t>
            </a:r>
          </a:p>
        </p:txBody>
      </p:sp>
      <p:sp>
        <p:nvSpPr>
          <p:cNvPr id="15376" name="Text Box 16"/>
          <p:cNvSpPr txBox="1">
            <a:spLocks noChangeArrowheads="1"/>
          </p:cNvSpPr>
          <p:nvPr/>
        </p:nvSpPr>
        <p:spPr bwMode="auto">
          <a:xfrm>
            <a:off x="879475" y="4181475"/>
            <a:ext cx="30051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HT 2.0: 1.0 GHz    DDR  2-Byte</a:t>
            </a:r>
          </a:p>
        </p:txBody>
      </p:sp>
      <p:sp>
        <p:nvSpPr>
          <p:cNvPr id="15377" name="Line 17"/>
          <p:cNvSpPr>
            <a:spLocks noChangeShapeType="1"/>
          </p:cNvSpPr>
          <p:nvPr/>
        </p:nvSpPr>
        <p:spPr bwMode="auto">
          <a:xfrm>
            <a:off x="4770438" y="4341813"/>
            <a:ext cx="7366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8" name="Text Box 18"/>
          <p:cNvSpPr txBox="1">
            <a:spLocks noChangeArrowheads="1"/>
          </p:cNvSpPr>
          <p:nvPr/>
        </p:nvSpPr>
        <p:spPr bwMode="auto">
          <a:xfrm>
            <a:off x="5794375" y="4168775"/>
            <a:ext cx="25098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4.0 GB/s in each direction</a:t>
            </a:r>
          </a:p>
        </p:txBody>
      </p:sp>
      <p:sp>
        <p:nvSpPr>
          <p:cNvPr id="15379" name="Text Box 19"/>
          <p:cNvSpPr txBox="1">
            <a:spLocks noChangeArrowheads="1"/>
          </p:cNvSpPr>
          <p:nvPr/>
        </p:nvSpPr>
        <p:spPr bwMode="auto">
          <a:xfrm>
            <a:off x="868363" y="4513263"/>
            <a:ext cx="30051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HT 3.0: 2.6 GHz    DDR  2-Byte</a:t>
            </a:r>
          </a:p>
        </p:txBody>
      </p:sp>
      <p:sp>
        <p:nvSpPr>
          <p:cNvPr id="15380" name="Line 20"/>
          <p:cNvSpPr>
            <a:spLocks noChangeShapeType="1"/>
          </p:cNvSpPr>
          <p:nvPr/>
        </p:nvSpPr>
        <p:spPr bwMode="auto">
          <a:xfrm>
            <a:off x="4759325" y="4673600"/>
            <a:ext cx="7366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81" name="Text Box 21"/>
          <p:cNvSpPr txBox="1">
            <a:spLocks noChangeArrowheads="1"/>
          </p:cNvSpPr>
          <p:nvPr/>
        </p:nvSpPr>
        <p:spPr bwMode="auto">
          <a:xfrm>
            <a:off x="5637213" y="4500563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10.4 GB/s in each direction</a:t>
            </a:r>
          </a:p>
        </p:txBody>
      </p:sp>
      <p:sp>
        <p:nvSpPr>
          <p:cNvPr id="15382" name="Text Box 22"/>
          <p:cNvSpPr txBox="1">
            <a:spLocks noChangeArrowheads="1"/>
          </p:cNvSpPr>
          <p:nvPr/>
        </p:nvSpPr>
        <p:spPr bwMode="auto">
          <a:xfrm>
            <a:off x="585788" y="3557588"/>
            <a:ext cx="50053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Max. clock speed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and width figures in AMD</a:t>
            </a:r>
            <a:r>
              <a:rPr lang="en-US" altLang="en-US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 systems</a:t>
            </a:r>
          </a:p>
        </p:txBody>
      </p:sp>
      <p:sp>
        <p:nvSpPr>
          <p:cNvPr id="131094" name="Text Box 24"/>
          <p:cNvSpPr txBox="1">
            <a:spLocks noChangeArrowheads="1"/>
          </p:cNvSpPr>
          <p:nvPr/>
        </p:nvSpPr>
        <p:spPr bwMode="auto">
          <a:xfrm>
            <a:off x="229362" y="636588"/>
            <a:ext cx="68280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</a:rPr>
              <a:t>Remark: Comparison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of the transfer rates of the QPI, FSB and HT buses  </a:t>
            </a:r>
          </a:p>
        </p:txBody>
      </p:sp>
      <p:sp>
        <p:nvSpPr>
          <p:cNvPr id="91160" name="Text Box 25"/>
          <p:cNvSpPr txBox="1">
            <a:spLocks noChangeArrowheads="1"/>
          </p:cNvSpPr>
          <p:nvPr/>
        </p:nvSpPr>
        <p:spPr bwMode="auto">
          <a:xfrm>
            <a:off x="204788" y="5649913"/>
            <a:ext cx="22971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DDR: Double Data Rate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782638" y="4868863"/>
            <a:ext cx="31480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HT 3.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: 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3.2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GHz    DDR  2-Byte</a:t>
            </a:r>
          </a:p>
        </p:txBody>
      </p:sp>
      <p:sp>
        <p:nvSpPr>
          <p:cNvPr id="26" name="Line 20"/>
          <p:cNvSpPr>
            <a:spLocks noChangeShapeType="1"/>
          </p:cNvSpPr>
          <p:nvPr/>
        </p:nvSpPr>
        <p:spPr bwMode="auto">
          <a:xfrm>
            <a:off x="4762500" y="5037138"/>
            <a:ext cx="7366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5640388" y="4864100"/>
            <a:ext cx="26463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8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GB/s in each direction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98438" y="5918200"/>
            <a:ext cx="216217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>
                <a:solidFill>
                  <a:srgbClr val="000000"/>
                </a:solidFill>
                <a:latin typeface="Verdana" pitchFamily="34" charset="0"/>
              </a:rPr>
              <a:t>Q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DR: 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</a:rPr>
              <a:t>Quad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 Data Rate</a:t>
            </a:r>
          </a:p>
        </p:txBody>
      </p:sp>
      <p:sp>
        <p:nvSpPr>
          <p:cNvPr id="131100" name="Rectangle 10"/>
          <p:cNvSpPr>
            <a:spLocks noChangeArrowheads="1"/>
          </p:cNvSpPr>
          <p:nvPr/>
        </p:nvSpPr>
        <p:spPr bwMode="auto">
          <a:xfrm>
            <a:off x="-11113" y="-1588"/>
            <a:ext cx="9144001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latin typeface="Verdana" pitchFamily="34" charset="0"/>
              </a:rPr>
              <a:t>4.</a:t>
            </a:r>
            <a:r>
              <a:rPr lang="hu-HU" altLang="en-US" sz="1800">
                <a:solidFill>
                  <a:srgbClr val="FFFFFF"/>
                </a:solidFill>
                <a:latin typeface="Verdana" pitchFamily="34" charset="0"/>
              </a:rPr>
              <a:t>2.4</a:t>
            </a:r>
            <a:r>
              <a:rPr lang="en-US" altLang="en-US" sz="1800">
                <a:solidFill>
                  <a:srgbClr val="FFFFFF"/>
                </a:solidFill>
                <a:latin typeface="Verdana" pitchFamily="34" charset="0"/>
              </a:rPr>
              <a:t> QuickPath Interconnect bus</a:t>
            </a:r>
            <a:r>
              <a:rPr lang="hu-HU" altLang="en-US" sz="1800">
                <a:solidFill>
                  <a:srgbClr val="FFFFFF"/>
                </a:solidFill>
                <a:latin typeface="Verdana" pitchFamily="34" charset="0"/>
              </a:rPr>
              <a:t> (QPI)</a:t>
            </a:r>
            <a:r>
              <a:rPr lang="en-US" altLang="en-US" sz="1800">
                <a:solidFill>
                  <a:srgbClr val="FFFFFF"/>
                </a:solidFill>
                <a:latin typeface="Verdana" pitchFamily="34" charset="0"/>
              </a:rPr>
              <a:t> (</a:t>
            </a:r>
            <a:r>
              <a:rPr lang="hu-HU" altLang="en-US" sz="1800">
                <a:solidFill>
                  <a:srgbClr val="FFFFFF"/>
                </a:solidFill>
                <a:latin typeface="Verdana" pitchFamily="34" charset="0"/>
              </a:rPr>
              <a:t>5</a:t>
            </a:r>
            <a:r>
              <a:rPr lang="en-US" altLang="en-US" sz="1800">
                <a:solidFill>
                  <a:srgbClr val="FFFFFF"/>
                </a:solidFill>
                <a:latin typeface="Verdana" pitchFamily="34" charset="0"/>
              </a:rPr>
              <a:t>)</a:t>
            </a:r>
          </a:p>
        </p:txBody>
      </p:sp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509607" y="1743075"/>
            <a:ext cx="297709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0"/>
              </a:spcBef>
              <a:spcAft>
                <a:spcPct val="1500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QPI 1.1: 4.0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GHz DDR 2-Byte</a:t>
            </a:r>
          </a:p>
        </p:txBody>
      </p:sp>
      <p:sp>
        <p:nvSpPr>
          <p:cNvPr id="30" name="Line 4"/>
          <p:cNvSpPr>
            <a:spLocks noChangeShapeType="1"/>
          </p:cNvSpPr>
          <p:nvPr/>
        </p:nvSpPr>
        <p:spPr bwMode="auto">
          <a:xfrm>
            <a:off x="4748213" y="1914525"/>
            <a:ext cx="7366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Text Box 5"/>
          <p:cNvSpPr txBox="1">
            <a:spLocks noChangeArrowheads="1"/>
          </p:cNvSpPr>
          <p:nvPr/>
        </p:nvSpPr>
        <p:spPr bwMode="auto">
          <a:xfrm>
            <a:off x="5628224" y="1755775"/>
            <a:ext cx="264687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16.0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GB/s in each direction</a:t>
            </a:r>
          </a:p>
        </p:txBody>
      </p:sp>
    </p:spTree>
    <p:extLst>
      <p:ext uri="{BB962C8B-B14F-4D97-AF65-F5344CB8AC3E}">
        <p14:creationId xmlns:p14="http://schemas.microsoft.com/office/powerpoint/2010/main" val="1083989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1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1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5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5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5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5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/>
      <p:bldP spid="15364" grpId="0" animBg="1"/>
      <p:bldP spid="15365" grpId="0"/>
      <p:bldP spid="15366" grpId="0"/>
      <p:bldP spid="15368" grpId="0"/>
      <p:bldP spid="15369" grpId="0" animBg="1"/>
      <p:bldP spid="15370" grpId="0"/>
      <p:bldP spid="15371" grpId="0"/>
      <p:bldP spid="15372" grpId="0"/>
      <p:bldP spid="15373" grpId="0" animBg="1"/>
      <p:bldP spid="15374" grpId="0" animBg="1"/>
      <p:bldP spid="15375" grpId="0"/>
      <p:bldP spid="15376" grpId="0"/>
      <p:bldP spid="15377" grpId="0" animBg="1"/>
      <p:bldP spid="15378" grpId="0"/>
      <p:bldP spid="15379" grpId="0"/>
      <p:bldP spid="15380" grpId="0" animBg="1"/>
      <p:bldP spid="15381" grpId="0"/>
      <p:bldP spid="15382" grpId="0"/>
      <p:bldP spid="91160" grpId="0"/>
      <p:bldP spid="2" grpId="0"/>
      <p:bldP spid="26" grpId="0" animBg="1"/>
      <p:bldP spid="27" grpId="0"/>
      <p:bldP spid="3" grpId="0"/>
      <p:bldP spid="29" grpId="0"/>
      <p:bldP spid="30" grpId="0" animBg="1"/>
      <p:bldP spid="3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7"/>
          <p:cNvSpPr txBox="1">
            <a:spLocks noChangeArrowheads="1"/>
          </p:cNvSpPr>
          <p:nvPr/>
        </p:nvSpPr>
        <p:spPr bwMode="auto">
          <a:xfrm>
            <a:off x="234950" y="673100"/>
            <a:ext cx="3470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b="1">
                <a:solidFill>
                  <a:srgbClr val="003399"/>
                </a:solidFill>
              </a:rPr>
              <a:t>Larrabee mikroarchitektúrája </a:t>
            </a:r>
            <a:r>
              <a:rPr lang="en-US" altLang="en-US" sz="1400"/>
              <a:t>[</a:t>
            </a:r>
            <a:r>
              <a:rPr lang="hu-HU" altLang="en-US" sz="1400"/>
              <a:t>3</a:t>
            </a:r>
            <a:r>
              <a:rPr lang="en-US" altLang="en-US" sz="1400"/>
              <a:t>]</a:t>
            </a:r>
          </a:p>
        </p:txBody>
      </p:sp>
      <p:sp>
        <p:nvSpPr>
          <p:cNvPr id="44035" name="Text Box 8"/>
          <p:cNvSpPr txBox="1">
            <a:spLocks noChangeArrowheads="1"/>
          </p:cNvSpPr>
          <p:nvPr/>
        </p:nvSpPr>
        <p:spPr bwMode="auto">
          <a:xfrm>
            <a:off x="234950" y="1047750"/>
            <a:ext cx="853916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rgbClr val="0000CC"/>
                </a:solidFill>
              </a:rPr>
              <a:t>Kétirányú, gyűrűs kapcsolóhálózatra</a:t>
            </a:r>
            <a:r>
              <a:rPr lang="en-US" altLang="en-US" sz="1400"/>
              <a:t> épülő architektúra </a:t>
            </a:r>
            <a:r>
              <a:rPr lang="en-US" altLang="en-US" sz="1400">
                <a:solidFill>
                  <a:srgbClr val="0000CC"/>
                </a:solidFill>
              </a:rPr>
              <a:t>nagyszámú Pentium-alapú maggal</a:t>
            </a:r>
            <a:r>
              <a:rPr lang="en-US" altLang="en-US" sz="1400"/>
              <a:t>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/>
              <a:t>  </a:t>
            </a:r>
            <a:r>
              <a:rPr lang="en-US" altLang="en-US" sz="1400">
                <a:solidFill>
                  <a:srgbClr val="0000CC"/>
                </a:solidFill>
              </a:rPr>
              <a:t>koherens L2 gyorsítótárral</a:t>
            </a:r>
            <a:r>
              <a:rPr lang="en-US" altLang="en-US" sz="1400"/>
              <a:t>, mely 256 kB/mag szegmensekből áll, az alábbi rajz szerint.</a:t>
            </a:r>
          </a:p>
        </p:txBody>
      </p:sp>
      <p:sp>
        <p:nvSpPr>
          <p:cNvPr id="44037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en-US" sz="1800">
                <a:solidFill>
                  <a:schemeClr val="bg1"/>
                </a:solidFill>
              </a:rPr>
              <a:t>2</a:t>
            </a:r>
            <a:r>
              <a:rPr lang="en-US" altLang="en-US" sz="1800">
                <a:solidFill>
                  <a:schemeClr val="bg1"/>
                </a:solidFill>
              </a:rPr>
              <a:t>.</a:t>
            </a:r>
            <a:r>
              <a:rPr lang="hu-HU" altLang="en-US" sz="1800">
                <a:solidFill>
                  <a:schemeClr val="bg1"/>
                </a:solidFill>
              </a:rPr>
              <a:t>2.1</a:t>
            </a:r>
            <a:r>
              <a:rPr lang="en-US" altLang="en-US" sz="1800">
                <a:solidFill>
                  <a:schemeClr val="bg1"/>
                </a:solidFill>
              </a:rPr>
              <a:t> Intel </a:t>
            </a:r>
            <a:r>
              <a:rPr lang="hu-HU" altLang="en-US" sz="1800">
                <a:solidFill>
                  <a:schemeClr val="bg1"/>
                </a:solidFill>
              </a:rPr>
              <a:t>Larrabee processzora </a:t>
            </a:r>
            <a:r>
              <a:rPr lang="en-US" altLang="en-US" sz="1800">
                <a:solidFill>
                  <a:schemeClr val="bg1"/>
                </a:solidFill>
              </a:rPr>
              <a:t>(</a:t>
            </a:r>
            <a:r>
              <a:rPr lang="hu-HU" altLang="en-US" sz="1800">
                <a:solidFill>
                  <a:schemeClr val="bg1"/>
                </a:solidFill>
              </a:rPr>
              <a:t>4</a:t>
            </a:r>
            <a:r>
              <a:rPr lang="en-US" altLang="en-US" sz="1800">
                <a:solidFill>
                  <a:schemeClr val="bg1"/>
                </a:solidFill>
              </a:rPr>
              <a:t>)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636698" y="1971456"/>
            <a:ext cx="5884567" cy="4023122"/>
            <a:chOff x="1340481" y="2280552"/>
            <a:chExt cx="5884567" cy="4023122"/>
          </a:xfrm>
        </p:grpSpPr>
        <p:pic>
          <p:nvPicPr>
            <p:cNvPr id="3481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0481" y="2280552"/>
              <a:ext cx="5884567" cy="4023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 bwMode="auto">
            <a:xfrm>
              <a:off x="2137892" y="5267461"/>
              <a:ext cx="218942" cy="33485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8" t="11250" r="62521" b="11250"/>
          <a:stretch>
            <a:fillRect/>
          </a:stretch>
        </p:blipFill>
        <p:spPr bwMode="auto">
          <a:xfrm>
            <a:off x="1474788" y="1412875"/>
            <a:ext cx="2881312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5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3" t="11250" r="7474" b="21962"/>
          <a:stretch>
            <a:fillRect/>
          </a:stretch>
        </p:blipFill>
        <p:spPr bwMode="auto">
          <a:xfrm>
            <a:off x="5003800" y="2060575"/>
            <a:ext cx="3600450" cy="269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60" name="Text Box 7"/>
          <p:cNvSpPr txBox="1">
            <a:spLocks noChangeArrowheads="1"/>
          </p:cNvSpPr>
          <p:nvPr/>
        </p:nvSpPr>
        <p:spPr bwMode="auto">
          <a:xfrm>
            <a:off x="215900" y="673100"/>
            <a:ext cx="40259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b="1">
                <a:solidFill>
                  <a:srgbClr val="003399"/>
                </a:solidFill>
              </a:rPr>
              <a:t>Egy Larrabee mag blokk-diagramja </a:t>
            </a:r>
            <a:r>
              <a:rPr lang="en-US" altLang="en-US" sz="1400"/>
              <a:t>[</a:t>
            </a:r>
            <a:r>
              <a:rPr lang="hu-HU" altLang="en-US" sz="1400"/>
              <a:t>4</a:t>
            </a:r>
            <a:r>
              <a:rPr lang="en-US" altLang="en-US" sz="1400"/>
              <a:t>]</a:t>
            </a:r>
          </a:p>
        </p:txBody>
      </p:sp>
      <p:sp>
        <p:nvSpPr>
          <p:cNvPr id="45061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en-US" sz="1800">
                <a:solidFill>
                  <a:schemeClr val="bg1"/>
                </a:solidFill>
              </a:rPr>
              <a:t>2</a:t>
            </a:r>
            <a:r>
              <a:rPr lang="en-US" altLang="en-US" sz="1800">
                <a:solidFill>
                  <a:schemeClr val="bg1"/>
                </a:solidFill>
              </a:rPr>
              <a:t>.</a:t>
            </a:r>
            <a:r>
              <a:rPr lang="hu-HU" altLang="en-US" sz="1800">
                <a:solidFill>
                  <a:schemeClr val="bg1"/>
                </a:solidFill>
              </a:rPr>
              <a:t>2.1</a:t>
            </a:r>
            <a:r>
              <a:rPr lang="en-US" altLang="en-US" sz="1800">
                <a:solidFill>
                  <a:schemeClr val="bg1"/>
                </a:solidFill>
              </a:rPr>
              <a:t> Intel </a:t>
            </a:r>
            <a:r>
              <a:rPr lang="hu-HU" altLang="en-US" sz="1800">
                <a:solidFill>
                  <a:schemeClr val="bg1"/>
                </a:solidFill>
              </a:rPr>
              <a:t>Larrabee processzora </a:t>
            </a:r>
            <a:r>
              <a:rPr lang="en-US" altLang="en-US" sz="1800">
                <a:solidFill>
                  <a:schemeClr val="bg1"/>
                </a:solidFill>
              </a:rPr>
              <a:t>(</a:t>
            </a:r>
            <a:r>
              <a:rPr lang="hu-HU" altLang="en-US" sz="1800">
                <a:solidFill>
                  <a:schemeClr val="bg1"/>
                </a:solidFill>
              </a:rPr>
              <a:t>5</a:t>
            </a:r>
            <a:r>
              <a:rPr lang="en-US" altLang="en-US" sz="1800">
                <a:solidFill>
                  <a:schemeClr val="bg1"/>
                </a:solidFill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3" t="24480" r="57683" b="19749"/>
          <a:stretch>
            <a:fillRect/>
          </a:stretch>
        </p:blipFill>
        <p:spPr bwMode="auto">
          <a:xfrm>
            <a:off x="1322388" y="1412875"/>
            <a:ext cx="3024187" cy="424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17" t="23541" r="16341" b="19749"/>
          <a:stretch>
            <a:fillRect/>
          </a:stretch>
        </p:blipFill>
        <p:spPr bwMode="auto">
          <a:xfrm>
            <a:off x="4633913" y="1989138"/>
            <a:ext cx="3889375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084" name="Text Box 6"/>
          <p:cNvSpPr txBox="1">
            <a:spLocks noChangeArrowheads="1"/>
          </p:cNvSpPr>
          <p:nvPr/>
        </p:nvSpPr>
        <p:spPr bwMode="auto">
          <a:xfrm>
            <a:off x="215900" y="673100"/>
            <a:ext cx="50609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b="1">
                <a:solidFill>
                  <a:srgbClr val="003399"/>
                </a:solidFill>
              </a:rPr>
              <a:t>Larrabee vektor egységének blokk-diagramja </a:t>
            </a:r>
            <a:r>
              <a:rPr lang="en-US" altLang="en-US" sz="1400"/>
              <a:t>[</a:t>
            </a:r>
            <a:r>
              <a:rPr lang="hu-HU" altLang="en-US" sz="1400"/>
              <a:t>4</a:t>
            </a:r>
            <a:r>
              <a:rPr lang="en-US" altLang="en-US" sz="1400"/>
              <a:t>]</a:t>
            </a:r>
          </a:p>
        </p:txBody>
      </p:sp>
      <p:sp>
        <p:nvSpPr>
          <p:cNvPr id="46085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en-US" sz="1800">
                <a:solidFill>
                  <a:schemeClr val="bg1"/>
                </a:solidFill>
              </a:rPr>
              <a:t>2</a:t>
            </a:r>
            <a:r>
              <a:rPr lang="en-US" altLang="en-US" sz="1800">
                <a:solidFill>
                  <a:schemeClr val="bg1"/>
                </a:solidFill>
              </a:rPr>
              <a:t>.</a:t>
            </a:r>
            <a:r>
              <a:rPr lang="hu-HU" altLang="en-US" sz="1800">
                <a:solidFill>
                  <a:schemeClr val="bg1"/>
                </a:solidFill>
              </a:rPr>
              <a:t>2.1</a:t>
            </a:r>
            <a:r>
              <a:rPr lang="en-US" altLang="en-US" sz="1800">
                <a:solidFill>
                  <a:schemeClr val="bg1"/>
                </a:solidFill>
              </a:rPr>
              <a:t> Intel </a:t>
            </a:r>
            <a:r>
              <a:rPr lang="hu-HU" altLang="en-US" sz="1800">
                <a:solidFill>
                  <a:schemeClr val="bg1"/>
                </a:solidFill>
              </a:rPr>
              <a:t>Larrabee processzora </a:t>
            </a:r>
            <a:r>
              <a:rPr lang="en-US" altLang="en-US" sz="1800">
                <a:solidFill>
                  <a:schemeClr val="bg1"/>
                </a:solidFill>
              </a:rPr>
              <a:t>(</a:t>
            </a:r>
            <a:r>
              <a:rPr lang="hu-HU" altLang="en-US" sz="1800">
                <a:solidFill>
                  <a:schemeClr val="bg1"/>
                </a:solidFill>
              </a:rPr>
              <a:t>6</a:t>
            </a:r>
            <a:r>
              <a:rPr lang="en-US" altLang="en-US" sz="180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46086" name="Text Box 7"/>
          <p:cNvSpPr txBox="1">
            <a:spLocks noChangeArrowheads="1"/>
          </p:cNvSpPr>
          <p:nvPr/>
        </p:nvSpPr>
        <p:spPr bwMode="auto">
          <a:xfrm>
            <a:off x="396875" y="2178050"/>
            <a:ext cx="11033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/>
              <a:t>16 x 32 bit</a:t>
            </a:r>
          </a:p>
        </p:txBody>
      </p:sp>
      <p:sp>
        <p:nvSpPr>
          <p:cNvPr id="46087" name="Oval 8"/>
          <p:cNvSpPr>
            <a:spLocks noChangeArrowheads="1"/>
          </p:cNvSpPr>
          <p:nvPr/>
        </p:nvSpPr>
        <p:spPr bwMode="auto">
          <a:xfrm>
            <a:off x="333375" y="2070100"/>
            <a:ext cx="1190625" cy="469900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613" y="1307443"/>
            <a:ext cx="6986587" cy="5304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212725" y="638175"/>
            <a:ext cx="751199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b="1" dirty="0" err="1">
                <a:solidFill>
                  <a:srgbClr val="003399"/>
                </a:solidFill>
              </a:rPr>
              <a:t>Larrabee</a:t>
            </a:r>
            <a:r>
              <a:rPr lang="en-US" altLang="en-US" sz="1400" b="1" dirty="0">
                <a:solidFill>
                  <a:srgbClr val="003399"/>
                </a:solidFill>
              </a:rPr>
              <a:t> </a:t>
            </a:r>
            <a:r>
              <a:rPr lang="en-US" altLang="en-US" sz="1400" b="1" dirty="0" err="1">
                <a:solidFill>
                  <a:srgbClr val="003399"/>
                </a:solidFill>
              </a:rPr>
              <a:t>főbb</a:t>
            </a:r>
            <a:r>
              <a:rPr lang="en-US" altLang="en-US" sz="1400" b="1" dirty="0">
                <a:solidFill>
                  <a:srgbClr val="003399"/>
                </a:solidFill>
              </a:rPr>
              <a:t> </a:t>
            </a:r>
            <a:r>
              <a:rPr lang="en-US" altLang="en-US" sz="1400" b="1" dirty="0" err="1">
                <a:solidFill>
                  <a:srgbClr val="003399"/>
                </a:solidFill>
              </a:rPr>
              <a:t>tervezési</a:t>
            </a:r>
            <a:r>
              <a:rPr lang="en-US" altLang="en-US" sz="1400" b="1" dirty="0">
                <a:solidFill>
                  <a:srgbClr val="003399"/>
                </a:solidFill>
              </a:rPr>
              <a:t> </a:t>
            </a:r>
            <a:r>
              <a:rPr lang="en-US" altLang="en-US" sz="1400" b="1" dirty="0" err="1">
                <a:solidFill>
                  <a:srgbClr val="003399"/>
                </a:solidFill>
              </a:rPr>
              <a:t>paraméterei</a:t>
            </a:r>
            <a:r>
              <a:rPr lang="en-US" altLang="en-US" sz="1400" b="1" dirty="0">
                <a:solidFill>
                  <a:srgbClr val="003399"/>
                </a:solidFill>
              </a:rPr>
              <a:t> </a:t>
            </a:r>
            <a:r>
              <a:rPr lang="en-US" altLang="en-US" sz="1400" b="1" dirty="0" err="1" smtClean="0">
                <a:solidFill>
                  <a:srgbClr val="003399"/>
                </a:solidFill>
              </a:rPr>
              <a:t>egy</a:t>
            </a:r>
            <a:r>
              <a:rPr lang="en-US" altLang="en-US" sz="1400" b="1" dirty="0" smtClean="0">
                <a:solidFill>
                  <a:srgbClr val="003399"/>
                </a:solidFill>
              </a:rPr>
              <a:t> 12/2006 </a:t>
            </a:r>
            <a:r>
              <a:rPr lang="en-US" altLang="en-US" sz="1400" b="1" dirty="0" err="1" smtClean="0">
                <a:solidFill>
                  <a:srgbClr val="003399"/>
                </a:solidFill>
              </a:rPr>
              <a:t>prezentáció</a:t>
            </a:r>
            <a:r>
              <a:rPr lang="en-US" altLang="en-US" sz="1400" b="1" dirty="0" smtClean="0">
                <a:solidFill>
                  <a:srgbClr val="003399"/>
                </a:solidFill>
              </a:rPr>
              <a:t> </a:t>
            </a:r>
            <a:r>
              <a:rPr lang="en-US" altLang="en-US" sz="1400" b="1" dirty="0" err="1" smtClean="0">
                <a:solidFill>
                  <a:srgbClr val="003399"/>
                </a:solidFill>
              </a:rPr>
              <a:t>szerint</a:t>
            </a:r>
            <a:r>
              <a:rPr lang="en-US" altLang="en-US" sz="1400" b="1" dirty="0" smtClean="0">
                <a:solidFill>
                  <a:srgbClr val="003399"/>
                </a:solidFill>
              </a:rPr>
              <a:t> </a:t>
            </a:r>
            <a:r>
              <a:rPr lang="en-US" altLang="en-US" sz="1400" dirty="0" smtClean="0"/>
              <a:t>[</a:t>
            </a:r>
            <a:r>
              <a:rPr lang="hu-HU" altLang="en-US" sz="1400" dirty="0"/>
              <a:t>2</a:t>
            </a:r>
            <a:r>
              <a:rPr lang="en-US" altLang="en-US" sz="1400" dirty="0"/>
              <a:t>]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3196508" y="1792288"/>
            <a:ext cx="2181225" cy="4122737"/>
          </a:xfrm>
          <a:prstGeom prst="rect">
            <a:avLst/>
          </a:prstGeom>
          <a:noFill/>
          <a:ln w="22225">
            <a:solidFill>
              <a:srgbClr val="FF0000"/>
            </a:solidFill>
            <a:prstDash val="lg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u-HU" altLang="en-US" sz="1400"/>
          </a:p>
        </p:txBody>
      </p:sp>
    </p:spTree>
    <p:extLst>
      <p:ext uri="{BB962C8B-B14F-4D97-AF65-F5344CB8AC3E}">
        <p14:creationId xmlns:p14="http://schemas.microsoft.com/office/powerpoint/2010/main" val="34188588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0" y="2152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48131" name="AutoShape 3"/>
          <p:cNvSpPr>
            <a:spLocks noChangeArrowheads="1"/>
          </p:cNvSpPr>
          <p:nvPr/>
        </p:nvSpPr>
        <p:spPr bwMode="auto">
          <a:xfrm>
            <a:off x="841375" y="1263650"/>
            <a:ext cx="7359650" cy="595313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Verdana" pitchFamily="34" charset="0"/>
              </a:rPr>
              <a:t>2.2.2 </a:t>
            </a:r>
            <a:r>
              <a:rPr lang="hu-HU" altLang="en-US" sz="2000">
                <a:solidFill>
                  <a:schemeClr val="bg1"/>
                </a:solidFill>
                <a:latin typeface="Verdana" pitchFamily="34" charset="0"/>
              </a:rPr>
              <a:t>Intel </a:t>
            </a:r>
            <a:r>
              <a:rPr lang="en-US" altLang="en-US" sz="2000">
                <a:solidFill>
                  <a:schemeClr val="bg1"/>
                </a:solidFill>
                <a:latin typeface="Verdana" pitchFamily="34" charset="0"/>
              </a:rPr>
              <a:t>80-magos Tile processzora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0" y="2152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23555" name="AutoShape 3"/>
          <p:cNvSpPr>
            <a:spLocks noChangeArrowheads="1"/>
          </p:cNvSpPr>
          <p:nvPr/>
        </p:nvSpPr>
        <p:spPr bwMode="auto">
          <a:xfrm>
            <a:off x="841375" y="1263650"/>
            <a:ext cx="7359650" cy="785813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chemeClr val="bg1"/>
                </a:solidFill>
                <a:latin typeface="Verdana" pitchFamily="34" charset="0"/>
              </a:rPr>
              <a:t>1. </a:t>
            </a:r>
            <a:r>
              <a:rPr lang="en-US" altLang="en-US" sz="2000">
                <a:solidFill>
                  <a:schemeClr val="bg1"/>
                </a:solidFill>
                <a:latin typeface="Verdana" pitchFamily="34" charset="0"/>
              </a:rPr>
              <a:t>Többmagos processzorok megjelenésének szükségszerűsége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4"/>
          <p:cNvSpPr txBox="1">
            <a:spLocks noChangeArrowheads="1"/>
          </p:cNvSpPr>
          <p:nvPr/>
        </p:nvSpPr>
        <p:spPr bwMode="auto">
          <a:xfrm>
            <a:off x="222250" y="673100"/>
            <a:ext cx="33782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3399"/>
                </a:solidFill>
                <a:latin typeface="Verdana" pitchFamily="34" charset="0"/>
              </a:rPr>
              <a:t>Intel’s way toward Xeon Phi </a:t>
            </a:r>
            <a:r>
              <a:rPr lang="en-US" altLang="en-US" sz="1400">
                <a:latin typeface="Verdana" pitchFamily="34" charset="0"/>
              </a:rPr>
              <a:t>[</a:t>
            </a:r>
            <a:r>
              <a:rPr lang="hu-HU" altLang="en-US" sz="1400">
                <a:latin typeface="Verdana" pitchFamily="34" charset="0"/>
              </a:rPr>
              <a:t>1</a:t>
            </a:r>
            <a:r>
              <a:rPr lang="en-US" altLang="en-US" sz="1400">
                <a:latin typeface="Verdana" pitchFamily="34" charset="0"/>
              </a:rPr>
              <a:t>]</a:t>
            </a:r>
          </a:p>
        </p:txBody>
      </p:sp>
      <p:pic>
        <p:nvPicPr>
          <p:cNvPr id="4915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268413"/>
            <a:ext cx="8893175" cy="481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6" name="Text Box 8"/>
          <p:cNvSpPr txBox="1">
            <a:spLocks noChangeArrowheads="1"/>
          </p:cNvSpPr>
          <p:nvPr/>
        </p:nvSpPr>
        <p:spPr bwMode="auto">
          <a:xfrm>
            <a:off x="3260725" y="1936750"/>
            <a:ext cx="12382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Verdana" pitchFamily="34" charset="0"/>
              </a:rPr>
              <a:t>80 core Tile </a:t>
            </a:r>
          </a:p>
        </p:txBody>
      </p:sp>
      <p:sp>
        <p:nvSpPr>
          <p:cNvPr id="49157" name="Text Box 9"/>
          <p:cNvSpPr txBox="1">
            <a:spLocks noChangeArrowheads="1"/>
          </p:cNvSpPr>
          <p:nvPr/>
        </p:nvSpPr>
        <p:spPr bwMode="auto">
          <a:xfrm>
            <a:off x="5160963" y="1963738"/>
            <a:ext cx="56356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Verdana" pitchFamily="34" charset="0"/>
              </a:rPr>
              <a:t>SCC </a:t>
            </a:r>
          </a:p>
        </p:txBody>
      </p:sp>
      <p:sp>
        <p:nvSpPr>
          <p:cNvPr id="49158" name="Text Box 10"/>
          <p:cNvSpPr txBox="1">
            <a:spLocks noChangeArrowheads="1"/>
          </p:cNvSpPr>
          <p:nvPr/>
        </p:nvSpPr>
        <p:spPr bwMode="auto">
          <a:xfrm>
            <a:off x="6084888" y="1963738"/>
            <a:ext cx="13398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Verdana" pitchFamily="34" charset="0"/>
              </a:rPr>
              <a:t>Knights Ferry</a:t>
            </a:r>
          </a:p>
        </p:txBody>
      </p:sp>
      <p:sp>
        <p:nvSpPr>
          <p:cNvPr id="49159" name="Text Box 11"/>
          <p:cNvSpPr txBox="1">
            <a:spLocks noChangeArrowheads="1"/>
          </p:cNvSpPr>
          <p:nvPr/>
        </p:nvSpPr>
        <p:spPr bwMode="auto">
          <a:xfrm>
            <a:off x="7389813" y="1798638"/>
            <a:ext cx="1465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Verdana" pitchFamily="34" charset="0"/>
              </a:rPr>
              <a:t>Knights Corner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Verdana" pitchFamily="34" charset="0"/>
              </a:rPr>
              <a:t>Xeon Phi </a:t>
            </a:r>
          </a:p>
        </p:txBody>
      </p:sp>
      <p:sp>
        <p:nvSpPr>
          <p:cNvPr id="49160" name="Oval 13"/>
          <p:cNvSpPr>
            <a:spLocks noChangeArrowheads="1"/>
          </p:cNvSpPr>
          <p:nvPr/>
        </p:nvSpPr>
        <p:spPr bwMode="auto">
          <a:xfrm>
            <a:off x="3054350" y="1757363"/>
            <a:ext cx="1538288" cy="2773362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49161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2.2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.2</a:t>
            </a: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Intel 80-magos Tile processzora</a:t>
            </a: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 (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1</a:t>
            </a: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)</a:t>
            </a:r>
            <a:endParaRPr lang="en-US" altLang="en-US" sz="1800">
              <a:solidFill>
                <a:schemeClr val="bg1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90" name="Text Box 2"/>
          <p:cNvSpPr txBox="1">
            <a:spLocks noChangeArrowheads="1"/>
          </p:cNvSpPr>
          <p:nvPr/>
        </p:nvSpPr>
        <p:spPr bwMode="auto">
          <a:xfrm>
            <a:off x="523875" y="1081088"/>
            <a:ext cx="5499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hu-HU" altLang="en-US" sz="1400">
                <a:latin typeface="Verdana" pitchFamily="34" charset="0"/>
              </a:rPr>
              <a:t>  Intel Tera-Scale kezdeményezésének első megvalósítása</a:t>
            </a:r>
            <a:endParaRPr lang="en-US" altLang="en-US" sz="1400">
              <a:latin typeface="Verdana" pitchFamily="34" charset="0"/>
            </a:endParaRPr>
          </a:p>
        </p:txBody>
      </p:sp>
      <p:sp>
        <p:nvSpPr>
          <p:cNvPr id="447491" name="Text Box 3"/>
          <p:cNvSpPr txBox="1">
            <a:spLocks noChangeArrowheads="1"/>
          </p:cNvSpPr>
          <p:nvPr/>
        </p:nvSpPr>
        <p:spPr bwMode="auto">
          <a:xfrm>
            <a:off x="917575" y="2312988"/>
            <a:ext cx="39465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hu-HU" altLang="en-US" sz="1400">
                <a:latin typeface="Verdana" pitchFamily="34" charset="0"/>
              </a:rPr>
              <a:t>Bejelentése     		IDF 9/2006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M</a:t>
            </a:r>
            <a:r>
              <a:rPr lang="hu-HU" altLang="en-US" sz="1400">
                <a:latin typeface="Verdana" pitchFamily="34" charset="0"/>
              </a:rPr>
              <a:t>egjelenése</a:t>
            </a:r>
            <a:r>
              <a:rPr lang="en-US" altLang="en-US" sz="1400">
                <a:latin typeface="Verdana" pitchFamily="34" charset="0"/>
              </a:rPr>
              <a:t>                               2/2007</a:t>
            </a:r>
          </a:p>
        </p:txBody>
      </p:sp>
      <p:sp>
        <p:nvSpPr>
          <p:cNvPr id="447492" name="Text Box 4"/>
          <p:cNvSpPr txBox="1">
            <a:spLocks noChangeArrowheads="1"/>
          </p:cNvSpPr>
          <p:nvPr/>
        </p:nvSpPr>
        <p:spPr bwMode="auto">
          <a:xfrm>
            <a:off x="525463" y="1717675"/>
            <a:ext cx="29749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hu-HU" altLang="en-US" sz="1400">
                <a:solidFill>
                  <a:srgbClr val="FF0000"/>
                </a:solidFill>
                <a:latin typeface="Verdana" pitchFamily="34" charset="0"/>
              </a:rPr>
              <a:t>  Cél:</a:t>
            </a:r>
            <a:r>
              <a:rPr lang="hu-HU" altLang="en-US" sz="1400">
                <a:latin typeface="Verdana" pitchFamily="34" charset="0"/>
              </a:rPr>
              <a:t> Tera-Scale kísérleti chip</a:t>
            </a:r>
            <a:endParaRPr lang="en-US" altLang="en-US" sz="1400">
              <a:latin typeface="Verdana" pitchFamily="34" charset="0"/>
            </a:endParaRPr>
          </a:p>
        </p:txBody>
      </p:sp>
      <p:sp>
        <p:nvSpPr>
          <p:cNvPr id="447493" name="Text Box 5"/>
          <p:cNvSpPr txBox="1">
            <a:spLocks noChangeArrowheads="1"/>
          </p:cNvSpPr>
          <p:nvPr/>
        </p:nvSpPr>
        <p:spPr bwMode="auto">
          <a:xfrm>
            <a:off x="949325" y="1365250"/>
            <a:ext cx="29940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>
                <a:latin typeface="Verdana" pitchFamily="34" charset="0"/>
              </a:rPr>
              <a:t>(több, mint 100 projekt között)</a:t>
            </a:r>
            <a:endParaRPr lang="en-US" altLang="en-US" sz="1400">
              <a:latin typeface="Verdana" pitchFamily="34" charset="0"/>
            </a:endParaRPr>
          </a:p>
        </p:txBody>
      </p:sp>
      <p:sp>
        <p:nvSpPr>
          <p:cNvPr id="447494" name="Text Box 6"/>
          <p:cNvSpPr txBox="1">
            <a:spLocks noChangeArrowheads="1"/>
          </p:cNvSpPr>
          <p:nvPr/>
        </p:nvSpPr>
        <p:spPr bwMode="auto">
          <a:xfrm>
            <a:off x="520700" y="2047875"/>
            <a:ext cx="15573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hu-HU" altLang="en-US" sz="1400">
                <a:solidFill>
                  <a:srgbClr val="FF0000"/>
                </a:solidFill>
                <a:latin typeface="Verdana" pitchFamily="34" charset="0"/>
              </a:rPr>
              <a:t>  Előzmények:</a:t>
            </a:r>
            <a:endParaRPr lang="en-US" altLang="en-US" sz="1400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225425" y="676275"/>
            <a:ext cx="27527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chemeClr val="accent2"/>
                </a:solidFill>
                <a:latin typeface="Verdana" pitchFamily="34" charset="0"/>
              </a:rPr>
              <a:t>80-magos Tile </a:t>
            </a:r>
            <a:r>
              <a:rPr lang="hu-HU" altLang="en-US" sz="1400" b="1">
                <a:solidFill>
                  <a:schemeClr val="accent2"/>
                </a:solidFill>
                <a:latin typeface="Verdana" pitchFamily="34" charset="0"/>
              </a:rPr>
              <a:t>Processzor</a:t>
            </a:r>
            <a:endParaRPr lang="en-US" altLang="en-US" sz="1400" b="1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50184" name="Rectangle 11"/>
          <p:cNvSpPr>
            <a:spLocks noGrp="1" noChangeArrowheads="1"/>
          </p:cNvSpPr>
          <p:nvPr>
            <p:ph type="title"/>
          </p:nvPr>
        </p:nvSpPr>
        <p:spPr>
          <a:xfrm>
            <a:off x="0" y="1270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smtClean="0"/>
              <a:t>2.2</a:t>
            </a:r>
            <a:r>
              <a:rPr lang="en-US" altLang="en-US" smtClean="0"/>
              <a:t>.2</a:t>
            </a:r>
            <a:r>
              <a:rPr lang="hu-HU" altLang="en-US" smtClean="0"/>
              <a:t> </a:t>
            </a:r>
            <a:r>
              <a:rPr lang="en-US" altLang="en-US" smtClean="0"/>
              <a:t>Intel 80-magos Tile processzora</a:t>
            </a:r>
            <a:r>
              <a:rPr lang="hu-HU" altLang="en-US" smtClean="0"/>
              <a:t> (</a:t>
            </a:r>
            <a:r>
              <a:rPr lang="en-US" altLang="en-US" smtClean="0"/>
              <a:t>2</a:t>
            </a:r>
            <a:r>
              <a:rPr lang="hu-HU" altLang="en-US" smtClean="0"/>
              <a:t>)</a:t>
            </a:r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47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500" fill="hold"/>
                                        <p:tgtEl>
                                          <p:spTgt spid="4474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4474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47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47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4474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7490" grpId="0"/>
      <p:bldP spid="447491" grpId="0"/>
      <p:bldP spid="447492" grpId="0"/>
      <p:bldP spid="447493" grpId="0"/>
      <p:bldP spid="44749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4"/>
          <a:stretch>
            <a:fillRect/>
          </a:stretch>
        </p:blipFill>
        <p:spPr bwMode="auto">
          <a:xfrm>
            <a:off x="574675" y="698500"/>
            <a:ext cx="8012113" cy="571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03" name="Text Box 10"/>
          <p:cNvSpPr txBox="1">
            <a:spLocks noChangeArrowheads="1"/>
          </p:cNvSpPr>
          <p:nvPr/>
        </p:nvSpPr>
        <p:spPr bwMode="auto">
          <a:xfrm>
            <a:off x="4035425" y="4603750"/>
            <a:ext cx="4691063" cy="75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10000"/>
              </a:spcAft>
              <a:buFontTx/>
              <a:buNone/>
            </a:pPr>
            <a:r>
              <a:rPr lang="en-US" altLang="en-US" sz="1400" b="1" i="1">
                <a:latin typeface="Verdana" pitchFamily="34" charset="0"/>
              </a:rPr>
              <a:t>Bisection bandwidth</a:t>
            </a:r>
            <a:r>
              <a:rPr lang="en-US" altLang="en-US" sz="1400" u="sng">
                <a:latin typeface="Verdana" pitchFamily="34" charset="0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 If the network is segmented into two equal parts,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 this is the </a:t>
            </a:r>
            <a:r>
              <a:rPr lang="en-US" altLang="en-US" sz="1400" b="1" i="1">
                <a:latin typeface="Verdana" pitchFamily="34" charset="0"/>
              </a:rPr>
              <a:t>bandwidth</a:t>
            </a:r>
            <a:r>
              <a:rPr lang="en-US" altLang="en-US" sz="1400">
                <a:latin typeface="Verdana" pitchFamily="34" charset="0"/>
              </a:rPr>
              <a:t> between the two parts</a:t>
            </a:r>
          </a:p>
        </p:txBody>
      </p:sp>
      <p:sp>
        <p:nvSpPr>
          <p:cNvPr id="51204" name="Text Box 11"/>
          <p:cNvSpPr txBox="1">
            <a:spLocks noChangeArrowheads="1"/>
          </p:cNvSpPr>
          <p:nvPr/>
        </p:nvSpPr>
        <p:spPr bwMode="auto">
          <a:xfrm>
            <a:off x="4040188" y="5403850"/>
            <a:ext cx="3741737" cy="53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10000"/>
              </a:spcAft>
              <a:buFontTx/>
              <a:buNone/>
            </a:pPr>
            <a:r>
              <a:rPr lang="en-US" altLang="en-US" sz="1400" b="1" i="1">
                <a:latin typeface="Verdana" pitchFamily="34" charset="0"/>
              </a:rPr>
              <a:t>Mezosynchronous clock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  Same clock frequency,</a:t>
            </a:r>
            <a:r>
              <a:rPr lang="en-US" altLang="en-US" sz="1400" b="1" i="1">
                <a:latin typeface="Verdana" pitchFamily="34" charset="0"/>
              </a:rPr>
              <a:t> </a:t>
            </a:r>
            <a:r>
              <a:rPr lang="en-US" altLang="en-US" sz="1400">
                <a:latin typeface="Verdana" pitchFamily="34" charset="0"/>
              </a:rPr>
              <a:t>different phase</a:t>
            </a:r>
          </a:p>
        </p:txBody>
      </p:sp>
      <p:sp>
        <p:nvSpPr>
          <p:cNvPr id="51205" name="Oval 12"/>
          <p:cNvSpPr>
            <a:spLocks noChangeArrowheads="1"/>
          </p:cNvSpPr>
          <p:nvPr/>
        </p:nvSpPr>
        <p:spPr bwMode="auto">
          <a:xfrm>
            <a:off x="3873500" y="2870200"/>
            <a:ext cx="3543300" cy="315913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51206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mtClean="0"/>
              <a:t>2.2</a:t>
            </a:r>
            <a:r>
              <a:rPr lang="en-US" altLang="en-US" smtClean="0"/>
              <a:t>.2</a:t>
            </a:r>
            <a:r>
              <a:rPr lang="hu-HU" altLang="en-US" smtClean="0"/>
              <a:t> </a:t>
            </a:r>
            <a:r>
              <a:rPr lang="en-US" altLang="en-US" smtClean="0"/>
              <a:t>Intel 80-magos Tile processzora</a:t>
            </a:r>
            <a:r>
              <a:rPr lang="hu-HU" altLang="en-US" smtClean="0"/>
              <a:t> (</a:t>
            </a:r>
            <a:r>
              <a:rPr lang="en-US" altLang="en-US" smtClean="0"/>
              <a:t>3</a:t>
            </a:r>
            <a:r>
              <a:rPr lang="hu-HU" altLang="en-US" smtClean="0"/>
              <a:t>)</a:t>
            </a:r>
            <a:endParaRPr lang="en-US" altLang="en-US" smtClean="0"/>
          </a:p>
        </p:txBody>
      </p:sp>
      <p:sp>
        <p:nvSpPr>
          <p:cNvPr id="51207" name="Szövegdoboz 1"/>
          <p:cNvSpPr txBox="1">
            <a:spLocks noChangeArrowheads="1"/>
          </p:cNvSpPr>
          <p:nvPr/>
        </p:nvSpPr>
        <p:spPr bwMode="auto">
          <a:xfrm>
            <a:off x="7451725" y="6235700"/>
            <a:ext cx="5762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400">
                <a:latin typeface="Verdana" pitchFamily="34" charset="0"/>
              </a:rPr>
              <a:t>[14]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8" y="728663"/>
            <a:ext cx="7759700" cy="555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227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mtClean="0"/>
              <a:t>2.2</a:t>
            </a:r>
            <a:r>
              <a:rPr lang="en-US" altLang="en-US" smtClean="0"/>
              <a:t>.2</a:t>
            </a:r>
            <a:r>
              <a:rPr lang="hu-HU" altLang="en-US" smtClean="0"/>
              <a:t> </a:t>
            </a:r>
            <a:r>
              <a:rPr lang="en-US" altLang="en-US" smtClean="0"/>
              <a:t>Intel 80-magos Tile processzora</a:t>
            </a:r>
            <a:r>
              <a:rPr lang="hu-HU" altLang="en-US" smtClean="0"/>
              <a:t> (</a:t>
            </a:r>
            <a:r>
              <a:rPr lang="en-US" altLang="en-US" smtClean="0"/>
              <a:t>4</a:t>
            </a:r>
            <a:r>
              <a:rPr lang="hu-HU" altLang="en-US" smtClean="0"/>
              <a:t>)</a:t>
            </a:r>
            <a:endParaRPr lang="en-US" altLang="en-US" smtClean="0"/>
          </a:p>
        </p:txBody>
      </p:sp>
      <p:sp>
        <p:nvSpPr>
          <p:cNvPr id="52228" name="Szövegdoboz 9"/>
          <p:cNvSpPr txBox="1">
            <a:spLocks noChangeArrowheads="1"/>
          </p:cNvSpPr>
          <p:nvPr/>
        </p:nvSpPr>
        <p:spPr bwMode="auto">
          <a:xfrm>
            <a:off x="7451725" y="6235700"/>
            <a:ext cx="5762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400">
                <a:latin typeface="Verdana" pitchFamily="34" charset="0"/>
              </a:rPr>
              <a:t>[14]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657225"/>
            <a:ext cx="7478713" cy="554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251" name="Text Box 10"/>
          <p:cNvSpPr txBox="1">
            <a:spLocks noChangeArrowheads="1"/>
          </p:cNvSpPr>
          <p:nvPr/>
        </p:nvSpPr>
        <p:spPr bwMode="auto">
          <a:xfrm>
            <a:off x="4976813" y="1187450"/>
            <a:ext cx="34750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4F4F"/>
                </a:solidFill>
                <a:latin typeface="Verdana" pitchFamily="34" charset="0"/>
              </a:rPr>
              <a:t>(Clocks run with the same frequency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4F4F"/>
                </a:solidFill>
                <a:latin typeface="Verdana" pitchFamily="34" charset="0"/>
              </a:rPr>
              <a:t> but unknown phases</a:t>
            </a:r>
          </a:p>
        </p:txBody>
      </p:sp>
      <p:sp>
        <p:nvSpPr>
          <p:cNvPr id="53252" name="Text Box 11"/>
          <p:cNvSpPr txBox="1">
            <a:spLocks noChangeArrowheads="1"/>
          </p:cNvSpPr>
          <p:nvPr/>
        </p:nvSpPr>
        <p:spPr bwMode="auto">
          <a:xfrm>
            <a:off x="6910388" y="5772150"/>
            <a:ext cx="22685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4F4F"/>
                </a:solidFill>
                <a:latin typeface="Verdana" pitchFamily="34" charset="0"/>
              </a:rPr>
              <a:t>FP Multiply-Accumulate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4F4F"/>
                </a:solidFill>
                <a:latin typeface="Verdana" pitchFamily="34" charset="0"/>
              </a:rPr>
              <a:t>(AxB+C)</a:t>
            </a:r>
          </a:p>
        </p:txBody>
      </p:sp>
      <p:sp>
        <p:nvSpPr>
          <p:cNvPr id="53253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mtClean="0"/>
              <a:t>2.2</a:t>
            </a:r>
            <a:r>
              <a:rPr lang="en-US" altLang="en-US" smtClean="0"/>
              <a:t>.2</a:t>
            </a:r>
            <a:r>
              <a:rPr lang="hu-HU" altLang="en-US" smtClean="0"/>
              <a:t> </a:t>
            </a:r>
            <a:r>
              <a:rPr lang="en-US" altLang="en-US" smtClean="0"/>
              <a:t>Intel 80-magos Tile processzora</a:t>
            </a:r>
            <a:r>
              <a:rPr lang="hu-HU" altLang="en-US" smtClean="0"/>
              <a:t> (</a:t>
            </a:r>
            <a:r>
              <a:rPr lang="en-US" altLang="en-US" smtClean="0"/>
              <a:t>5</a:t>
            </a:r>
            <a:r>
              <a:rPr lang="hu-HU" altLang="en-US" smtClean="0"/>
              <a:t>)</a:t>
            </a:r>
            <a:endParaRPr lang="en-US" altLang="en-US" smtClean="0"/>
          </a:p>
        </p:txBody>
      </p:sp>
      <p:sp>
        <p:nvSpPr>
          <p:cNvPr id="53254" name="Szövegdoboz 11"/>
          <p:cNvSpPr txBox="1">
            <a:spLocks noChangeArrowheads="1"/>
          </p:cNvSpPr>
          <p:nvPr/>
        </p:nvSpPr>
        <p:spPr bwMode="auto">
          <a:xfrm>
            <a:off x="7289800" y="4694238"/>
            <a:ext cx="5762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400">
                <a:latin typeface="Verdana" pitchFamily="34" charset="0"/>
              </a:rPr>
              <a:t>[14]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5" descr="Close up of the Intel Teraflops Chi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" y="828675"/>
            <a:ext cx="7596188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Rectangle 6"/>
          <p:cNvSpPr>
            <a:spLocks noChangeArrowheads="1"/>
          </p:cNvSpPr>
          <p:nvPr/>
        </p:nvSpPr>
        <p:spPr bwMode="auto">
          <a:xfrm>
            <a:off x="1370013" y="6083300"/>
            <a:ext cx="68357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Figure: On board implementation of the 80-core Tile Processor</a:t>
            </a:r>
            <a:r>
              <a:rPr lang="hu-HU" altLang="en-US" sz="1400">
                <a:latin typeface="Verdana" pitchFamily="34" charset="0"/>
              </a:rPr>
              <a:t> [15]</a:t>
            </a:r>
            <a:endParaRPr lang="en-US" altLang="en-US" sz="1400">
              <a:latin typeface="Verdana" pitchFamily="34" charset="0"/>
            </a:endParaRPr>
          </a:p>
        </p:txBody>
      </p:sp>
      <p:sp>
        <p:nvSpPr>
          <p:cNvPr id="54276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mtClean="0"/>
              <a:t>2.2</a:t>
            </a:r>
            <a:r>
              <a:rPr lang="en-US" altLang="en-US" smtClean="0"/>
              <a:t>.2</a:t>
            </a:r>
            <a:r>
              <a:rPr lang="hu-HU" altLang="en-US" smtClean="0"/>
              <a:t> </a:t>
            </a:r>
            <a:r>
              <a:rPr lang="en-US" altLang="en-US" smtClean="0"/>
              <a:t>Intel 80-magos Tile processzora</a:t>
            </a:r>
            <a:r>
              <a:rPr lang="hu-HU" altLang="en-US" smtClean="0"/>
              <a:t> (</a:t>
            </a:r>
            <a:r>
              <a:rPr lang="en-US" altLang="en-US" smtClean="0"/>
              <a:t>6</a:t>
            </a:r>
            <a:r>
              <a:rPr lang="hu-HU" altLang="en-US" smtClean="0"/>
              <a:t>)</a:t>
            </a:r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63" y="769938"/>
            <a:ext cx="7299325" cy="535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299" name="Rectangle 10"/>
          <p:cNvSpPr>
            <a:spLocks noChangeArrowheads="1"/>
          </p:cNvSpPr>
          <p:nvPr/>
        </p:nvSpPr>
        <p:spPr bwMode="auto">
          <a:xfrm>
            <a:off x="2273300" y="6129338"/>
            <a:ext cx="46259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Verdana" pitchFamily="34" charset="0"/>
              </a:rPr>
              <a:t>WIMP</a:t>
            </a:r>
            <a:r>
              <a:rPr lang="en-US" altLang="en-US" sz="1200">
                <a:latin typeface="Verdana" pitchFamily="34" charset="0"/>
              </a:rPr>
              <a:t> stands for "</a:t>
            </a:r>
            <a:r>
              <a:rPr lang="en-US" altLang="en-US" sz="1200">
                <a:latin typeface="Verdana" pitchFamily="34" charset="0"/>
                <a:hlinkClick r:id="rId3" tooltip="Windows (computing)"/>
              </a:rPr>
              <a:t>window</a:t>
            </a:r>
            <a:r>
              <a:rPr lang="en-US" altLang="en-US" sz="1200">
                <a:latin typeface="Verdana" pitchFamily="34" charset="0"/>
              </a:rPr>
              <a:t>, </a:t>
            </a:r>
            <a:r>
              <a:rPr lang="en-US" altLang="en-US" sz="1200">
                <a:latin typeface="Verdana" pitchFamily="34" charset="0"/>
                <a:hlinkClick r:id="rId4" tooltip="Icons (computing)"/>
              </a:rPr>
              <a:t>icon</a:t>
            </a:r>
            <a:r>
              <a:rPr lang="en-US" altLang="en-US" sz="1200">
                <a:latin typeface="Verdana" pitchFamily="34" charset="0"/>
              </a:rPr>
              <a:t>, </a:t>
            </a:r>
            <a:r>
              <a:rPr lang="en-US" altLang="en-US" sz="1200">
                <a:latin typeface="Verdana" pitchFamily="34" charset="0"/>
                <a:hlinkClick r:id="rId5" tooltip="Menu (computing)"/>
              </a:rPr>
              <a:t>menu</a:t>
            </a:r>
            <a:r>
              <a:rPr lang="en-US" altLang="en-US" sz="1200">
                <a:latin typeface="Verdana" pitchFamily="34" charset="0"/>
              </a:rPr>
              <a:t>, </a:t>
            </a:r>
            <a:r>
              <a:rPr lang="en-US" altLang="en-US" sz="1200">
                <a:latin typeface="Verdana" pitchFamily="34" charset="0"/>
                <a:hlinkClick r:id="rId6" tooltip="Pointing device"/>
              </a:rPr>
              <a:t>pointing device</a:t>
            </a:r>
            <a:r>
              <a:rPr lang="en-US" altLang="en-US" sz="1200">
                <a:latin typeface="Verdana" pitchFamily="34" charset="0"/>
              </a:rPr>
              <a:t>", </a:t>
            </a:r>
          </a:p>
        </p:txBody>
      </p:sp>
      <p:sp>
        <p:nvSpPr>
          <p:cNvPr id="55300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mtClean="0"/>
              <a:t>2.2</a:t>
            </a:r>
            <a:r>
              <a:rPr lang="en-US" altLang="en-US" smtClean="0"/>
              <a:t>.2</a:t>
            </a:r>
            <a:r>
              <a:rPr lang="hu-HU" altLang="en-US" smtClean="0"/>
              <a:t> </a:t>
            </a:r>
            <a:r>
              <a:rPr lang="en-US" altLang="en-US" smtClean="0"/>
              <a:t>Intel 80-magos Tile processzora</a:t>
            </a:r>
            <a:r>
              <a:rPr lang="hu-HU" altLang="en-US" smtClean="0"/>
              <a:t> (</a:t>
            </a:r>
            <a:r>
              <a:rPr lang="en-US" altLang="en-US" smtClean="0"/>
              <a:t>7</a:t>
            </a:r>
            <a:r>
              <a:rPr lang="hu-HU" altLang="en-US" smtClean="0"/>
              <a:t>)</a:t>
            </a:r>
            <a:endParaRPr lang="en-US" altLang="en-US" smtClean="0"/>
          </a:p>
        </p:txBody>
      </p:sp>
      <p:sp>
        <p:nvSpPr>
          <p:cNvPr id="55301" name="Szövegdoboz 9"/>
          <p:cNvSpPr txBox="1">
            <a:spLocks noChangeArrowheads="1"/>
          </p:cNvSpPr>
          <p:nvPr/>
        </p:nvSpPr>
        <p:spPr bwMode="auto">
          <a:xfrm>
            <a:off x="7451725" y="6235700"/>
            <a:ext cx="5762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400">
                <a:latin typeface="Verdana" pitchFamily="34" charset="0"/>
              </a:rPr>
              <a:t>[14]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63" y="728663"/>
            <a:ext cx="7623175" cy="555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23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mtClean="0"/>
              <a:t>2.2</a:t>
            </a:r>
            <a:r>
              <a:rPr lang="en-US" altLang="en-US" smtClean="0"/>
              <a:t>.2</a:t>
            </a:r>
            <a:r>
              <a:rPr lang="hu-HU" altLang="en-US" smtClean="0"/>
              <a:t> </a:t>
            </a:r>
            <a:r>
              <a:rPr lang="en-US" altLang="en-US" smtClean="0"/>
              <a:t>Intel 80-magos Tile processzora</a:t>
            </a:r>
            <a:r>
              <a:rPr lang="hu-HU" altLang="en-US" smtClean="0"/>
              <a:t> (</a:t>
            </a:r>
            <a:r>
              <a:rPr lang="en-US" altLang="en-US" smtClean="0"/>
              <a:t>8</a:t>
            </a:r>
            <a:r>
              <a:rPr lang="hu-HU" altLang="en-US" smtClean="0"/>
              <a:t>)</a:t>
            </a:r>
            <a:endParaRPr lang="en-US" altLang="en-US" smtClean="0"/>
          </a:p>
        </p:txBody>
      </p:sp>
      <p:sp>
        <p:nvSpPr>
          <p:cNvPr id="56324" name="Szövegdoboz 9"/>
          <p:cNvSpPr txBox="1">
            <a:spLocks noChangeArrowheads="1"/>
          </p:cNvSpPr>
          <p:nvPr/>
        </p:nvSpPr>
        <p:spPr bwMode="auto">
          <a:xfrm>
            <a:off x="7451725" y="6235700"/>
            <a:ext cx="5762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400">
                <a:latin typeface="Verdana" pitchFamily="34" charset="0"/>
              </a:rPr>
              <a:t>[14]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38" y="979488"/>
            <a:ext cx="7191375" cy="484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347" name="Text Box 9"/>
          <p:cNvSpPr txBox="1">
            <a:spLocks noChangeArrowheads="1"/>
          </p:cNvSpPr>
          <p:nvPr/>
        </p:nvSpPr>
        <p:spPr bwMode="auto">
          <a:xfrm>
            <a:off x="7740650" y="2019300"/>
            <a:ext cx="7302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latin typeface="Verdana" pitchFamily="34" charset="0"/>
              </a:rPr>
              <a:t>VLIW</a:t>
            </a:r>
          </a:p>
        </p:txBody>
      </p:sp>
      <p:sp>
        <p:nvSpPr>
          <p:cNvPr id="57348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mtClean="0"/>
              <a:t>2.2</a:t>
            </a:r>
            <a:r>
              <a:rPr lang="en-US" altLang="en-US" smtClean="0"/>
              <a:t>.2</a:t>
            </a:r>
            <a:r>
              <a:rPr lang="hu-HU" altLang="en-US" smtClean="0"/>
              <a:t> </a:t>
            </a:r>
            <a:r>
              <a:rPr lang="en-US" altLang="en-US" smtClean="0"/>
              <a:t>Intel 80-magos Tile processzora</a:t>
            </a:r>
            <a:r>
              <a:rPr lang="hu-HU" altLang="en-US" smtClean="0"/>
              <a:t> (</a:t>
            </a:r>
            <a:r>
              <a:rPr lang="en-US" altLang="en-US" smtClean="0"/>
              <a:t>9</a:t>
            </a:r>
            <a:r>
              <a:rPr lang="hu-HU" altLang="en-US" smtClean="0"/>
              <a:t>)</a:t>
            </a:r>
            <a:endParaRPr lang="en-US" altLang="en-US" smtClean="0"/>
          </a:p>
        </p:txBody>
      </p:sp>
      <p:sp>
        <p:nvSpPr>
          <p:cNvPr id="57349" name="Szövegdoboz 10"/>
          <p:cNvSpPr txBox="1">
            <a:spLocks noChangeArrowheads="1"/>
          </p:cNvSpPr>
          <p:nvPr/>
        </p:nvSpPr>
        <p:spPr bwMode="auto">
          <a:xfrm>
            <a:off x="7451725" y="6235700"/>
            <a:ext cx="5762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400">
                <a:latin typeface="Verdana" pitchFamily="34" charset="0"/>
              </a:rPr>
              <a:t>[14]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" y="819150"/>
            <a:ext cx="7262813" cy="521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37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38" y="762000"/>
            <a:ext cx="7443787" cy="542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2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mtClean="0"/>
              <a:t>2.2</a:t>
            </a:r>
            <a:r>
              <a:rPr lang="en-US" altLang="en-US" smtClean="0"/>
              <a:t>.2</a:t>
            </a:r>
            <a:r>
              <a:rPr lang="hu-HU" altLang="en-US" smtClean="0"/>
              <a:t> </a:t>
            </a:r>
            <a:r>
              <a:rPr lang="en-US" altLang="en-US" smtClean="0"/>
              <a:t>Intel 80-magos Tile processzora</a:t>
            </a:r>
            <a:r>
              <a:rPr lang="hu-HU" altLang="en-US" smtClean="0"/>
              <a:t> (</a:t>
            </a:r>
            <a:r>
              <a:rPr lang="en-US" altLang="en-US" smtClean="0"/>
              <a:t>10</a:t>
            </a:r>
            <a:r>
              <a:rPr lang="hu-HU" altLang="en-US" smtClean="0"/>
              <a:t>)</a:t>
            </a:r>
            <a:endParaRPr lang="en-US" altLang="en-US" smtClean="0"/>
          </a:p>
        </p:txBody>
      </p:sp>
      <p:sp>
        <p:nvSpPr>
          <p:cNvPr id="58373" name="Szövegdoboz 10"/>
          <p:cNvSpPr txBox="1">
            <a:spLocks noChangeArrowheads="1"/>
          </p:cNvSpPr>
          <p:nvPr/>
        </p:nvSpPr>
        <p:spPr bwMode="auto">
          <a:xfrm>
            <a:off x="7451725" y="6235700"/>
            <a:ext cx="5762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400">
                <a:latin typeface="Verdana" pitchFamily="34" charset="0"/>
              </a:rPr>
              <a:t>[14]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Text Box 2"/>
          <p:cNvSpPr txBox="1">
            <a:spLocks noChangeArrowheads="1"/>
          </p:cNvSpPr>
          <p:nvPr/>
        </p:nvSpPr>
        <p:spPr bwMode="auto">
          <a:xfrm>
            <a:off x="1222375" y="6410325"/>
            <a:ext cx="6700838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1. ábra: Az integrált áramkörök gyártási technológiájának fejlődése [1]</a:t>
            </a:r>
            <a:r>
              <a:rPr lang="hu-HU" altLang="en-US" sz="1400">
                <a:latin typeface="Verdana" pitchFamily="34" charset="0"/>
              </a:rPr>
              <a:t> </a:t>
            </a:r>
            <a:endParaRPr lang="en-US" altLang="en-US" sz="1400">
              <a:latin typeface="Verdana" pitchFamily="34" charset="0"/>
            </a:endParaRPr>
          </a:p>
        </p:txBody>
      </p:sp>
      <p:pic>
        <p:nvPicPr>
          <p:cNvPr id="391171" name="Picture 3" descr="waferperwe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438" y="1419225"/>
            <a:ext cx="7004050" cy="478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mtClean="0"/>
              <a:t>1. </a:t>
            </a:r>
            <a:r>
              <a:rPr lang="en-US" altLang="en-US" smtClean="0"/>
              <a:t>Többmagos processzorok megjelenésének szükségszerűsége (1)</a:t>
            </a:r>
          </a:p>
        </p:txBody>
      </p:sp>
      <p:sp>
        <p:nvSpPr>
          <p:cNvPr id="391173" name="Text Box 5"/>
          <p:cNvSpPr txBox="1">
            <a:spLocks noChangeArrowheads="1"/>
          </p:cNvSpPr>
          <p:nvPr/>
        </p:nvSpPr>
        <p:spPr bwMode="auto">
          <a:xfrm>
            <a:off x="1314450" y="1655763"/>
            <a:ext cx="31226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chemeClr val="bg1"/>
                </a:solidFill>
                <a:latin typeface="Verdana" pitchFamily="34" charset="0"/>
              </a:rPr>
              <a:t>Zsugorítás</a:t>
            </a:r>
            <a:r>
              <a:rPr lang="hu-HU" altLang="en-US" sz="1800" b="1">
                <a:solidFill>
                  <a:schemeClr val="bg1"/>
                </a:solidFill>
                <a:latin typeface="Verdana" pitchFamily="34" charset="0"/>
              </a:rPr>
              <a:t>: </a:t>
            </a:r>
            <a:r>
              <a:rPr lang="en-US" altLang="en-US" sz="1800" b="1">
                <a:solidFill>
                  <a:schemeClr val="bg1"/>
                </a:solidFill>
                <a:latin typeface="Verdana" pitchFamily="34" charset="0"/>
              </a:rPr>
              <a:t>~</a:t>
            </a:r>
            <a:r>
              <a:rPr lang="hu-HU" altLang="en-US" sz="1800" b="1">
                <a:solidFill>
                  <a:schemeClr val="bg1"/>
                </a:solidFill>
                <a:latin typeface="Verdana" pitchFamily="34" charset="0"/>
              </a:rPr>
              <a:t> 0.7/2 </a:t>
            </a:r>
            <a:r>
              <a:rPr lang="en-US" altLang="en-US" sz="1800" b="1">
                <a:solidFill>
                  <a:schemeClr val="bg1"/>
                </a:solidFill>
                <a:latin typeface="Verdana" pitchFamily="34" charset="0"/>
              </a:rPr>
              <a:t>év</a:t>
            </a:r>
          </a:p>
        </p:txBody>
      </p:sp>
      <p:sp>
        <p:nvSpPr>
          <p:cNvPr id="391174" name="Oval 6"/>
          <p:cNvSpPr>
            <a:spLocks noChangeArrowheads="1"/>
          </p:cNvSpPr>
          <p:nvPr/>
        </p:nvSpPr>
        <p:spPr bwMode="auto">
          <a:xfrm>
            <a:off x="985838" y="1458913"/>
            <a:ext cx="3479800" cy="800100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161925" y="684213"/>
            <a:ext cx="6596063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hu-HU" altLang="en-US" b="1" dirty="0">
                <a:solidFill>
                  <a:schemeClr val="accent6"/>
                </a:solidFill>
              </a:rPr>
              <a:t>1. </a:t>
            </a:r>
            <a:r>
              <a:rPr lang="en-US" altLang="en-US" b="1" dirty="0" err="1">
                <a:solidFill>
                  <a:schemeClr val="accent6"/>
                </a:solidFill>
              </a:rPr>
              <a:t>Többmagos</a:t>
            </a:r>
            <a:r>
              <a:rPr lang="en-US" altLang="en-US" b="1" dirty="0">
                <a:solidFill>
                  <a:schemeClr val="accent6"/>
                </a:solidFill>
              </a:rPr>
              <a:t> </a:t>
            </a:r>
            <a:r>
              <a:rPr lang="en-US" altLang="en-US" b="1" dirty="0" err="1">
                <a:solidFill>
                  <a:schemeClr val="accent6"/>
                </a:solidFill>
              </a:rPr>
              <a:t>processzorok</a:t>
            </a:r>
            <a:r>
              <a:rPr lang="en-US" altLang="en-US" b="1" dirty="0">
                <a:solidFill>
                  <a:schemeClr val="accent6"/>
                </a:solidFill>
              </a:rPr>
              <a:t> </a:t>
            </a:r>
            <a:r>
              <a:rPr lang="en-US" altLang="en-US" b="1" dirty="0" err="1">
                <a:solidFill>
                  <a:schemeClr val="accent6"/>
                </a:solidFill>
              </a:rPr>
              <a:t>megjelenésének</a:t>
            </a:r>
            <a:r>
              <a:rPr lang="en-US" altLang="en-US" b="1" dirty="0">
                <a:solidFill>
                  <a:schemeClr val="accent6"/>
                </a:solidFill>
              </a:rPr>
              <a:t> </a:t>
            </a:r>
            <a:r>
              <a:rPr lang="en-US" altLang="en-US" b="1" dirty="0" err="1">
                <a:solidFill>
                  <a:schemeClr val="accent6"/>
                </a:solidFill>
              </a:rPr>
              <a:t>szükségszerűsége</a:t>
            </a:r>
            <a:endParaRPr lang="hu-HU" b="1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1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1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91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1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91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91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1170" grpId="0"/>
      <p:bldP spid="391173" grpId="0"/>
      <p:bldP spid="39117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46113"/>
            <a:ext cx="7334250" cy="552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395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mtClean="0"/>
              <a:t>2.2</a:t>
            </a:r>
            <a:r>
              <a:rPr lang="en-US" altLang="en-US" smtClean="0"/>
              <a:t>.2</a:t>
            </a:r>
            <a:r>
              <a:rPr lang="hu-HU" altLang="en-US" smtClean="0"/>
              <a:t> </a:t>
            </a:r>
            <a:r>
              <a:rPr lang="en-US" altLang="en-US" smtClean="0"/>
              <a:t>Intel 80-magos Tile processzora</a:t>
            </a:r>
            <a:r>
              <a:rPr lang="hu-HU" altLang="en-US" smtClean="0"/>
              <a:t> (</a:t>
            </a:r>
            <a:r>
              <a:rPr lang="en-US" altLang="en-US" smtClean="0"/>
              <a:t>11</a:t>
            </a:r>
            <a:r>
              <a:rPr lang="hu-HU" altLang="en-US" smtClean="0"/>
              <a:t>)</a:t>
            </a:r>
            <a:endParaRPr lang="en-US" altLang="en-US" smtClean="0"/>
          </a:p>
        </p:txBody>
      </p:sp>
      <p:sp>
        <p:nvSpPr>
          <p:cNvPr id="59396" name="Text Box 12"/>
          <p:cNvSpPr txBox="1">
            <a:spLocks noChangeArrowheads="1"/>
          </p:cNvSpPr>
          <p:nvPr/>
        </p:nvSpPr>
        <p:spPr bwMode="auto">
          <a:xfrm>
            <a:off x="3197225" y="4610100"/>
            <a:ext cx="14636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333333"/>
                </a:solidFill>
                <a:latin typeface="Verdana" pitchFamily="34" charset="0"/>
              </a:rPr>
              <a:t>(Pentium II)</a:t>
            </a:r>
          </a:p>
        </p:txBody>
      </p:sp>
      <p:sp>
        <p:nvSpPr>
          <p:cNvPr id="59397" name="Szövegdoboz 10"/>
          <p:cNvSpPr txBox="1">
            <a:spLocks noChangeArrowheads="1"/>
          </p:cNvSpPr>
          <p:nvPr/>
        </p:nvSpPr>
        <p:spPr bwMode="auto">
          <a:xfrm>
            <a:off x="7451725" y="6235700"/>
            <a:ext cx="5762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400">
                <a:latin typeface="Verdana" pitchFamily="34" charset="0"/>
              </a:rPr>
              <a:t>[14]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50" y="1187450"/>
            <a:ext cx="7262813" cy="448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419" name="Line 10"/>
          <p:cNvSpPr>
            <a:spLocks noChangeShapeType="1"/>
          </p:cNvSpPr>
          <p:nvPr/>
        </p:nvSpPr>
        <p:spPr bwMode="auto">
          <a:xfrm>
            <a:off x="1536700" y="4584700"/>
            <a:ext cx="35687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0" name="Line 11"/>
          <p:cNvSpPr>
            <a:spLocks noChangeShapeType="1"/>
          </p:cNvSpPr>
          <p:nvPr/>
        </p:nvSpPr>
        <p:spPr bwMode="auto">
          <a:xfrm>
            <a:off x="1524000" y="4546600"/>
            <a:ext cx="0" cy="2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1" name="Line 12"/>
          <p:cNvSpPr>
            <a:spLocks noChangeShapeType="1"/>
          </p:cNvSpPr>
          <p:nvPr/>
        </p:nvSpPr>
        <p:spPr bwMode="auto">
          <a:xfrm flipV="1">
            <a:off x="1714500" y="2463800"/>
            <a:ext cx="6032500" cy="127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2" name="Line 13"/>
          <p:cNvSpPr>
            <a:spLocks noChangeShapeType="1"/>
          </p:cNvSpPr>
          <p:nvPr/>
        </p:nvSpPr>
        <p:spPr bwMode="auto">
          <a:xfrm>
            <a:off x="1676400" y="2640013"/>
            <a:ext cx="9017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3" name="Text Box 15"/>
          <p:cNvSpPr txBox="1">
            <a:spLocks noChangeArrowheads="1"/>
          </p:cNvSpPr>
          <p:nvPr/>
        </p:nvSpPr>
        <p:spPr bwMode="auto">
          <a:xfrm>
            <a:off x="1522413" y="5594350"/>
            <a:ext cx="15367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NoC: No Cache</a:t>
            </a:r>
          </a:p>
        </p:txBody>
      </p:sp>
      <p:sp>
        <p:nvSpPr>
          <p:cNvPr id="60424" name="Rectangle 1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mtClean="0"/>
              <a:t>2.2</a:t>
            </a:r>
            <a:r>
              <a:rPr lang="en-US" altLang="en-US" smtClean="0"/>
              <a:t>.2</a:t>
            </a:r>
            <a:r>
              <a:rPr lang="hu-HU" altLang="en-US" smtClean="0"/>
              <a:t> </a:t>
            </a:r>
            <a:r>
              <a:rPr lang="en-US" altLang="en-US" smtClean="0"/>
              <a:t>Intel 80-magos Tile processzora</a:t>
            </a:r>
            <a:r>
              <a:rPr lang="hu-HU" altLang="en-US" smtClean="0"/>
              <a:t> (</a:t>
            </a:r>
            <a:r>
              <a:rPr lang="en-US" altLang="en-US" smtClean="0"/>
              <a:t>12</a:t>
            </a:r>
            <a:r>
              <a:rPr lang="hu-HU" altLang="en-US" smtClean="0"/>
              <a:t>)</a:t>
            </a:r>
            <a:endParaRPr lang="en-US" altLang="en-US" smtClean="0"/>
          </a:p>
        </p:txBody>
      </p:sp>
      <p:sp>
        <p:nvSpPr>
          <p:cNvPr id="60425" name="Szövegdoboz 14"/>
          <p:cNvSpPr txBox="1">
            <a:spLocks noChangeArrowheads="1"/>
          </p:cNvSpPr>
          <p:nvPr/>
        </p:nvSpPr>
        <p:spPr bwMode="auto">
          <a:xfrm>
            <a:off x="7451725" y="6235700"/>
            <a:ext cx="5762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400">
                <a:latin typeface="Verdana" pitchFamily="34" charset="0"/>
              </a:rPr>
              <a:t>[14]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" y="758825"/>
            <a:ext cx="7478713" cy="528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43" name="Line 9"/>
          <p:cNvSpPr>
            <a:spLocks noChangeShapeType="1"/>
          </p:cNvSpPr>
          <p:nvPr/>
        </p:nvSpPr>
        <p:spPr bwMode="auto">
          <a:xfrm>
            <a:off x="1536700" y="1739900"/>
            <a:ext cx="4521200" cy="127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4" name="Line 10"/>
          <p:cNvSpPr>
            <a:spLocks noChangeShapeType="1"/>
          </p:cNvSpPr>
          <p:nvPr/>
        </p:nvSpPr>
        <p:spPr bwMode="auto">
          <a:xfrm>
            <a:off x="1536700" y="2984500"/>
            <a:ext cx="4432300" cy="381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5" name="Rectangle 1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mtClean="0"/>
              <a:t>2.2</a:t>
            </a:r>
            <a:r>
              <a:rPr lang="en-US" altLang="en-US" smtClean="0"/>
              <a:t>.2</a:t>
            </a:r>
            <a:r>
              <a:rPr lang="hu-HU" altLang="en-US" smtClean="0"/>
              <a:t> </a:t>
            </a:r>
            <a:r>
              <a:rPr lang="en-US" altLang="en-US" smtClean="0"/>
              <a:t>Intel 80-magos Tile processzora</a:t>
            </a:r>
            <a:r>
              <a:rPr lang="hu-HU" altLang="en-US" smtClean="0"/>
              <a:t> (</a:t>
            </a:r>
            <a:r>
              <a:rPr lang="en-US" altLang="en-US" smtClean="0"/>
              <a:t>13</a:t>
            </a:r>
            <a:r>
              <a:rPr lang="hu-HU" altLang="en-US" smtClean="0"/>
              <a:t>)</a:t>
            </a:r>
            <a:endParaRPr lang="en-US" altLang="en-US" smtClean="0"/>
          </a:p>
        </p:txBody>
      </p:sp>
      <p:sp>
        <p:nvSpPr>
          <p:cNvPr id="61446" name="Szövegdoboz 11"/>
          <p:cNvSpPr txBox="1">
            <a:spLocks noChangeArrowheads="1"/>
          </p:cNvSpPr>
          <p:nvPr/>
        </p:nvSpPr>
        <p:spPr bwMode="auto">
          <a:xfrm>
            <a:off x="7451725" y="6235700"/>
            <a:ext cx="5762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400">
                <a:latin typeface="Verdana" pitchFamily="34" charset="0"/>
              </a:rPr>
              <a:t>[14]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0" y="2152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62467" name="AutoShape 3"/>
          <p:cNvSpPr>
            <a:spLocks noChangeArrowheads="1"/>
          </p:cNvSpPr>
          <p:nvPr/>
        </p:nvSpPr>
        <p:spPr bwMode="auto">
          <a:xfrm>
            <a:off x="841375" y="1263650"/>
            <a:ext cx="7359650" cy="531813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Verdana" pitchFamily="34" charset="0"/>
              </a:rPr>
              <a:t>2.2.3 </a:t>
            </a:r>
            <a:r>
              <a:rPr lang="hu-HU" altLang="en-US" sz="2000">
                <a:solidFill>
                  <a:schemeClr val="bg1"/>
                </a:solidFill>
                <a:latin typeface="Verdana" pitchFamily="34" charset="0"/>
              </a:rPr>
              <a:t>Intel </a:t>
            </a:r>
            <a:r>
              <a:rPr lang="en-US" altLang="en-US" sz="2000">
                <a:solidFill>
                  <a:schemeClr val="bg1"/>
                </a:solidFill>
                <a:latin typeface="Verdana" pitchFamily="34" charset="0"/>
              </a:rPr>
              <a:t>SCC (Single-chip Cloud Computer)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4"/>
          <p:cNvSpPr txBox="1">
            <a:spLocks noChangeArrowheads="1"/>
          </p:cNvSpPr>
          <p:nvPr/>
        </p:nvSpPr>
        <p:spPr bwMode="auto">
          <a:xfrm>
            <a:off x="222250" y="673100"/>
            <a:ext cx="33782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3399"/>
                </a:solidFill>
                <a:latin typeface="Verdana" pitchFamily="34" charset="0"/>
              </a:rPr>
              <a:t>Intel’s way toward Xeon Phi </a:t>
            </a:r>
            <a:r>
              <a:rPr lang="en-US" altLang="en-US" sz="1400">
                <a:latin typeface="Verdana" pitchFamily="34" charset="0"/>
              </a:rPr>
              <a:t>[</a:t>
            </a:r>
            <a:r>
              <a:rPr lang="hu-HU" altLang="en-US" sz="1400">
                <a:latin typeface="Verdana" pitchFamily="34" charset="0"/>
              </a:rPr>
              <a:t>1</a:t>
            </a:r>
            <a:r>
              <a:rPr lang="en-US" altLang="en-US" sz="1400">
                <a:latin typeface="Verdana" pitchFamily="34" charset="0"/>
              </a:rPr>
              <a:t>]</a:t>
            </a:r>
          </a:p>
        </p:txBody>
      </p:sp>
      <p:pic>
        <p:nvPicPr>
          <p:cNvPr id="6349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268413"/>
            <a:ext cx="8893175" cy="481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492" name="Text Box 8"/>
          <p:cNvSpPr txBox="1">
            <a:spLocks noChangeArrowheads="1"/>
          </p:cNvSpPr>
          <p:nvPr/>
        </p:nvSpPr>
        <p:spPr bwMode="auto">
          <a:xfrm>
            <a:off x="3260725" y="1936750"/>
            <a:ext cx="12382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Verdana" pitchFamily="34" charset="0"/>
              </a:rPr>
              <a:t>80 core Tile </a:t>
            </a:r>
          </a:p>
        </p:txBody>
      </p:sp>
      <p:sp>
        <p:nvSpPr>
          <p:cNvPr id="63493" name="Text Box 9"/>
          <p:cNvSpPr txBox="1">
            <a:spLocks noChangeArrowheads="1"/>
          </p:cNvSpPr>
          <p:nvPr/>
        </p:nvSpPr>
        <p:spPr bwMode="auto">
          <a:xfrm>
            <a:off x="5160963" y="1963738"/>
            <a:ext cx="56356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Verdana" pitchFamily="34" charset="0"/>
              </a:rPr>
              <a:t>SCC </a:t>
            </a:r>
          </a:p>
        </p:txBody>
      </p:sp>
      <p:sp>
        <p:nvSpPr>
          <p:cNvPr id="63494" name="Text Box 10"/>
          <p:cNvSpPr txBox="1">
            <a:spLocks noChangeArrowheads="1"/>
          </p:cNvSpPr>
          <p:nvPr/>
        </p:nvSpPr>
        <p:spPr bwMode="auto">
          <a:xfrm>
            <a:off x="6084888" y="1951038"/>
            <a:ext cx="13398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Verdana" pitchFamily="34" charset="0"/>
              </a:rPr>
              <a:t>Knights Ferry</a:t>
            </a:r>
          </a:p>
        </p:txBody>
      </p:sp>
      <p:sp>
        <p:nvSpPr>
          <p:cNvPr id="63495" name="Text Box 11"/>
          <p:cNvSpPr txBox="1">
            <a:spLocks noChangeArrowheads="1"/>
          </p:cNvSpPr>
          <p:nvPr/>
        </p:nvSpPr>
        <p:spPr bwMode="auto">
          <a:xfrm>
            <a:off x="7389813" y="1773238"/>
            <a:ext cx="1465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Verdana" pitchFamily="34" charset="0"/>
              </a:rPr>
              <a:t>Knights Corner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Verdana" pitchFamily="34" charset="0"/>
              </a:rPr>
              <a:t>Xeon Phi </a:t>
            </a:r>
          </a:p>
        </p:txBody>
      </p:sp>
      <p:sp>
        <p:nvSpPr>
          <p:cNvPr id="63496" name="Oval 13"/>
          <p:cNvSpPr>
            <a:spLocks noChangeArrowheads="1"/>
          </p:cNvSpPr>
          <p:nvPr/>
        </p:nvSpPr>
        <p:spPr bwMode="auto">
          <a:xfrm>
            <a:off x="4692650" y="1833563"/>
            <a:ext cx="1538288" cy="2773362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63497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.</a:t>
            </a: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2.3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 Intel SCC (Single-chip Cloud Computer) (</a:t>
            </a: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1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4"/>
          <p:cNvSpPr txBox="1">
            <a:spLocks noChangeArrowheads="1"/>
          </p:cNvSpPr>
          <p:nvPr/>
        </p:nvSpPr>
        <p:spPr bwMode="auto">
          <a:xfrm>
            <a:off x="454025" y="1047750"/>
            <a:ext cx="8064500" cy="134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</a:pPr>
            <a:r>
              <a:rPr lang="en-US" altLang="en-US" sz="1400">
                <a:latin typeface="Verdana" pitchFamily="34" charset="0"/>
              </a:rPr>
              <a:t> 12/2009: Announced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400">
                <a:latin typeface="Verdana" pitchFamily="34" charset="0"/>
              </a:rPr>
              <a:t>  9/2010: Many-core Application Research Project (MARC) initiative started on the SCC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en-US" altLang="en-US" sz="1400">
                <a:latin typeface="Verdana" pitchFamily="34" charset="0"/>
              </a:rPr>
              <a:t>                platform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</a:pPr>
            <a:r>
              <a:rPr lang="en-US" altLang="en-US" sz="1400">
                <a:latin typeface="Verdana" pitchFamily="34" charset="0"/>
              </a:rPr>
              <a:t> Designed in Braunschweig and Bangalore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400">
                <a:latin typeface="Verdana" pitchFamily="34" charset="0"/>
              </a:rPr>
              <a:t> </a:t>
            </a:r>
            <a:r>
              <a:rPr lang="en-US" altLang="en-US" sz="1400">
                <a:solidFill>
                  <a:srgbClr val="FF4F4F"/>
                </a:solidFill>
                <a:latin typeface="Verdana" pitchFamily="34" charset="0"/>
              </a:rPr>
              <a:t>48 core, 2D-mesh system topology, message passing</a:t>
            </a:r>
          </a:p>
        </p:txBody>
      </p:sp>
      <p:sp>
        <p:nvSpPr>
          <p:cNvPr id="64515" name="Text Box 7"/>
          <p:cNvSpPr txBox="1">
            <a:spLocks noChangeArrowheads="1"/>
          </p:cNvSpPr>
          <p:nvPr/>
        </p:nvSpPr>
        <p:spPr bwMode="auto">
          <a:xfrm>
            <a:off x="234950" y="679450"/>
            <a:ext cx="41433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chemeClr val="accent2"/>
                </a:solidFill>
                <a:latin typeface="Verdana" pitchFamily="34" charset="0"/>
              </a:rPr>
              <a:t>Intel SCC (Single-chip Cloud Computer)</a:t>
            </a:r>
          </a:p>
        </p:txBody>
      </p:sp>
      <p:sp>
        <p:nvSpPr>
          <p:cNvPr id="6451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mtClean="0"/>
              <a:t>2.2</a:t>
            </a:r>
            <a:r>
              <a:rPr lang="en-US" altLang="en-US" smtClean="0"/>
              <a:t>.3</a:t>
            </a:r>
            <a:r>
              <a:rPr lang="hu-HU" altLang="en-US" smtClean="0"/>
              <a:t> </a:t>
            </a:r>
            <a:r>
              <a:rPr lang="en-US" altLang="en-US" smtClean="0"/>
              <a:t>Intel</a:t>
            </a:r>
            <a:r>
              <a:rPr lang="hu-HU" altLang="en-US" smtClean="0"/>
              <a:t> </a:t>
            </a:r>
            <a:r>
              <a:rPr lang="en-US" altLang="en-US" smtClean="0"/>
              <a:t>SCC (Single-chip Cloud Computer) (</a:t>
            </a:r>
            <a:r>
              <a:rPr lang="hu-HU" altLang="en-US" smtClean="0"/>
              <a:t>2</a:t>
            </a:r>
            <a:r>
              <a:rPr lang="en-US" altLang="en-US" smtClean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41"/>
          <a:stretch>
            <a:fillRect/>
          </a:stretch>
        </p:blipFill>
        <p:spPr bwMode="auto">
          <a:xfrm>
            <a:off x="769938" y="1336675"/>
            <a:ext cx="7623175" cy="470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539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mtClean="0"/>
              <a:t>2.2</a:t>
            </a:r>
            <a:r>
              <a:rPr lang="en-US" altLang="en-US" smtClean="0"/>
              <a:t>.3</a:t>
            </a:r>
            <a:r>
              <a:rPr lang="hu-HU" altLang="en-US" smtClean="0"/>
              <a:t> </a:t>
            </a:r>
            <a:r>
              <a:rPr lang="en-US" altLang="en-US" smtClean="0"/>
              <a:t>Intel</a:t>
            </a:r>
            <a:r>
              <a:rPr lang="hu-HU" altLang="en-US" smtClean="0"/>
              <a:t> </a:t>
            </a:r>
            <a:r>
              <a:rPr lang="en-US" altLang="en-US" smtClean="0"/>
              <a:t>SCC (Single-chip Cloud Computer) (</a:t>
            </a:r>
            <a:r>
              <a:rPr lang="hu-HU" altLang="en-US" smtClean="0"/>
              <a:t>3</a:t>
            </a:r>
            <a:r>
              <a:rPr lang="en-US" altLang="en-US" smtClean="0"/>
              <a:t>)</a:t>
            </a:r>
          </a:p>
        </p:txBody>
      </p:sp>
      <p:sp>
        <p:nvSpPr>
          <p:cNvPr id="65540" name="Text Box 6"/>
          <p:cNvSpPr txBox="1">
            <a:spLocks noChangeArrowheads="1"/>
          </p:cNvSpPr>
          <p:nvPr/>
        </p:nvSpPr>
        <p:spPr bwMode="auto">
          <a:xfrm>
            <a:off x="249238" y="684213"/>
            <a:ext cx="27606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00CC"/>
                </a:solidFill>
                <a:latin typeface="Verdana" pitchFamily="34" charset="0"/>
              </a:rPr>
              <a:t>Layout of the SCC die</a:t>
            </a:r>
            <a:r>
              <a:rPr lang="en-US" altLang="en-US" sz="1400">
                <a:latin typeface="Verdana" pitchFamily="34" charset="0"/>
              </a:rPr>
              <a:t> [14]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6"/>
          <a:stretch>
            <a:fillRect/>
          </a:stretch>
        </p:blipFill>
        <p:spPr bwMode="auto">
          <a:xfrm>
            <a:off x="904875" y="1181100"/>
            <a:ext cx="7370763" cy="4929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563" name="Text Box 9"/>
          <p:cNvSpPr txBox="1">
            <a:spLocks noChangeArrowheads="1"/>
          </p:cNvSpPr>
          <p:nvPr/>
        </p:nvSpPr>
        <p:spPr bwMode="auto">
          <a:xfrm>
            <a:off x="5249863" y="6016625"/>
            <a:ext cx="792162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900" b="1">
                <a:solidFill>
                  <a:srgbClr val="4D4D4D"/>
                </a:solidFill>
                <a:latin typeface="Verdana" pitchFamily="34" charset="0"/>
              </a:rPr>
              <a:t>(350 nm)</a:t>
            </a:r>
          </a:p>
        </p:txBody>
      </p:sp>
      <p:sp>
        <p:nvSpPr>
          <p:cNvPr id="66564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mtClean="0"/>
              <a:t>2.2</a:t>
            </a:r>
            <a:r>
              <a:rPr lang="en-US" altLang="en-US" smtClean="0"/>
              <a:t>.3</a:t>
            </a:r>
            <a:r>
              <a:rPr lang="hu-HU" altLang="en-US" smtClean="0"/>
              <a:t> </a:t>
            </a:r>
            <a:r>
              <a:rPr lang="en-US" altLang="en-US" smtClean="0"/>
              <a:t>Intel</a:t>
            </a:r>
            <a:r>
              <a:rPr lang="hu-HU" altLang="en-US" smtClean="0"/>
              <a:t> </a:t>
            </a:r>
            <a:r>
              <a:rPr lang="en-US" altLang="en-US" smtClean="0"/>
              <a:t>SCC (Single-chip Cloud Computer) (</a:t>
            </a:r>
            <a:r>
              <a:rPr lang="hu-HU" altLang="en-US" smtClean="0"/>
              <a:t>4</a:t>
            </a:r>
            <a:r>
              <a:rPr lang="en-US" altLang="en-US" smtClean="0"/>
              <a:t>)</a:t>
            </a:r>
          </a:p>
        </p:txBody>
      </p:sp>
      <p:sp>
        <p:nvSpPr>
          <p:cNvPr id="66565" name="Text Box 7"/>
          <p:cNvSpPr txBox="1">
            <a:spLocks noChangeArrowheads="1"/>
          </p:cNvSpPr>
          <p:nvPr/>
        </p:nvSpPr>
        <p:spPr bwMode="auto">
          <a:xfrm>
            <a:off x="203200" y="641350"/>
            <a:ext cx="2843213" cy="32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5000"/>
              </a:spcBef>
              <a:buFontTx/>
              <a:buNone/>
            </a:pPr>
            <a:r>
              <a:rPr lang="en-US" altLang="en-US" sz="1400" b="1">
                <a:solidFill>
                  <a:srgbClr val="0000CC"/>
                </a:solidFill>
                <a:latin typeface="Verdana" pitchFamily="34" charset="0"/>
              </a:rPr>
              <a:t>Hardware view of SCC </a:t>
            </a:r>
            <a:r>
              <a:rPr lang="en-US" altLang="en-US" sz="1400">
                <a:latin typeface="Verdana" pitchFamily="34" charset="0"/>
              </a:rPr>
              <a:t>[14]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7" t="18086" r="2370" b="12122"/>
          <a:stretch>
            <a:fillRect/>
          </a:stretch>
        </p:blipFill>
        <p:spPr bwMode="auto">
          <a:xfrm>
            <a:off x="444500" y="1439863"/>
            <a:ext cx="8318500" cy="488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587" name="Text Box 11"/>
          <p:cNvSpPr txBox="1">
            <a:spLocks noChangeArrowheads="1"/>
          </p:cNvSpPr>
          <p:nvPr/>
        </p:nvSpPr>
        <p:spPr bwMode="auto">
          <a:xfrm>
            <a:off x="6586538" y="3548063"/>
            <a:ext cx="25225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(Joint Test Action Group)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Standard Test Access Port</a:t>
            </a:r>
          </a:p>
        </p:txBody>
      </p:sp>
      <p:sp>
        <p:nvSpPr>
          <p:cNvPr id="67588" name="Rectangle 1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mtClean="0"/>
              <a:t>2.2</a:t>
            </a:r>
            <a:r>
              <a:rPr lang="en-US" altLang="en-US" smtClean="0"/>
              <a:t>.3</a:t>
            </a:r>
            <a:r>
              <a:rPr lang="hu-HU" altLang="en-US" smtClean="0"/>
              <a:t> </a:t>
            </a:r>
            <a:r>
              <a:rPr lang="en-US" altLang="en-US" smtClean="0"/>
              <a:t>Intel</a:t>
            </a:r>
            <a:r>
              <a:rPr lang="hu-HU" altLang="en-US" smtClean="0"/>
              <a:t> </a:t>
            </a:r>
            <a:r>
              <a:rPr lang="en-US" altLang="en-US" smtClean="0"/>
              <a:t>SCC (Single-chip Cloud Computer) (</a:t>
            </a:r>
            <a:r>
              <a:rPr lang="hu-HU" altLang="en-US" smtClean="0"/>
              <a:t>5</a:t>
            </a:r>
            <a:r>
              <a:rPr lang="en-US" altLang="en-US" smtClean="0"/>
              <a:t>)</a:t>
            </a:r>
          </a:p>
        </p:txBody>
      </p:sp>
      <p:sp>
        <p:nvSpPr>
          <p:cNvPr id="67589" name="Text Box 8"/>
          <p:cNvSpPr txBox="1">
            <a:spLocks noChangeArrowheads="1"/>
          </p:cNvSpPr>
          <p:nvPr/>
        </p:nvSpPr>
        <p:spPr bwMode="auto">
          <a:xfrm>
            <a:off x="228600" y="692150"/>
            <a:ext cx="27638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00CC"/>
                </a:solidFill>
                <a:latin typeface="Verdana" pitchFamily="34" charset="0"/>
              </a:rPr>
              <a:t>SCC system overview</a:t>
            </a:r>
            <a:r>
              <a:rPr lang="en-US" altLang="en-US" sz="1400">
                <a:latin typeface="Verdana" pitchFamily="34" charset="0"/>
              </a:rPr>
              <a:t> [14]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16" b="11740"/>
          <a:stretch>
            <a:fillRect/>
          </a:stretch>
        </p:blipFill>
        <p:spPr bwMode="auto">
          <a:xfrm>
            <a:off x="439738" y="1649413"/>
            <a:ext cx="8307387" cy="442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611" name="Oval 10"/>
          <p:cNvSpPr>
            <a:spLocks noChangeArrowheads="1"/>
          </p:cNvSpPr>
          <p:nvPr/>
        </p:nvSpPr>
        <p:spPr bwMode="auto">
          <a:xfrm>
            <a:off x="3670300" y="2374900"/>
            <a:ext cx="3771900" cy="355600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68612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mtClean="0"/>
              <a:t>2.2</a:t>
            </a:r>
            <a:r>
              <a:rPr lang="en-US" altLang="en-US" smtClean="0"/>
              <a:t>.3</a:t>
            </a:r>
            <a:r>
              <a:rPr lang="hu-HU" altLang="en-US" smtClean="0"/>
              <a:t> </a:t>
            </a:r>
            <a:r>
              <a:rPr lang="en-US" altLang="en-US" smtClean="0"/>
              <a:t>Intel</a:t>
            </a:r>
            <a:r>
              <a:rPr lang="hu-HU" altLang="en-US" smtClean="0"/>
              <a:t> </a:t>
            </a:r>
            <a:r>
              <a:rPr lang="en-US" altLang="en-US" smtClean="0"/>
              <a:t>SCC (Single-chip Cloud Computer) (</a:t>
            </a:r>
            <a:r>
              <a:rPr lang="hu-HU" altLang="en-US" smtClean="0"/>
              <a:t>6</a:t>
            </a:r>
            <a:r>
              <a:rPr lang="en-US" altLang="en-US" smtClean="0"/>
              <a:t>)</a:t>
            </a:r>
          </a:p>
        </p:txBody>
      </p:sp>
      <p:sp>
        <p:nvSpPr>
          <p:cNvPr id="68613" name="Line 13"/>
          <p:cNvSpPr>
            <a:spLocks noChangeShapeType="1"/>
          </p:cNvSpPr>
          <p:nvPr/>
        </p:nvSpPr>
        <p:spPr bwMode="auto">
          <a:xfrm flipH="1">
            <a:off x="2451100" y="2578100"/>
            <a:ext cx="1181100" cy="10287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4" name="Szövegdoboz 11"/>
          <p:cNvSpPr txBox="1">
            <a:spLocks noChangeArrowheads="1"/>
          </p:cNvSpPr>
          <p:nvPr/>
        </p:nvSpPr>
        <p:spPr bwMode="auto">
          <a:xfrm>
            <a:off x="7451725" y="6235700"/>
            <a:ext cx="5762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400">
                <a:latin typeface="Verdana" pitchFamily="34" charset="0"/>
              </a:rPr>
              <a:t>[14]</a:t>
            </a:r>
          </a:p>
        </p:txBody>
      </p:sp>
      <p:sp>
        <p:nvSpPr>
          <p:cNvPr id="68615" name="Text Box 8"/>
          <p:cNvSpPr txBox="1">
            <a:spLocks noChangeArrowheads="1"/>
          </p:cNvSpPr>
          <p:nvPr/>
        </p:nvSpPr>
        <p:spPr bwMode="auto">
          <a:xfrm>
            <a:off x="220663" y="666750"/>
            <a:ext cx="24304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00CC"/>
                </a:solidFill>
                <a:latin typeface="Verdana" pitchFamily="34" charset="0"/>
              </a:rPr>
              <a:t>Dual-core SCC tile</a:t>
            </a:r>
            <a:r>
              <a:rPr lang="en-US" altLang="en-US" sz="1400">
                <a:latin typeface="Verdana" pitchFamily="34" charset="0"/>
              </a:rPr>
              <a:t> [14]</a:t>
            </a:r>
          </a:p>
        </p:txBody>
      </p:sp>
      <p:sp>
        <p:nvSpPr>
          <p:cNvPr id="68616" name="Szövegdoboz 1"/>
          <p:cNvSpPr txBox="1">
            <a:spLocks noChangeArrowheads="1"/>
          </p:cNvSpPr>
          <p:nvPr/>
        </p:nvSpPr>
        <p:spPr bwMode="auto">
          <a:xfrm>
            <a:off x="3940175" y="6076950"/>
            <a:ext cx="25415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GCU: Global Clocking Unit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MIU: Mesh Interface Unit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mtClean="0"/>
              <a:t>1. </a:t>
            </a:r>
            <a:r>
              <a:rPr lang="en-US" altLang="en-US" smtClean="0"/>
              <a:t>Többmagos processzorok megjelenésének szükségszerűsége (2)</a:t>
            </a:r>
          </a:p>
        </p:txBody>
      </p: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139700" y="684213"/>
            <a:ext cx="357187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u-HU" altLang="en-US" sz="1400" b="1" dirty="0">
                <a:solidFill>
                  <a:schemeClr val="accent2"/>
                </a:solidFill>
                <a:latin typeface="+mj-lt"/>
              </a:rPr>
              <a:t>IC </a:t>
            </a:r>
            <a:r>
              <a:rPr lang="en-US" altLang="en-US" sz="1400" b="1" dirty="0" err="1">
                <a:solidFill>
                  <a:schemeClr val="accent2"/>
                </a:solidFill>
                <a:latin typeface="+mj-lt"/>
              </a:rPr>
              <a:t>gyártási</a:t>
            </a:r>
            <a:r>
              <a:rPr lang="en-US" altLang="en-US" sz="1400" b="1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en-US" altLang="en-US" sz="1400" b="1" dirty="0" err="1" smtClean="0">
                <a:solidFill>
                  <a:schemeClr val="accent2"/>
                </a:solidFill>
                <a:latin typeface="+mj-lt"/>
              </a:rPr>
              <a:t>technológia</a:t>
            </a:r>
            <a:r>
              <a:rPr lang="en-US" altLang="en-US" sz="1400" b="1" dirty="0" smtClean="0">
                <a:solidFill>
                  <a:schemeClr val="accent2"/>
                </a:solidFill>
                <a:latin typeface="+mj-lt"/>
              </a:rPr>
              <a:t> </a:t>
            </a:r>
            <a:r>
              <a:rPr lang="en-US" altLang="en-US" sz="1400" b="1" dirty="0" err="1" smtClean="0">
                <a:solidFill>
                  <a:schemeClr val="accent2"/>
                </a:solidFill>
                <a:latin typeface="+mj-lt"/>
              </a:rPr>
              <a:t>fejlődése</a:t>
            </a:r>
            <a:r>
              <a:rPr lang="hu-HU" altLang="en-US" sz="1400" b="1" dirty="0" smtClean="0">
                <a:solidFill>
                  <a:schemeClr val="accent2"/>
                </a:solidFill>
                <a:latin typeface="+mj-lt"/>
              </a:rPr>
              <a:t> </a:t>
            </a:r>
            <a:endParaRPr lang="en-US" altLang="en-US" sz="1400" b="1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390149" name="Text Box 5"/>
          <p:cNvSpPr txBox="1">
            <a:spLocks noChangeArrowheads="1"/>
          </p:cNvSpPr>
          <p:nvPr/>
        </p:nvSpPr>
        <p:spPr bwMode="auto">
          <a:xfrm>
            <a:off x="1695450" y="5475288"/>
            <a:ext cx="147002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hu-HU" altLang="en-US" sz="1400" dirty="0">
                <a:solidFill>
                  <a:srgbClr val="FF0000"/>
                </a:solidFill>
                <a:latin typeface="+mj-lt"/>
              </a:rPr>
              <a:t>Moore</a:t>
            </a:r>
            <a:r>
              <a:rPr lang="en-US" altLang="en-US" sz="1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1400" dirty="0" err="1">
                <a:solidFill>
                  <a:srgbClr val="FF0000"/>
                </a:solidFill>
                <a:latin typeface="+mj-lt"/>
              </a:rPr>
              <a:t>szabály</a:t>
            </a:r>
            <a:endParaRPr lang="en-US" altLang="en-US" sz="1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90151" name="Text Box 7"/>
          <p:cNvSpPr txBox="1">
            <a:spLocks noChangeArrowheads="1"/>
          </p:cNvSpPr>
          <p:nvPr/>
        </p:nvSpPr>
        <p:spPr bwMode="auto">
          <a:xfrm>
            <a:off x="371475" y="2279650"/>
            <a:ext cx="4025900" cy="33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defRPr/>
            </a:pPr>
            <a:r>
              <a:rPr lang="en-US" altLang="en-US" sz="1400" dirty="0">
                <a:latin typeface="+mj-lt"/>
              </a:rPr>
              <a:t> </a:t>
            </a:r>
            <a:r>
              <a:rPr lang="en-US" altLang="en-US" sz="1400" dirty="0" err="1">
                <a:latin typeface="+mj-lt"/>
              </a:rPr>
              <a:t>azonos</a:t>
            </a:r>
            <a:r>
              <a:rPr lang="en-US" altLang="en-US" sz="1400" dirty="0">
                <a:latin typeface="+mj-lt"/>
              </a:rPr>
              <a:t> </a:t>
            </a:r>
            <a:r>
              <a:rPr lang="en-US" altLang="en-US" sz="1400" dirty="0" err="1" smtClean="0">
                <a:latin typeface="+mj-lt"/>
              </a:rPr>
              <a:t>tranzisztorszám</a:t>
            </a:r>
            <a:r>
              <a:rPr lang="en-US" altLang="en-US" sz="1400" dirty="0" smtClean="0">
                <a:latin typeface="+mj-lt"/>
              </a:rPr>
              <a:t> ~ </a:t>
            </a:r>
            <a:r>
              <a:rPr lang="en-US" altLang="en-US" sz="1400" dirty="0">
                <a:latin typeface="+mj-lt"/>
              </a:rPr>
              <a:t>½ Si </a:t>
            </a:r>
            <a:r>
              <a:rPr lang="en-US" altLang="en-US" sz="1400" dirty="0" err="1">
                <a:latin typeface="+mj-lt"/>
              </a:rPr>
              <a:t>területen</a:t>
            </a:r>
            <a:endParaRPr lang="en-US" altLang="en-US" sz="1400" dirty="0">
              <a:latin typeface="+mj-lt"/>
            </a:endParaRPr>
          </a:p>
        </p:txBody>
      </p:sp>
      <p:sp>
        <p:nvSpPr>
          <p:cNvPr id="25607" name="Text Box 8"/>
          <p:cNvSpPr txBox="1">
            <a:spLocks noChangeArrowheads="1"/>
          </p:cNvSpPr>
          <p:nvPr/>
        </p:nvSpPr>
        <p:spPr bwMode="auto">
          <a:xfrm>
            <a:off x="444500" y="1042988"/>
            <a:ext cx="47053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400" dirty="0" err="1" smtClean="0">
                <a:latin typeface="+mj-lt"/>
              </a:rPr>
              <a:t>Jelenleg</a:t>
            </a:r>
            <a:r>
              <a:rPr lang="en-US" altLang="en-US" sz="1400" dirty="0">
                <a:latin typeface="+mj-lt"/>
              </a:rPr>
              <a:t>: l</a:t>
            </a:r>
            <a:r>
              <a:rPr lang="hu-HU" altLang="en-US" sz="1400" dirty="0" err="1">
                <a:latin typeface="+mj-lt"/>
              </a:rPr>
              <a:t>ine</a:t>
            </a:r>
            <a:r>
              <a:rPr lang="en-US" altLang="en-US" sz="1400" dirty="0" err="1">
                <a:latin typeface="+mj-lt"/>
              </a:rPr>
              <a:t>áris</a:t>
            </a:r>
            <a:r>
              <a:rPr lang="en-US" altLang="en-US" sz="1400" dirty="0">
                <a:latin typeface="+mj-lt"/>
              </a:rPr>
              <a:t> </a:t>
            </a:r>
            <a:r>
              <a:rPr lang="en-US" altLang="en-US" sz="1400" dirty="0" err="1">
                <a:latin typeface="+mj-lt"/>
              </a:rPr>
              <a:t>zsugorítás</a:t>
            </a:r>
            <a:r>
              <a:rPr lang="hu-HU" altLang="en-US" sz="1400" dirty="0">
                <a:latin typeface="+mj-lt"/>
              </a:rPr>
              <a:t> </a:t>
            </a:r>
            <a:r>
              <a:rPr lang="en-US" altLang="en-US" sz="1400" dirty="0" smtClean="0">
                <a:latin typeface="+mj-lt"/>
              </a:rPr>
              <a:t> </a:t>
            </a:r>
            <a:r>
              <a:rPr lang="en-US" altLang="en-US" sz="1400" dirty="0" err="1" smtClean="0">
                <a:latin typeface="+mj-lt"/>
              </a:rPr>
              <a:t>mértéke</a:t>
            </a:r>
            <a:r>
              <a:rPr lang="en-US" altLang="en-US" sz="1400" dirty="0" smtClean="0">
                <a:latin typeface="+mj-lt"/>
              </a:rPr>
              <a:t> ~</a:t>
            </a:r>
            <a:r>
              <a:rPr lang="hu-HU" altLang="en-US" sz="1400" dirty="0" smtClean="0">
                <a:latin typeface="+mj-lt"/>
              </a:rPr>
              <a:t> </a:t>
            </a:r>
            <a:r>
              <a:rPr lang="hu-HU" altLang="en-US" sz="1400" dirty="0">
                <a:latin typeface="+mj-lt"/>
              </a:rPr>
              <a:t>0.7x/2 </a:t>
            </a:r>
            <a:r>
              <a:rPr lang="en-US" altLang="en-US" sz="1400" dirty="0" err="1" smtClean="0">
                <a:latin typeface="+mj-lt"/>
              </a:rPr>
              <a:t>év</a:t>
            </a:r>
            <a:endParaRPr lang="en-US" altLang="en-US" sz="1400" dirty="0">
              <a:latin typeface="+mj-lt"/>
            </a:endParaRPr>
          </a:p>
        </p:txBody>
      </p:sp>
      <p:sp>
        <p:nvSpPr>
          <p:cNvPr id="390155" name="Text Box 11"/>
          <p:cNvSpPr txBox="1">
            <a:spLocks noChangeArrowheads="1"/>
          </p:cNvSpPr>
          <p:nvPr/>
        </p:nvSpPr>
        <p:spPr bwMode="auto">
          <a:xfrm>
            <a:off x="363538" y="2033588"/>
            <a:ext cx="1160462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400" dirty="0" err="1">
                <a:latin typeface="+mj-lt"/>
              </a:rPr>
              <a:t>Két</a:t>
            </a:r>
            <a:r>
              <a:rPr lang="en-US" altLang="en-US" sz="1400" dirty="0">
                <a:latin typeface="+mj-lt"/>
              </a:rPr>
              <a:t> </a:t>
            </a:r>
            <a:r>
              <a:rPr lang="en-US" altLang="en-US" sz="1400" dirty="0" err="1">
                <a:latin typeface="+mj-lt"/>
              </a:rPr>
              <a:t>évente</a:t>
            </a:r>
            <a:endParaRPr lang="en-US" altLang="en-US" sz="1400" dirty="0">
              <a:latin typeface="+mj-lt"/>
            </a:endParaRPr>
          </a:p>
        </p:txBody>
      </p:sp>
      <p:sp>
        <p:nvSpPr>
          <p:cNvPr id="390156" name="Text Box 12"/>
          <p:cNvSpPr txBox="1">
            <a:spLocks noChangeArrowheads="1"/>
          </p:cNvSpPr>
          <p:nvPr/>
        </p:nvSpPr>
        <p:spPr bwMode="auto">
          <a:xfrm>
            <a:off x="1152525" y="4351338"/>
            <a:ext cx="2871788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15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1400" dirty="0" smtClean="0">
                <a:latin typeface="+mj-lt"/>
              </a:rPr>
              <a:t>Kb. </a:t>
            </a:r>
            <a:r>
              <a:rPr lang="en-US" altLang="en-US" sz="1400" dirty="0" err="1" smtClean="0">
                <a:latin typeface="+mj-lt"/>
              </a:rPr>
              <a:t>kétévente</a:t>
            </a:r>
            <a:r>
              <a:rPr lang="en-US" altLang="en-US" sz="1400" dirty="0" smtClean="0">
                <a:latin typeface="+mj-lt"/>
              </a:rPr>
              <a:t> </a:t>
            </a:r>
            <a:r>
              <a:rPr lang="en-US" altLang="en-US" sz="1400" dirty="0" err="1" smtClean="0">
                <a:latin typeface="+mj-lt"/>
              </a:rPr>
              <a:t>duplázódik</a:t>
            </a:r>
            <a:r>
              <a:rPr lang="en-US" altLang="en-US" sz="1400" dirty="0" smtClean="0">
                <a:latin typeface="+mj-lt"/>
              </a:rPr>
              <a:t>  </a:t>
            </a:r>
            <a:endParaRPr lang="en-US" altLang="en-US" sz="1400" dirty="0">
              <a:latin typeface="+mj-lt"/>
            </a:endParaRPr>
          </a:p>
          <a:p>
            <a:pPr algn="ctr" eaLnBrk="1" hangingPunct="1">
              <a:lnSpc>
                <a:spcPct val="115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1400" dirty="0" err="1">
                <a:latin typeface="+mj-lt"/>
              </a:rPr>
              <a:t>az</a:t>
            </a:r>
            <a:r>
              <a:rPr lang="en-US" altLang="en-US" sz="1400" dirty="0">
                <a:latin typeface="+mj-lt"/>
              </a:rPr>
              <a:t> </a:t>
            </a:r>
            <a:r>
              <a:rPr lang="en-US" altLang="en-US" sz="1400" dirty="0" err="1">
                <a:latin typeface="+mj-lt"/>
              </a:rPr>
              <a:t>egy</a:t>
            </a:r>
            <a:r>
              <a:rPr lang="en-US" altLang="en-US" sz="1400" dirty="0">
                <a:latin typeface="+mj-lt"/>
              </a:rPr>
              <a:t> </a:t>
            </a:r>
            <a:r>
              <a:rPr lang="en-US" altLang="en-US" sz="1400" dirty="0" err="1">
                <a:latin typeface="+mj-lt"/>
              </a:rPr>
              <a:t>lapkán</a:t>
            </a:r>
            <a:r>
              <a:rPr lang="en-US" altLang="en-US" sz="1400" dirty="0">
                <a:latin typeface="+mj-lt"/>
              </a:rPr>
              <a:t> </a:t>
            </a:r>
            <a:r>
              <a:rPr lang="en-US" altLang="en-US" sz="1400" dirty="0" err="1">
                <a:latin typeface="+mj-lt"/>
              </a:rPr>
              <a:t>megvalósítható</a:t>
            </a:r>
            <a:endParaRPr lang="en-US" altLang="en-US" sz="1400" dirty="0">
              <a:latin typeface="+mj-lt"/>
            </a:endParaRPr>
          </a:p>
          <a:p>
            <a:pPr algn="ctr" eaLnBrk="1" hangingPunct="1">
              <a:lnSpc>
                <a:spcPct val="115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1400" dirty="0" err="1" smtClean="0">
                <a:latin typeface="+mj-lt"/>
              </a:rPr>
              <a:t>tranzisztorok</a:t>
            </a:r>
            <a:r>
              <a:rPr lang="en-US" altLang="en-US" sz="1400" dirty="0" smtClean="0">
                <a:latin typeface="+mj-lt"/>
              </a:rPr>
              <a:t> </a:t>
            </a:r>
            <a:r>
              <a:rPr lang="en-US" altLang="en-US" sz="1400" dirty="0" err="1">
                <a:latin typeface="+mj-lt"/>
              </a:rPr>
              <a:t>száma</a:t>
            </a:r>
            <a:endParaRPr lang="en-US" altLang="en-US" sz="1400" dirty="0">
              <a:latin typeface="+mj-lt"/>
            </a:endParaRPr>
          </a:p>
        </p:txBody>
      </p:sp>
      <p:sp>
        <p:nvSpPr>
          <p:cNvPr id="390157" name="Rectangle 13"/>
          <p:cNvSpPr>
            <a:spLocks noChangeArrowheads="1"/>
          </p:cNvSpPr>
          <p:nvPr/>
        </p:nvSpPr>
        <p:spPr bwMode="auto">
          <a:xfrm>
            <a:off x="893763" y="4305300"/>
            <a:ext cx="3376612" cy="1035050"/>
          </a:xfrm>
          <a:prstGeom prst="rect">
            <a:avLst/>
          </a:prstGeom>
          <a:solidFill>
            <a:srgbClr val="000080">
              <a:alpha val="12941"/>
            </a:srgbClr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hu-HU" altLang="en-US" sz="1400">
              <a:latin typeface="+mj-lt"/>
            </a:endParaRPr>
          </a:p>
        </p:txBody>
      </p:sp>
      <p:sp>
        <p:nvSpPr>
          <p:cNvPr id="2" name="Lefelé nyíl 1"/>
          <p:cNvSpPr/>
          <p:nvPr/>
        </p:nvSpPr>
        <p:spPr>
          <a:xfrm>
            <a:off x="2438400" y="1557338"/>
            <a:ext cx="107950" cy="47466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401638" y="3135313"/>
            <a:ext cx="3910012" cy="33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defRPr/>
            </a:pPr>
            <a:r>
              <a:rPr lang="en-US" altLang="en-US" sz="1400" dirty="0">
                <a:latin typeface="+mj-lt"/>
              </a:rPr>
              <a:t> </a:t>
            </a:r>
            <a:r>
              <a:rPr lang="en-US" altLang="en-US" sz="1400" dirty="0" err="1">
                <a:latin typeface="+mj-lt"/>
              </a:rPr>
              <a:t>azonos</a:t>
            </a:r>
            <a:r>
              <a:rPr lang="en-US" altLang="en-US" sz="1400" dirty="0">
                <a:latin typeface="+mj-lt"/>
              </a:rPr>
              <a:t> </a:t>
            </a:r>
            <a:r>
              <a:rPr lang="en-US" altLang="en-US" sz="1400" dirty="0" err="1" smtClean="0">
                <a:latin typeface="+mj-lt"/>
              </a:rPr>
              <a:t>területen</a:t>
            </a:r>
            <a:r>
              <a:rPr lang="en-US" altLang="en-US" sz="1400" dirty="0" smtClean="0">
                <a:latin typeface="+mj-lt"/>
              </a:rPr>
              <a:t> ~ 2x </a:t>
            </a:r>
            <a:r>
              <a:rPr lang="en-US" altLang="en-US" sz="1400" dirty="0" err="1" smtClean="0">
                <a:latin typeface="+mj-lt"/>
              </a:rPr>
              <a:t>annyi</a:t>
            </a:r>
            <a:r>
              <a:rPr lang="en-US" altLang="en-US" sz="1400" dirty="0" smtClean="0">
                <a:latin typeface="+mj-lt"/>
              </a:rPr>
              <a:t> </a:t>
            </a:r>
            <a:r>
              <a:rPr lang="en-US" altLang="en-US" sz="1400" dirty="0" err="1" smtClean="0">
                <a:latin typeface="+mj-lt"/>
              </a:rPr>
              <a:t>tranzisztor</a:t>
            </a:r>
            <a:endParaRPr lang="en-US" altLang="en-US" sz="1400" dirty="0">
              <a:latin typeface="+mj-lt"/>
            </a:endParaRPr>
          </a:p>
        </p:txBody>
      </p:sp>
      <p:sp>
        <p:nvSpPr>
          <p:cNvPr id="3" name="Szövegdoboz 2"/>
          <p:cNvSpPr txBox="1">
            <a:spLocks noChangeArrowheads="1"/>
          </p:cNvSpPr>
          <p:nvPr/>
        </p:nvSpPr>
        <p:spPr bwMode="auto">
          <a:xfrm>
            <a:off x="2654300" y="2725738"/>
            <a:ext cx="6127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vagy</a:t>
            </a:r>
          </a:p>
        </p:txBody>
      </p:sp>
      <p:sp>
        <p:nvSpPr>
          <p:cNvPr id="16" name="Lefelé nyíl 15"/>
          <p:cNvSpPr/>
          <p:nvPr/>
        </p:nvSpPr>
        <p:spPr>
          <a:xfrm>
            <a:off x="2457450" y="3630613"/>
            <a:ext cx="107950" cy="47466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0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0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0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0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90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90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90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90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0149" grpId="0"/>
      <p:bldP spid="390151" grpId="0"/>
      <p:bldP spid="390155" grpId="0"/>
      <p:bldP spid="390156" grpId="0"/>
      <p:bldP spid="390157" grpId="0" animBg="1"/>
      <p:bldP spid="2" grpId="0" animBg="1"/>
      <p:bldP spid="14" grpId="0"/>
      <p:bldP spid="3" grpId="0"/>
      <p:bldP spid="1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5" y="1117600"/>
            <a:ext cx="6032500" cy="463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635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mtClean="0"/>
              <a:t>2.2</a:t>
            </a:r>
            <a:r>
              <a:rPr lang="en-US" altLang="en-US" smtClean="0"/>
              <a:t>.3</a:t>
            </a:r>
            <a:r>
              <a:rPr lang="hu-HU" altLang="en-US" smtClean="0"/>
              <a:t> </a:t>
            </a:r>
            <a:r>
              <a:rPr lang="en-US" altLang="en-US" smtClean="0"/>
              <a:t>Intel</a:t>
            </a:r>
            <a:r>
              <a:rPr lang="hu-HU" altLang="en-US" smtClean="0"/>
              <a:t> </a:t>
            </a:r>
            <a:r>
              <a:rPr lang="en-US" altLang="en-US" smtClean="0"/>
              <a:t>SCC (Single-chip Cloud Computer) (</a:t>
            </a:r>
            <a:r>
              <a:rPr lang="hu-HU" altLang="en-US" smtClean="0"/>
              <a:t>7</a:t>
            </a:r>
            <a:r>
              <a:rPr lang="en-US" altLang="en-US" smtClean="0"/>
              <a:t>)</a:t>
            </a:r>
          </a:p>
        </p:txBody>
      </p:sp>
      <p:sp>
        <p:nvSpPr>
          <p:cNvPr id="69636" name="Szövegdoboz 9"/>
          <p:cNvSpPr txBox="1">
            <a:spLocks noChangeArrowheads="1"/>
          </p:cNvSpPr>
          <p:nvPr/>
        </p:nvSpPr>
        <p:spPr bwMode="auto">
          <a:xfrm>
            <a:off x="7451725" y="6235700"/>
            <a:ext cx="5762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400">
                <a:latin typeface="Verdana" pitchFamily="34" charset="0"/>
              </a:rPr>
              <a:t>[16]</a:t>
            </a:r>
          </a:p>
        </p:txBody>
      </p:sp>
      <p:sp>
        <p:nvSpPr>
          <p:cNvPr id="69637" name="Oval 1"/>
          <p:cNvSpPr>
            <a:spLocks noChangeArrowheads="1"/>
          </p:cNvSpPr>
          <p:nvPr/>
        </p:nvSpPr>
        <p:spPr bwMode="auto">
          <a:xfrm>
            <a:off x="1409700" y="4914900"/>
            <a:ext cx="6042025" cy="841375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40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753" y="957263"/>
            <a:ext cx="6606820" cy="5432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0659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mtClean="0"/>
              <a:t>2.2</a:t>
            </a:r>
            <a:r>
              <a:rPr lang="en-US" altLang="en-US" smtClean="0"/>
              <a:t>.3</a:t>
            </a:r>
            <a:r>
              <a:rPr lang="hu-HU" altLang="en-US" smtClean="0"/>
              <a:t> </a:t>
            </a:r>
            <a:r>
              <a:rPr lang="en-US" altLang="en-US" smtClean="0"/>
              <a:t>Intel</a:t>
            </a:r>
            <a:r>
              <a:rPr lang="hu-HU" altLang="en-US" smtClean="0"/>
              <a:t> </a:t>
            </a:r>
            <a:r>
              <a:rPr lang="en-US" altLang="en-US" smtClean="0"/>
              <a:t>SCC (Single-chip Cloud Computer) (</a:t>
            </a:r>
            <a:r>
              <a:rPr lang="hu-HU" altLang="en-US" smtClean="0"/>
              <a:t>8</a:t>
            </a:r>
            <a:r>
              <a:rPr lang="en-US" altLang="en-US" smtClean="0"/>
              <a:t>)</a:t>
            </a:r>
          </a:p>
        </p:txBody>
      </p:sp>
      <p:sp>
        <p:nvSpPr>
          <p:cNvPr id="70660" name="Szövegdoboz 9"/>
          <p:cNvSpPr txBox="1">
            <a:spLocks noChangeArrowheads="1"/>
          </p:cNvSpPr>
          <p:nvPr/>
        </p:nvSpPr>
        <p:spPr bwMode="auto">
          <a:xfrm>
            <a:off x="8082796" y="6377369"/>
            <a:ext cx="5762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[16]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88" y="774700"/>
            <a:ext cx="7407275" cy="551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683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mtClean="0"/>
              <a:t>2.2</a:t>
            </a:r>
            <a:r>
              <a:rPr lang="en-US" altLang="en-US" smtClean="0"/>
              <a:t>.3</a:t>
            </a:r>
            <a:r>
              <a:rPr lang="hu-HU" altLang="en-US" smtClean="0"/>
              <a:t> </a:t>
            </a:r>
            <a:r>
              <a:rPr lang="en-US" altLang="en-US" smtClean="0"/>
              <a:t>Intel</a:t>
            </a:r>
            <a:r>
              <a:rPr lang="hu-HU" altLang="en-US" smtClean="0"/>
              <a:t> </a:t>
            </a:r>
            <a:r>
              <a:rPr lang="en-US" altLang="en-US" smtClean="0"/>
              <a:t>SCC (Single-chip Cloud Computer) (</a:t>
            </a:r>
            <a:r>
              <a:rPr lang="hu-HU" altLang="en-US" smtClean="0"/>
              <a:t>9</a:t>
            </a:r>
            <a:r>
              <a:rPr lang="en-US" altLang="en-US" smtClean="0"/>
              <a:t>)</a:t>
            </a:r>
          </a:p>
        </p:txBody>
      </p:sp>
      <p:sp>
        <p:nvSpPr>
          <p:cNvPr id="71684" name="Szövegdoboz 9"/>
          <p:cNvSpPr txBox="1">
            <a:spLocks noChangeArrowheads="1"/>
          </p:cNvSpPr>
          <p:nvPr/>
        </p:nvSpPr>
        <p:spPr bwMode="auto">
          <a:xfrm>
            <a:off x="7451725" y="6235700"/>
            <a:ext cx="5762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400">
                <a:latin typeface="Verdana" pitchFamily="34" charset="0"/>
              </a:rPr>
              <a:t>[14]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8" y="696913"/>
            <a:ext cx="7515225" cy="544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2707" name="Text Box 9"/>
          <p:cNvSpPr txBox="1">
            <a:spLocks noChangeArrowheads="1"/>
          </p:cNvSpPr>
          <p:nvPr/>
        </p:nvSpPr>
        <p:spPr bwMode="auto">
          <a:xfrm>
            <a:off x="6650038" y="1901825"/>
            <a:ext cx="24463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(Message Passing Buffer)</a:t>
            </a:r>
          </a:p>
        </p:txBody>
      </p:sp>
      <p:sp>
        <p:nvSpPr>
          <p:cNvPr id="72708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mtClean="0"/>
              <a:t>2.2</a:t>
            </a:r>
            <a:r>
              <a:rPr lang="en-US" altLang="en-US" smtClean="0"/>
              <a:t>.3</a:t>
            </a:r>
            <a:r>
              <a:rPr lang="hu-HU" altLang="en-US" smtClean="0"/>
              <a:t> </a:t>
            </a:r>
            <a:r>
              <a:rPr lang="en-US" altLang="en-US" smtClean="0"/>
              <a:t>Intel</a:t>
            </a:r>
            <a:r>
              <a:rPr lang="hu-HU" altLang="en-US" smtClean="0"/>
              <a:t> </a:t>
            </a:r>
            <a:r>
              <a:rPr lang="en-US" altLang="en-US" smtClean="0"/>
              <a:t>SCC (Single-chip Cloud Computer) (</a:t>
            </a:r>
            <a:r>
              <a:rPr lang="hu-HU" altLang="en-US" smtClean="0"/>
              <a:t>10</a:t>
            </a:r>
            <a:r>
              <a:rPr lang="en-US" altLang="en-US" smtClean="0"/>
              <a:t>)</a:t>
            </a:r>
          </a:p>
        </p:txBody>
      </p:sp>
      <p:sp>
        <p:nvSpPr>
          <p:cNvPr id="72709" name="Szövegdoboz 10"/>
          <p:cNvSpPr txBox="1">
            <a:spLocks noChangeArrowheads="1"/>
          </p:cNvSpPr>
          <p:nvPr/>
        </p:nvSpPr>
        <p:spPr bwMode="auto">
          <a:xfrm>
            <a:off x="7451725" y="6235700"/>
            <a:ext cx="5762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400">
                <a:latin typeface="Verdana" pitchFamily="34" charset="0"/>
              </a:rPr>
              <a:t>[14]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ChangeArrowheads="1"/>
          </p:cNvSpPr>
          <p:nvPr/>
        </p:nvSpPr>
        <p:spPr bwMode="auto">
          <a:xfrm>
            <a:off x="0" y="22288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73731" name="AutoShape 3"/>
          <p:cNvSpPr>
            <a:spLocks noChangeArrowheads="1"/>
          </p:cNvSpPr>
          <p:nvPr/>
        </p:nvSpPr>
        <p:spPr bwMode="auto">
          <a:xfrm>
            <a:off x="841375" y="1263650"/>
            <a:ext cx="7359650" cy="468313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Verdana" pitchFamily="34" charset="0"/>
              </a:rPr>
              <a:t>2.2.4 </a:t>
            </a:r>
            <a:r>
              <a:rPr lang="hu-HU" altLang="en-US" sz="2000">
                <a:solidFill>
                  <a:schemeClr val="bg1"/>
                </a:solidFill>
                <a:latin typeface="Verdana" pitchFamily="34" charset="0"/>
              </a:rPr>
              <a:t>Intel </a:t>
            </a:r>
            <a:r>
              <a:rPr lang="en-US" altLang="en-US" sz="2000">
                <a:solidFill>
                  <a:schemeClr val="bg1"/>
                </a:solidFill>
                <a:latin typeface="Verdana" pitchFamily="34" charset="0"/>
              </a:rPr>
              <a:t>MIC (Many Integrated Cores)/Xeon Phi</a:t>
            </a:r>
          </a:p>
        </p:txBody>
      </p:sp>
      <p:grpSp>
        <p:nvGrpSpPr>
          <p:cNvPr id="73732" name="Group 4"/>
          <p:cNvGrpSpPr>
            <a:grpSpLocks/>
          </p:cNvGrpSpPr>
          <p:nvPr/>
        </p:nvGrpSpPr>
        <p:grpSpPr bwMode="auto">
          <a:xfrm>
            <a:off x="1109663" y="2001838"/>
            <a:ext cx="7073900" cy="463550"/>
            <a:chOff x="691" y="1638"/>
            <a:chExt cx="4456" cy="292"/>
          </a:xfrm>
        </p:grpSpPr>
        <p:sp>
          <p:nvSpPr>
            <p:cNvPr id="73742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2000">
                  <a:solidFill>
                    <a:schemeClr val="bg1"/>
                  </a:solidFill>
                  <a:latin typeface="Verdana" pitchFamily="34" charset="0"/>
                </a:rPr>
                <a:t>  2.</a:t>
              </a:r>
              <a:r>
                <a:rPr lang="en-US" altLang="en-US" sz="2000">
                  <a:solidFill>
                    <a:schemeClr val="bg1"/>
                  </a:solidFill>
                  <a:latin typeface="Verdana" pitchFamily="34" charset="0"/>
                </a:rPr>
                <a:t>2.4.1 Overview</a:t>
              </a:r>
            </a:p>
          </p:txBody>
        </p:sp>
        <p:sp>
          <p:nvSpPr>
            <p:cNvPr id="73743" name="Text Box 6"/>
            <p:cNvSpPr txBox="1">
              <a:spLocks noChangeArrowheads="1"/>
            </p:cNvSpPr>
            <p:nvPr/>
          </p:nvSpPr>
          <p:spPr bwMode="auto">
            <a:xfrm>
              <a:off x="691" y="1648"/>
              <a:ext cx="25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hu-HU" altLang="en-US" sz="200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endParaRPr lang="en-US" altLang="en-US" sz="2000">
                <a:solidFill>
                  <a:schemeClr val="bg1"/>
                </a:solidFill>
                <a:latin typeface="Verdana" pitchFamily="34" charset="0"/>
              </a:endParaRPr>
            </a:p>
          </p:txBody>
        </p:sp>
      </p:grpSp>
      <p:grpSp>
        <p:nvGrpSpPr>
          <p:cNvPr id="73733" name="Group 7"/>
          <p:cNvGrpSpPr>
            <a:grpSpLocks/>
          </p:cNvGrpSpPr>
          <p:nvPr/>
        </p:nvGrpSpPr>
        <p:grpSpPr bwMode="auto">
          <a:xfrm>
            <a:off x="1106488" y="2543175"/>
            <a:ext cx="7073900" cy="463550"/>
            <a:chOff x="691" y="1638"/>
            <a:chExt cx="4456" cy="292"/>
          </a:xfrm>
        </p:grpSpPr>
        <p:sp>
          <p:nvSpPr>
            <p:cNvPr id="73740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2000">
                  <a:solidFill>
                    <a:schemeClr val="bg1"/>
                  </a:solidFill>
                  <a:latin typeface="Verdana" pitchFamily="34" charset="0"/>
                </a:rPr>
                <a:t>  2.</a:t>
              </a:r>
              <a:r>
                <a:rPr lang="en-US" altLang="en-US" sz="2000">
                  <a:solidFill>
                    <a:schemeClr val="bg1"/>
                  </a:solidFill>
                  <a:latin typeface="Verdana" pitchFamily="34" charset="0"/>
                </a:rPr>
                <a:t>2.4.2 The Knights Ferry prototype system</a:t>
              </a:r>
            </a:p>
          </p:txBody>
        </p:sp>
        <p:sp>
          <p:nvSpPr>
            <p:cNvPr id="73741" name="Text Box 9"/>
            <p:cNvSpPr txBox="1">
              <a:spLocks noChangeArrowheads="1"/>
            </p:cNvSpPr>
            <p:nvPr/>
          </p:nvSpPr>
          <p:spPr bwMode="auto">
            <a:xfrm>
              <a:off x="691" y="1648"/>
              <a:ext cx="25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hu-HU" altLang="en-US" sz="200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endParaRPr lang="en-US" altLang="en-US" sz="2000">
                <a:solidFill>
                  <a:schemeClr val="bg1"/>
                </a:solidFill>
                <a:latin typeface="Verdana" pitchFamily="34" charset="0"/>
              </a:endParaRPr>
            </a:p>
          </p:txBody>
        </p:sp>
      </p:grpSp>
      <p:grpSp>
        <p:nvGrpSpPr>
          <p:cNvPr id="73734" name="Group 10"/>
          <p:cNvGrpSpPr>
            <a:grpSpLocks/>
          </p:cNvGrpSpPr>
          <p:nvPr/>
        </p:nvGrpSpPr>
        <p:grpSpPr bwMode="auto">
          <a:xfrm>
            <a:off x="1109663" y="3082925"/>
            <a:ext cx="7073900" cy="463550"/>
            <a:chOff x="691" y="1638"/>
            <a:chExt cx="4456" cy="292"/>
          </a:xfrm>
        </p:grpSpPr>
        <p:sp>
          <p:nvSpPr>
            <p:cNvPr id="73738" name="AutoShape 11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2000">
                  <a:solidFill>
                    <a:schemeClr val="bg1"/>
                  </a:solidFill>
                  <a:latin typeface="Verdana" pitchFamily="34" charset="0"/>
                </a:rPr>
                <a:t>  2.</a:t>
              </a:r>
              <a:r>
                <a:rPr lang="en-US" altLang="en-US" sz="2000">
                  <a:solidFill>
                    <a:schemeClr val="bg1"/>
                  </a:solidFill>
                  <a:latin typeface="Verdana" pitchFamily="34" charset="0"/>
                </a:rPr>
                <a:t>2.4.3</a:t>
              </a:r>
              <a:r>
                <a:rPr lang="hu-HU" altLang="en-US" sz="200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en-US" altLang="en-US" sz="2000">
                  <a:solidFill>
                    <a:schemeClr val="bg1"/>
                  </a:solidFill>
                  <a:latin typeface="Verdana" pitchFamily="34" charset="0"/>
                </a:rPr>
                <a:t>The</a:t>
              </a:r>
              <a:r>
                <a:rPr lang="hu-HU" altLang="en-US" sz="2000">
                  <a:solidFill>
                    <a:schemeClr val="bg1"/>
                  </a:solidFill>
                  <a:latin typeface="Verdana" pitchFamily="34" charset="0"/>
                </a:rPr>
                <a:t> Knights Corner line</a:t>
              </a:r>
              <a:endParaRPr lang="en-US" altLang="en-US" sz="20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73739" name="Text Box 12"/>
            <p:cNvSpPr txBox="1">
              <a:spLocks noChangeArrowheads="1"/>
            </p:cNvSpPr>
            <p:nvPr/>
          </p:nvSpPr>
          <p:spPr bwMode="auto">
            <a:xfrm>
              <a:off x="691" y="1648"/>
              <a:ext cx="25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hu-HU" altLang="en-US" sz="200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endParaRPr lang="en-US" altLang="en-US" sz="2000">
                <a:solidFill>
                  <a:schemeClr val="bg1"/>
                </a:solidFill>
                <a:latin typeface="Verdana" pitchFamily="34" charset="0"/>
              </a:endParaRPr>
            </a:p>
          </p:txBody>
        </p:sp>
      </p:grpSp>
      <p:grpSp>
        <p:nvGrpSpPr>
          <p:cNvPr id="73735" name="Group 13"/>
          <p:cNvGrpSpPr>
            <a:grpSpLocks/>
          </p:cNvGrpSpPr>
          <p:nvPr/>
        </p:nvGrpSpPr>
        <p:grpSpPr bwMode="auto">
          <a:xfrm>
            <a:off x="1106488" y="3624263"/>
            <a:ext cx="7073900" cy="463550"/>
            <a:chOff x="691" y="1638"/>
            <a:chExt cx="4456" cy="292"/>
          </a:xfrm>
        </p:grpSpPr>
        <p:sp>
          <p:nvSpPr>
            <p:cNvPr id="73736" name="AutoShape 14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2000">
                  <a:solidFill>
                    <a:schemeClr val="bg1"/>
                  </a:solidFill>
                  <a:latin typeface="Verdana" pitchFamily="34" charset="0"/>
                </a:rPr>
                <a:t>  2.2.4.3 </a:t>
              </a:r>
              <a:r>
                <a:rPr lang="en-US" altLang="en-US" sz="2000">
                  <a:solidFill>
                    <a:schemeClr val="bg1"/>
                  </a:solidFill>
                  <a:latin typeface="Verdana" pitchFamily="34" charset="0"/>
                </a:rPr>
                <a:t>The</a:t>
              </a:r>
              <a:r>
                <a:rPr lang="hu-HU" altLang="en-US" sz="2000">
                  <a:solidFill>
                    <a:schemeClr val="bg1"/>
                  </a:solidFill>
                  <a:latin typeface="Verdana" pitchFamily="34" charset="0"/>
                </a:rPr>
                <a:t> Knights Landing</a:t>
              </a:r>
              <a:r>
                <a:rPr lang="en-US" altLang="en-US" sz="2000">
                  <a:solidFill>
                    <a:schemeClr val="bg1"/>
                  </a:solidFill>
                  <a:latin typeface="Verdana" pitchFamily="34" charset="0"/>
                </a:rPr>
                <a:t> line</a:t>
              </a:r>
              <a:endParaRPr lang="hu-HU" altLang="en-US" sz="20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73737" name="Text Box 15"/>
            <p:cNvSpPr txBox="1">
              <a:spLocks noChangeArrowheads="1"/>
            </p:cNvSpPr>
            <p:nvPr/>
          </p:nvSpPr>
          <p:spPr bwMode="auto">
            <a:xfrm>
              <a:off x="691" y="1648"/>
              <a:ext cx="25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hu-HU" altLang="en-US" sz="200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endParaRPr lang="en-US" altLang="en-US" sz="2000">
                <a:solidFill>
                  <a:schemeClr val="bg1"/>
                </a:solidFill>
                <a:latin typeface="Verdana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ChangeArrowheads="1"/>
          </p:cNvSpPr>
          <p:nvPr/>
        </p:nvSpPr>
        <p:spPr bwMode="auto">
          <a:xfrm>
            <a:off x="0" y="2152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74755" name="AutoShape 3"/>
          <p:cNvSpPr>
            <a:spLocks noChangeArrowheads="1"/>
          </p:cNvSpPr>
          <p:nvPr/>
        </p:nvSpPr>
        <p:spPr bwMode="auto">
          <a:xfrm>
            <a:off x="841375" y="1263650"/>
            <a:ext cx="7359650" cy="468313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FFFF"/>
                </a:solidFill>
                <a:latin typeface="Verdana" pitchFamily="34" charset="0"/>
              </a:rPr>
              <a:t>2.2.4.1 Overview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4"/>
          <p:cNvSpPr txBox="1">
            <a:spLocks noChangeArrowheads="1"/>
          </p:cNvSpPr>
          <p:nvPr/>
        </p:nvSpPr>
        <p:spPr bwMode="auto">
          <a:xfrm>
            <a:off x="222250" y="673100"/>
            <a:ext cx="33782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3399"/>
                </a:solidFill>
                <a:latin typeface="Verdana" pitchFamily="34" charset="0"/>
              </a:rPr>
              <a:t>Intel’s way toward Xeon Phi </a:t>
            </a:r>
            <a:r>
              <a:rPr lang="en-US" altLang="en-US" sz="1400">
                <a:latin typeface="Verdana" pitchFamily="34" charset="0"/>
              </a:rPr>
              <a:t>[</a:t>
            </a:r>
            <a:r>
              <a:rPr lang="hu-HU" altLang="en-US" sz="1400">
                <a:latin typeface="Verdana" pitchFamily="34" charset="0"/>
              </a:rPr>
              <a:t>1</a:t>
            </a:r>
            <a:r>
              <a:rPr lang="en-US" altLang="en-US" sz="1400">
                <a:latin typeface="Verdana" pitchFamily="34" charset="0"/>
              </a:rPr>
              <a:t>]</a:t>
            </a:r>
          </a:p>
        </p:txBody>
      </p:sp>
      <p:pic>
        <p:nvPicPr>
          <p:cNvPr id="7577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268413"/>
            <a:ext cx="8893175" cy="481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780" name="Text Box 8"/>
          <p:cNvSpPr txBox="1">
            <a:spLocks noChangeArrowheads="1"/>
          </p:cNvSpPr>
          <p:nvPr/>
        </p:nvSpPr>
        <p:spPr bwMode="auto">
          <a:xfrm>
            <a:off x="3260725" y="1936750"/>
            <a:ext cx="12382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Verdana" pitchFamily="34" charset="0"/>
              </a:rPr>
              <a:t>80 core Tile </a:t>
            </a:r>
          </a:p>
        </p:txBody>
      </p:sp>
      <p:sp>
        <p:nvSpPr>
          <p:cNvPr id="75781" name="Text Box 9"/>
          <p:cNvSpPr txBox="1">
            <a:spLocks noChangeArrowheads="1"/>
          </p:cNvSpPr>
          <p:nvPr/>
        </p:nvSpPr>
        <p:spPr bwMode="auto">
          <a:xfrm>
            <a:off x="5160963" y="1963738"/>
            <a:ext cx="56356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Verdana" pitchFamily="34" charset="0"/>
              </a:rPr>
              <a:t>SCC </a:t>
            </a:r>
          </a:p>
        </p:txBody>
      </p:sp>
      <p:sp>
        <p:nvSpPr>
          <p:cNvPr id="75782" name="Text Box 10"/>
          <p:cNvSpPr txBox="1">
            <a:spLocks noChangeArrowheads="1"/>
          </p:cNvSpPr>
          <p:nvPr/>
        </p:nvSpPr>
        <p:spPr bwMode="auto">
          <a:xfrm>
            <a:off x="6084888" y="1951038"/>
            <a:ext cx="13398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Verdana" pitchFamily="34" charset="0"/>
              </a:rPr>
              <a:t>Knights Ferry</a:t>
            </a:r>
          </a:p>
        </p:txBody>
      </p:sp>
      <p:sp>
        <p:nvSpPr>
          <p:cNvPr id="75783" name="Text Box 11"/>
          <p:cNvSpPr txBox="1">
            <a:spLocks noChangeArrowheads="1"/>
          </p:cNvSpPr>
          <p:nvPr/>
        </p:nvSpPr>
        <p:spPr bwMode="auto">
          <a:xfrm>
            <a:off x="7389813" y="1773238"/>
            <a:ext cx="1465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Verdana" pitchFamily="34" charset="0"/>
              </a:rPr>
              <a:t>Knights Corner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Verdana" pitchFamily="34" charset="0"/>
              </a:rPr>
              <a:t>Xeon Phi </a:t>
            </a:r>
          </a:p>
        </p:txBody>
      </p:sp>
      <p:sp>
        <p:nvSpPr>
          <p:cNvPr id="75784" name="Oval 12"/>
          <p:cNvSpPr>
            <a:spLocks noChangeArrowheads="1"/>
          </p:cNvSpPr>
          <p:nvPr/>
        </p:nvSpPr>
        <p:spPr bwMode="auto">
          <a:xfrm>
            <a:off x="5995988" y="1268413"/>
            <a:ext cx="2995612" cy="4824412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75785" name="Oval 13"/>
          <p:cNvSpPr>
            <a:spLocks noChangeArrowheads="1"/>
          </p:cNvSpPr>
          <p:nvPr/>
        </p:nvSpPr>
        <p:spPr bwMode="auto">
          <a:xfrm>
            <a:off x="1162050" y="4652963"/>
            <a:ext cx="1144588" cy="1223962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75786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.</a:t>
            </a: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2.4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 Intel MIC (Many Integrated Cores)/Xeon Phi (</a:t>
            </a: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1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4"/>
          <p:cNvSpPr txBox="1">
            <a:spLocks noChangeArrowheads="1"/>
          </p:cNvSpPr>
          <p:nvPr/>
        </p:nvSpPr>
        <p:spPr bwMode="auto">
          <a:xfrm>
            <a:off x="215900" y="1023938"/>
            <a:ext cx="24257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3399"/>
                </a:solidFill>
                <a:latin typeface="Verdana" pitchFamily="34" charset="0"/>
              </a:rPr>
              <a:t>Introduced in 5/2010</a:t>
            </a:r>
            <a:r>
              <a:rPr lang="hu-HU" altLang="en-US" sz="1400">
                <a:solidFill>
                  <a:srgbClr val="003399"/>
                </a:solidFill>
                <a:latin typeface="Verdana" pitchFamily="34" charset="0"/>
              </a:rPr>
              <a:t> </a:t>
            </a:r>
            <a:r>
              <a:rPr lang="hu-HU" altLang="en-US" sz="1400">
                <a:latin typeface="Verdana" pitchFamily="34" charset="0"/>
              </a:rPr>
              <a:t>[5]</a:t>
            </a:r>
            <a:endParaRPr lang="en-US" altLang="en-US" sz="1400">
              <a:latin typeface="Verdana" pitchFamily="34" charset="0"/>
            </a:endParaRPr>
          </a:p>
        </p:txBody>
      </p:sp>
      <p:pic>
        <p:nvPicPr>
          <p:cNvPr id="7680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6" r="183"/>
          <a:stretch>
            <a:fillRect/>
          </a:stretch>
        </p:blipFill>
        <p:spPr bwMode="auto">
          <a:xfrm>
            <a:off x="1101725" y="2354263"/>
            <a:ext cx="6638925" cy="354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6804" name="Text Box 7"/>
          <p:cNvSpPr txBox="1">
            <a:spLocks noChangeArrowheads="1"/>
          </p:cNvSpPr>
          <p:nvPr/>
        </p:nvSpPr>
        <p:spPr bwMode="auto">
          <a:xfrm>
            <a:off x="223838" y="1384300"/>
            <a:ext cx="8797925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en-US" altLang="en-US" sz="1400">
                <a:solidFill>
                  <a:srgbClr val="0000CC"/>
                </a:solidFill>
                <a:latin typeface="Verdana" pitchFamily="34" charset="0"/>
              </a:rPr>
              <a:t>Based mainly on</a:t>
            </a:r>
            <a:r>
              <a:rPr lang="en-US" altLang="en-US" sz="1400">
                <a:latin typeface="Verdana" pitchFamily="34" charset="0"/>
              </a:rPr>
              <a:t> their ill-fated </a:t>
            </a:r>
            <a:r>
              <a:rPr lang="en-US" altLang="en-US" sz="1400">
                <a:solidFill>
                  <a:srgbClr val="0000CC"/>
                </a:solidFill>
                <a:latin typeface="Verdana" pitchFamily="34" charset="0"/>
              </a:rPr>
              <a:t>Larrabee</a:t>
            </a:r>
            <a:r>
              <a:rPr lang="en-US" altLang="en-US" sz="1400">
                <a:latin typeface="Verdana" pitchFamily="34" charset="0"/>
              </a:rPr>
              <a:t> project and partly on results of their </a:t>
            </a:r>
            <a:r>
              <a:rPr lang="en-US" altLang="en-US" sz="1400">
                <a:solidFill>
                  <a:srgbClr val="0000CC"/>
                </a:solidFill>
                <a:latin typeface="Verdana" pitchFamily="34" charset="0"/>
              </a:rPr>
              <a:t>SCC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CC"/>
                </a:solidFill>
                <a:latin typeface="Verdana" pitchFamily="34" charset="0"/>
              </a:rPr>
              <a:t> </a:t>
            </a:r>
            <a:r>
              <a:rPr lang="en-US" altLang="en-US" sz="1400">
                <a:latin typeface="Verdana" pitchFamily="34" charset="0"/>
              </a:rPr>
              <a:t> (Single Cloud Computer) development Intel developed their </a:t>
            </a:r>
            <a:r>
              <a:rPr lang="en-US" altLang="en-US" sz="1400">
                <a:solidFill>
                  <a:srgbClr val="FF0000"/>
                </a:solidFill>
                <a:latin typeface="Verdana" pitchFamily="34" charset="0"/>
              </a:rPr>
              <a:t>MIC (</a:t>
            </a:r>
            <a:r>
              <a:rPr lang="en-US" altLang="en-US" sz="1400">
                <a:solidFill>
                  <a:srgbClr val="FF3300"/>
                </a:solidFill>
                <a:latin typeface="Verdana" pitchFamily="34" charset="0"/>
              </a:rPr>
              <a:t>Many Integrated Core) 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en-US" altLang="en-US" sz="1400">
                <a:solidFill>
                  <a:srgbClr val="FF3300"/>
                </a:solidFill>
                <a:latin typeface="Verdana" pitchFamily="34" charset="0"/>
              </a:rPr>
              <a:t>   DPA (Data Parallel Accelerator) line</a:t>
            </a:r>
            <a:r>
              <a:rPr lang="en-US" altLang="en-US" sz="1400">
                <a:latin typeface="Verdana" pitchFamily="34" charset="0"/>
              </a:rPr>
              <a:t>.  </a:t>
            </a:r>
          </a:p>
        </p:txBody>
      </p:sp>
      <p:sp>
        <p:nvSpPr>
          <p:cNvPr id="76805" name="Text Box 8"/>
          <p:cNvSpPr txBox="1">
            <a:spLocks noChangeArrowheads="1"/>
          </p:cNvSpPr>
          <p:nvPr/>
        </p:nvSpPr>
        <p:spPr bwMode="auto">
          <a:xfrm>
            <a:off x="215900" y="668338"/>
            <a:ext cx="1997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b="1">
                <a:solidFill>
                  <a:srgbClr val="003399"/>
                </a:solidFill>
                <a:latin typeface="Verdana" pitchFamily="34" charset="0"/>
              </a:rPr>
              <a:t>2</a:t>
            </a:r>
            <a:r>
              <a:rPr lang="en-US" altLang="en-US" sz="1400" b="1">
                <a:solidFill>
                  <a:srgbClr val="003399"/>
                </a:solidFill>
                <a:latin typeface="Verdana" pitchFamily="34" charset="0"/>
              </a:rPr>
              <a:t>.</a:t>
            </a:r>
            <a:r>
              <a:rPr lang="hu-HU" altLang="en-US" sz="1400" b="1">
                <a:solidFill>
                  <a:srgbClr val="003399"/>
                </a:solidFill>
                <a:latin typeface="Verdana" pitchFamily="34" charset="0"/>
              </a:rPr>
              <a:t>2.4</a:t>
            </a:r>
            <a:r>
              <a:rPr lang="en-US" altLang="en-US" sz="1400" b="1">
                <a:solidFill>
                  <a:srgbClr val="003399"/>
                </a:solidFill>
                <a:latin typeface="Verdana" pitchFamily="34" charset="0"/>
              </a:rPr>
              <a:t> The MIC line</a:t>
            </a:r>
          </a:p>
        </p:txBody>
      </p:sp>
      <p:sp>
        <p:nvSpPr>
          <p:cNvPr id="76806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.</a:t>
            </a: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2.4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 Intel MIC (Many Integrated Cores)/Xeon Phi (2)</a:t>
            </a:r>
          </a:p>
        </p:txBody>
      </p:sp>
      <p:sp>
        <p:nvSpPr>
          <p:cNvPr id="70665" name="Text Box 9"/>
          <p:cNvSpPr txBox="1">
            <a:spLocks noChangeArrowheads="1"/>
          </p:cNvSpPr>
          <p:nvPr/>
        </p:nvSpPr>
        <p:spPr bwMode="auto">
          <a:xfrm>
            <a:off x="538163" y="6229350"/>
            <a:ext cx="76946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The line was targeting </a:t>
            </a:r>
            <a:r>
              <a:rPr lang="en-US" altLang="en-US" sz="1400">
                <a:solidFill>
                  <a:srgbClr val="0000CC"/>
                </a:solidFill>
                <a:latin typeface="Verdana" pitchFamily="34" charset="0"/>
              </a:rPr>
              <a:t>exclusively HPC</a:t>
            </a:r>
            <a:r>
              <a:rPr lang="en-US" altLang="en-US" sz="1400">
                <a:latin typeface="Verdana" pitchFamily="34" charset="0"/>
              </a:rPr>
              <a:t> and was implemented as </a:t>
            </a:r>
            <a:r>
              <a:rPr lang="en-US" altLang="en-US" sz="1400">
                <a:solidFill>
                  <a:srgbClr val="0000CC"/>
                </a:solidFill>
                <a:latin typeface="Verdana" pitchFamily="34" charset="0"/>
              </a:rPr>
              <a:t>add-on PCIe cards.</a:t>
            </a:r>
            <a:endParaRPr lang="en-US" altLang="en-US" sz="140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6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6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11"/>
          <p:cNvSpPr txBox="1">
            <a:spLocks noChangeArrowheads="1"/>
          </p:cNvSpPr>
          <p:nvPr/>
        </p:nvSpPr>
        <p:spPr bwMode="auto">
          <a:xfrm>
            <a:off x="234950" y="673100"/>
            <a:ext cx="6321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3399"/>
                </a:solidFill>
                <a:latin typeface="Verdana" pitchFamily="34" charset="0"/>
              </a:rPr>
              <a:t>Introduction of Knights Ferry and announcing Knights Corner</a:t>
            </a:r>
          </a:p>
        </p:txBody>
      </p:sp>
      <p:sp>
        <p:nvSpPr>
          <p:cNvPr id="77827" name="Text Box 12"/>
          <p:cNvSpPr txBox="1">
            <a:spLocks noChangeArrowheads="1"/>
          </p:cNvSpPr>
          <p:nvPr/>
        </p:nvSpPr>
        <p:spPr bwMode="auto">
          <a:xfrm>
            <a:off x="234950" y="1023938"/>
            <a:ext cx="8377238" cy="127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Introduced in </a:t>
            </a:r>
            <a:r>
              <a:rPr lang="en-US" altLang="en-US" sz="1400" dirty="0">
                <a:solidFill>
                  <a:srgbClr val="0000CC"/>
                </a:solidFill>
                <a:latin typeface="Verdana" pitchFamily="34" charset="0"/>
              </a:rPr>
              <a:t>5/2010 </a:t>
            </a:r>
            <a:r>
              <a:rPr lang="en-US" altLang="en-US" sz="1400" dirty="0">
                <a:latin typeface="Verdana" pitchFamily="34" charset="0"/>
              </a:rPr>
              <a:t>at the International Supercomputing Conference as the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Knights Ferry</a:t>
            </a:r>
          </a:p>
          <a:p>
            <a:pPr eaLnBrk="1" hangingPunct="1"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</a:t>
            </a:r>
            <a:r>
              <a:rPr lang="en-US" altLang="en-US" sz="1400" dirty="0">
                <a:solidFill>
                  <a:srgbClr val="0000CC"/>
                </a:solidFill>
                <a:latin typeface="Verdana" pitchFamily="34" charset="0"/>
              </a:rPr>
              <a:t>prototype version.</a:t>
            </a:r>
          </a:p>
          <a:p>
            <a:pPr eaLnBrk="1" hangingPunct="1"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Intel made it available </a:t>
            </a:r>
            <a:r>
              <a:rPr lang="en-US" altLang="en-US" sz="1400" dirty="0">
                <a:solidFill>
                  <a:srgbClr val="3333FF"/>
                </a:solidFill>
                <a:latin typeface="Verdana" pitchFamily="34" charset="0"/>
              </a:rPr>
              <a:t>for developers</a:t>
            </a:r>
            <a:r>
              <a:rPr lang="en-US" altLang="en-US" sz="1400" dirty="0">
                <a:latin typeface="Verdana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At the same time Intel </a:t>
            </a:r>
            <a:r>
              <a:rPr lang="en-US" altLang="en-US" sz="1400" dirty="0">
                <a:solidFill>
                  <a:srgbClr val="3333FF"/>
                </a:solidFill>
                <a:latin typeface="Verdana" pitchFamily="34" charset="0"/>
              </a:rPr>
              <a:t>also announced a </a:t>
            </a:r>
            <a:r>
              <a:rPr lang="en-US" altLang="en-US" sz="1400" dirty="0">
                <a:solidFill>
                  <a:srgbClr val="0000CC"/>
                </a:solidFill>
                <a:latin typeface="Verdana" pitchFamily="34" charset="0"/>
              </a:rPr>
              <a:t>consumer product</a:t>
            </a:r>
            <a:r>
              <a:rPr lang="en-US" altLang="en-US" sz="1400" dirty="0">
                <a:latin typeface="Verdana" pitchFamily="34" charset="0"/>
              </a:rPr>
              <a:t> of the MIC line, designated as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FF3300"/>
                </a:solidFill>
                <a:latin typeface="Verdana" pitchFamily="34" charset="0"/>
              </a:rPr>
              <a:t>  </a:t>
            </a:r>
            <a:r>
              <a:rPr lang="en-US" altLang="en-US" sz="1400" dirty="0">
                <a:latin typeface="Verdana" pitchFamily="34" charset="0"/>
              </a:rPr>
              <a:t>the </a:t>
            </a:r>
            <a:r>
              <a:rPr lang="en-US" altLang="en-US" sz="1400" dirty="0">
                <a:solidFill>
                  <a:srgbClr val="FF3300"/>
                </a:solidFill>
                <a:latin typeface="Verdana" pitchFamily="34" charset="0"/>
              </a:rPr>
              <a:t>Knights Corner</a:t>
            </a:r>
            <a:r>
              <a:rPr lang="en-US" altLang="en-US" sz="1400" dirty="0">
                <a:latin typeface="Verdana" pitchFamily="34" charset="0"/>
              </a:rPr>
              <a:t>, as indicated in the next Figure. </a:t>
            </a:r>
          </a:p>
        </p:txBody>
      </p:sp>
      <p:sp>
        <p:nvSpPr>
          <p:cNvPr id="77828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.</a:t>
            </a: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2.4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 Intel MIC (Many Integrated Cores)/Xeon Phi (3)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78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78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Line 6"/>
          <p:cNvSpPr>
            <a:spLocks noChangeShapeType="1"/>
          </p:cNvSpPr>
          <p:nvPr/>
        </p:nvSpPr>
        <p:spPr bwMode="auto">
          <a:xfrm flipH="1">
            <a:off x="3444875" y="1466850"/>
            <a:ext cx="0" cy="43211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51" name="Line 9"/>
          <p:cNvSpPr>
            <a:spLocks noChangeShapeType="1"/>
          </p:cNvSpPr>
          <p:nvPr/>
        </p:nvSpPr>
        <p:spPr bwMode="auto">
          <a:xfrm flipH="1">
            <a:off x="5300663" y="1484313"/>
            <a:ext cx="0" cy="43227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52" name="Line 10"/>
          <p:cNvSpPr>
            <a:spLocks noChangeShapeType="1"/>
          </p:cNvSpPr>
          <p:nvPr/>
        </p:nvSpPr>
        <p:spPr bwMode="auto">
          <a:xfrm>
            <a:off x="1509713" y="2043113"/>
            <a:ext cx="7127875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53" name="Line 11"/>
          <p:cNvSpPr>
            <a:spLocks noChangeShapeType="1"/>
          </p:cNvSpPr>
          <p:nvPr/>
        </p:nvSpPr>
        <p:spPr bwMode="auto">
          <a:xfrm flipV="1">
            <a:off x="1509713" y="3040063"/>
            <a:ext cx="7200900" cy="47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54" name="Line 13"/>
          <p:cNvSpPr>
            <a:spLocks noChangeShapeType="1"/>
          </p:cNvSpPr>
          <p:nvPr/>
        </p:nvSpPr>
        <p:spPr bwMode="auto">
          <a:xfrm>
            <a:off x="1509713" y="4203700"/>
            <a:ext cx="6143625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55" name="Text Box 14"/>
          <p:cNvSpPr txBox="1">
            <a:spLocks noChangeArrowheads="1"/>
          </p:cNvSpPr>
          <p:nvPr/>
        </p:nvSpPr>
        <p:spPr bwMode="auto">
          <a:xfrm>
            <a:off x="220663" y="1935163"/>
            <a:ext cx="801687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Prototype</a:t>
            </a:r>
            <a:endParaRPr lang="hu-HU" altLang="en-US" sz="1000">
              <a:latin typeface="Verdana" pitchFamily="34" charset="0"/>
            </a:endParaRPr>
          </a:p>
        </p:txBody>
      </p:sp>
      <p:sp>
        <p:nvSpPr>
          <p:cNvPr id="78856" name="Text Box 15"/>
          <p:cNvSpPr txBox="1">
            <a:spLocks noChangeArrowheads="1"/>
          </p:cNvSpPr>
          <p:nvPr/>
        </p:nvSpPr>
        <p:spPr bwMode="auto">
          <a:xfrm>
            <a:off x="177800" y="2897188"/>
            <a:ext cx="1042988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1. generation</a:t>
            </a:r>
            <a:endParaRPr lang="hu-HU" altLang="en-US" sz="1000">
              <a:latin typeface="Verdana" pitchFamily="34" charset="0"/>
            </a:endParaRPr>
          </a:p>
        </p:txBody>
      </p:sp>
      <p:sp>
        <p:nvSpPr>
          <p:cNvPr id="78857" name="Text Box 16"/>
          <p:cNvSpPr txBox="1">
            <a:spLocks noChangeArrowheads="1"/>
          </p:cNvSpPr>
          <p:nvPr/>
        </p:nvSpPr>
        <p:spPr bwMode="auto">
          <a:xfrm>
            <a:off x="104775" y="4049713"/>
            <a:ext cx="1042988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2. generation</a:t>
            </a:r>
            <a:endParaRPr lang="hu-HU" altLang="en-US" sz="1000">
              <a:latin typeface="Verdana" pitchFamily="34" charset="0"/>
            </a:endParaRPr>
          </a:p>
        </p:txBody>
      </p:sp>
      <p:sp>
        <p:nvSpPr>
          <p:cNvPr id="78858" name="Text Box 18"/>
          <p:cNvSpPr txBox="1">
            <a:spLocks noChangeArrowheads="1"/>
          </p:cNvSpPr>
          <p:nvPr/>
        </p:nvSpPr>
        <p:spPr bwMode="auto">
          <a:xfrm>
            <a:off x="2081213" y="5588000"/>
            <a:ext cx="508000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latin typeface="Verdana" pitchFamily="34" charset="0"/>
              </a:rPr>
              <a:t>20</a:t>
            </a:r>
            <a:r>
              <a:rPr lang="en-US" altLang="en-US" sz="1000">
                <a:latin typeface="Verdana" pitchFamily="34" charset="0"/>
              </a:rPr>
              <a:t>10</a:t>
            </a:r>
            <a:endParaRPr lang="hu-HU" altLang="en-US" sz="1000">
              <a:latin typeface="Verdana" pitchFamily="34" charset="0"/>
            </a:endParaRPr>
          </a:p>
        </p:txBody>
      </p:sp>
      <p:sp>
        <p:nvSpPr>
          <p:cNvPr id="78859" name="Text Box 19"/>
          <p:cNvSpPr txBox="1">
            <a:spLocks noChangeArrowheads="1"/>
          </p:cNvSpPr>
          <p:nvPr/>
        </p:nvSpPr>
        <p:spPr bwMode="auto">
          <a:xfrm>
            <a:off x="4102100" y="5588000"/>
            <a:ext cx="508000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latin typeface="Verdana" pitchFamily="34" charset="0"/>
              </a:rPr>
              <a:t>20</a:t>
            </a:r>
            <a:r>
              <a:rPr lang="en-US" altLang="en-US" sz="1000">
                <a:latin typeface="Verdana" pitchFamily="34" charset="0"/>
              </a:rPr>
              <a:t>11</a:t>
            </a:r>
            <a:endParaRPr lang="hu-HU" altLang="en-US" sz="1000">
              <a:latin typeface="Verdana" pitchFamily="34" charset="0"/>
            </a:endParaRPr>
          </a:p>
        </p:txBody>
      </p:sp>
      <p:sp>
        <p:nvSpPr>
          <p:cNvPr id="78860" name="Text Box 29"/>
          <p:cNvSpPr txBox="1">
            <a:spLocks noChangeArrowheads="1"/>
          </p:cNvSpPr>
          <p:nvPr/>
        </p:nvSpPr>
        <p:spPr bwMode="auto">
          <a:xfrm>
            <a:off x="7653338" y="3676650"/>
            <a:ext cx="1122362" cy="3635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800" b="1">
                <a:latin typeface="Verdana" pitchFamily="34" charset="0"/>
              </a:rPr>
              <a:t>Knights Landing</a:t>
            </a:r>
          </a:p>
          <a:p>
            <a:pPr algn="ctr"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800">
                <a:latin typeface="Verdana" pitchFamily="34" charset="0"/>
              </a:rPr>
              <a:t>2015</a:t>
            </a:r>
            <a:endParaRPr lang="hu-HU" altLang="en-US" sz="800" b="1">
              <a:latin typeface="Verdana" pitchFamily="34" charset="0"/>
            </a:endParaRPr>
          </a:p>
        </p:txBody>
      </p:sp>
      <p:sp>
        <p:nvSpPr>
          <p:cNvPr id="78861" name="Text Box 38"/>
          <p:cNvSpPr txBox="1">
            <a:spLocks noChangeArrowheads="1"/>
          </p:cNvSpPr>
          <p:nvPr/>
        </p:nvSpPr>
        <p:spPr bwMode="auto">
          <a:xfrm>
            <a:off x="1812925" y="1682750"/>
            <a:ext cx="1092200" cy="977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125000"/>
              </a:spcAft>
              <a:buFontTx/>
              <a:buNone/>
            </a:pPr>
            <a:r>
              <a:rPr lang="en-US" altLang="en-US" sz="800">
                <a:latin typeface="Verdana" pitchFamily="34" charset="0"/>
              </a:rPr>
              <a:t> 05</a:t>
            </a:r>
            <a:r>
              <a:rPr lang="hu-HU" altLang="en-US" sz="800">
                <a:latin typeface="Verdana" pitchFamily="34" charset="0"/>
              </a:rPr>
              <a:t>/</a:t>
            </a:r>
            <a:r>
              <a:rPr lang="en-US" altLang="en-US" sz="800">
                <a:latin typeface="Verdana" pitchFamily="34" charset="0"/>
              </a:rPr>
              <a:t>10</a:t>
            </a:r>
            <a:endParaRPr lang="hu-HU" altLang="en-US" sz="80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80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80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45 nm/32 cores</a:t>
            </a:r>
            <a:endParaRPr lang="hu-HU" altLang="en-US" sz="80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SP: 0.75</a:t>
            </a:r>
            <a:r>
              <a:rPr lang="hu-HU" altLang="en-US" sz="800">
                <a:latin typeface="Verdana" pitchFamily="34" charset="0"/>
              </a:rPr>
              <a:t> </a:t>
            </a:r>
            <a:r>
              <a:rPr lang="en-US" altLang="en-US" sz="800">
                <a:latin typeface="Verdana" pitchFamily="34" charset="0"/>
              </a:rPr>
              <a:t> TF</a:t>
            </a:r>
            <a:r>
              <a:rPr lang="hu-HU" altLang="en-US" sz="800">
                <a:latin typeface="Verdana" pitchFamily="34" charset="0"/>
              </a:rPr>
              <a:t>LOPS</a:t>
            </a:r>
            <a:endParaRPr lang="en-US" altLang="en-US" sz="800" baseline="3000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DP: --</a:t>
            </a:r>
            <a:endParaRPr lang="hu-HU" altLang="en-US" sz="800">
              <a:latin typeface="Verdana" pitchFamily="34" charset="0"/>
            </a:endParaRPr>
          </a:p>
        </p:txBody>
      </p:sp>
      <p:sp>
        <p:nvSpPr>
          <p:cNvPr id="78862" name="Text Box 67"/>
          <p:cNvSpPr txBox="1">
            <a:spLocks noChangeArrowheads="1"/>
          </p:cNvSpPr>
          <p:nvPr/>
        </p:nvSpPr>
        <p:spPr bwMode="auto">
          <a:xfrm>
            <a:off x="1384300" y="1179513"/>
            <a:ext cx="21050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100" b="1">
                <a:latin typeface="Verdana" pitchFamily="34" charset="0"/>
              </a:rPr>
              <a:t>MIC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100" b="1">
                <a:latin typeface="Verdana" pitchFamily="34" charset="0"/>
              </a:rPr>
              <a:t> (Many </a:t>
            </a:r>
            <a:r>
              <a:rPr lang="en-US" altLang="en-US" sz="1000" b="1">
                <a:latin typeface="Verdana" pitchFamily="34" charset="0"/>
              </a:rPr>
              <a:t>Integrated</a:t>
            </a:r>
            <a:r>
              <a:rPr lang="en-US" altLang="en-US" sz="1100" b="1">
                <a:latin typeface="Verdana" pitchFamily="34" charset="0"/>
              </a:rPr>
              <a:t> Cores)</a:t>
            </a:r>
            <a:endParaRPr lang="en-US" altLang="en-US" sz="1100">
              <a:latin typeface="Verdana" pitchFamily="34" charset="0"/>
            </a:endParaRPr>
          </a:p>
        </p:txBody>
      </p:sp>
      <p:sp>
        <p:nvSpPr>
          <p:cNvPr id="78863" name="Text Box 18"/>
          <p:cNvSpPr txBox="1">
            <a:spLocks noChangeArrowheads="1"/>
          </p:cNvSpPr>
          <p:nvPr/>
        </p:nvSpPr>
        <p:spPr bwMode="auto">
          <a:xfrm>
            <a:off x="5973763" y="5588000"/>
            <a:ext cx="508000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latin typeface="Verdana" pitchFamily="34" charset="0"/>
              </a:rPr>
              <a:t>20</a:t>
            </a:r>
            <a:r>
              <a:rPr lang="en-US" altLang="en-US" sz="1000">
                <a:latin typeface="Verdana" pitchFamily="34" charset="0"/>
              </a:rPr>
              <a:t>12</a:t>
            </a:r>
            <a:endParaRPr lang="hu-HU" altLang="en-US" sz="1000">
              <a:latin typeface="Verdana" pitchFamily="34" charset="0"/>
            </a:endParaRPr>
          </a:p>
        </p:txBody>
      </p:sp>
      <p:sp>
        <p:nvSpPr>
          <p:cNvPr id="78864" name="Text Box 41"/>
          <p:cNvSpPr txBox="1">
            <a:spLocks noChangeArrowheads="1"/>
          </p:cNvSpPr>
          <p:nvPr/>
        </p:nvSpPr>
        <p:spPr bwMode="auto">
          <a:xfrm>
            <a:off x="1814513" y="2684463"/>
            <a:ext cx="1089025" cy="8683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130000"/>
              </a:spcAft>
              <a:buFontTx/>
              <a:buNone/>
            </a:pPr>
            <a:r>
              <a:rPr lang="en-US" altLang="en-US" sz="800">
                <a:latin typeface="Verdana" pitchFamily="34" charset="0"/>
              </a:rPr>
              <a:t>05</a:t>
            </a:r>
            <a:r>
              <a:rPr lang="hu-HU" altLang="en-US" sz="800">
                <a:latin typeface="Verdana" pitchFamily="34" charset="0"/>
              </a:rPr>
              <a:t>/</a:t>
            </a:r>
            <a:r>
              <a:rPr lang="en-US" altLang="en-US" sz="800">
                <a:latin typeface="Verdana" pitchFamily="34" charset="0"/>
              </a:rPr>
              <a:t>10</a:t>
            </a:r>
            <a:endParaRPr lang="hu-HU" altLang="en-US" sz="80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80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80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22 nm/&gt;50 cores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(announced)</a:t>
            </a:r>
            <a:endParaRPr lang="hu-HU" altLang="en-US" sz="800">
              <a:latin typeface="Verdana" pitchFamily="34" charset="0"/>
            </a:endParaRPr>
          </a:p>
        </p:txBody>
      </p:sp>
      <p:sp>
        <p:nvSpPr>
          <p:cNvPr id="78865" name="Text Box 44"/>
          <p:cNvSpPr txBox="1">
            <a:spLocks noChangeArrowheads="1"/>
          </p:cNvSpPr>
          <p:nvPr/>
        </p:nvSpPr>
        <p:spPr bwMode="auto">
          <a:xfrm>
            <a:off x="6375400" y="2697163"/>
            <a:ext cx="998538" cy="954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105000"/>
              </a:spcAft>
              <a:buFontTx/>
              <a:buNone/>
            </a:pPr>
            <a:r>
              <a:rPr lang="en-US" altLang="en-US" sz="800">
                <a:latin typeface="Verdana" pitchFamily="34" charset="0"/>
              </a:rPr>
              <a:t>         11</a:t>
            </a:r>
            <a:r>
              <a:rPr lang="hu-HU" altLang="en-US" sz="800">
                <a:latin typeface="Verdana" pitchFamily="34" charset="0"/>
              </a:rPr>
              <a:t>/</a:t>
            </a:r>
            <a:r>
              <a:rPr lang="en-US" altLang="en-US" sz="800">
                <a:latin typeface="Verdana" pitchFamily="34" charset="0"/>
              </a:rPr>
              <a:t>12</a:t>
            </a:r>
            <a:endParaRPr lang="hu-HU" altLang="en-US" sz="8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8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8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22 nm/60 cores</a:t>
            </a:r>
            <a:endParaRPr lang="hu-HU" altLang="en-US" sz="8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SP: na</a:t>
            </a:r>
            <a:endParaRPr lang="en-US" altLang="en-US" sz="800" baseline="300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DP: 1.0 TFLOPS</a:t>
            </a:r>
            <a:endParaRPr lang="hu-HU" altLang="en-US" sz="800">
              <a:latin typeface="Verdana" pitchFamily="34" charset="0"/>
            </a:endParaRPr>
          </a:p>
        </p:txBody>
      </p:sp>
      <p:sp>
        <p:nvSpPr>
          <p:cNvPr id="78866" name="Text Box 45"/>
          <p:cNvSpPr txBox="1">
            <a:spLocks noChangeArrowheads="1"/>
          </p:cNvSpPr>
          <p:nvPr/>
        </p:nvSpPr>
        <p:spPr bwMode="auto">
          <a:xfrm>
            <a:off x="6418263" y="2906713"/>
            <a:ext cx="1050925" cy="288925"/>
          </a:xfrm>
          <a:prstGeom prst="rect">
            <a:avLst/>
          </a:prstGeom>
          <a:solidFill>
            <a:srgbClr val="00CCFF">
              <a:alpha val="4705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Xeon Phi 5110P</a:t>
            </a:r>
            <a:endParaRPr lang="hu-HU" altLang="en-US" sz="800" b="1">
              <a:latin typeface="Verdana" pitchFamily="34" charset="0"/>
            </a:endParaRPr>
          </a:p>
        </p:txBody>
      </p:sp>
      <p:sp>
        <p:nvSpPr>
          <p:cNvPr id="78867" name="Text Box 67"/>
          <p:cNvSpPr txBox="1">
            <a:spLocks noChangeArrowheads="1"/>
          </p:cNvSpPr>
          <p:nvPr/>
        </p:nvSpPr>
        <p:spPr bwMode="auto">
          <a:xfrm>
            <a:off x="5746750" y="1141413"/>
            <a:ext cx="103187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100">
                <a:latin typeface="Verdana" pitchFamily="34" charset="0"/>
              </a:rPr>
              <a:t>Renamed to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100" b="1">
                <a:latin typeface="Verdana" pitchFamily="34" charset="0"/>
              </a:rPr>
              <a:t>Xeon Phi</a:t>
            </a:r>
            <a:endParaRPr lang="en-US" altLang="en-US" sz="1100">
              <a:latin typeface="Verdana" pitchFamily="34" charset="0"/>
            </a:endParaRPr>
          </a:p>
        </p:txBody>
      </p:sp>
      <p:sp>
        <p:nvSpPr>
          <p:cNvPr id="78868" name="Line 9"/>
          <p:cNvSpPr>
            <a:spLocks noChangeShapeType="1"/>
          </p:cNvSpPr>
          <p:nvPr/>
        </p:nvSpPr>
        <p:spPr bwMode="auto">
          <a:xfrm flipH="1">
            <a:off x="7126288" y="3789363"/>
            <a:ext cx="0" cy="19986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69" name="Text Box 18"/>
          <p:cNvSpPr txBox="1">
            <a:spLocks noChangeArrowheads="1"/>
          </p:cNvSpPr>
          <p:nvPr/>
        </p:nvSpPr>
        <p:spPr bwMode="auto">
          <a:xfrm>
            <a:off x="7697788" y="5578475"/>
            <a:ext cx="508000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latin typeface="Verdana" pitchFamily="34" charset="0"/>
              </a:rPr>
              <a:t>20</a:t>
            </a:r>
            <a:r>
              <a:rPr lang="en-US" altLang="en-US" sz="1000">
                <a:latin typeface="Verdana" pitchFamily="34" charset="0"/>
              </a:rPr>
              <a:t>13</a:t>
            </a:r>
            <a:endParaRPr lang="hu-HU" altLang="en-US" sz="1000">
              <a:latin typeface="Verdana" pitchFamily="34" charset="0"/>
            </a:endParaRPr>
          </a:p>
        </p:txBody>
      </p:sp>
      <p:sp>
        <p:nvSpPr>
          <p:cNvPr id="78870" name="Line 6"/>
          <p:cNvSpPr>
            <a:spLocks noChangeShapeType="1"/>
          </p:cNvSpPr>
          <p:nvPr/>
        </p:nvSpPr>
        <p:spPr bwMode="auto">
          <a:xfrm flipH="1">
            <a:off x="1509713" y="1452563"/>
            <a:ext cx="0" cy="43354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71" name="Line 13"/>
          <p:cNvSpPr>
            <a:spLocks noChangeShapeType="1"/>
          </p:cNvSpPr>
          <p:nvPr/>
        </p:nvSpPr>
        <p:spPr bwMode="auto">
          <a:xfrm flipV="1">
            <a:off x="1509713" y="5233988"/>
            <a:ext cx="7200900" cy="254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72" name="Text Box 64"/>
          <p:cNvSpPr txBox="1">
            <a:spLocks noChangeArrowheads="1"/>
          </p:cNvSpPr>
          <p:nvPr/>
        </p:nvSpPr>
        <p:spPr bwMode="auto">
          <a:xfrm>
            <a:off x="2146300" y="1022350"/>
            <a:ext cx="490538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05/10</a:t>
            </a:r>
          </a:p>
        </p:txBody>
      </p:sp>
      <p:sp>
        <p:nvSpPr>
          <p:cNvPr id="78873" name="Text Box 66"/>
          <p:cNvSpPr txBox="1">
            <a:spLocks noChangeArrowheads="1"/>
          </p:cNvSpPr>
          <p:nvPr/>
        </p:nvSpPr>
        <p:spPr bwMode="auto">
          <a:xfrm>
            <a:off x="5973763" y="1035050"/>
            <a:ext cx="490537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06/12</a:t>
            </a:r>
          </a:p>
        </p:txBody>
      </p:sp>
      <p:sp>
        <p:nvSpPr>
          <p:cNvPr id="78874" name="Text Box 67"/>
          <p:cNvSpPr txBox="1">
            <a:spLocks noChangeArrowheads="1"/>
          </p:cNvSpPr>
          <p:nvPr/>
        </p:nvSpPr>
        <p:spPr bwMode="auto">
          <a:xfrm>
            <a:off x="285750" y="1252538"/>
            <a:ext cx="642938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Branding</a:t>
            </a:r>
          </a:p>
        </p:txBody>
      </p:sp>
      <p:sp>
        <p:nvSpPr>
          <p:cNvPr id="78875" name="Text Box 44"/>
          <p:cNvSpPr txBox="1">
            <a:spLocks noChangeArrowheads="1"/>
          </p:cNvSpPr>
          <p:nvPr/>
        </p:nvSpPr>
        <p:spPr bwMode="auto">
          <a:xfrm>
            <a:off x="5661025" y="4851400"/>
            <a:ext cx="1244600" cy="6842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85000"/>
              </a:spcAft>
              <a:buFontTx/>
              <a:buNone/>
            </a:pPr>
            <a:r>
              <a:rPr lang="en-US" altLang="en-US" sz="800">
                <a:latin typeface="Verdana" pitchFamily="34" charset="0"/>
              </a:rPr>
              <a:t>         06</a:t>
            </a:r>
            <a:r>
              <a:rPr lang="hu-HU" altLang="en-US" sz="800">
                <a:latin typeface="Verdana" pitchFamily="34" charset="0"/>
              </a:rPr>
              <a:t>/</a:t>
            </a:r>
            <a:r>
              <a:rPr lang="en-US" altLang="en-US" sz="800">
                <a:latin typeface="Verdana" pitchFamily="34" charset="0"/>
              </a:rPr>
              <a:t>12</a:t>
            </a:r>
            <a:endParaRPr lang="hu-HU" altLang="en-US" sz="8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Open source SW for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    Knights Corner</a:t>
            </a:r>
            <a:endParaRPr lang="hu-HU" altLang="en-US" sz="8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800">
              <a:latin typeface="Verdana" pitchFamily="34" charset="0"/>
            </a:endParaRPr>
          </a:p>
        </p:txBody>
      </p:sp>
      <p:sp>
        <p:nvSpPr>
          <p:cNvPr id="78876" name="Text Box 70"/>
          <p:cNvSpPr txBox="1">
            <a:spLocks noChangeArrowheads="1"/>
          </p:cNvSpPr>
          <p:nvPr/>
        </p:nvSpPr>
        <p:spPr bwMode="auto">
          <a:xfrm>
            <a:off x="193675" y="5111750"/>
            <a:ext cx="1063625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Software support</a:t>
            </a:r>
          </a:p>
        </p:txBody>
      </p:sp>
      <p:sp>
        <p:nvSpPr>
          <p:cNvPr id="78877" name="Text Box 45"/>
          <p:cNvSpPr txBox="1">
            <a:spLocks noChangeArrowheads="1"/>
          </p:cNvSpPr>
          <p:nvPr/>
        </p:nvSpPr>
        <p:spPr bwMode="auto">
          <a:xfrm>
            <a:off x="5715000" y="5065713"/>
            <a:ext cx="1122363" cy="358775"/>
          </a:xfrm>
          <a:prstGeom prst="rect">
            <a:avLst/>
          </a:prstGeom>
          <a:solidFill>
            <a:srgbClr val="FF0000">
              <a:alpha val="1098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800" b="1">
              <a:latin typeface="Verdana" pitchFamily="34" charset="0"/>
            </a:endParaRPr>
          </a:p>
        </p:txBody>
      </p:sp>
      <p:sp>
        <p:nvSpPr>
          <p:cNvPr id="78878" name="Rectangle 73"/>
          <p:cNvSpPr>
            <a:spLocks noChangeArrowheads="1"/>
          </p:cNvSpPr>
          <p:nvPr/>
        </p:nvSpPr>
        <p:spPr bwMode="auto">
          <a:xfrm>
            <a:off x="7085013" y="2525713"/>
            <a:ext cx="104140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Knights Corner</a:t>
            </a:r>
            <a:endParaRPr lang="hu-HU" altLang="en-US" sz="800" b="1">
              <a:latin typeface="Verdana" pitchFamily="34" charset="0"/>
            </a:endParaRPr>
          </a:p>
        </p:txBody>
      </p:sp>
      <p:sp>
        <p:nvSpPr>
          <p:cNvPr id="78879" name="Text Box 44"/>
          <p:cNvSpPr txBox="1">
            <a:spLocks noChangeArrowheads="1"/>
          </p:cNvSpPr>
          <p:nvPr/>
        </p:nvSpPr>
        <p:spPr bwMode="auto">
          <a:xfrm>
            <a:off x="7588250" y="2701925"/>
            <a:ext cx="1184275" cy="960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105000"/>
              </a:spcAft>
              <a:buFontTx/>
              <a:buNone/>
            </a:pPr>
            <a:r>
              <a:rPr lang="en-US" altLang="en-US" sz="800">
                <a:latin typeface="Verdana" pitchFamily="34" charset="0"/>
              </a:rPr>
              <a:t>         06</a:t>
            </a:r>
            <a:r>
              <a:rPr lang="hu-HU" altLang="en-US" sz="800">
                <a:latin typeface="Verdana" pitchFamily="34" charset="0"/>
              </a:rPr>
              <a:t>/</a:t>
            </a:r>
            <a:r>
              <a:rPr lang="en-US" altLang="en-US" sz="800">
                <a:latin typeface="Verdana" pitchFamily="34" charset="0"/>
              </a:rPr>
              <a:t>13</a:t>
            </a:r>
            <a:endParaRPr lang="hu-HU" altLang="en-US" sz="8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8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8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22 nm/57/61 cores</a:t>
            </a:r>
            <a:endParaRPr lang="hu-HU" altLang="en-US" sz="8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SP: na</a:t>
            </a:r>
            <a:endParaRPr lang="en-US" altLang="en-US" sz="800" baseline="300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DP: &gt; 1 TFLOPS</a:t>
            </a:r>
            <a:endParaRPr lang="hu-HU" altLang="en-US" sz="800">
              <a:latin typeface="Verdana" pitchFamily="34" charset="0"/>
            </a:endParaRPr>
          </a:p>
        </p:txBody>
      </p:sp>
      <p:sp>
        <p:nvSpPr>
          <p:cNvPr id="78880" name="Text Box 45"/>
          <p:cNvSpPr txBox="1">
            <a:spLocks noChangeArrowheads="1"/>
          </p:cNvSpPr>
          <p:nvPr/>
        </p:nvSpPr>
        <p:spPr bwMode="auto">
          <a:xfrm>
            <a:off x="7672388" y="2906713"/>
            <a:ext cx="1050925" cy="288925"/>
          </a:xfrm>
          <a:prstGeom prst="rect">
            <a:avLst/>
          </a:prstGeom>
          <a:solidFill>
            <a:srgbClr val="00CCFF">
              <a:alpha val="4705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Xeon Phi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3120/7120</a:t>
            </a:r>
            <a:endParaRPr lang="hu-HU" altLang="en-US" sz="800" b="1">
              <a:latin typeface="Verdana" pitchFamily="34" charset="0"/>
            </a:endParaRPr>
          </a:p>
        </p:txBody>
      </p:sp>
      <p:sp>
        <p:nvSpPr>
          <p:cNvPr id="78881" name="Text Box 45"/>
          <p:cNvSpPr txBox="1">
            <a:spLocks noChangeArrowheads="1"/>
          </p:cNvSpPr>
          <p:nvPr/>
        </p:nvSpPr>
        <p:spPr bwMode="auto">
          <a:xfrm>
            <a:off x="1868488" y="1898650"/>
            <a:ext cx="1050925" cy="288925"/>
          </a:xfrm>
          <a:prstGeom prst="rect">
            <a:avLst/>
          </a:prstGeom>
          <a:solidFill>
            <a:srgbClr val="00CCFF">
              <a:alpha val="4705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Knights Ferry</a:t>
            </a:r>
            <a:endParaRPr lang="hu-HU" altLang="en-US" sz="800" b="1">
              <a:latin typeface="Verdana" pitchFamily="34" charset="0"/>
            </a:endParaRPr>
          </a:p>
        </p:txBody>
      </p:sp>
      <p:sp>
        <p:nvSpPr>
          <p:cNvPr id="78882" name="Text Box 45"/>
          <p:cNvSpPr txBox="1">
            <a:spLocks noChangeArrowheads="1"/>
          </p:cNvSpPr>
          <p:nvPr/>
        </p:nvSpPr>
        <p:spPr bwMode="auto">
          <a:xfrm>
            <a:off x="1825625" y="2906713"/>
            <a:ext cx="1050925" cy="288925"/>
          </a:xfrm>
          <a:prstGeom prst="rect">
            <a:avLst/>
          </a:prstGeom>
          <a:solidFill>
            <a:srgbClr val="00CCFF">
              <a:alpha val="4705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Knights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Corner</a:t>
            </a:r>
            <a:endParaRPr lang="hu-HU" altLang="en-US" sz="800" b="1">
              <a:latin typeface="Verdana" pitchFamily="34" charset="0"/>
            </a:endParaRPr>
          </a:p>
        </p:txBody>
      </p:sp>
      <p:sp>
        <p:nvSpPr>
          <p:cNvPr id="78883" name="Text Box 80"/>
          <p:cNvSpPr txBox="1">
            <a:spLocks noChangeArrowheads="1"/>
          </p:cNvSpPr>
          <p:nvPr/>
        </p:nvSpPr>
        <p:spPr bwMode="auto">
          <a:xfrm>
            <a:off x="627063" y="6127750"/>
            <a:ext cx="73628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Figure: Overview of Intel’s Xeon Phi line (previously designated as the MIC line)</a:t>
            </a:r>
          </a:p>
        </p:txBody>
      </p:sp>
      <p:sp>
        <p:nvSpPr>
          <p:cNvPr id="78884" name="Line 81"/>
          <p:cNvSpPr>
            <a:spLocks noChangeShapeType="1"/>
          </p:cNvSpPr>
          <p:nvPr/>
        </p:nvSpPr>
        <p:spPr bwMode="auto">
          <a:xfrm>
            <a:off x="7126288" y="1484313"/>
            <a:ext cx="0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85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.</a:t>
            </a: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2.4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 Intel MIC (Many Integrated Cores)/Xeon Phi (4)</a:t>
            </a:r>
          </a:p>
        </p:txBody>
      </p:sp>
      <p:sp>
        <p:nvSpPr>
          <p:cNvPr id="78886" name="Text Box 44"/>
          <p:cNvSpPr txBox="1">
            <a:spLocks noChangeArrowheads="1"/>
          </p:cNvSpPr>
          <p:nvPr/>
        </p:nvSpPr>
        <p:spPr bwMode="auto">
          <a:xfrm>
            <a:off x="7483475" y="4352925"/>
            <a:ext cx="1246188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      14 nm/?? cores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      SP: na</a:t>
            </a:r>
            <a:endParaRPr lang="en-US" altLang="en-US" sz="800" baseline="300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      DP: ~ 3 TFLOPS</a:t>
            </a:r>
            <a:endParaRPr lang="hu-HU" altLang="en-US" sz="800">
              <a:latin typeface="Verdana" pitchFamily="34" charset="0"/>
            </a:endParaRPr>
          </a:p>
        </p:txBody>
      </p:sp>
      <p:sp>
        <p:nvSpPr>
          <p:cNvPr id="78887" name="Text Box 30"/>
          <p:cNvSpPr txBox="1">
            <a:spLocks noChangeArrowheads="1"/>
          </p:cNvSpPr>
          <p:nvPr/>
        </p:nvSpPr>
        <p:spPr bwMode="auto">
          <a:xfrm>
            <a:off x="7653338" y="4057650"/>
            <a:ext cx="1100137" cy="287338"/>
          </a:xfrm>
          <a:prstGeom prst="rect">
            <a:avLst/>
          </a:prstGeom>
          <a:solidFill>
            <a:srgbClr val="3366FF">
              <a:alpha val="45882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Xeon Phi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??</a:t>
            </a:r>
            <a:endParaRPr lang="hu-HU" altLang="en-US" sz="800" b="1">
              <a:latin typeface="Verdana" pitchFamily="34" charset="0"/>
            </a:endParaRPr>
          </a:p>
        </p:txBody>
      </p:sp>
      <p:sp>
        <p:nvSpPr>
          <p:cNvPr id="78888" name="Right Arrow 1"/>
          <p:cNvSpPr>
            <a:spLocks noChangeArrowheads="1"/>
          </p:cNvSpPr>
          <p:nvPr/>
        </p:nvSpPr>
        <p:spPr bwMode="auto">
          <a:xfrm>
            <a:off x="8753475" y="4160838"/>
            <a:ext cx="252413" cy="71437"/>
          </a:xfrm>
          <a:prstGeom prst="rightArrow">
            <a:avLst>
              <a:gd name="adj1" fmla="val 50000"/>
              <a:gd name="adj2" fmla="val 50481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400">
              <a:latin typeface="Verdana" pitchFamily="34" charset="0"/>
            </a:endParaRPr>
          </a:p>
        </p:txBody>
      </p:sp>
      <p:sp>
        <p:nvSpPr>
          <p:cNvPr id="78889" name="Oval 79"/>
          <p:cNvSpPr>
            <a:spLocks noChangeArrowheads="1"/>
          </p:cNvSpPr>
          <p:nvPr/>
        </p:nvSpPr>
        <p:spPr bwMode="auto">
          <a:xfrm>
            <a:off x="1200150" y="912813"/>
            <a:ext cx="2520950" cy="2735262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534988" y="3024188"/>
            <a:ext cx="8137525" cy="2206625"/>
          </a:xfrm>
          <a:prstGeom prst="rect">
            <a:avLst/>
          </a:prstGeom>
          <a:solidFill>
            <a:srgbClr val="EAF5F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200">
              <a:latin typeface="Verdana" pitchFamily="34" charset="0"/>
            </a:endParaRPr>
          </a:p>
        </p:txBody>
      </p:sp>
      <p:sp>
        <p:nvSpPr>
          <p:cNvPr id="393219" name="Rectangle 3"/>
          <p:cNvSpPr>
            <a:spLocks noChangeArrowheads="1"/>
          </p:cNvSpPr>
          <p:nvPr/>
        </p:nvSpPr>
        <p:spPr bwMode="auto">
          <a:xfrm>
            <a:off x="500063" y="1358900"/>
            <a:ext cx="8235950" cy="1655763"/>
          </a:xfrm>
          <a:prstGeom prst="rect">
            <a:avLst/>
          </a:prstGeom>
          <a:solidFill>
            <a:srgbClr val="EAEAEA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393220" name="Text Box 4"/>
          <p:cNvSpPr txBox="1">
            <a:spLocks noChangeArrowheads="1"/>
          </p:cNvSpPr>
          <p:nvPr/>
        </p:nvSpPr>
        <p:spPr bwMode="auto">
          <a:xfrm>
            <a:off x="1646238" y="1493838"/>
            <a:ext cx="6350000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tabLst>
                <a:tab pos="533400" algn="l"/>
              </a:tabLst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tabLst>
                <a:tab pos="533400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tabLst>
                <a:tab pos="5334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Verdana" pitchFamily="34" charset="0"/>
              </a:rPr>
              <a:t>A többletranzisztorok “hasznosítása” a processzorban</a:t>
            </a:r>
          </a:p>
        </p:txBody>
      </p:sp>
      <p:sp>
        <p:nvSpPr>
          <p:cNvPr id="393221" name="Text Box 5"/>
          <p:cNvSpPr txBox="1">
            <a:spLocks noChangeArrowheads="1"/>
          </p:cNvSpPr>
          <p:nvPr/>
        </p:nvSpPr>
        <p:spPr bwMode="auto">
          <a:xfrm>
            <a:off x="665163" y="2436813"/>
            <a:ext cx="2433637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tabLst>
                <a:tab pos="533400" algn="l"/>
              </a:tabLst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tabLst>
                <a:tab pos="533400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tabLst>
                <a:tab pos="5334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Verdana" pitchFamily="34" charset="0"/>
              </a:rPr>
              <a:t>A feldolgozási szélesség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Verdana" pitchFamily="34" charset="0"/>
              </a:rPr>
              <a:t> növelése</a:t>
            </a:r>
          </a:p>
        </p:txBody>
      </p:sp>
      <p:sp>
        <p:nvSpPr>
          <p:cNvPr id="393222" name="Text Box 6"/>
          <p:cNvSpPr txBox="1">
            <a:spLocks noChangeArrowheads="1"/>
          </p:cNvSpPr>
          <p:nvPr/>
        </p:nvSpPr>
        <p:spPr bwMode="auto">
          <a:xfrm>
            <a:off x="3762375" y="2436813"/>
            <a:ext cx="2128838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tabLst>
                <a:tab pos="533400" algn="l"/>
              </a:tabLst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tabLst>
                <a:tab pos="533400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tabLst>
                <a:tab pos="5334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Verdana" pitchFamily="34" charset="0"/>
              </a:rPr>
              <a:t>A mag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Verdana" pitchFamily="34" charset="0"/>
              </a:rPr>
              <a:t> hatékonyabbá tétele</a:t>
            </a:r>
          </a:p>
        </p:txBody>
      </p:sp>
      <p:sp>
        <p:nvSpPr>
          <p:cNvPr id="393223" name="Text Box 7"/>
          <p:cNvSpPr txBox="1">
            <a:spLocks noChangeArrowheads="1"/>
          </p:cNvSpPr>
          <p:nvPr/>
        </p:nvSpPr>
        <p:spPr bwMode="auto">
          <a:xfrm>
            <a:off x="6870700" y="2436813"/>
            <a:ext cx="1195388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tabLst>
                <a:tab pos="533400" algn="l"/>
              </a:tabLst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tabLst>
                <a:tab pos="533400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tabLst>
                <a:tab pos="5334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400" b="1">
                <a:solidFill>
                  <a:srgbClr val="000000"/>
                </a:solidFill>
                <a:latin typeface="Verdana" pitchFamily="34" charset="0"/>
              </a:rPr>
              <a:t>Cache </a:t>
            </a:r>
            <a:r>
              <a:rPr lang="en-US" altLang="en-US" sz="1400" b="1">
                <a:solidFill>
                  <a:srgbClr val="000000"/>
                </a:solidFill>
                <a:latin typeface="Verdana" pitchFamily="34" charset="0"/>
              </a:rPr>
              <a:t>tárak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Verdana" pitchFamily="34" charset="0"/>
              </a:rPr>
              <a:t> fejlesztése</a:t>
            </a:r>
          </a:p>
        </p:txBody>
      </p:sp>
      <p:sp>
        <p:nvSpPr>
          <p:cNvPr id="393224" name="Text Box 8"/>
          <p:cNvSpPr txBox="1">
            <a:spLocks noChangeArrowheads="1"/>
          </p:cNvSpPr>
          <p:nvPr/>
        </p:nvSpPr>
        <p:spPr bwMode="auto">
          <a:xfrm>
            <a:off x="1606550" y="4540250"/>
            <a:ext cx="126047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Szuperskalár</a:t>
            </a:r>
          </a:p>
        </p:txBody>
      </p:sp>
      <p:sp>
        <p:nvSpPr>
          <p:cNvPr id="393225" name="Line 9"/>
          <p:cNvSpPr>
            <a:spLocks noChangeShapeType="1"/>
          </p:cNvSpPr>
          <p:nvPr/>
        </p:nvSpPr>
        <p:spPr bwMode="auto">
          <a:xfrm rot="-5400000" flipH="1" flipV="1">
            <a:off x="3130550" y="620713"/>
            <a:ext cx="503237" cy="29162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3226" name="Line 10"/>
          <p:cNvSpPr>
            <a:spLocks noChangeShapeType="1"/>
          </p:cNvSpPr>
          <p:nvPr/>
        </p:nvSpPr>
        <p:spPr bwMode="auto">
          <a:xfrm rot="5400000" flipV="1">
            <a:off x="5975350" y="692151"/>
            <a:ext cx="503237" cy="27733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3227" name="Line 11"/>
          <p:cNvSpPr>
            <a:spLocks noChangeShapeType="1"/>
          </p:cNvSpPr>
          <p:nvPr/>
        </p:nvSpPr>
        <p:spPr bwMode="auto">
          <a:xfrm rot="5400000" flipV="1">
            <a:off x="4577557" y="2093119"/>
            <a:ext cx="525462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3228" name="Text Box 12"/>
          <p:cNvSpPr txBox="1">
            <a:spLocks noChangeArrowheads="1"/>
          </p:cNvSpPr>
          <p:nvPr/>
        </p:nvSpPr>
        <p:spPr bwMode="auto">
          <a:xfrm>
            <a:off x="3890963" y="3409950"/>
            <a:ext cx="2613025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 type="none" w="med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hu-HU" altLang="en-US" sz="1400">
                <a:latin typeface="Verdana" pitchFamily="34" charset="0"/>
              </a:rPr>
              <a:t>  </a:t>
            </a:r>
            <a:r>
              <a:rPr lang="en-US" altLang="en-US" sz="1400">
                <a:latin typeface="Verdana" pitchFamily="34" charset="0"/>
              </a:rPr>
              <a:t>Elágazás becslés</a:t>
            </a:r>
            <a:endParaRPr lang="hu-HU" altLang="en-US" sz="14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hu-HU" altLang="en-US" sz="1400">
                <a:latin typeface="Verdana" pitchFamily="34" charset="0"/>
              </a:rPr>
              <a:t>  </a:t>
            </a:r>
            <a:r>
              <a:rPr lang="en-US" altLang="en-US" sz="1400">
                <a:latin typeface="Verdana" pitchFamily="34" charset="0"/>
              </a:rPr>
              <a:t>Spekulatív tárműveletek</a:t>
            </a:r>
            <a:endParaRPr lang="hu-HU" altLang="en-US" sz="14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hu-HU" altLang="en-US" sz="1400">
                <a:latin typeface="Verdana" pitchFamily="34" charset="0"/>
              </a:rPr>
              <a:t>  ...</a:t>
            </a:r>
            <a:endParaRPr lang="en-US" altLang="en-US" sz="1400">
              <a:latin typeface="Verdana" pitchFamily="34" charset="0"/>
            </a:endParaRPr>
          </a:p>
        </p:txBody>
      </p:sp>
      <p:sp>
        <p:nvSpPr>
          <p:cNvPr id="393229" name="Text Box 13"/>
          <p:cNvSpPr txBox="1">
            <a:spLocks noChangeArrowheads="1"/>
          </p:cNvSpPr>
          <p:nvPr/>
        </p:nvSpPr>
        <p:spPr bwMode="auto">
          <a:xfrm>
            <a:off x="6527800" y="3338513"/>
            <a:ext cx="1881188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 type="none" w="med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400">
                <a:latin typeface="Verdana" pitchFamily="34" charset="0"/>
              </a:rPr>
              <a:t>L2/L3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méretének,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 asszociatívitásának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 növelése</a:t>
            </a:r>
            <a:r>
              <a:rPr lang="hu-HU" altLang="en-US" sz="1400">
                <a:latin typeface="Verdana" pitchFamily="34" charset="0"/>
              </a:rPr>
              <a:t> ...) </a:t>
            </a:r>
            <a:endParaRPr lang="en-US" altLang="en-US" sz="1400">
              <a:latin typeface="Verdana" pitchFamily="34" charset="0"/>
            </a:endParaRPr>
          </a:p>
        </p:txBody>
      </p:sp>
      <p:sp>
        <p:nvSpPr>
          <p:cNvPr id="393230" name="Text Box 14"/>
          <p:cNvSpPr txBox="1">
            <a:spLocks noChangeArrowheads="1"/>
          </p:cNvSpPr>
          <p:nvPr/>
        </p:nvSpPr>
        <p:spPr bwMode="auto">
          <a:xfrm>
            <a:off x="1282700" y="4797425"/>
            <a:ext cx="7540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>
                <a:latin typeface="Verdana" pitchFamily="34" charset="0"/>
              </a:rPr>
              <a:t>1. Gen.</a:t>
            </a:r>
            <a:endParaRPr lang="en-US" altLang="en-US" sz="1400">
              <a:latin typeface="Verdana" pitchFamily="34" charset="0"/>
            </a:endParaRPr>
          </a:p>
        </p:txBody>
      </p:sp>
      <p:sp>
        <p:nvSpPr>
          <p:cNvPr id="393231" name="Text Box 15"/>
          <p:cNvSpPr txBox="1">
            <a:spLocks noChangeArrowheads="1"/>
          </p:cNvSpPr>
          <p:nvPr/>
        </p:nvSpPr>
        <p:spPr bwMode="auto">
          <a:xfrm>
            <a:off x="2212975" y="4797425"/>
            <a:ext cx="7540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>
                <a:latin typeface="Verdana" pitchFamily="34" charset="0"/>
              </a:rPr>
              <a:t>2. Gen.</a:t>
            </a:r>
            <a:endParaRPr lang="en-US" altLang="en-US" sz="1400">
              <a:latin typeface="Verdana" pitchFamily="34" charset="0"/>
            </a:endParaRPr>
          </a:p>
        </p:txBody>
      </p:sp>
      <p:grpSp>
        <p:nvGrpSpPr>
          <p:cNvPr id="393232" name="Group 16"/>
          <p:cNvGrpSpPr>
            <a:grpSpLocks/>
          </p:cNvGrpSpPr>
          <p:nvPr/>
        </p:nvGrpSpPr>
        <p:grpSpPr bwMode="auto">
          <a:xfrm>
            <a:off x="844550" y="3265488"/>
            <a:ext cx="2232025" cy="1274762"/>
            <a:chOff x="444" y="1751"/>
            <a:chExt cx="1406" cy="803"/>
          </a:xfrm>
        </p:grpSpPr>
        <p:sp>
          <p:nvSpPr>
            <p:cNvPr id="26660" name="AutoShape 17"/>
            <p:cNvSpPr>
              <a:spLocks noChangeArrowheads="1"/>
            </p:cNvSpPr>
            <p:nvPr/>
          </p:nvSpPr>
          <p:spPr bwMode="auto">
            <a:xfrm>
              <a:off x="1261" y="1933"/>
              <a:ext cx="576" cy="365"/>
            </a:xfrm>
            <a:prstGeom prst="can">
              <a:avLst>
                <a:gd name="adj" fmla="val 25000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26661" name="Line 18"/>
            <p:cNvSpPr>
              <a:spLocks noChangeShapeType="1"/>
            </p:cNvSpPr>
            <p:nvPr/>
          </p:nvSpPr>
          <p:spPr bwMode="auto">
            <a:xfrm>
              <a:off x="1541" y="1751"/>
              <a:ext cx="7" cy="239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62" name="Line 19"/>
            <p:cNvSpPr>
              <a:spLocks noChangeShapeType="1"/>
            </p:cNvSpPr>
            <p:nvPr/>
          </p:nvSpPr>
          <p:spPr bwMode="auto">
            <a:xfrm>
              <a:off x="1549" y="2319"/>
              <a:ext cx="0" cy="235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63" name="AutoShape 20"/>
            <p:cNvSpPr>
              <a:spLocks noChangeArrowheads="1"/>
            </p:cNvSpPr>
            <p:nvPr/>
          </p:nvSpPr>
          <p:spPr bwMode="auto">
            <a:xfrm>
              <a:off x="444" y="1933"/>
              <a:ext cx="182" cy="365"/>
            </a:xfrm>
            <a:prstGeom prst="can">
              <a:avLst>
                <a:gd name="adj" fmla="val 50137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26664" name="Line 21"/>
            <p:cNvSpPr>
              <a:spLocks noChangeShapeType="1"/>
            </p:cNvSpPr>
            <p:nvPr/>
          </p:nvSpPr>
          <p:spPr bwMode="auto">
            <a:xfrm>
              <a:off x="532" y="1751"/>
              <a:ext cx="3" cy="239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65" name="Line 22"/>
            <p:cNvSpPr>
              <a:spLocks noChangeShapeType="1"/>
            </p:cNvSpPr>
            <p:nvPr/>
          </p:nvSpPr>
          <p:spPr bwMode="auto">
            <a:xfrm>
              <a:off x="535" y="2319"/>
              <a:ext cx="0" cy="235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66" name="AutoShape 23"/>
            <p:cNvSpPr>
              <a:spLocks noChangeArrowheads="1"/>
            </p:cNvSpPr>
            <p:nvPr/>
          </p:nvSpPr>
          <p:spPr bwMode="auto">
            <a:xfrm>
              <a:off x="807" y="1933"/>
              <a:ext cx="318" cy="365"/>
            </a:xfrm>
            <a:prstGeom prst="can">
              <a:avLst>
                <a:gd name="adj" fmla="val 28695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latin typeface="Verdana" pitchFamily="34" charset="0"/>
              </a:endParaRPr>
            </a:p>
          </p:txBody>
        </p:sp>
        <p:sp>
          <p:nvSpPr>
            <p:cNvPr id="26667" name="Line 24"/>
            <p:cNvSpPr>
              <a:spLocks noChangeShapeType="1"/>
            </p:cNvSpPr>
            <p:nvPr/>
          </p:nvSpPr>
          <p:spPr bwMode="auto">
            <a:xfrm>
              <a:off x="962" y="1751"/>
              <a:ext cx="3" cy="239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68" name="Line 25"/>
            <p:cNvSpPr>
              <a:spLocks noChangeShapeType="1"/>
            </p:cNvSpPr>
            <p:nvPr/>
          </p:nvSpPr>
          <p:spPr bwMode="auto">
            <a:xfrm>
              <a:off x="966" y="2319"/>
              <a:ext cx="0" cy="235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69" name="Line 26"/>
            <p:cNvSpPr>
              <a:spLocks noChangeShapeType="1"/>
            </p:cNvSpPr>
            <p:nvPr/>
          </p:nvSpPr>
          <p:spPr bwMode="auto">
            <a:xfrm>
              <a:off x="444" y="2160"/>
              <a:ext cx="0" cy="27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6670" name="Line 27"/>
            <p:cNvSpPr>
              <a:spLocks noChangeShapeType="1"/>
            </p:cNvSpPr>
            <p:nvPr/>
          </p:nvSpPr>
          <p:spPr bwMode="auto">
            <a:xfrm>
              <a:off x="625" y="2160"/>
              <a:ext cx="0" cy="27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6671" name="Line 28"/>
            <p:cNvSpPr>
              <a:spLocks noChangeShapeType="1"/>
            </p:cNvSpPr>
            <p:nvPr/>
          </p:nvSpPr>
          <p:spPr bwMode="auto">
            <a:xfrm>
              <a:off x="444" y="2357"/>
              <a:ext cx="181" cy="0"/>
            </a:xfrm>
            <a:prstGeom prst="line">
              <a:avLst/>
            </a:prstGeom>
            <a:noFill/>
            <a:ln w="5080">
              <a:solidFill>
                <a:srgbClr val="000000"/>
              </a:solidFill>
              <a:round/>
              <a:headEnd type="arrow" w="sm" len="sm"/>
              <a:tailEnd type="arrow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6672" name="Line 29"/>
            <p:cNvSpPr>
              <a:spLocks noChangeShapeType="1"/>
            </p:cNvSpPr>
            <p:nvPr/>
          </p:nvSpPr>
          <p:spPr bwMode="auto">
            <a:xfrm>
              <a:off x="807" y="2160"/>
              <a:ext cx="0" cy="27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6673" name="Line 30"/>
            <p:cNvSpPr>
              <a:spLocks noChangeShapeType="1"/>
            </p:cNvSpPr>
            <p:nvPr/>
          </p:nvSpPr>
          <p:spPr bwMode="auto">
            <a:xfrm>
              <a:off x="1126" y="2160"/>
              <a:ext cx="0" cy="27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6674" name="Line 31"/>
            <p:cNvSpPr>
              <a:spLocks noChangeShapeType="1"/>
            </p:cNvSpPr>
            <p:nvPr/>
          </p:nvSpPr>
          <p:spPr bwMode="auto">
            <a:xfrm>
              <a:off x="807" y="2359"/>
              <a:ext cx="327" cy="0"/>
            </a:xfrm>
            <a:prstGeom prst="line">
              <a:avLst/>
            </a:prstGeom>
            <a:noFill/>
            <a:ln w="5080">
              <a:solidFill>
                <a:srgbClr val="000000"/>
              </a:solidFill>
              <a:round/>
              <a:headEnd type="arrow" w="sm" len="sm"/>
              <a:tailEnd type="arrow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6675" name="Line 32"/>
            <p:cNvSpPr>
              <a:spLocks noChangeShapeType="1"/>
            </p:cNvSpPr>
            <p:nvPr/>
          </p:nvSpPr>
          <p:spPr bwMode="auto">
            <a:xfrm>
              <a:off x="1261" y="2160"/>
              <a:ext cx="0" cy="27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6676" name="Line 33"/>
            <p:cNvSpPr>
              <a:spLocks noChangeShapeType="1"/>
            </p:cNvSpPr>
            <p:nvPr/>
          </p:nvSpPr>
          <p:spPr bwMode="auto">
            <a:xfrm>
              <a:off x="1838" y="2160"/>
              <a:ext cx="0" cy="27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6677" name="Line 34"/>
            <p:cNvSpPr>
              <a:spLocks noChangeShapeType="1"/>
            </p:cNvSpPr>
            <p:nvPr/>
          </p:nvSpPr>
          <p:spPr bwMode="auto">
            <a:xfrm>
              <a:off x="1261" y="2363"/>
              <a:ext cx="589" cy="0"/>
            </a:xfrm>
            <a:prstGeom prst="line">
              <a:avLst/>
            </a:prstGeom>
            <a:noFill/>
            <a:ln w="5080">
              <a:solidFill>
                <a:srgbClr val="000000"/>
              </a:solidFill>
              <a:round/>
              <a:headEnd type="arrow" w="sm" len="sm"/>
              <a:tailEnd type="arrow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6678" name="Text Box 35"/>
            <p:cNvSpPr txBox="1">
              <a:spLocks noChangeArrowheads="1"/>
            </p:cNvSpPr>
            <p:nvPr/>
          </p:nvSpPr>
          <p:spPr bwMode="auto">
            <a:xfrm>
              <a:off x="459" y="2090"/>
              <a:ext cx="157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800">
                  <a:latin typeface="Verdana" pitchFamily="34" charset="0"/>
                </a:rPr>
                <a:t>1</a:t>
              </a:r>
              <a:endParaRPr lang="en-US" altLang="en-US" sz="800">
                <a:latin typeface="Verdana" pitchFamily="34" charset="0"/>
              </a:endParaRPr>
            </a:p>
          </p:txBody>
        </p:sp>
        <p:sp>
          <p:nvSpPr>
            <p:cNvPr id="26679" name="Text Box 36"/>
            <p:cNvSpPr txBox="1">
              <a:spLocks noChangeArrowheads="1"/>
            </p:cNvSpPr>
            <p:nvPr/>
          </p:nvSpPr>
          <p:spPr bwMode="auto">
            <a:xfrm>
              <a:off x="888" y="2088"/>
              <a:ext cx="157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800">
                  <a:latin typeface="Verdana" pitchFamily="34" charset="0"/>
                </a:rPr>
                <a:t>2</a:t>
              </a:r>
              <a:endParaRPr lang="en-US" altLang="en-US" sz="800">
                <a:latin typeface="Verdana" pitchFamily="34" charset="0"/>
              </a:endParaRPr>
            </a:p>
          </p:txBody>
        </p:sp>
        <p:sp>
          <p:nvSpPr>
            <p:cNvPr id="26680" name="Text Box 37"/>
            <p:cNvSpPr txBox="1">
              <a:spLocks noChangeArrowheads="1"/>
            </p:cNvSpPr>
            <p:nvPr/>
          </p:nvSpPr>
          <p:spPr bwMode="auto">
            <a:xfrm>
              <a:off x="1469" y="2082"/>
              <a:ext cx="157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800">
                  <a:latin typeface="Verdana" pitchFamily="34" charset="0"/>
                </a:rPr>
                <a:t>4</a:t>
              </a:r>
              <a:endParaRPr lang="en-US" altLang="en-US" sz="800">
                <a:latin typeface="Verdana" pitchFamily="34" charset="0"/>
              </a:endParaRPr>
            </a:p>
          </p:txBody>
        </p:sp>
      </p:grpSp>
      <p:sp>
        <p:nvSpPr>
          <p:cNvPr id="393254" name="Rectangle 38"/>
          <p:cNvSpPr>
            <a:spLocks noChangeArrowheads="1"/>
          </p:cNvSpPr>
          <p:nvPr/>
        </p:nvSpPr>
        <p:spPr bwMode="auto">
          <a:xfrm>
            <a:off x="342900" y="4540250"/>
            <a:ext cx="12700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400">
                <a:latin typeface="Verdana" pitchFamily="34" charset="0"/>
              </a:rPr>
              <a:t> </a:t>
            </a:r>
            <a:r>
              <a:rPr lang="en-US" altLang="en-US" sz="1400">
                <a:latin typeface="Verdana" pitchFamily="34" charset="0"/>
              </a:rPr>
              <a:t>Futószalag</a:t>
            </a:r>
            <a:r>
              <a:rPr lang="hu-HU" altLang="en-US" sz="1400">
                <a:latin typeface="Verdana" pitchFamily="34" charset="0"/>
              </a:rPr>
              <a:t> </a:t>
            </a:r>
            <a:endParaRPr lang="en-US" altLang="en-US" sz="1400">
              <a:latin typeface="Verdana" pitchFamily="34" charset="0"/>
            </a:endParaRPr>
          </a:p>
        </p:txBody>
      </p:sp>
      <p:sp>
        <p:nvSpPr>
          <p:cNvPr id="393255" name="Oval 39"/>
          <p:cNvSpPr>
            <a:spLocks noChangeArrowheads="1"/>
          </p:cNvSpPr>
          <p:nvPr/>
        </p:nvSpPr>
        <p:spPr bwMode="auto">
          <a:xfrm>
            <a:off x="1866900" y="231616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393256" name="Oval 40"/>
          <p:cNvSpPr>
            <a:spLocks noChangeArrowheads="1"/>
          </p:cNvSpPr>
          <p:nvPr/>
        </p:nvSpPr>
        <p:spPr bwMode="auto">
          <a:xfrm>
            <a:off x="4810125" y="2343150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393257" name="Oval 41"/>
          <p:cNvSpPr>
            <a:spLocks noChangeArrowheads="1"/>
          </p:cNvSpPr>
          <p:nvPr/>
        </p:nvSpPr>
        <p:spPr bwMode="auto">
          <a:xfrm>
            <a:off x="7589838" y="2305050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grpSp>
        <p:nvGrpSpPr>
          <p:cNvPr id="393258" name="Group 42"/>
          <p:cNvGrpSpPr>
            <a:grpSpLocks/>
          </p:cNvGrpSpPr>
          <p:nvPr/>
        </p:nvGrpSpPr>
        <p:grpSpPr bwMode="auto">
          <a:xfrm>
            <a:off x="658813" y="3189288"/>
            <a:ext cx="2414587" cy="1860550"/>
            <a:chOff x="327" y="1682"/>
            <a:chExt cx="1521" cy="1172"/>
          </a:xfrm>
        </p:grpSpPr>
        <p:sp>
          <p:nvSpPr>
            <p:cNvPr id="26658" name="Line 43"/>
            <p:cNvSpPr>
              <a:spLocks noChangeShapeType="1"/>
            </p:cNvSpPr>
            <p:nvPr/>
          </p:nvSpPr>
          <p:spPr bwMode="auto">
            <a:xfrm>
              <a:off x="327" y="1712"/>
              <a:ext cx="1519" cy="1142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6659" name="Line 44"/>
            <p:cNvSpPr>
              <a:spLocks noChangeShapeType="1"/>
            </p:cNvSpPr>
            <p:nvPr/>
          </p:nvSpPr>
          <p:spPr bwMode="auto">
            <a:xfrm flipV="1">
              <a:off x="327" y="1682"/>
              <a:ext cx="1521" cy="1144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26646" name="Rectangle 5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mtClean="0"/>
              <a:t>1. </a:t>
            </a:r>
            <a:r>
              <a:rPr lang="en-US" altLang="en-US" smtClean="0"/>
              <a:t>Többmagos processzorok megjelenésének szükségszerűsége (3)</a:t>
            </a:r>
          </a:p>
        </p:txBody>
      </p:sp>
      <p:grpSp>
        <p:nvGrpSpPr>
          <p:cNvPr id="393268" name="Group 52"/>
          <p:cNvGrpSpPr>
            <a:grpSpLocks/>
          </p:cNvGrpSpPr>
          <p:nvPr/>
        </p:nvGrpSpPr>
        <p:grpSpPr bwMode="auto">
          <a:xfrm>
            <a:off x="3865563" y="3249613"/>
            <a:ext cx="1892300" cy="1016000"/>
            <a:chOff x="524" y="2885"/>
            <a:chExt cx="1521" cy="1144"/>
          </a:xfrm>
        </p:grpSpPr>
        <p:sp>
          <p:nvSpPr>
            <p:cNvPr id="26656" name="Line 53"/>
            <p:cNvSpPr>
              <a:spLocks noChangeShapeType="1"/>
            </p:cNvSpPr>
            <p:nvPr/>
          </p:nvSpPr>
          <p:spPr bwMode="auto">
            <a:xfrm>
              <a:off x="524" y="2887"/>
              <a:ext cx="1519" cy="1142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6657" name="Line 54"/>
            <p:cNvSpPr>
              <a:spLocks noChangeShapeType="1"/>
            </p:cNvSpPr>
            <p:nvPr/>
          </p:nvSpPr>
          <p:spPr bwMode="auto">
            <a:xfrm flipV="1">
              <a:off x="524" y="2885"/>
              <a:ext cx="1521" cy="1144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393271" name="Group 55"/>
          <p:cNvGrpSpPr>
            <a:grpSpLocks/>
          </p:cNvGrpSpPr>
          <p:nvPr/>
        </p:nvGrpSpPr>
        <p:grpSpPr bwMode="auto">
          <a:xfrm>
            <a:off x="6473825" y="3338513"/>
            <a:ext cx="1892300" cy="1016000"/>
            <a:chOff x="524" y="2885"/>
            <a:chExt cx="1521" cy="1144"/>
          </a:xfrm>
        </p:grpSpPr>
        <p:sp>
          <p:nvSpPr>
            <p:cNvPr id="26654" name="Line 56"/>
            <p:cNvSpPr>
              <a:spLocks noChangeShapeType="1"/>
            </p:cNvSpPr>
            <p:nvPr/>
          </p:nvSpPr>
          <p:spPr bwMode="auto">
            <a:xfrm>
              <a:off x="524" y="2887"/>
              <a:ext cx="1519" cy="1142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6655" name="Line 57"/>
            <p:cNvSpPr>
              <a:spLocks noChangeShapeType="1"/>
            </p:cNvSpPr>
            <p:nvPr/>
          </p:nvSpPr>
          <p:spPr bwMode="auto">
            <a:xfrm flipV="1">
              <a:off x="524" y="2885"/>
              <a:ext cx="1521" cy="1144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2" name="Szövegdoboz 1"/>
          <p:cNvSpPr txBox="1"/>
          <p:nvPr/>
        </p:nvSpPr>
        <p:spPr>
          <a:xfrm>
            <a:off x="136525" y="684213"/>
            <a:ext cx="7031038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b="1" dirty="0">
                <a:solidFill>
                  <a:schemeClr val="accent6"/>
                </a:solidFill>
              </a:rPr>
              <a:t>A </a:t>
            </a:r>
            <a:r>
              <a:rPr lang="en-US" altLang="en-US" b="1" dirty="0" err="1">
                <a:solidFill>
                  <a:schemeClr val="accent6"/>
                </a:solidFill>
              </a:rPr>
              <a:t>többletranzisztorok</a:t>
            </a:r>
            <a:r>
              <a:rPr lang="en-US" altLang="en-US" b="1" dirty="0">
                <a:solidFill>
                  <a:schemeClr val="accent6"/>
                </a:solidFill>
              </a:rPr>
              <a:t>  (~2x/2 </a:t>
            </a:r>
            <a:r>
              <a:rPr lang="en-US" altLang="en-US" b="1" dirty="0" err="1">
                <a:solidFill>
                  <a:schemeClr val="accent6"/>
                </a:solidFill>
              </a:rPr>
              <a:t>év</a:t>
            </a:r>
            <a:r>
              <a:rPr lang="en-US" altLang="en-US" b="1" dirty="0">
                <a:solidFill>
                  <a:schemeClr val="accent6"/>
                </a:solidFill>
              </a:rPr>
              <a:t>) “</a:t>
            </a:r>
            <a:r>
              <a:rPr lang="en-US" altLang="en-US" b="1" dirty="0" err="1">
                <a:solidFill>
                  <a:schemeClr val="accent6"/>
                </a:solidFill>
              </a:rPr>
              <a:t>hasznosítása</a:t>
            </a:r>
            <a:r>
              <a:rPr lang="en-US" altLang="en-US" b="1" dirty="0">
                <a:solidFill>
                  <a:schemeClr val="accent6"/>
                </a:solidFill>
              </a:rPr>
              <a:t>” a </a:t>
            </a:r>
            <a:r>
              <a:rPr lang="en-US" altLang="en-US" b="1" dirty="0" err="1">
                <a:solidFill>
                  <a:schemeClr val="accent6"/>
                </a:solidFill>
              </a:rPr>
              <a:t>processzorban</a:t>
            </a:r>
            <a:r>
              <a:rPr lang="en-US" altLang="en-US" b="1" dirty="0">
                <a:solidFill>
                  <a:schemeClr val="accent6"/>
                </a:solidFill>
              </a:rPr>
              <a:t>?</a:t>
            </a:r>
            <a:endParaRPr lang="en-US" b="1" dirty="0">
              <a:solidFill>
                <a:schemeClr val="accent6"/>
              </a:solidFill>
            </a:endParaRPr>
          </a:p>
        </p:txBody>
      </p:sp>
      <p:grpSp>
        <p:nvGrpSpPr>
          <p:cNvPr id="5" name="Csoportba foglalás 4"/>
          <p:cNvGrpSpPr>
            <a:grpSpLocks/>
          </p:cNvGrpSpPr>
          <p:nvPr/>
        </p:nvGrpSpPr>
        <p:grpSpPr bwMode="auto">
          <a:xfrm>
            <a:off x="-90488" y="5489575"/>
            <a:ext cx="9280526" cy="1555750"/>
            <a:chOff x="-91280" y="5489938"/>
            <a:chExt cx="9281643" cy="1555723"/>
          </a:xfrm>
        </p:grpSpPr>
        <p:sp>
          <p:nvSpPr>
            <p:cNvPr id="3" name="Szövegdoboz 2"/>
            <p:cNvSpPr txBox="1"/>
            <p:nvPr/>
          </p:nvSpPr>
          <p:spPr>
            <a:xfrm>
              <a:off x="-91280" y="5489938"/>
              <a:ext cx="9281643" cy="36988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 err="1">
                  <a:solidFill>
                    <a:schemeClr val="accent6"/>
                  </a:solidFill>
                  <a:latin typeface="+mj-lt"/>
                </a:rPr>
                <a:t>Egy</a:t>
              </a:r>
              <a:r>
                <a:rPr lang="en-US" dirty="0">
                  <a:solidFill>
                    <a:schemeClr val="accent6"/>
                  </a:solidFill>
                  <a:latin typeface="+mj-lt"/>
                </a:rPr>
                <a:t> </a:t>
              </a:r>
              <a:r>
                <a:rPr lang="en-US" dirty="0" err="1">
                  <a:solidFill>
                    <a:schemeClr val="accent6"/>
                  </a:solidFill>
                  <a:latin typeface="+mj-lt"/>
                </a:rPr>
                <a:t>bizonyos</a:t>
              </a:r>
              <a:r>
                <a:rPr lang="en-US" dirty="0">
                  <a:solidFill>
                    <a:schemeClr val="accent6"/>
                  </a:solidFill>
                  <a:latin typeface="+mj-lt"/>
                </a:rPr>
                <a:t> </a:t>
              </a:r>
              <a:r>
                <a:rPr lang="en-US" dirty="0" err="1">
                  <a:solidFill>
                    <a:schemeClr val="accent6"/>
                  </a:solidFill>
                  <a:latin typeface="+mj-lt"/>
                </a:rPr>
                <a:t>fejlettségi</a:t>
              </a:r>
              <a:r>
                <a:rPr lang="en-US" dirty="0">
                  <a:solidFill>
                    <a:schemeClr val="accent6"/>
                  </a:solidFill>
                  <a:latin typeface="+mj-lt"/>
                </a:rPr>
                <a:t> </a:t>
              </a:r>
              <a:r>
                <a:rPr lang="en-US" dirty="0" err="1">
                  <a:solidFill>
                    <a:schemeClr val="accent6"/>
                  </a:solidFill>
                  <a:latin typeface="+mj-lt"/>
                </a:rPr>
                <a:t>szint</a:t>
              </a:r>
              <a:r>
                <a:rPr lang="en-US" dirty="0">
                  <a:solidFill>
                    <a:schemeClr val="accent6"/>
                  </a:solidFill>
                  <a:latin typeface="+mj-lt"/>
                </a:rPr>
                <a:t> </a:t>
              </a:r>
              <a:r>
                <a:rPr lang="en-US" dirty="0" err="1">
                  <a:solidFill>
                    <a:schemeClr val="accent6"/>
                  </a:solidFill>
                  <a:latin typeface="+mj-lt"/>
                </a:rPr>
                <a:t>elérése</a:t>
              </a:r>
              <a:r>
                <a:rPr lang="en-US" dirty="0">
                  <a:solidFill>
                    <a:schemeClr val="accent6"/>
                  </a:solidFill>
                  <a:latin typeface="+mj-lt"/>
                </a:rPr>
                <a:t> </a:t>
              </a:r>
              <a:r>
                <a:rPr lang="en-US" dirty="0" err="1">
                  <a:solidFill>
                    <a:schemeClr val="accent6"/>
                  </a:solidFill>
                  <a:latin typeface="+mj-lt"/>
                </a:rPr>
                <a:t>után</a:t>
              </a:r>
              <a:r>
                <a:rPr lang="en-US" dirty="0">
                  <a:solidFill>
                    <a:schemeClr val="accent6"/>
                  </a:solidFill>
                  <a:latin typeface="+mj-lt"/>
                </a:rPr>
                <a:t> </a:t>
              </a:r>
              <a:r>
                <a:rPr lang="en-US" dirty="0">
                  <a:latin typeface="+mj-lt"/>
                </a:rPr>
                <a:t>(~ 2005: n x 10</a:t>
              </a:r>
              <a:r>
                <a:rPr lang="en-US" baseline="30000" dirty="0">
                  <a:latin typeface="+mj-lt"/>
                </a:rPr>
                <a:t>8</a:t>
              </a:r>
              <a:r>
                <a:rPr lang="en-US" dirty="0">
                  <a:latin typeface="+mj-lt"/>
                </a:rPr>
                <a:t> </a:t>
              </a:r>
              <a:r>
                <a:rPr lang="en-US" dirty="0" err="1">
                  <a:latin typeface="+mj-lt"/>
                </a:rPr>
                <a:t>tranzisztor</a:t>
              </a:r>
              <a:r>
                <a:rPr lang="en-US" dirty="0">
                  <a:latin typeface="+mj-lt"/>
                </a:rPr>
                <a:t>/</a:t>
              </a:r>
              <a:r>
                <a:rPr lang="en-US" dirty="0" err="1">
                  <a:latin typeface="+mj-lt"/>
                </a:rPr>
                <a:t>lapka</a:t>
              </a:r>
              <a:r>
                <a:rPr lang="en-US" dirty="0">
                  <a:latin typeface="+mj-lt"/>
                </a:rPr>
                <a:t>)</a:t>
              </a:r>
            </a:p>
          </p:txBody>
        </p:sp>
        <p:sp>
          <p:nvSpPr>
            <p:cNvPr id="61" name="Lefelé nyíl 60"/>
            <p:cNvSpPr/>
            <p:nvPr/>
          </p:nvSpPr>
          <p:spPr>
            <a:xfrm>
              <a:off x="4733714" y="5958243"/>
              <a:ext cx="107963" cy="396868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653" name="Szövegdoboz 3"/>
            <p:cNvSpPr txBox="1">
              <a:spLocks noChangeArrowheads="1"/>
            </p:cNvSpPr>
            <p:nvPr/>
          </p:nvSpPr>
          <p:spPr bwMode="auto">
            <a:xfrm>
              <a:off x="777808" y="6399330"/>
              <a:ext cx="8022902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solidFill>
                    <a:srgbClr val="000000"/>
                  </a:solidFill>
                  <a:latin typeface="Verdana" pitchFamily="34" charset="0"/>
                </a:rPr>
                <a:t>már csak </a:t>
              </a:r>
              <a:r>
                <a:rPr lang="en-US" altLang="en-US" sz="1400">
                  <a:solidFill>
                    <a:srgbClr val="FF0000"/>
                  </a:solidFill>
                  <a:latin typeface="Verdana" pitchFamily="34" charset="0"/>
                </a:rPr>
                <a:t>marginális </a:t>
              </a:r>
              <a:r>
                <a:rPr lang="en-US" altLang="en-US" sz="1400">
                  <a:latin typeface="Verdana" pitchFamily="34" charset="0"/>
                </a:rPr>
                <a:t>(néhány %) </a:t>
              </a:r>
              <a:r>
                <a:rPr lang="en-US" altLang="en-US" sz="1400">
                  <a:solidFill>
                    <a:srgbClr val="FF0000"/>
                  </a:solidFill>
                  <a:latin typeface="Verdana" pitchFamily="34" charset="0"/>
                </a:rPr>
                <a:t>többlet-tejesítményt eredményez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400">
                <a:latin typeface="Verdana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3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3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3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3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93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93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3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3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93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3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3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3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3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3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93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93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93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93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3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3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93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3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93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93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93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93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93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93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93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93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93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93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93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93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93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93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93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93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93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93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93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93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 animBg="1"/>
      <p:bldP spid="393219" grpId="0" animBg="1"/>
      <p:bldP spid="393220" grpId="0"/>
      <p:bldP spid="393221" grpId="0"/>
      <p:bldP spid="393222" grpId="0"/>
      <p:bldP spid="393223" grpId="0"/>
      <p:bldP spid="393224" grpId="0"/>
      <p:bldP spid="393225" grpId="0" animBg="1"/>
      <p:bldP spid="393226" grpId="0" animBg="1"/>
      <p:bldP spid="393227" grpId="0" animBg="1"/>
      <p:bldP spid="393228" grpId="0"/>
      <p:bldP spid="393229" grpId="0"/>
      <p:bldP spid="393230" grpId="0"/>
      <p:bldP spid="393231" grpId="0"/>
      <p:bldP spid="393254" grpId="0"/>
      <p:bldP spid="393255" grpId="0" animBg="1"/>
      <p:bldP spid="393256" grpId="0" animBg="1"/>
      <p:bldP spid="393257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ChangeArrowheads="1"/>
          </p:cNvSpPr>
          <p:nvPr/>
        </p:nvSpPr>
        <p:spPr bwMode="auto">
          <a:xfrm>
            <a:off x="0" y="2152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79875" name="AutoShape 3"/>
          <p:cNvSpPr>
            <a:spLocks noChangeArrowheads="1"/>
          </p:cNvSpPr>
          <p:nvPr/>
        </p:nvSpPr>
        <p:spPr bwMode="auto">
          <a:xfrm>
            <a:off x="841375" y="1263650"/>
            <a:ext cx="7359650" cy="468313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FFFF"/>
                </a:solidFill>
                <a:latin typeface="Verdana" pitchFamily="34" charset="0"/>
              </a:rPr>
              <a:t>2.2.4.2 The Knights Ferry prototype system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 Box 4"/>
          <p:cNvSpPr txBox="1">
            <a:spLocks noChangeArrowheads="1"/>
          </p:cNvSpPr>
          <p:nvPr/>
        </p:nvSpPr>
        <p:spPr bwMode="auto">
          <a:xfrm>
            <a:off x="222250" y="673100"/>
            <a:ext cx="33782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3399"/>
                </a:solidFill>
                <a:latin typeface="Verdana" pitchFamily="34" charset="0"/>
              </a:rPr>
              <a:t>Intel’s way toward Xeon Phi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]</a:t>
            </a:r>
          </a:p>
        </p:txBody>
      </p:sp>
      <p:pic>
        <p:nvPicPr>
          <p:cNvPr id="8089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268413"/>
            <a:ext cx="8893175" cy="481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0900" name="Text Box 8"/>
          <p:cNvSpPr txBox="1">
            <a:spLocks noChangeArrowheads="1"/>
          </p:cNvSpPr>
          <p:nvPr/>
        </p:nvSpPr>
        <p:spPr bwMode="auto">
          <a:xfrm>
            <a:off x="3260725" y="1936750"/>
            <a:ext cx="12382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FFFFFF"/>
                </a:solidFill>
                <a:latin typeface="Verdana" pitchFamily="34" charset="0"/>
              </a:rPr>
              <a:t>80 core Tile </a:t>
            </a:r>
          </a:p>
        </p:txBody>
      </p:sp>
      <p:sp>
        <p:nvSpPr>
          <p:cNvPr id="80901" name="Text Box 9"/>
          <p:cNvSpPr txBox="1">
            <a:spLocks noChangeArrowheads="1"/>
          </p:cNvSpPr>
          <p:nvPr/>
        </p:nvSpPr>
        <p:spPr bwMode="auto">
          <a:xfrm>
            <a:off x="5160963" y="1963738"/>
            <a:ext cx="56356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FFFFFF"/>
                </a:solidFill>
                <a:latin typeface="Verdana" pitchFamily="34" charset="0"/>
              </a:rPr>
              <a:t>SCC </a:t>
            </a:r>
          </a:p>
        </p:txBody>
      </p:sp>
      <p:sp>
        <p:nvSpPr>
          <p:cNvPr id="80902" name="Text Box 10"/>
          <p:cNvSpPr txBox="1">
            <a:spLocks noChangeArrowheads="1"/>
          </p:cNvSpPr>
          <p:nvPr/>
        </p:nvSpPr>
        <p:spPr bwMode="auto">
          <a:xfrm>
            <a:off x="6084888" y="1951038"/>
            <a:ext cx="13398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FFFFFF"/>
                </a:solidFill>
                <a:latin typeface="Verdana" pitchFamily="34" charset="0"/>
              </a:rPr>
              <a:t>Knights Ferry</a:t>
            </a:r>
          </a:p>
        </p:txBody>
      </p:sp>
      <p:sp>
        <p:nvSpPr>
          <p:cNvPr id="80903" name="Text Box 11"/>
          <p:cNvSpPr txBox="1">
            <a:spLocks noChangeArrowheads="1"/>
          </p:cNvSpPr>
          <p:nvPr/>
        </p:nvSpPr>
        <p:spPr bwMode="auto">
          <a:xfrm>
            <a:off x="7389813" y="1773238"/>
            <a:ext cx="1465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FFFFFF"/>
                </a:solidFill>
                <a:latin typeface="Verdana" pitchFamily="34" charset="0"/>
              </a:rPr>
              <a:t>Knights Corner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FFFFFF"/>
                </a:solidFill>
                <a:latin typeface="Verdana" pitchFamily="34" charset="0"/>
              </a:rPr>
              <a:t>Xeon Phi </a:t>
            </a:r>
          </a:p>
        </p:txBody>
      </p:sp>
      <p:sp>
        <p:nvSpPr>
          <p:cNvPr id="80904" name="Oval 12"/>
          <p:cNvSpPr>
            <a:spLocks noChangeArrowheads="1"/>
          </p:cNvSpPr>
          <p:nvPr/>
        </p:nvSpPr>
        <p:spPr bwMode="auto">
          <a:xfrm>
            <a:off x="5957888" y="1268413"/>
            <a:ext cx="1611312" cy="4824412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0905" name="Oval 13"/>
          <p:cNvSpPr>
            <a:spLocks noChangeArrowheads="1"/>
          </p:cNvSpPr>
          <p:nvPr/>
        </p:nvSpPr>
        <p:spPr bwMode="auto">
          <a:xfrm>
            <a:off x="1162050" y="4652963"/>
            <a:ext cx="1144588" cy="1223962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0906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en-US" altLang="en-US" sz="1800">
                <a:solidFill>
                  <a:srgbClr val="FFFFFF"/>
                </a:solidFill>
                <a:latin typeface="Verdana" pitchFamily="34" charset="0"/>
              </a:rPr>
              <a:t>.</a:t>
            </a:r>
            <a:r>
              <a:rPr lang="hu-HU" altLang="en-US" sz="1800">
                <a:solidFill>
                  <a:srgbClr val="FFFFFF"/>
                </a:solidFill>
                <a:latin typeface="Verdana" pitchFamily="34" charset="0"/>
              </a:rPr>
              <a:t>2.4.1</a:t>
            </a:r>
            <a:r>
              <a:rPr lang="en-US" altLang="en-US" sz="1800">
                <a:solidFill>
                  <a:srgbClr val="FFFFFF"/>
                </a:solidFill>
                <a:latin typeface="Verdana" pitchFamily="34" charset="0"/>
              </a:rPr>
              <a:t> Intel’s Knights Ferry (1)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5"/>
          <p:cNvSpPr txBox="1">
            <a:spLocks noChangeArrowheads="1"/>
          </p:cNvSpPr>
          <p:nvPr/>
        </p:nvSpPr>
        <p:spPr bwMode="auto">
          <a:xfrm>
            <a:off x="225425" y="1052513"/>
            <a:ext cx="40576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3399"/>
                </a:solidFill>
                <a:latin typeface="Verdana" pitchFamily="34" charset="0"/>
              </a:rPr>
              <a:t>The microarchitecture of Knights Ferry</a:t>
            </a:r>
          </a:p>
        </p:txBody>
      </p:sp>
      <p:pic>
        <p:nvPicPr>
          <p:cNvPr id="8192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3" y="2187575"/>
            <a:ext cx="5621337" cy="400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24" name="Text Box 8"/>
          <p:cNvSpPr txBox="1">
            <a:spLocks noChangeArrowheads="1"/>
          </p:cNvSpPr>
          <p:nvPr/>
        </p:nvSpPr>
        <p:spPr bwMode="auto">
          <a:xfrm>
            <a:off x="225425" y="1341438"/>
            <a:ext cx="7183438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It is a </a:t>
            </a:r>
            <a:r>
              <a:rPr lang="en-US" altLang="en-US" sz="1400">
                <a:solidFill>
                  <a:srgbClr val="0000CC"/>
                </a:solidFill>
                <a:latin typeface="Verdana" pitchFamily="34" charset="0"/>
              </a:rPr>
              <a:t>bidirectional, ring based architecture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altLang="en-US" sz="1400">
                <a:solidFill>
                  <a:srgbClr val="3333FF"/>
                </a:solidFill>
                <a:latin typeface="Verdana" pitchFamily="34" charset="0"/>
              </a:rPr>
              <a:t>with 32 </a:t>
            </a:r>
            <a:r>
              <a:rPr lang="en-US" altLang="en-US" sz="1400">
                <a:solidFill>
                  <a:srgbClr val="0000CC"/>
                </a:solidFill>
                <a:latin typeface="Verdana" pitchFamily="34" charset="0"/>
              </a:rPr>
              <a:t>Pentium-like cores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 and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  a coherent L2 cache built up of 256 kB/core segments, as shown below.</a:t>
            </a:r>
          </a:p>
        </p:txBody>
      </p:sp>
      <p:sp>
        <p:nvSpPr>
          <p:cNvPr id="81925" name="Text Box 9"/>
          <p:cNvSpPr txBox="1">
            <a:spLocks noChangeArrowheads="1"/>
          </p:cNvSpPr>
          <p:nvPr/>
        </p:nvSpPr>
        <p:spPr bwMode="auto">
          <a:xfrm>
            <a:off x="2117725" y="6432550"/>
            <a:ext cx="48720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Figure: Microarchitecture of Intel’s Knights Ferry [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</a:rPr>
              <a:t>5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]</a:t>
            </a:r>
          </a:p>
        </p:txBody>
      </p:sp>
      <p:sp>
        <p:nvSpPr>
          <p:cNvPr id="81926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en-US" altLang="en-US" sz="1800">
                <a:solidFill>
                  <a:srgbClr val="FFFFFF"/>
                </a:solidFill>
                <a:latin typeface="Verdana" pitchFamily="34" charset="0"/>
              </a:rPr>
              <a:t>.</a:t>
            </a:r>
            <a:r>
              <a:rPr lang="hu-HU" altLang="en-US" sz="1800">
                <a:solidFill>
                  <a:srgbClr val="FFFFFF"/>
                </a:solidFill>
                <a:latin typeface="Verdana" pitchFamily="34" charset="0"/>
              </a:rPr>
              <a:t>2.4.1</a:t>
            </a:r>
            <a:r>
              <a:rPr lang="en-US" altLang="en-US" sz="1800">
                <a:solidFill>
                  <a:srgbClr val="FFFFFF"/>
                </a:solidFill>
                <a:latin typeface="Verdana" pitchFamily="34" charset="0"/>
              </a:rPr>
              <a:t> Intel’s Knights Ferry (2)</a:t>
            </a:r>
          </a:p>
        </p:txBody>
      </p:sp>
      <p:sp>
        <p:nvSpPr>
          <p:cNvPr id="81927" name="Text Box 8"/>
          <p:cNvSpPr txBox="1">
            <a:spLocks noChangeArrowheads="1"/>
          </p:cNvSpPr>
          <p:nvPr/>
        </p:nvSpPr>
        <p:spPr bwMode="auto">
          <a:xfrm>
            <a:off x="241300" y="696913"/>
            <a:ext cx="46672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</a:rPr>
              <a:t>2.2.4.2 The Knights Ferry prototype system</a:t>
            </a:r>
          </a:p>
        </p:txBody>
      </p:sp>
      <p:sp>
        <p:nvSpPr>
          <p:cNvPr id="81928" name="Text Box 9"/>
          <p:cNvSpPr txBox="1">
            <a:spLocks noChangeArrowheads="1"/>
          </p:cNvSpPr>
          <p:nvPr/>
        </p:nvSpPr>
        <p:spPr bwMode="auto">
          <a:xfrm>
            <a:off x="6913563" y="3168650"/>
            <a:ext cx="2074862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</a:rPr>
              <a:t>Internal name of the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</a:rPr>
              <a:t>Knights Ferry processor: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</a:rPr>
              <a:t>Aubrey Isles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9" t="27049" r="7787" b="10432"/>
          <a:stretch>
            <a:fillRect/>
          </a:stretch>
        </p:blipFill>
        <p:spPr bwMode="auto">
          <a:xfrm>
            <a:off x="239713" y="1277938"/>
            <a:ext cx="4908550" cy="2671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948" name="Text Box 7"/>
          <p:cNvSpPr txBox="1">
            <a:spLocks noChangeArrowheads="1"/>
          </p:cNvSpPr>
          <p:nvPr/>
        </p:nvSpPr>
        <p:spPr bwMode="auto">
          <a:xfrm>
            <a:off x="234950" y="666750"/>
            <a:ext cx="77358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3399"/>
                </a:solidFill>
                <a:latin typeface="Verdana" pitchFamily="34" charset="0"/>
              </a:rPr>
              <a:t>Comparing the microarchitectures of Intel’s Knights Ferry and the Larrabee</a:t>
            </a:r>
          </a:p>
        </p:txBody>
      </p:sp>
      <p:sp>
        <p:nvSpPr>
          <p:cNvPr id="82949" name="Text Box 8"/>
          <p:cNvSpPr txBox="1">
            <a:spLocks noChangeArrowheads="1"/>
          </p:cNvSpPr>
          <p:nvPr/>
        </p:nvSpPr>
        <p:spPr bwMode="auto">
          <a:xfrm>
            <a:off x="5219700" y="1916113"/>
            <a:ext cx="37687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Microarchitecture of Intel’s Knight Ferry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           (published in 2010) [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</a:rPr>
              <a:t>5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]</a:t>
            </a:r>
          </a:p>
        </p:txBody>
      </p:sp>
      <p:sp>
        <p:nvSpPr>
          <p:cNvPr id="82950" name="Text Box 9"/>
          <p:cNvSpPr txBox="1">
            <a:spLocks noChangeArrowheads="1"/>
          </p:cNvSpPr>
          <p:nvPr/>
        </p:nvSpPr>
        <p:spPr bwMode="auto">
          <a:xfrm>
            <a:off x="5384800" y="4724400"/>
            <a:ext cx="344646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Microarchitecture of Intel’s Larrabee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(published in 2008) [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</a:rPr>
              <a:t>3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]</a:t>
            </a:r>
          </a:p>
        </p:txBody>
      </p:sp>
      <p:sp>
        <p:nvSpPr>
          <p:cNvPr id="82951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en-US" altLang="en-US" sz="1800">
                <a:solidFill>
                  <a:srgbClr val="FFFFFF"/>
                </a:solidFill>
                <a:latin typeface="Verdana" pitchFamily="34" charset="0"/>
              </a:rPr>
              <a:t>.</a:t>
            </a:r>
            <a:r>
              <a:rPr lang="hu-HU" altLang="en-US" sz="1800">
                <a:solidFill>
                  <a:srgbClr val="FFFFFF"/>
                </a:solidFill>
                <a:latin typeface="Verdana" pitchFamily="34" charset="0"/>
              </a:rPr>
              <a:t>2.4.1</a:t>
            </a:r>
            <a:r>
              <a:rPr lang="en-US" altLang="en-US" sz="1800">
                <a:solidFill>
                  <a:srgbClr val="FFFFFF"/>
                </a:solidFill>
                <a:latin typeface="Verdana" pitchFamily="34" charset="0"/>
              </a:rPr>
              <a:t> Intel’s Knights Ferry (3)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04098" y="4056861"/>
            <a:ext cx="5267824" cy="2949261"/>
            <a:chOff x="1340481" y="2280552"/>
            <a:chExt cx="5884567" cy="3321760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757"/>
            <a:stretch/>
          </p:blipFill>
          <p:spPr bwMode="auto">
            <a:xfrm>
              <a:off x="1340481" y="2280552"/>
              <a:ext cx="5884567" cy="2986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9"/>
            <p:cNvSpPr/>
            <p:nvPr/>
          </p:nvSpPr>
          <p:spPr bwMode="auto">
            <a:xfrm>
              <a:off x="2137892" y="5267461"/>
              <a:ext cx="218942" cy="33485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5"/>
          <p:cNvSpPr txBox="1">
            <a:spLocks noChangeArrowheads="1"/>
          </p:cNvSpPr>
          <p:nvPr/>
        </p:nvSpPr>
        <p:spPr bwMode="auto">
          <a:xfrm>
            <a:off x="215900" y="981075"/>
            <a:ext cx="742844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en-US" altLang="en-US" sz="1400" dirty="0">
                <a:solidFill>
                  <a:srgbClr val="0000CC"/>
                </a:solidFill>
                <a:latin typeface="Verdana" pitchFamily="34" charset="0"/>
              </a:rPr>
              <a:t>No </a:t>
            </a:r>
            <a:r>
              <a:rPr lang="en-US" altLang="en-US" sz="1400" dirty="0" smtClean="0">
                <a:solidFill>
                  <a:srgbClr val="0000CC"/>
                </a:solidFill>
                <a:latin typeface="Verdana" pitchFamily="34" charset="0"/>
              </a:rPr>
              <a:t>detailed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 description could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be found on the microarchitecture of Knights Ferry.</a:t>
            </a:r>
          </a:p>
        </p:txBody>
      </p:sp>
      <p:sp>
        <p:nvSpPr>
          <p:cNvPr id="83971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en-US" altLang="en-US" sz="1800">
                <a:solidFill>
                  <a:srgbClr val="FFFFFF"/>
                </a:solidFill>
                <a:latin typeface="Verdana" pitchFamily="34" charset="0"/>
              </a:rPr>
              <a:t>.</a:t>
            </a:r>
            <a:r>
              <a:rPr lang="hu-HU" altLang="en-US" sz="1800">
                <a:solidFill>
                  <a:srgbClr val="FFFFFF"/>
                </a:solidFill>
                <a:latin typeface="Verdana" pitchFamily="34" charset="0"/>
              </a:rPr>
              <a:t>2.4.1</a:t>
            </a:r>
            <a:r>
              <a:rPr lang="en-US" altLang="en-US" sz="1800">
                <a:solidFill>
                  <a:srgbClr val="FFFFFF"/>
                </a:solidFill>
                <a:latin typeface="Verdana" pitchFamily="34" charset="0"/>
              </a:rPr>
              <a:t> Intel’s Knights Ferry (4)</a:t>
            </a:r>
          </a:p>
        </p:txBody>
      </p:sp>
      <p:sp>
        <p:nvSpPr>
          <p:cNvPr id="83972" name="TextBox 1"/>
          <p:cNvSpPr txBox="1">
            <a:spLocks noChangeArrowheads="1"/>
          </p:cNvSpPr>
          <p:nvPr/>
        </p:nvSpPr>
        <p:spPr bwMode="auto">
          <a:xfrm>
            <a:off x="222250" y="684213"/>
            <a:ext cx="877888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</a:rPr>
              <a:t>Remark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5"/>
          <p:cNvSpPr txBox="1">
            <a:spLocks noChangeArrowheads="1"/>
          </p:cNvSpPr>
          <p:nvPr/>
        </p:nvSpPr>
        <p:spPr bwMode="auto">
          <a:xfrm>
            <a:off x="376238" y="6072188"/>
            <a:ext cx="86439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Figure: Knights Ferry at its debut at the International Supercomputing Conference in 2010 [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</a:rPr>
              <a:t>5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]</a:t>
            </a:r>
          </a:p>
        </p:txBody>
      </p:sp>
      <p:sp>
        <p:nvSpPr>
          <p:cNvPr id="84995" name="Text Box 6"/>
          <p:cNvSpPr txBox="1">
            <a:spLocks noChangeArrowheads="1"/>
          </p:cNvSpPr>
          <p:nvPr/>
        </p:nvSpPr>
        <p:spPr bwMode="auto">
          <a:xfrm>
            <a:off x="234950" y="666750"/>
            <a:ext cx="32750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3399"/>
                </a:solidFill>
                <a:latin typeface="Verdana" pitchFamily="34" charset="0"/>
              </a:rPr>
              <a:t>Main features of Knights Ferry </a:t>
            </a:r>
          </a:p>
        </p:txBody>
      </p:sp>
      <p:grpSp>
        <p:nvGrpSpPr>
          <p:cNvPr id="84996" name="Group 8"/>
          <p:cNvGrpSpPr>
            <a:grpSpLocks/>
          </p:cNvGrpSpPr>
          <p:nvPr/>
        </p:nvGrpSpPr>
        <p:grpSpPr bwMode="auto">
          <a:xfrm>
            <a:off x="1317625" y="1211263"/>
            <a:ext cx="6567488" cy="4675187"/>
            <a:chOff x="830" y="893"/>
            <a:chExt cx="4137" cy="2945"/>
          </a:xfrm>
        </p:grpSpPr>
        <p:pic>
          <p:nvPicPr>
            <p:cNvPr id="84999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" y="893"/>
              <a:ext cx="4137" cy="29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5000" name="Oval 7"/>
            <p:cNvSpPr>
              <a:spLocks noChangeArrowheads="1"/>
            </p:cNvSpPr>
            <p:nvPr/>
          </p:nvSpPr>
          <p:spPr bwMode="auto">
            <a:xfrm>
              <a:off x="1066" y="3150"/>
              <a:ext cx="3719" cy="454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</p:grpSp>
      <p:sp>
        <p:nvSpPr>
          <p:cNvPr id="84997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en-US" altLang="en-US" sz="1800">
                <a:solidFill>
                  <a:srgbClr val="FFFFFF"/>
                </a:solidFill>
                <a:latin typeface="Verdana" pitchFamily="34" charset="0"/>
              </a:rPr>
              <a:t>.</a:t>
            </a:r>
            <a:r>
              <a:rPr lang="hu-HU" altLang="en-US" sz="1800">
                <a:solidFill>
                  <a:srgbClr val="FFFFFF"/>
                </a:solidFill>
                <a:latin typeface="Verdana" pitchFamily="34" charset="0"/>
              </a:rPr>
              <a:t>2.4.1</a:t>
            </a:r>
            <a:r>
              <a:rPr lang="en-US" altLang="en-US" sz="1800">
                <a:solidFill>
                  <a:srgbClr val="FFFFFF"/>
                </a:solidFill>
                <a:latin typeface="Verdana" pitchFamily="34" charset="0"/>
              </a:rPr>
              <a:t> Intel’s Knights Ferry (5)</a:t>
            </a:r>
          </a:p>
        </p:txBody>
      </p:sp>
      <p:sp>
        <p:nvSpPr>
          <p:cNvPr id="84998" name="Oval 10"/>
          <p:cNvSpPr>
            <a:spLocks noChangeArrowheads="1"/>
          </p:cNvSpPr>
          <p:nvPr/>
        </p:nvSpPr>
        <p:spPr bwMode="auto">
          <a:xfrm>
            <a:off x="4318000" y="1981200"/>
            <a:ext cx="3606800" cy="2743200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140"/>
          <p:cNvSpPr txBox="1">
            <a:spLocks noChangeArrowheads="1"/>
          </p:cNvSpPr>
          <p:nvPr/>
        </p:nvSpPr>
        <p:spPr bwMode="auto">
          <a:xfrm>
            <a:off x="2036763" y="6508750"/>
            <a:ext cx="52530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Table</a:t>
            </a:r>
            <a:r>
              <a:rPr lang="hu-HU" altLang="en-US" sz="1400">
                <a:solidFill>
                  <a:srgbClr val="000000"/>
                </a:solidFill>
              </a:rPr>
              <a:t> 4.1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: Main features of Intel’s Xeon Phi line [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</a:rPr>
              <a:t>8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], [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</a:rPr>
              <a:t>13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]</a:t>
            </a:r>
          </a:p>
        </p:txBody>
      </p:sp>
      <p:graphicFrame>
        <p:nvGraphicFramePr>
          <p:cNvPr id="157699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4244721"/>
              </p:ext>
            </p:extLst>
          </p:nvPr>
        </p:nvGraphicFramePr>
        <p:xfrm>
          <a:off x="692150" y="692150"/>
          <a:ext cx="7683500" cy="5702311"/>
        </p:xfrm>
        <a:graphic>
          <a:graphicData uri="http://schemas.openxmlformats.org/drawingml/2006/table">
            <a:tbl>
              <a:tblPr/>
              <a:tblGrid>
                <a:gridCol w="1829027"/>
                <a:gridCol w="1558000"/>
                <a:gridCol w="1432157"/>
                <a:gridCol w="1432158"/>
                <a:gridCol w="1432158"/>
              </a:tblGrid>
              <a:tr h="230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Intel’s Xeon Phi, formerly Many Integrated Cores (MIC) line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Core type</a:t>
                      </a: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Knights Ferry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5110P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3120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7120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Based</a:t>
                      </a:r>
                      <a:r>
                        <a:rPr kumimoji="0" lang="hu-H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hu-H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on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Aubrey Isle core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Introduction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</a:t>
                      </a:r>
                      <a:r>
                        <a:rPr kumimoji="0" lang="hu-H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/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2010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11/2012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06/2013 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06/2013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Processor</a:t>
                      </a:r>
                      <a:endParaRPr kumimoji="0" lang="hu-H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04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Technology/no. of transistors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45 nm/2300 mtrs/684 mm</a:t>
                      </a:r>
                      <a:r>
                        <a:rPr kumimoji="0" lang="en-US" sz="1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endParaRPr kumimoji="0" lang="hu-HU" sz="10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22 nm/ 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~ 5 000 mtrs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22 nm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22 nm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04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Core count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57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61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04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Threads/core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04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Core frequency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Up to 1.2 GHz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1.053 GHz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1.1 GHz.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1.238 GHz.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L2/core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904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256 kByte/core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04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512 kByte/core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512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kB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/core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512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kB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/core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Peak FP32 performance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904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 0.75 TFLOPS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04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n.a.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n.a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n.a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Peak FP64 performance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--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1.01 TFLOPS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1.003 TFLOPS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 1.2 TFLOPŐS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968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Memory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31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Mem. 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clock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 GT/s?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 GT/s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 GT/s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5.5 GT/s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68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No. of memory channels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Up to 16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Up to 12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Up to 16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Mem. bandwidth </a:t>
                      </a: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160 GB/s?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320 GB/s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240 GB/s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352 GB/s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Mem. size</a:t>
                      </a: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 or 2 GByte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 GByte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 GB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16 GB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Mem. type</a:t>
                      </a: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GDDR5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GDDR5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GDDR5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GDDR5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System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ECC</a:t>
                      </a: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no ECC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ECC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ECC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ECC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Interface</a:t>
                      </a: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PCIe2..0x16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PCIe2.0x16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PCIe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2.0x16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PCIe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2.0x16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Slot request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Single slot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Single slot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n.a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n.a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Cooling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Active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Active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Passive / Active cooling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Passive / Active cooling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Power (max)</a:t>
                      </a: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300 W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245 W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300 W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300 W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6168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en-US" altLang="en-US" sz="1800">
                <a:solidFill>
                  <a:srgbClr val="FFFFFF"/>
                </a:solidFill>
                <a:latin typeface="Verdana" pitchFamily="34" charset="0"/>
              </a:rPr>
              <a:t>.</a:t>
            </a:r>
            <a:r>
              <a:rPr lang="hu-HU" altLang="en-US" sz="1800">
                <a:solidFill>
                  <a:srgbClr val="FFFFFF"/>
                </a:solidFill>
                <a:latin typeface="Verdana" pitchFamily="34" charset="0"/>
              </a:rPr>
              <a:t>2.4.1</a:t>
            </a:r>
            <a:r>
              <a:rPr lang="en-US" altLang="en-US" sz="1800">
                <a:solidFill>
                  <a:srgbClr val="FFFFFF"/>
                </a:solidFill>
                <a:latin typeface="Verdana" pitchFamily="34" charset="0"/>
              </a:rPr>
              <a:t> Intel’s Knights Ferry (6)</a:t>
            </a:r>
          </a:p>
        </p:txBody>
      </p:sp>
      <p:sp>
        <p:nvSpPr>
          <p:cNvPr id="86169" name="Rounded Rectangle 1"/>
          <p:cNvSpPr>
            <a:spLocks noChangeArrowheads="1"/>
          </p:cNvSpPr>
          <p:nvPr/>
        </p:nvSpPr>
        <p:spPr bwMode="auto">
          <a:xfrm>
            <a:off x="2533650" y="957263"/>
            <a:ext cx="1541463" cy="5418137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40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5"/>
          <p:cNvSpPr txBox="1">
            <a:spLocks noChangeArrowheads="1"/>
          </p:cNvSpPr>
          <p:nvPr/>
        </p:nvSpPr>
        <p:spPr bwMode="auto">
          <a:xfrm>
            <a:off x="376238" y="6364288"/>
            <a:ext cx="8723312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Figure: Knights Ferry at its debut at the International Supercomputing Conference in 2010 [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</a:rPr>
              <a:t>5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]</a:t>
            </a:r>
          </a:p>
        </p:txBody>
      </p:sp>
      <p:sp>
        <p:nvSpPr>
          <p:cNvPr id="87043" name="Text Box 6"/>
          <p:cNvSpPr txBox="1">
            <a:spLocks noChangeArrowheads="1"/>
          </p:cNvSpPr>
          <p:nvPr/>
        </p:nvSpPr>
        <p:spPr bwMode="auto">
          <a:xfrm>
            <a:off x="234950" y="666750"/>
            <a:ext cx="31162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3399"/>
                </a:solidFill>
                <a:latin typeface="Verdana" pitchFamily="34" charset="0"/>
              </a:rPr>
              <a:t>Significance of Knights Ferry </a:t>
            </a:r>
          </a:p>
        </p:txBody>
      </p:sp>
      <p:sp>
        <p:nvSpPr>
          <p:cNvPr id="87046" name="Text Box 9"/>
          <p:cNvSpPr txBox="1">
            <a:spLocks noChangeArrowheads="1"/>
          </p:cNvSpPr>
          <p:nvPr/>
        </p:nvSpPr>
        <p:spPr bwMode="auto">
          <a:xfrm>
            <a:off x="234950" y="990600"/>
            <a:ext cx="88519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Knights Ferry became the </a:t>
            </a:r>
            <a:r>
              <a:rPr lang="en-US" altLang="en-US" sz="1400">
                <a:solidFill>
                  <a:srgbClr val="FF3300"/>
                </a:solidFill>
                <a:latin typeface="Verdana" pitchFamily="34" charset="0"/>
              </a:rPr>
              <a:t>software development platform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 for the </a:t>
            </a:r>
            <a:r>
              <a:rPr lang="en-US" altLang="en-US" sz="1400">
                <a:solidFill>
                  <a:srgbClr val="0000CC"/>
                </a:solidFill>
                <a:latin typeface="Verdana" pitchFamily="34" charset="0"/>
              </a:rPr>
              <a:t>Xeon Phi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 (previously </a:t>
            </a:r>
            <a:r>
              <a:rPr lang="en-US" altLang="en-US" sz="1400">
                <a:solidFill>
                  <a:srgbClr val="0000CC"/>
                </a:solidFill>
                <a:latin typeface="Verdana" pitchFamily="34" charset="0"/>
              </a:rPr>
              <a:t>MIC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) line.</a:t>
            </a:r>
          </a:p>
        </p:txBody>
      </p:sp>
      <p:sp>
        <p:nvSpPr>
          <p:cNvPr id="87047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en-US" altLang="en-US" sz="1800">
                <a:solidFill>
                  <a:srgbClr val="FFFFFF"/>
                </a:solidFill>
                <a:latin typeface="Verdana" pitchFamily="34" charset="0"/>
              </a:rPr>
              <a:t>.</a:t>
            </a:r>
            <a:r>
              <a:rPr lang="hu-HU" altLang="en-US" sz="1800">
                <a:solidFill>
                  <a:srgbClr val="FFFFFF"/>
                </a:solidFill>
                <a:latin typeface="Verdana" pitchFamily="34" charset="0"/>
              </a:rPr>
              <a:t>2.4.1</a:t>
            </a:r>
            <a:r>
              <a:rPr lang="en-US" altLang="en-US" sz="1800">
                <a:solidFill>
                  <a:srgbClr val="FFFFFF"/>
                </a:solidFill>
                <a:latin typeface="Verdana" pitchFamily="34" charset="0"/>
              </a:rPr>
              <a:t> Intel’s Knights Ferry (7)</a:t>
            </a:r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634" y="1617323"/>
            <a:ext cx="7308088" cy="4565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7"/>
          <p:cNvSpPr>
            <a:spLocks noChangeArrowheads="1"/>
          </p:cNvSpPr>
          <p:nvPr/>
        </p:nvSpPr>
        <p:spPr bwMode="auto">
          <a:xfrm>
            <a:off x="1202873" y="5472720"/>
            <a:ext cx="6588845" cy="72072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Text Box 5"/>
          <p:cNvSpPr txBox="1">
            <a:spLocks noChangeArrowheads="1"/>
          </p:cNvSpPr>
          <p:nvPr/>
        </p:nvSpPr>
        <p:spPr bwMode="auto">
          <a:xfrm>
            <a:off x="215900" y="669925"/>
            <a:ext cx="43799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3399"/>
                </a:solidFill>
                <a:latin typeface="Verdana" pitchFamily="34" charset="0"/>
              </a:rPr>
              <a:t>Main benefit of the MIC software platform</a:t>
            </a:r>
          </a:p>
        </p:txBody>
      </p:sp>
      <p:sp>
        <p:nvSpPr>
          <p:cNvPr id="88068" name="Text Box 6"/>
          <p:cNvSpPr txBox="1">
            <a:spLocks noChangeArrowheads="1"/>
          </p:cNvSpPr>
          <p:nvPr/>
        </p:nvSpPr>
        <p:spPr bwMode="auto">
          <a:xfrm>
            <a:off x="215900" y="1027113"/>
            <a:ext cx="81470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It </a:t>
            </a:r>
            <a:r>
              <a:rPr lang="en-US" altLang="en-US" sz="1400">
                <a:solidFill>
                  <a:srgbClr val="FF3300"/>
                </a:solidFill>
                <a:latin typeface="Verdana" pitchFamily="34" charset="0"/>
              </a:rPr>
              <a:t>eliminates the need for dual programming environments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 and allows </a:t>
            </a:r>
            <a:r>
              <a:rPr lang="en-US" altLang="en-US" sz="1400">
                <a:solidFill>
                  <a:srgbClr val="0000CC"/>
                </a:solidFill>
                <a:latin typeface="Verdana" pitchFamily="34" charset="0"/>
              </a:rPr>
              <a:t>to use a common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CC"/>
                </a:solidFill>
                <a:latin typeface="Verdana" pitchFamily="34" charset="0"/>
              </a:rPr>
              <a:t> programming environment with Intel’s x86 architectures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, as indicated below [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</a:rPr>
              <a:t>5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].</a:t>
            </a:r>
          </a:p>
        </p:txBody>
      </p:sp>
      <p:sp>
        <p:nvSpPr>
          <p:cNvPr id="88069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en-US" altLang="en-US" sz="1800">
                <a:solidFill>
                  <a:srgbClr val="FFFFFF"/>
                </a:solidFill>
                <a:latin typeface="Verdana" pitchFamily="34" charset="0"/>
              </a:rPr>
              <a:t>.</a:t>
            </a:r>
            <a:r>
              <a:rPr lang="hu-HU" altLang="en-US" sz="1800">
                <a:solidFill>
                  <a:srgbClr val="FFFFFF"/>
                </a:solidFill>
                <a:latin typeface="Verdana" pitchFamily="34" charset="0"/>
              </a:rPr>
              <a:t>2.4.1</a:t>
            </a:r>
            <a:r>
              <a:rPr lang="en-US" altLang="en-US" sz="1800">
                <a:solidFill>
                  <a:srgbClr val="FFFFFF"/>
                </a:solidFill>
                <a:latin typeface="Verdana" pitchFamily="34" charset="0"/>
              </a:rPr>
              <a:t> Intel’s Knights Ferry (8)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36" y="1831819"/>
            <a:ext cx="7483296" cy="4707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4"/>
          <p:cNvSpPr txBox="1">
            <a:spLocks noChangeArrowheads="1"/>
          </p:cNvSpPr>
          <p:nvPr/>
        </p:nvSpPr>
        <p:spPr bwMode="auto">
          <a:xfrm>
            <a:off x="215900" y="673100"/>
            <a:ext cx="879633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3399"/>
                </a:solidFill>
                <a:latin typeface="Verdana" pitchFamily="34" charset="0"/>
              </a:rPr>
              <a:t>Renaming the MIC branding to Xeon Phi branding and providing open source software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3399"/>
                </a:solidFill>
                <a:latin typeface="Verdana" pitchFamily="34" charset="0"/>
              </a:rPr>
              <a:t>  support</a:t>
            </a:r>
          </a:p>
        </p:txBody>
      </p:sp>
      <p:sp>
        <p:nvSpPr>
          <p:cNvPr id="89091" name="Text Box 5"/>
          <p:cNvSpPr txBox="1">
            <a:spLocks noChangeArrowheads="1"/>
          </p:cNvSpPr>
          <p:nvPr/>
        </p:nvSpPr>
        <p:spPr bwMode="auto">
          <a:xfrm>
            <a:off x="215900" y="1192213"/>
            <a:ext cx="8953500" cy="99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Then </a:t>
            </a:r>
            <a:r>
              <a:rPr lang="en-US" altLang="en-US" sz="1400">
                <a:solidFill>
                  <a:srgbClr val="0000CC"/>
                </a:solidFill>
                <a:latin typeface="Verdana" pitchFamily="34" charset="0"/>
              </a:rPr>
              <a:t>in 6/2012 Intel renamed the MIC branding</a:t>
            </a:r>
            <a:r>
              <a:rPr lang="en-US" altLang="en-US" sz="1400">
                <a:latin typeface="Verdana" pitchFamily="34" charset="0"/>
              </a:rPr>
              <a:t> </a:t>
            </a:r>
            <a:r>
              <a:rPr lang="en-US" altLang="en-US" sz="1400">
                <a:solidFill>
                  <a:srgbClr val="FF3300"/>
                </a:solidFill>
                <a:latin typeface="Verdana" pitchFamily="34" charset="0"/>
              </a:rPr>
              <a:t>to Xeon Phi</a:t>
            </a:r>
            <a:r>
              <a:rPr lang="en-US" altLang="en-US" sz="1400">
                <a:latin typeface="Verdana" pitchFamily="34" charset="0"/>
              </a:rPr>
              <a:t> to emphasize the coprocessor nature</a:t>
            </a:r>
          </a:p>
          <a:p>
            <a:pPr eaLnBrk="1" hangingPunct="1"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en-US" altLang="en-US" sz="1400">
                <a:latin typeface="Verdana" pitchFamily="34" charset="0"/>
              </a:rPr>
              <a:t>  of their DPAs and also to emphasize the preferred type of the companion processor.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At the same time Intel also made </a:t>
            </a:r>
            <a:r>
              <a:rPr lang="en-US" altLang="en-US" sz="1400">
                <a:solidFill>
                  <a:srgbClr val="0000CC"/>
                </a:solidFill>
                <a:latin typeface="Verdana" pitchFamily="34" charset="0"/>
              </a:rPr>
              <a:t>open source software support</a:t>
            </a:r>
            <a:r>
              <a:rPr lang="en-US" altLang="en-US" sz="1400">
                <a:latin typeface="Verdana" pitchFamily="34" charset="0"/>
              </a:rPr>
              <a:t> available for the Xeon Phi line,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  as indicated in the Figure.</a:t>
            </a:r>
          </a:p>
        </p:txBody>
      </p:sp>
      <p:sp>
        <p:nvSpPr>
          <p:cNvPr id="89092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en-US" altLang="en-US" sz="1800">
                <a:solidFill>
                  <a:srgbClr val="FFFFFF"/>
                </a:solidFill>
                <a:latin typeface="Verdana" pitchFamily="34" charset="0"/>
              </a:rPr>
              <a:t>.</a:t>
            </a:r>
            <a:r>
              <a:rPr lang="hu-HU" altLang="en-US" sz="1800">
                <a:solidFill>
                  <a:srgbClr val="FFFFFF"/>
                </a:solidFill>
                <a:latin typeface="Verdana" pitchFamily="34" charset="0"/>
              </a:rPr>
              <a:t>2.4.1</a:t>
            </a:r>
            <a:r>
              <a:rPr lang="en-US" altLang="en-US" sz="1800">
                <a:solidFill>
                  <a:srgbClr val="FFFFFF"/>
                </a:solidFill>
                <a:latin typeface="Verdana" pitchFamily="34" charset="0"/>
              </a:rPr>
              <a:t> Intel’s Knights Ferry (9)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5" name="AutoShape 7"/>
          <p:cNvSpPr>
            <a:spLocks noChangeArrowheads="1"/>
          </p:cNvSpPr>
          <p:nvPr/>
        </p:nvSpPr>
        <p:spPr bwMode="auto">
          <a:xfrm>
            <a:off x="1943100" y="3859213"/>
            <a:ext cx="5435600" cy="661987"/>
          </a:xfrm>
          <a:prstGeom prst="roundRect">
            <a:avLst>
              <a:gd name="adj" fmla="val 16667"/>
            </a:avLst>
          </a:prstGeom>
          <a:solidFill>
            <a:srgbClr val="FF6600">
              <a:alpha val="25098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375817" name="Text Box 9"/>
          <p:cNvSpPr txBox="1">
            <a:spLocks noChangeArrowheads="1"/>
          </p:cNvSpPr>
          <p:nvPr/>
        </p:nvSpPr>
        <p:spPr bwMode="auto">
          <a:xfrm>
            <a:off x="2098675" y="4041775"/>
            <a:ext cx="5084763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400">
                <a:solidFill>
                  <a:srgbClr val="FF0000"/>
                </a:solidFill>
                <a:latin typeface="Verdana" pitchFamily="34" charset="0"/>
              </a:rPr>
              <a:t>A többmagos processzorok szükségszerű</a:t>
            </a:r>
            <a:r>
              <a:rPr lang="en-US" altLang="en-US" sz="1400">
                <a:solidFill>
                  <a:srgbClr val="FF0000"/>
                </a:solidFill>
                <a:latin typeface="Verdana" pitchFamily="34" charset="0"/>
              </a:rPr>
              <a:t> megjelenése</a:t>
            </a:r>
          </a:p>
        </p:txBody>
      </p:sp>
      <p:sp>
        <p:nvSpPr>
          <p:cNvPr id="375818" name="AutoShape 10"/>
          <p:cNvSpPr>
            <a:spLocks noChangeArrowheads="1"/>
          </p:cNvSpPr>
          <p:nvPr/>
        </p:nvSpPr>
        <p:spPr bwMode="auto">
          <a:xfrm>
            <a:off x="522288" y="2279650"/>
            <a:ext cx="3527425" cy="684213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400">
              <a:latin typeface="Verdana" pitchFamily="34" charset="0"/>
            </a:endParaRPr>
          </a:p>
        </p:txBody>
      </p:sp>
      <p:sp>
        <p:nvSpPr>
          <p:cNvPr id="27653" name="Rectangle 13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1. 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Többmagos processzorok megjelenésének szükségszerűsége (4)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665163" y="1162050"/>
            <a:ext cx="7245350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chemeClr val="accent6"/>
                </a:solidFill>
                <a:latin typeface="+mj-lt"/>
              </a:rPr>
              <a:t>Egy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bizonyos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fejlettségi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szint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elérése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után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>
                <a:latin typeface="+mj-lt"/>
              </a:rPr>
              <a:t>(~ 2005: n x 10</a:t>
            </a:r>
            <a:r>
              <a:rPr lang="en-US" baseline="30000" dirty="0">
                <a:latin typeface="+mj-lt"/>
              </a:rPr>
              <a:t>8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tranzisztor</a:t>
            </a:r>
            <a:r>
              <a:rPr lang="en-US" dirty="0">
                <a:latin typeface="+mj-lt"/>
              </a:rPr>
              <a:t>/</a:t>
            </a:r>
            <a:r>
              <a:rPr lang="en-US" dirty="0" err="1">
                <a:latin typeface="+mj-lt"/>
              </a:rPr>
              <a:t>lapka</a:t>
            </a:r>
            <a:r>
              <a:rPr lang="en-US" dirty="0">
                <a:latin typeface="+mj-lt"/>
              </a:rPr>
              <a:t>)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212725" y="684213"/>
            <a:ext cx="161607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 err="1">
                <a:solidFill>
                  <a:schemeClr val="accent6"/>
                </a:solidFill>
                <a:latin typeface="+mj-lt"/>
              </a:rPr>
              <a:t>Következtetés</a:t>
            </a:r>
            <a:endParaRPr lang="en-US" b="1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14" name="Lefelé nyíl 13"/>
          <p:cNvSpPr/>
          <p:nvPr/>
        </p:nvSpPr>
        <p:spPr>
          <a:xfrm>
            <a:off x="4572000" y="1698625"/>
            <a:ext cx="71438" cy="473075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5" name="Jobbra nyíl 4"/>
          <p:cNvSpPr/>
          <p:nvPr/>
        </p:nvSpPr>
        <p:spPr>
          <a:xfrm>
            <a:off x="4314825" y="2579688"/>
            <a:ext cx="611188" cy="7302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866775" y="2325688"/>
            <a:ext cx="2827338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hu-HU" altLang="en-US" sz="1400" dirty="0">
                <a:solidFill>
                  <a:schemeClr val="accent6"/>
                </a:solidFill>
                <a:latin typeface="Verdana" pitchFamily="34" charset="0"/>
              </a:rPr>
              <a:t>A többlet </a:t>
            </a:r>
            <a:r>
              <a:rPr lang="hu-HU" altLang="en-US" sz="1400" dirty="0" smtClean="0">
                <a:solidFill>
                  <a:schemeClr val="accent6"/>
                </a:solidFill>
                <a:latin typeface="Verdana" pitchFamily="34" charset="0"/>
              </a:rPr>
              <a:t>tranzisztorok</a:t>
            </a:r>
            <a:endParaRPr lang="en-US" altLang="en-US" sz="1400" dirty="0" smtClean="0">
              <a:solidFill>
                <a:schemeClr val="accent6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400" dirty="0" err="1" smtClean="0">
                <a:solidFill>
                  <a:schemeClr val="accent6"/>
                </a:solidFill>
                <a:latin typeface="Verdana" pitchFamily="34" charset="0"/>
              </a:rPr>
              <a:t>leghatékonyabb</a:t>
            </a:r>
            <a:r>
              <a:rPr lang="en-US" altLang="en-US" sz="1400" dirty="0" smtClean="0">
                <a:solidFill>
                  <a:schemeClr val="accent6"/>
                </a:solidFill>
                <a:latin typeface="Verdana" pitchFamily="34" charset="0"/>
              </a:rPr>
              <a:t> </a:t>
            </a:r>
            <a:r>
              <a:rPr lang="en-US" altLang="en-US" sz="1400" dirty="0" err="1" smtClean="0">
                <a:solidFill>
                  <a:schemeClr val="accent6"/>
                </a:solidFill>
                <a:latin typeface="Verdana" pitchFamily="34" charset="0"/>
              </a:rPr>
              <a:t>hasznosítása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17" name="AutoShape 10"/>
          <p:cNvSpPr>
            <a:spLocks noChangeArrowheads="1"/>
          </p:cNvSpPr>
          <p:nvPr/>
        </p:nvSpPr>
        <p:spPr bwMode="auto">
          <a:xfrm>
            <a:off x="5094288" y="2233613"/>
            <a:ext cx="3527425" cy="684212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400">
              <a:latin typeface="Verdana" pitchFamily="34" charset="0"/>
            </a:endParaRPr>
          </a:p>
        </p:txBody>
      </p:sp>
      <p:sp>
        <p:nvSpPr>
          <p:cNvPr id="18" name="Szövegdoboz 17"/>
          <p:cNvSpPr txBox="1">
            <a:spLocks noChangeArrowheads="1"/>
          </p:cNvSpPr>
          <p:nvPr/>
        </p:nvSpPr>
        <p:spPr bwMode="auto">
          <a:xfrm>
            <a:off x="5770563" y="2281238"/>
            <a:ext cx="242728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400">
                <a:solidFill>
                  <a:srgbClr val="FF0000"/>
                </a:solidFill>
                <a:latin typeface="Verdana" pitchFamily="34" charset="0"/>
              </a:rPr>
              <a:t>többmagos processzor</a:t>
            </a:r>
            <a:r>
              <a:rPr lang="en-US" altLang="en-US" sz="1400">
                <a:solidFill>
                  <a:srgbClr val="FF0000"/>
                </a:solidFill>
                <a:latin typeface="Verdana" pitchFamily="34" charset="0"/>
              </a:rPr>
              <a:t>ok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</a:rPr>
              <a:t>fejlesztése</a:t>
            </a:r>
          </a:p>
        </p:txBody>
      </p:sp>
      <p:sp>
        <p:nvSpPr>
          <p:cNvPr id="19" name="Lefelé nyíl 18"/>
          <p:cNvSpPr/>
          <p:nvPr/>
        </p:nvSpPr>
        <p:spPr>
          <a:xfrm>
            <a:off x="4572000" y="3114675"/>
            <a:ext cx="71438" cy="473075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1" name="AutoShape 10"/>
          <p:cNvSpPr>
            <a:spLocks noChangeArrowheads="1"/>
          </p:cNvSpPr>
          <p:nvPr/>
        </p:nvSpPr>
        <p:spPr bwMode="auto">
          <a:xfrm>
            <a:off x="1943100" y="5445125"/>
            <a:ext cx="5435600" cy="587375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400">
              <a:latin typeface="Verdana" pitchFamily="34" charset="0"/>
            </a:endParaRPr>
          </a:p>
        </p:txBody>
      </p:sp>
      <p:sp>
        <p:nvSpPr>
          <p:cNvPr id="22" name="Szövegdoboz 21"/>
          <p:cNvSpPr txBox="1">
            <a:spLocks noChangeArrowheads="1"/>
          </p:cNvSpPr>
          <p:nvPr/>
        </p:nvSpPr>
        <p:spPr bwMode="auto">
          <a:xfrm>
            <a:off x="1627188" y="5583238"/>
            <a:ext cx="5984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</a:rPr>
              <a:t>A magszámok duplázódása kb. két évente</a:t>
            </a:r>
            <a:endParaRPr lang="en-US" altLang="en-US" sz="1400">
              <a:latin typeface="Verdana" pitchFamily="34" charset="0"/>
            </a:endParaRPr>
          </a:p>
        </p:txBody>
      </p:sp>
      <p:sp>
        <p:nvSpPr>
          <p:cNvPr id="23" name="Lefelé nyíl 22"/>
          <p:cNvSpPr/>
          <p:nvPr/>
        </p:nvSpPr>
        <p:spPr>
          <a:xfrm>
            <a:off x="4572000" y="4759325"/>
            <a:ext cx="71438" cy="47466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5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5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758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758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58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58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5815" grpId="0" animBg="1"/>
      <p:bldP spid="375817" grpId="0"/>
      <p:bldP spid="375818" grpId="0" animBg="1"/>
      <p:bldP spid="14" grpId="0" animBg="1"/>
      <p:bldP spid="5" grpId="0" animBg="1"/>
      <p:bldP spid="16" grpId="0"/>
      <p:bldP spid="17" grpId="0" animBg="1"/>
      <p:bldP spid="18" grpId="0"/>
      <p:bldP spid="19" grpId="0" animBg="1"/>
      <p:bldP spid="21" grpId="0" animBg="1"/>
      <p:bldP spid="22" grpId="0"/>
      <p:bldP spid="23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Line 6"/>
          <p:cNvSpPr>
            <a:spLocks noChangeShapeType="1"/>
          </p:cNvSpPr>
          <p:nvPr/>
        </p:nvSpPr>
        <p:spPr bwMode="auto">
          <a:xfrm flipH="1">
            <a:off x="3444875" y="1466850"/>
            <a:ext cx="0" cy="43211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15" name="Line 9"/>
          <p:cNvSpPr>
            <a:spLocks noChangeShapeType="1"/>
          </p:cNvSpPr>
          <p:nvPr/>
        </p:nvSpPr>
        <p:spPr bwMode="auto">
          <a:xfrm flipH="1">
            <a:off x="5300663" y="1484313"/>
            <a:ext cx="0" cy="43227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16" name="Line 10"/>
          <p:cNvSpPr>
            <a:spLocks noChangeShapeType="1"/>
          </p:cNvSpPr>
          <p:nvPr/>
        </p:nvSpPr>
        <p:spPr bwMode="auto">
          <a:xfrm>
            <a:off x="1509713" y="2043113"/>
            <a:ext cx="7127875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17" name="Line 11"/>
          <p:cNvSpPr>
            <a:spLocks noChangeShapeType="1"/>
          </p:cNvSpPr>
          <p:nvPr/>
        </p:nvSpPr>
        <p:spPr bwMode="auto">
          <a:xfrm flipV="1">
            <a:off x="1509713" y="3040063"/>
            <a:ext cx="7200900" cy="47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18" name="Line 13"/>
          <p:cNvSpPr>
            <a:spLocks noChangeShapeType="1"/>
          </p:cNvSpPr>
          <p:nvPr/>
        </p:nvSpPr>
        <p:spPr bwMode="auto">
          <a:xfrm>
            <a:off x="1509713" y="4203700"/>
            <a:ext cx="6143625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19" name="Text Box 14"/>
          <p:cNvSpPr txBox="1">
            <a:spLocks noChangeArrowheads="1"/>
          </p:cNvSpPr>
          <p:nvPr/>
        </p:nvSpPr>
        <p:spPr bwMode="auto">
          <a:xfrm>
            <a:off x="220663" y="1935163"/>
            <a:ext cx="801687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Prototype</a:t>
            </a:r>
            <a:endParaRPr lang="hu-HU" altLang="en-US" sz="1000">
              <a:latin typeface="Verdana" pitchFamily="34" charset="0"/>
            </a:endParaRPr>
          </a:p>
        </p:txBody>
      </p:sp>
      <p:sp>
        <p:nvSpPr>
          <p:cNvPr id="90120" name="Text Box 15"/>
          <p:cNvSpPr txBox="1">
            <a:spLocks noChangeArrowheads="1"/>
          </p:cNvSpPr>
          <p:nvPr/>
        </p:nvSpPr>
        <p:spPr bwMode="auto">
          <a:xfrm>
            <a:off x="177800" y="2897188"/>
            <a:ext cx="1042988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1. generation</a:t>
            </a:r>
            <a:endParaRPr lang="hu-HU" altLang="en-US" sz="1000">
              <a:latin typeface="Verdana" pitchFamily="34" charset="0"/>
            </a:endParaRPr>
          </a:p>
        </p:txBody>
      </p:sp>
      <p:sp>
        <p:nvSpPr>
          <p:cNvPr id="90121" name="Text Box 16"/>
          <p:cNvSpPr txBox="1">
            <a:spLocks noChangeArrowheads="1"/>
          </p:cNvSpPr>
          <p:nvPr/>
        </p:nvSpPr>
        <p:spPr bwMode="auto">
          <a:xfrm>
            <a:off x="104775" y="4049713"/>
            <a:ext cx="1042988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2. generation</a:t>
            </a:r>
            <a:endParaRPr lang="hu-HU" altLang="en-US" sz="1000">
              <a:latin typeface="Verdana" pitchFamily="34" charset="0"/>
            </a:endParaRPr>
          </a:p>
        </p:txBody>
      </p:sp>
      <p:sp>
        <p:nvSpPr>
          <p:cNvPr id="90122" name="Text Box 18"/>
          <p:cNvSpPr txBox="1">
            <a:spLocks noChangeArrowheads="1"/>
          </p:cNvSpPr>
          <p:nvPr/>
        </p:nvSpPr>
        <p:spPr bwMode="auto">
          <a:xfrm>
            <a:off x="2081213" y="5588000"/>
            <a:ext cx="508000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latin typeface="Verdana" pitchFamily="34" charset="0"/>
              </a:rPr>
              <a:t>20</a:t>
            </a:r>
            <a:r>
              <a:rPr lang="en-US" altLang="en-US" sz="1000">
                <a:latin typeface="Verdana" pitchFamily="34" charset="0"/>
              </a:rPr>
              <a:t>10</a:t>
            </a:r>
            <a:endParaRPr lang="hu-HU" altLang="en-US" sz="1000">
              <a:latin typeface="Verdana" pitchFamily="34" charset="0"/>
            </a:endParaRPr>
          </a:p>
        </p:txBody>
      </p:sp>
      <p:sp>
        <p:nvSpPr>
          <p:cNvPr id="90123" name="Text Box 19"/>
          <p:cNvSpPr txBox="1">
            <a:spLocks noChangeArrowheads="1"/>
          </p:cNvSpPr>
          <p:nvPr/>
        </p:nvSpPr>
        <p:spPr bwMode="auto">
          <a:xfrm>
            <a:off x="4102100" y="5588000"/>
            <a:ext cx="508000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latin typeface="Verdana" pitchFamily="34" charset="0"/>
              </a:rPr>
              <a:t>20</a:t>
            </a:r>
            <a:r>
              <a:rPr lang="en-US" altLang="en-US" sz="1000">
                <a:latin typeface="Verdana" pitchFamily="34" charset="0"/>
              </a:rPr>
              <a:t>11</a:t>
            </a:r>
            <a:endParaRPr lang="hu-HU" altLang="en-US" sz="1000">
              <a:latin typeface="Verdana" pitchFamily="34" charset="0"/>
            </a:endParaRPr>
          </a:p>
        </p:txBody>
      </p:sp>
      <p:sp>
        <p:nvSpPr>
          <p:cNvPr id="90124" name="Text Box 29"/>
          <p:cNvSpPr txBox="1">
            <a:spLocks noChangeArrowheads="1"/>
          </p:cNvSpPr>
          <p:nvPr/>
        </p:nvSpPr>
        <p:spPr bwMode="auto">
          <a:xfrm>
            <a:off x="7653338" y="3676650"/>
            <a:ext cx="1122362" cy="3635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800" b="1">
                <a:latin typeface="Verdana" pitchFamily="34" charset="0"/>
              </a:rPr>
              <a:t>Knights Landing</a:t>
            </a:r>
          </a:p>
          <a:p>
            <a:pPr algn="ctr"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800">
                <a:latin typeface="Verdana" pitchFamily="34" charset="0"/>
              </a:rPr>
              <a:t>2015</a:t>
            </a:r>
            <a:endParaRPr lang="hu-HU" altLang="en-US" sz="800" b="1">
              <a:latin typeface="Verdana" pitchFamily="34" charset="0"/>
            </a:endParaRPr>
          </a:p>
        </p:txBody>
      </p:sp>
      <p:sp>
        <p:nvSpPr>
          <p:cNvPr id="90125" name="Text Box 38"/>
          <p:cNvSpPr txBox="1">
            <a:spLocks noChangeArrowheads="1"/>
          </p:cNvSpPr>
          <p:nvPr/>
        </p:nvSpPr>
        <p:spPr bwMode="auto">
          <a:xfrm>
            <a:off x="1812925" y="1682750"/>
            <a:ext cx="1092200" cy="977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125000"/>
              </a:spcAft>
              <a:buFontTx/>
              <a:buNone/>
            </a:pPr>
            <a:r>
              <a:rPr lang="en-US" altLang="en-US" sz="800">
                <a:latin typeface="Verdana" pitchFamily="34" charset="0"/>
              </a:rPr>
              <a:t> 05</a:t>
            </a:r>
            <a:r>
              <a:rPr lang="hu-HU" altLang="en-US" sz="800">
                <a:latin typeface="Verdana" pitchFamily="34" charset="0"/>
              </a:rPr>
              <a:t>/</a:t>
            </a:r>
            <a:r>
              <a:rPr lang="en-US" altLang="en-US" sz="800">
                <a:latin typeface="Verdana" pitchFamily="34" charset="0"/>
              </a:rPr>
              <a:t>10</a:t>
            </a:r>
            <a:endParaRPr lang="hu-HU" altLang="en-US" sz="80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80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80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45 nm/32 cores</a:t>
            </a:r>
            <a:endParaRPr lang="hu-HU" altLang="en-US" sz="80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SP: 0.75</a:t>
            </a:r>
            <a:r>
              <a:rPr lang="hu-HU" altLang="en-US" sz="800">
                <a:latin typeface="Verdana" pitchFamily="34" charset="0"/>
              </a:rPr>
              <a:t> </a:t>
            </a:r>
            <a:r>
              <a:rPr lang="en-US" altLang="en-US" sz="800">
                <a:latin typeface="Verdana" pitchFamily="34" charset="0"/>
              </a:rPr>
              <a:t> TF</a:t>
            </a:r>
            <a:r>
              <a:rPr lang="hu-HU" altLang="en-US" sz="800">
                <a:latin typeface="Verdana" pitchFamily="34" charset="0"/>
              </a:rPr>
              <a:t>LOPS</a:t>
            </a:r>
            <a:endParaRPr lang="en-US" altLang="en-US" sz="800" baseline="3000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DP: --</a:t>
            </a:r>
            <a:endParaRPr lang="hu-HU" altLang="en-US" sz="800">
              <a:latin typeface="Verdana" pitchFamily="34" charset="0"/>
            </a:endParaRPr>
          </a:p>
        </p:txBody>
      </p:sp>
      <p:sp>
        <p:nvSpPr>
          <p:cNvPr id="90126" name="Text Box 67"/>
          <p:cNvSpPr txBox="1">
            <a:spLocks noChangeArrowheads="1"/>
          </p:cNvSpPr>
          <p:nvPr/>
        </p:nvSpPr>
        <p:spPr bwMode="auto">
          <a:xfrm>
            <a:off x="1384300" y="1179513"/>
            <a:ext cx="21050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100" b="1">
                <a:latin typeface="Verdana" pitchFamily="34" charset="0"/>
              </a:rPr>
              <a:t>MIC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100" b="1">
                <a:latin typeface="Verdana" pitchFamily="34" charset="0"/>
              </a:rPr>
              <a:t> (Many </a:t>
            </a:r>
            <a:r>
              <a:rPr lang="en-US" altLang="en-US" sz="1000" b="1">
                <a:latin typeface="Verdana" pitchFamily="34" charset="0"/>
              </a:rPr>
              <a:t>Integrated</a:t>
            </a:r>
            <a:r>
              <a:rPr lang="en-US" altLang="en-US" sz="1100" b="1">
                <a:latin typeface="Verdana" pitchFamily="34" charset="0"/>
              </a:rPr>
              <a:t> Cores)</a:t>
            </a:r>
            <a:endParaRPr lang="en-US" altLang="en-US" sz="1100">
              <a:latin typeface="Verdana" pitchFamily="34" charset="0"/>
            </a:endParaRPr>
          </a:p>
        </p:txBody>
      </p:sp>
      <p:sp>
        <p:nvSpPr>
          <p:cNvPr id="90127" name="Text Box 18"/>
          <p:cNvSpPr txBox="1">
            <a:spLocks noChangeArrowheads="1"/>
          </p:cNvSpPr>
          <p:nvPr/>
        </p:nvSpPr>
        <p:spPr bwMode="auto">
          <a:xfrm>
            <a:off x="5973763" y="5588000"/>
            <a:ext cx="508000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latin typeface="Verdana" pitchFamily="34" charset="0"/>
              </a:rPr>
              <a:t>20</a:t>
            </a:r>
            <a:r>
              <a:rPr lang="en-US" altLang="en-US" sz="1000">
                <a:latin typeface="Verdana" pitchFamily="34" charset="0"/>
              </a:rPr>
              <a:t>12</a:t>
            </a:r>
            <a:endParaRPr lang="hu-HU" altLang="en-US" sz="1000">
              <a:latin typeface="Verdana" pitchFamily="34" charset="0"/>
            </a:endParaRPr>
          </a:p>
        </p:txBody>
      </p:sp>
      <p:sp>
        <p:nvSpPr>
          <p:cNvPr id="90128" name="Text Box 41"/>
          <p:cNvSpPr txBox="1">
            <a:spLocks noChangeArrowheads="1"/>
          </p:cNvSpPr>
          <p:nvPr/>
        </p:nvSpPr>
        <p:spPr bwMode="auto">
          <a:xfrm>
            <a:off x="1814513" y="2684463"/>
            <a:ext cx="1089025" cy="8683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130000"/>
              </a:spcAft>
              <a:buFontTx/>
              <a:buNone/>
            </a:pPr>
            <a:r>
              <a:rPr lang="en-US" altLang="en-US" sz="800">
                <a:latin typeface="Verdana" pitchFamily="34" charset="0"/>
              </a:rPr>
              <a:t>05</a:t>
            </a:r>
            <a:r>
              <a:rPr lang="hu-HU" altLang="en-US" sz="800">
                <a:latin typeface="Verdana" pitchFamily="34" charset="0"/>
              </a:rPr>
              <a:t>/</a:t>
            </a:r>
            <a:r>
              <a:rPr lang="en-US" altLang="en-US" sz="800">
                <a:latin typeface="Verdana" pitchFamily="34" charset="0"/>
              </a:rPr>
              <a:t>10</a:t>
            </a:r>
            <a:endParaRPr lang="hu-HU" altLang="en-US" sz="80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80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80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22 nm/&gt;50 cores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(announced)</a:t>
            </a:r>
            <a:endParaRPr lang="hu-HU" altLang="en-US" sz="800">
              <a:latin typeface="Verdana" pitchFamily="34" charset="0"/>
            </a:endParaRPr>
          </a:p>
        </p:txBody>
      </p:sp>
      <p:sp>
        <p:nvSpPr>
          <p:cNvPr id="90129" name="Text Box 44"/>
          <p:cNvSpPr txBox="1">
            <a:spLocks noChangeArrowheads="1"/>
          </p:cNvSpPr>
          <p:nvPr/>
        </p:nvSpPr>
        <p:spPr bwMode="auto">
          <a:xfrm>
            <a:off x="6375400" y="2697163"/>
            <a:ext cx="998538" cy="954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105000"/>
              </a:spcAft>
              <a:buFontTx/>
              <a:buNone/>
            </a:pPr>
            <a:r>
              <a:rPr lang="en-US" altLang="en-US" sz="800">
                <a:latin typeface="Verdana" pitchFamily="34" charset="0"/>
              </a:rPr>
              <a:t>         11</a:t>
            </a:r>
            <a:r>
              <a:rPr lang="hu-HU" altLang="en-US" sz="800">
                <a:latin typeface="Verdana" pitchFamily="34" charset="0"/>
              </a:rPr>
              <a:t>/</a:t>
            </a:r>
            <a:r>
              <a:rPr lang="en-US" altLang="en-US" sz="800">
                <a:latin typeface="Verdana" pitchFamily="34" charset="0"/>
              </a:rPr>
              <a:t>12</a:t>
            </a:r>
            <a:endParaRPr lang="hu-HU" altLang="en-US" sz="8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8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8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22 nm/60 cores</a:t>
            </a:r>
            <a:endParaRPr lang="hu-HU" altLang="en-US" sz="8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SP: na</a:t>
            </a:r>
            <a:endParaRPr lang="en-US" altLang="en-US" sz="800" baseline="300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DP: 1.0 TFLOPS</a:t>
            </a:r>
            <a:endParaRPr lang="hu-HU" altLang="en-US" sz="800">
              <a:latin typeface="Verdana" pitchFamily="34" charset="0"/>
            </a:endParaRPr>
          </a:p>
        </p:txBody>
      </p:sp>
      <p:sp>
        <p:nvSpPr>
          <p:cNvPr id="90130" name="Text Box 45"/>
          <p:cNvSpPr txBox="1">
            <a:spLocks noChangeArrowheads="1"/>
          </p:cNvSpPr>
          <p:nvPr/>
        </p:nvSpPr>
        <p:spPr bwMode="auto">
          <a:xfrm>
            <a:off x="6418263" y="2906713"/>
            <a:ext cx="1050925" cy="288925"/>
          </a:xfrm>
          <a:prstGeom prst="rect">
            <a:avLst/>
          </a:prstGeom>
          <a:solidFill>
            <a:srgbClr val="00CCFF">
              <a:alpha val="4705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Xeon Phi 5110P</a:t>
            </a:r>
            <a:endParaRPr lang="hu-HU" altLang="en-US" sz="800" b="1">
              <a:latin typeface="Verdana" pitchFamily="34" charset="0"/>
            </a:endParaRPr>
          </a:p>
        </p:txBody>
      </p:sp>
      <p:sp>
        <p:nvSpPr>
          <p:cNvPr id="90131" name="Text Box 67"/>
          <p:cNvSpPr txBox="1">
            <a:spLocks noChangeArrowheads="1"/>
          </p:cNvSpPr>
          <p:nvPr/>
        </p:nvSpPr>
        <p:spPr bwMode="auto">
          <a:xfrm>
            <a:off x="5746750" y="1141413"/>
            <a:ext cx="103187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100">
                <a:latin typeface="Verdana" pitchFamily="34" charset="0"/>
              </a:rPr>
              <a:t>Renamed to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100" b="1">
                <a:latin typeface="Verdana" pitchFamily="34" charset="0"/>
              </a:rPr>
              <a:t>Xeon Phi</a:t>
            </a:r>
            <a:endParaRPr lang="en-US" altLang="en-US" sz="1100">
              <a:latin typeface="Verdana" pitchFamily="34" charset="0"/>
            </a:endParaRPr>
          </a:p>
        </p:txBody>
      </p:sp>
      <p:sp>
        <p:nvSpPr>
          <p:cNvPr id="90132" name="Line 9"/>
          <p:cNvSpPr>
            <a:spLocks noChangeShapeType="1"/>
          </p:cNvSpPr>
          <p:nvPr/>
        </p:nvSpPr>
        <p:spPr bwMode="auto">
          <a:xfrm flipH="1">
            <a:off x="7126288" y="3789363"/>
            <a:ext cx="0" cy="19986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33" name="Text Box 18"/>
          <p:cNvSpPr txBox="1">
            <a:spLocks noChangeArrowheads="1"/>
          </p:cNvSpPr>
          <p:nvPr/>
        </p:nvSpPr>
        <p:spPr bwMode="auto">
          <a:xfrm>
            <a:off x="7697788" y="5578475"/>
            <a:ext cx="508000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latin typeface="Verdana" pitchFamily="34" charset="0"/>
              </a:rPr>
              <a:t>20</a:t>
            </a:r>
            <a:r>
              <a:rPr lang="en-US" altLang="en-US" sz="1000">
                <a:latin typeface="Verdana" pitchFamily="34" charset="0"/>
              </a:rPr>
              <a:t>13</a:t>
            </a:r>
            <a:endParaRPr lang="hu-HU" altLang="en-US" sz="1000">
              <a:latin typeface="Verdana" pitchFamily="34" charset="0"/>
            </a:endParaRPr>
          </a:p>
        </p:txBody>
      </p:sp>
      <p:sp>
        <p:nvSpPr>
          <p:cNvPr id="90134" name="Line 6"/>
          <p:cNvSpPr>
            <a:spLocks noChangeShapeType="1"/>
          </p:cNvSpPr>
          <p:nvPr/>
        </p:nvSpPr>
        <p:spPr bwMode="auto">
          <a:xfrm flipH="1">
            <a:off x="1509713" y="1452563"/>
            <a:ext cx="0" cy="43354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35" name="Line 13"/>
          <p:cNvSpPr>
            <a:spLocks noChangeShapeType="1"/>
          </p:cNvSpPr>
          <p:nvPr/>
        </p:nvSpPr>
        <p:spPr bwMode="auto">
          <a:xfrm flipV="1">
            <a:off x="1509713" y="5233988"/>
            <a:ext cx="7200900" cy="254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36" name="Text Box 64"/>
          <p:cNvSpPr txBox="1">
            <a:spLocks noChangeArrowheads="1"/>
          </p:cNvSpPr>
          <p:nvPr/>
        </p:nvSpPr>
        <p:spPr bwMode="auto">
          <a:xfrm>
            <a:off x="2146300" y="1022350"/>
            <a:ext cx="490538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05/10</a:t>
            </a:r>
          </a:p>
        </p:txBody>
      </p:sp>
      <p:sp>
        <p:nvSpPr>
          <p:cNvPr id="90137" name="Text Box 66"/>
          <p:cNvSpPr txBox="1">
            <a:spLocks noChangeArrowheads="1"/>
          </p:cNvSpPr>
          <p:nvPr/>
        </p:nvSpPr>
        <p:spPr bwMode="auto">
          <a:xfrm>
            <a:off x="5973763" y="1035050"/>
            <a:ext cx="490537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06/12</a:t>
            </a:r>
          </a:p>
        </p:txBody>
      </p:sp>
      <p:sp>
        <p:nvSpPr>
          <p:cNvPr id="90138" name="Text Box 67"/>
          <p:cNvSpPr txBox="1">
            <a:spLocks noChangeArrowheads="1"/>
          </p:cNvSpPr>
          <p:nvPr/>
        </p:nvSpPr>
        <p:spPr bwMode="auto">
          <a:xfrm>
            <a:off x="285750" y="1252538"/>
            <a:ext cx="642938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Branding</a:t>
            </a:r>
          </a:p>
        </p:txBody>
      </p:sp>
      <p:sp>
        <p:nvSpPr>
          <p:cNvPr id="90139" name="Text Box 44"/>
          <p:cNvSpPr txBox="1">
            <a:spLocks noChangeArrowheads="1"/>
          </p:cNvSpPr>
          <p:nvPr/>
        </p:nvSpPr>
        <p:spPr bwMode="auto">
          <a:xfrm>
            <a:off x="5661025" y="4851400"/>
            <a:ext cx="1244600" cy="6842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85000"/>
              </a:spcAft>
              <a:buFontTx/>
              <a:buNone/>
            </a:pPr>
            <a:r>
              <a:rPr lang="en-US" altLang="en-US" sz="800">
                <a:latin typeface="Verdana" pitchFamily="34" charset="0"/>
              </a:rPr>
              <a:t>         06</a:t>
            </a:r>
            <a:r>
              <a:rPr lang="hu-HU" altLang="en-US" sz="800">
                <a:latin typeface="Verdana" pitchFamily="34" charset="0"/>
              </a:rPr>
              <a:t>/</a:t>
            </a:r>
            <a:r>
              <a:rPr lang="en-US" altLang="en-US" sz="800">
                <a:latin typeface="Verdana" pitchFamily="34" charset="0"/>
              </a:rPr>
              <a:t>12</a:t>
            </a:r>
            <a:endParaRPr lang="hu-HU" altLang="en-US" sz="8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Open source SW for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    Knights Corner</a:t>
            </a:r>
            <a:endParaRPr lang="hu-HU" altLang="en-US" sz="8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800">
              <a:latin typeface="Verdana" pitchFamily="34" charset="0"/>
            </a:endParaRPr>
          </a:p>
        </p:txBody>
      </p:sp>
      <p:sp>
        <p:nvSpPr>
          <p:cNvPr id="90140" name="Text Box 70"/>
          <p:cNvSpPr txBox="1">
            <a:spLocks noChangeArrowheads="1"/>
          </p:cNvSpPr>
          <p:nvPr/>
        </p:nvSpPr>
        <p:spPr bwMode="auto">
          <a:xfrm>
            <a:off x="193675" y="5111750"/>
            <a:ext cx="1063625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Software support</a:t>
            </a:r>
          </a:p>
        </p:txBody>
      </p:sp>
      <p:sp>
        <p:nvSpPr>
          <p:cNvPr id="90141" name="Text Box 45"/>
          <p:cNvSpPr txBox="1">
            <a:spLocks noChangeArrowheads="1"/>
          </p:cNvSpPr>
          <p:nvPr/>
        </p:nvSpPr>
        <p:spPr bwMode="auto">
          <a:xfrm>
            <a:off x="5715000" y="5065713"/>
            <a:ext cx="1122363" cy="358775"/>
          </a:xfrm>
          <a:prstGeom prst="rect">
            <a:avLst/>
          </a:prstGeom>
          <a:solidFill>
            <a:srgbClr val="FF0000">
              <a:alpha val="1098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800" b="1">
              <a:latin typeface="Verdana" pitchFamily="34" charset="0"/>
            </a:endParaRPr>
          </a:p>
        </p:txBody>
      </p:sp>
      <p:sp>
        <p:nvSpPr>
          <p:cNvPr id="90142" name="Rectangle 73"/>
          <p:cNvSpPr>
            <a:spLocks noChangeArrowheads="1"/>
          </p:cNvSpPr>
          <p:nvPr/>
        </p:nvSpPr>
        <p:spPr bwMode="auto">
          <a:xfrm>
            <a:off x="7085013" y="2525713"/>
            <a:ext cx="104140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Knights Corner</a:t>
            </a:r>
            <a:endParaRPr lang="hu-HU" altLang="en-US" sz="800" b="1">
              <a:latin typeface="Verdana" pitchFamily="34" charset="0"/>
            </a:endParaRPr>
          </a:p>
        </p:txBody>
      </p:sp>
      <p:sp>
        <p:nvSpPr>
          <p:cNvPr id="90143" name="Text Box 44"/>
          <p:cNvSpPr txBox="1">
            <a:spLocks noChangeArrowheads="1"/>
          </p:cNvSpPr>
          <p:nvPr/>
        </p:nvSpPr>
        <p:spPr bwMode="auto">
          <a:xfrm>
            <a:off x="7588250" y="2701925"/>
            <a:ext cx="1184275" cy="960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105000"/>
              </a:spcAft>
              <a:buFontTx/>
              <a:buNone/>
            </a:pPr>
            <a:r>
              <a:rPr lang="en-US" altLang="en-US" sz="800">
                <a:latin typeface="Verdana" pitchFamily="34" charset="0"/>
              </a:rPr>
              <a:t>         06</a:t>
            </a:r>
            <a:r>
              <a:rPr lang="hu-HU" altLang="en-US" sz="800">
                <a:latin typeface="Verdana" pitchFamily="34" charset="0"/>
              </a:rPr>
              <a:t>/</a:t>
            </a:r>
            <a:r>
              <a:rPr lang="en-US" altLang="en-US" sz="800">
                <a:latin typeface="Verdana" pitchFamily="34" charset="0"/>
              </a:rPr>
              <a:t>13</a:t>
            </a:r>
            <a:endParaRPr lang="hu-HU" altLang="en-US" sz="8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8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8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22 nm/57/61 cores</a:t>
            </a:r>
            <a:endParaRPr lang="hu-HU" altLang="en-US" sz="8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SP: na</a:t>
            </a:r>
            <a:endParaRPr lang="en-US" altLang="en-US" sz="800" baseline="300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DP: &gt; 1 TFLOPS</a:t>
            </a:r>
            <a:endParaRPr lang="hu-HU" altLang="en-US" sz="800">
              <a:latin typeface="Verdana" pitchFamily="34" charset="0"/>
            </a:endParaRPr>
          </a:p>
        </p:txBody>
      </p:sp>
      <p:sp>
        <p:nvSpPr>
          <p:cNvPr id="90144" name="Text Box 45"/>
          <p:cNvSpPr txBox="1">
            <a:spLocks noChangeArrowheads="1"/>
          </p:cNvSpPr>
          <p:nvPr/>
        </p:nvSpPr>
        <p:spPr bwMode="auto">
          <a:xfrm>
            <a:off x="7672388" y="2906713"/>
            <a:ext cx="1050925" cy="288925"/>
          </a:xfrm>
          <a:prstGeom prst="rect">
            <a:avLst/>
          </a:prstGeom>
          <a:solidFill>
            <a:srgbClr val="00CCFF">
              <a:alpha val="4705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Xeon Phi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3120/7120</a:t>
            </a:r>
            <a:endParaRPr lang="hu-HU" altLang="en-US" sz="800" b="1">
              <a:latin typeface="Verdana" pitchFamily="34" charset="0"/>
            </a:endParaRPr>
          </a:p>
        </p:txBody>
      </p:sp>
      <p:sp>
        <p:nvSpPr>
          <p:cNvPr id="90145" name="Text Box 45"/>
          <p:cNvSpPr txBox="1">
            <a:spLocks noChangeArrowheads="1"/>
          </p:cNvSpPr>
          <p:nvPr/>
        </p:nvSpPr>
        <p:spPr bwMode="auto">
          <a:xfrm>
            <a:off x="1868488" y="1898650"/>
            <a:ext cx="1050925" cy="288925"/>
          </a:xfrm>
          <a:prstGeom prst="rect">
            <a:avLst/>
          </a:prstGeom>
          <a:solidFill>
            <a:srgbClr val="00CCFF">
              <a:alpha val="4705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Knights Ferry</a:t>
            </a:r>
            <a:endParaRPr lang="hu-HU" altLang="en-US" sz="800" b="1">
              <a:latin typeface="Verdana" pitchFamily="34" charset="0"/>
            </a:endParaRPr>
          </a:p>
        </p:txBody>
      </p:sp>
      <p:sp>
        <p:nvSpPr>
          <p:cNvPr id="90146" name="Text Box 45"/>
          <p:cNvSpPr txBox="1">
            <a:spLocks noChangeArrowheads="1"/>
          </p:cNvSpPr>
          <p:nvPr/>
        </p:nvSpPr>
        <p:spPr bwMode="auto">
          <a:xfrm>
            <a:off x="1825625" y="2906713"/>
            <a:ext cx="1050925" cy="288925"/>
          </a:xfrm>
          <a:prstGeom prst="rect">
            <a:avLst/>
          </a:prstGeom>
          <a:solidFill>
            <a:srgbClr val="00CCFF">
              <a:alpha val="4705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Knights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Corner</a:t>
            </a:r>
            <a:endParaRPr lang="hu-HU" altLang="en-US" sz="800" b="1">
              <a:latin typeface="Verdana" pitchFamily="34" charset="0"/>
            </a:endParaRPr>
          </a:p>
        </p:txBody>
      </p:sp>
      <p:sp>
        <p:nvSpPr>
          <p:cNvPr id="90147" name="Text Box 80"/>
          <p:cNvSpPr txBox="1">
            <a:spLocks noChangeArrowheads="1"/>
          </p:cNvSpPr>
          <p:nvPr/>
        </p:nvSpPr>
        <p:spPr bwMode="auto">
          <a:xfrm>
            <a:off x="627063" y="6127750"/>
            <a:ext cx="73628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Figure: Overview of Intel’s Xeon Phi line (previously designated as the MIC line)</a:t>
            </a:r>
          </a:p>
        </p:txBody>
      </p:sp>
      <p:sp>
        <p:nvSpPr>
          <p:cNvPr id="90148" name="Line 81"/>
          <p:cNvSpPr>
            <a:spLocks noChangeShapeType="1"/>
          </p:cNvSpPr>
          <p:nvPr/>
        </p:nvSpPr>
        <p:spPr bwMode="auto">
          <a:xfrm>
            <a:off x="7126288" y="1484313"/>
            <a:ext cx="0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49" name="Text Box 44"/>
          <p:cNvSpPr txBox="1">
            <a:spLocks noChangeArrowheads="1"/>
          </p:cNvSpPr>
          <p:nvPr/>
        </p:nvSpPr>
        <p:spPr bwMode="auto">
          <a:xfrm>
            <a:off x="7483475" y="4340225"/>
            <a:ext cx="1246188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      14 nm/?? cores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      SP: na</a:t>
            </a:r>
            <a:endParaRPr lang="en-US" altLang="en-US" sz="800" baseline="300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      DP: ~ 3 TFLOPS</a:t>
            </a:r>
            <a:endParaRPr lang="hu-HU" altLang="en-US" sz="800">
              <a:latin typeface="Verdana" pitchFamily="34" charset="0"/>
            </a:endParaRPr>
          </a:p>
        </p:txBody>
      </p:sp>
      <p:sp>
        <p:nvSpPr>
          <p:cNvPr id="90150" name="Text Box 30"/>
          <p:cNvSpPr txBox="1">
            <a:spLocks noChangeArrowheads="1"/>
          </p:cNvSpPr>
          <p:nvPr/>
        </p:nvSpPr>
        <p:spPr bwMode="auto">
          <a:xfrm>
            <a:off x="7653338" y="4044950"/>
            <a:ext cx="1100137" cy="287338"/>
          </a:xfrm>
          <a:prstGeom prst="rect">
            <a:avLst/>
          </a:prstGeom>
          <a:solidFill>
            <a:srgbClr val="3366FF">
              <a:alpha val="45882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Xeon Phi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??</a:t>
            </a:r>
            <a:endParaRPr lang="hu-HU" altLang="en-US" sz="800" b="1">
              <a:latin typeface="Verdana" pitchFamily="34" charset="0"/>
            </a:endParaRPr>
          </a:p>
        </p:txBody>
      </p:sp>
      <p:sp>
        <p:nvSpPr>
          <p:cNvPr id="90151" name="Right Arrow 1"/>
          <p:cNvSpPr>
            <a:spLocks noChangeArrowheads="1"/>
          </p:cNvSpPr>
          <p:nvPr/>
        </p:nvSpPr>
        <p:spPr bwMode="auto">
          <a:xfrm>
            <a:off x="8753475" y="4148138"/>
            <a:ext cx="252413" cy="71437"/>
          </a:xfrm>
          <a:prstGeom prst="rightArrow">
            <a:avLst>
              <a:gd name="adj1" fmla="val 50000"/>
              <a:gd name="adj2" fmla="val 50481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400">
              <a:latin typeface="Verdana" pitchFamily="34" charset="0"/>
            </a:endParaRPr>
          </a:p>
        </p:txBody>
      </p:sp>
      <p:sp>
        <p:nvSpPr>
          <p:cNvPr id="90152" name="Oval 43"/>
          <p:cNvSpPr>
            <a:spLocks noChangeArrowheads="1"/>
          </p:cNvSpPr>
          <p:nvPr/>
        </p:nvSpPr>
        <p:spPr bwMode="auto">
          <a:xfrm>
            <a:off x="5580063" y="763588"/>
            <a:ext cx="1368425" cy="1152525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90153" name="Oval 43"/>
          <p:cNvSpPr>
            <a:spLocks noChangeArrowheads="1"/>
          </p:cNvSpPr>
          <p:nvPr/>
        </p:nvSpPr>
        <p:spPr bwMode="auto">
          <a:xfrm>
            <a:off x="5592763" y="4725988"/>
            <a:ext cx="1368425" cy="1152525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90154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en-US" altLang="en-US" sz="1800">
                <a:solidFill>
                  <a:srgbClr val="FFFFFF"/>
                </a:solidFill>
                <a:latin typeface="Verdana" pitchFamily="34" charset="0"/>
              </a:rPr>
              <a:t>.</a:t>
            </a:r>
            <a:r>
              <a:rPr lang="hu-HU" altLang="en-US" sz="1800">
                <a:solidFill>
                  <a:srgbClr val="FFFFFF"/>
                </a:solidFill>
                <a:latin typeface="Verdana" pitchFamily="34" charset="0"/>
              </a:rPr>
              <a:t>2.4.1</a:t>
            </a:r>
            <a:r>
              <a:rPr lang="en-US" altLang="en-US" sz="1800">
                <a:solidFill>
                  <a:srgbClr val="FFFFFF"/>
                </a:solidFill>
                <a:latin typeface="Verdana" pitchFamily="34" charset="0"/>
              </a:rPr>
              <a:t> Intel’s Knights Ferry (10)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4"/>
          <p:cNvSpPr txBox="1">
            <a:spLocks noChangeArrowheads="1"/>
          </p:cNvSpPr>
          <p:nvPr/>
        </p:nvSpPr>
        <p:spPr bwMode="auto">
          <a:xfrm>
            <a:off x="222250" y="663575"/>
            <a:ext cx="85979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At the same time Intel also announced the name of the </a:t>
            </a:r>
            <a:r>
              <a:rPr lang="en-US" altLang="en-US" sz="1400">
                <a:solidFill>
                  <a:srgbClr val="0000CC"/>
                </a:solidFill>
                <a:latin typeface="Verdana" pitchFamily="34" charset="0"/>
              </a:rPr>
              <a:t>second generation Xeon Phi products</a:t>
            </a:r>
            <a:r>
              <a:rPr lang="en-US" altLang="en-US" sz="1400">
                <a:latin typeface="Verdana" pitchFamily="34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  termed as the </a:t>
            </a:r>
            <a:r>
              <a:rPr lang="en-US" altLang="en-US" sz="1400">
                <a:solidFill>
                  <a:srgbClr val="FF3300"/>
                </a:solidFill>
                <a:latin typeface="Verdana" pitchFamily="34" charset="0"/>
              </a:rPr>
              <a:t>Knights Landing. </a:t>
            </a:r>
          </a:p>
        </p:txBody>
      </p:sp>
      <p:sp>
        <p:nvSpPr>
          <p:cNvPr id="91139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en-US" altLang="en-US" sz="1800">
                <a:solidFill>
                  <a:srgbClr val="FFFFFF"/>
                </a:solidFill>
                <a:latin typeface="Verdana" pitchFamily="34" charset="0"/>
              </a:rPr>
              <a:t>.</a:t>
            </a:r>
            <a:r>
              <a:rPr lang="hu-HU" altLang="en-US" sz="1800">
                <a:solidFill>
                  <a:srgbClr val="FFFFFF"/>
                </a:solidFill>
                <a:latin typeface="Verdana" pitchFamily="34" charset="0"/>
              </a:rPr>
              <a:t>2.4.1</a:t>
            </a:r>
            <a:r>
              <a:rPr lang="en-US" altLang="en-US" sz="1800">
                <a:solidFill>
                  <a:srgbClr val="FFFFFF"/>
                </a:solidFill>
                <a:latin typeface="Verdana" pitchFamily="34" charset="0"/>
              </a:rPr>
              <a:t> Intel’s Knights Ferry (11)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Line 6"/>
          <p:cNvSpPr>
            <a:spLocks noChangeShapeType="1"/>
          </p:cNvSpPr>
          <p:nvPr/>
        </p:nvSpPr>
        <p:spPr bwMode="auto">
          <a:xfrm flipH="1">
            <a:off x="3444875" y="1466850"/>
            <a:ext cx="0" cy="43211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63" name="Line 9"/>
          <p:cNvSpPr>
            <a:spLocks noChangeShapeType="1"/>
          </p:cNvSpPr>
          <p:nvPr/>
        </p:nvSpPr>
        <p:spPr bwMode="auto">
          <a:xfrm flipH="1">
            <a:off x="5300663" y="1484313"/>
            <a:ext cx="0" cy="43227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64" name="Line 10"/>
          <p:cNvSpPr>
            <a:spLocks noChangeShapeType="1"/>
          </p:cNvSpPr>
          <p:nvPr/>
        </p:nvSpPr>
        <p:spPr bwMode="auto">
          <a:xfrm>
            <a:off x="1509713" y="2043113"/>
            <a:ext cx="7127875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65" name="Line 11"/>
          <p:cNvSpPr>
            <a:spLocks noChangeShapeType="1"/>
          </p:cNvSpPr>
          <p:nvPr/>
        </p:nvSpPr>
        <p:spPr bwMode="auto">
          <a:xfrm flipV="1">
            <a:off x="1509713" y="3040063"/>
            <a:ext cx="7200900" cy="47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66" name="Line 13"/>
          <p:cNvSpPr>
            <a:spLocks noChangeShapeType="1"/>
          </p:cNvSpPr>
          <p:nvPr/>
        </p:nvSpPr>
        <p:spPr bwMode="auto">
          <a:xfrm>
            <a:off x="1509713" y="4203700"/>
            <a:ext cx="6143625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67" name="Text Box 14"/>
          <p:cNvSpPr txBox="1">
            <a:spLocks noChangeArrowheads="1"/>
          </p:cNvSpPr>
          <p:nvPr/>
        </p:nvSpPr>
        <p:spPr bwMode="auto">
          <a:xfrm>
            <a:off x="220663" y="1935163"/>
            <a:ext cx="801687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Prototype</a:t>
            </a:r>
            <a:endParaRPr lang="hu-HU" altLang="en-US" sz="1000">
              <a:latin typeface="Verdana" pitchFamily="34" charset="0"/>
            </a:endParaRPr>
          </a:p>
        </p:txBody>
      </p:sp>
      <p:sp>
        <p:nvSpPr>
          <p:cNvPr id="92168" name="Text Box 15"/>
          <p:cNvSpPr txBox="1">
            <a:spLocks noChangeArrowheads="1"/>
          </p:cNvSpPr>
          <p:nvPr/>
        </p:nvSpPr>
        <p:spPr bwMode="auto">
          <a:xfrm>
            <a:off x="177800" y="2897188"/>
            <a:ext cx="1042988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1. generation</a:t>
            </a:r>
            <a:endParaRPr lang="hu-HU" altLang="en-US" sz="1000">
              <a:latin typeface="Verdana" pitchFamily="34" charset="0"/>
            </a:endParaRPr>
          </a:p>
        </p:txBody>
      </p:sp>
      <p:sp>
        <p:nvSpPr>
          <p:cNvPr id="92169" name="Text Box 16"/>
          <p:cNvSpPr txBox="1">
            <a:spLocks noChangeArrowheads="1"/>
          </p:cNvSpPr>
          <p:nvPr/>
        </p:nvSpPr>
        <p:spPr bwMode="auto">
          <a:xfrm>
            <a:off x="104775" y="4049713"/>
            <a:ext cx="1042988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2. generation</a:t>
            </a:r>
            <a:endParaRPr lang="hu-HU" altLang="en-US" sz="1000">
              <a:latin typeface="Verdana" pitchFamily="34" charset="0"/>
            </a:endParaRPr>
          </a:p>
        </p:txBody>
      </p:sp>
      <p:sp>
        <p:nvSpPr>
          <p:cNvPr id="92170" name="Text Box 18"/>
          <p:cNvSpPr txBox="1">
            <a:spLocks noChangeArrowheads="1"/>
          </p:cNvSpPr>
          <p:nvPr/>
        </p:nvSpPr>
        <p:spPr bwMode="auto">
          <a:xfrm>
            <a:off x="2081213" y="5588000"/>
            <a:ext cx="508000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latin typeface="Verdana" pitchFamily="34" charset="0"/>
              </a:rPr>
              <a:t>20</a:t>
            </a:r>
            <a:r>
              <a:rPr lang="en-US" altLang="en-US" sz="1000">
                <a:latin typeface="Verdana" pitchFamily="34" charset="0"/>
              </a:rPr>
              <a:t>10</a:t>
            </a:r>
            <a:endParaRPr lang="hu-HU" altLang="en-US" sz="1000">
              <a:latin typeface="Verdana" pitchFamily="34" charset="0"/>
            </a:endParaRPr>
          </a:p>
        </p:txBody>
      </p:sp>
      <p:sp>
        <p:nvSpPr>
          <p:cNvPr id="92171" name="Text Box 19"/>
          <p:cNvSpPr txBox="1">
            <a:spLocks noChangeArrowheads="1"/>
          </p:cNvSpPr>
          <p:nvPr/>
        </p:nvSpPr>
        <p:spPr bwMode="auto">
          <a:xfrm>
            <a:off x="4102100" y="5588000"/>
            <a:ext cx="508000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latin typeface="Verdana" pitchFamily="34" charset="0"/>
              </a:rPr>
              <a:t>20</a:t>
            </a:r>
            <a:r>
              <a:rPr lang="en-US" altLang="en-US" sz="1000">
                <a:latin typeface="Verdana" pitchFamily="34" charset="0"/>
              </a:rPr>
              <a:t>11</a:t>
            </a:r>
            <a:endParaRPr lang="hu-HU" altLang="en-US" sz="1000">
              <a:latin typeface="Verdana" pitchFamily="34" charset="0"/>
            </a:endParaRPr>
          </a:p>
        </p:txBody>
      </p:sp>
      <p:sp>
        <p:nvSpPr>
          <p:cNvPr id="92172" name="Text Box 29"/>
          <p:cNvSpPr txBox="1">
            <a:spLocks noChangeArrowheads="1"/>
          </p:cNvSpPr>
          <p:nvPr/>
        </p:nvSpPr>
        <p:spPr bwMode="auto">
          <a:xfrm>
            <a:off x="7653338" y="3676650"/>
            <a:ext cx="1122362" cy="3635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800" b="1">
                <a:latin typeface="Verdana" pitchFamily="34" charset="0"/>
              </a:rPr>
              <a:t>Knights Landing</a:t>
            </a:r>
          </a:p>
          <a:p>
            <a:pPr algn="ctr"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800">
                <a:latin typeface="Verdana" pitchFamily="34" charset="0"/>
              </a:rPr>
              <a:t>2015</a:t>
            </a:r>
            <a:endParaRPr lang="hu-HU" altLang="en-US" sz="800" b="1">
              <a:latin typeface="Verdana" pitchFamily="34" charset="0"/>
            </a:endParaRPr>
          </a:p>
        </p:txBody>
      </p:sp>
      <p:sp>
        <p:nvSpPr>
          <p:cNvPr id="92173" name="Text Box 38"/>
          <p:cNvSpPr txBox="1">
            <a:spLocks noChangeArrowheads="1"/>
          </p:cNvSpPr>
          <p:nvPr/>
        </p:nvSpPr>
        <p:spPr bwMode="auto">
          <a:xfrm>
            <a:off x="1812925" y="1682750"/>
            <a:ext cx="1092200" cy="977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125000"/>
              </a:spcAft>
              <a:buFontTx/>
              <a:buNone/>
            </a:pPr>
            <a:r>
              <a:rPr lang="en-US" altLang="en-US" sz="800">
                <a:latin typeface="Verdana" pitchFamily="34" charset="0"/>
              </a:rPr>
              <a:t> 05</a:t>
            </a:r>
            <a:r>
              <a:rPr lang="hu-HU" altLang="en-US" sz="800">
                <a:latin typeface="Verdana" pitchFamily="34" charset="0"/>
              </a:rPr>
              <a:t>/</a:t>
            </a:r>
            <a:r>
              <a:rPr lang="en-US" altLang="en-US" sz="800">
                <a:latin typeface="Verdana" pitchFamily="34" charset="0"/>
              </a:rPr>
              <a:t>10</a:t>
            </a:r>
            <a:endParaRPr lang="hu-HU" altLang="en-US" sz="80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80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80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45 nm/32 cores</a:t>
            </a:r>
            <a:endParaRPr lang="hu-HU" altLang="en-US" sz="80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SP: 0.75</a:t>
            </a:r>
            <a:r>
              <a:rPr lang="hu-HU" altLang="en-US" sz="800">
                <a:latin typeface="Verdana" pitchFamily="34" charset="0"/>
              </a:rPr>
              <a:t> </a:t>
            </a:r>
            <a:r>
              <a:rPr lang="en-US" altLang="en-US" sz="800">
                <a:latin typeface="Verdana" pitchFamily="34" charset="0"/>
              </a:rPr>
              <a:t> TF</a:t>
            </a:r>
            <a:r>
              <a:rPr lang="hu-HU" altLang="en-US" sz="800">
                <a:latin typeface="Verdana" pitchFamily="34" charset="0"/>
              </a:rPr>
              <a:t>LOPS</a:t>
            </a:r>
            <a:endParaRPr lang="en-US" altLang="en-US" sz="800" baseline="3000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DP: --</a:t>
            </a:r>
            <a:endParaRPr lang="hu-HU" altLang="en-US" sz="800">
              <a:latin typeface="Verdana" pitchFamily="34" charset="0"/>
            </a:endParaRPr>
          </a:p>
        </p:txBody>
      </p:sp>
      <p:sp>
        <p:nvSpPr>
          <p:cNvPr id="92174" name="Text Box 67"/>
          <p:cNvSpPr txBox="1">
            <a:spLocks noChangeArrowheads="1"/>
          </p:cNvSpPr>
          <p:nvPr/>
        </p:nvSpPr>
        <p:spPr bwMode="auto">
          <a:xfrm>
            <a:off x="1384300" y="1179513"/>
            <a:ext cx="21050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100" b="1">
                <a:latin typeface="Verdana" pitchFamily="34" charset="0"/>
              </a:rPr>
              <a:t>MIC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100" b="1">
                <a:latin typeface="Verdana" pitchFamily="34" charset="0"/>
              </a:rPr>
              <a:t> (Many </a:t>
            </a:r>
            <a:r>
              <a:rPr lang="en-US" altLang="en-US" sz="1000" b="1">
                <a:latin typeface="Verdana" pitchFamily="34" charset="0"/>
              </a:rPr>
              <a:t>Integrated</a:t>
            </a:r>
            <a:r>
              <a:rPr lang="en-US" altLang="en-US" sz="1100" b="1">
                <a:latin typeface="Verdana" pitchFamily="34" charset="0"/>
              </a:rPr>
              <a:t> Cores)</a:t>
            </a:r>
            <a:endParaRPr lang="en-US" altLang="en-US" sz="1100">
              <a:latin typeface="Verdana" pitchFamily="34" charset="0"/>
            </a:endParaRPr>
          </a:p>
        </p:txBody>
      </p:sp>
      <p:sp>
        <p:nvSpPr>
          <p:cNvPr id="92175" name="Text Box 18"/>
          <p:cNvSpPr txBox="1">
            <a:spLocks noChangeArrowheads="1"/>
          </p:cNvSpPr>
          <p:nvPr/>
        </p:nvSpPr>
        <p:spPr bwMode="auto">
          <a:xfrm>
            <a:off x="5973763" y="5588000"/>
            <a:ext cx="508000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latin typeface="Verdana" pitchFamily="34" charset="0"/>
              </a:rPr>
              <a:t>20</a:t>
            </a:r>
            <a:r>
              <a:rPr lang="en-US" altLang="en-US" sz="1000">
                <a:latin typeface="Verdana" pitchFamily="34" charset="0"/>
              </a:rPr>
              <a:t>12</a:t>
            </a:r>
            <a:endParaRPr lang="hu-HU" altLang="en-US" sz="1000">
              <a:latin typeface="Verdana" pitchFamily="34" charset="0"/>
            </a:endParaRPr>
          </a:p>
        </p:txBody>
      </p:sp>
      <p:sp>
        <p:nvSpPr>
          <p:cNvPr id="92176" name="Text Box 41"/>
          <p:cNvSpPr txBox="1">
            <a:spLocks noChangeArrowheads="1"/>
          </p:cNvSpPr>
          <p:nvPr/>
        </p:nvSpPr>
        <p:spPr bwMode="auto">
          <a:xfrm>
            <a:off x="1814513" y="2684463"/>
            <a:ext cx="1089025" cy="8683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130000"/>
              </a:spcAft>
              <a:buFontTx/>
              <a:buNone/>
            </a:pPr>
            <a:r>
              <a:rPr lang="en-US" altLang="en-US" sz="800">
                <a:latin typeface="Verdana" pitchFamily="34" charset="0"/>
              </a:rPr>
              <a:t>05</a:t>
            </a:r>
            <a:r>
              <a:rPr lang="hu-HU" altLang="en-US" sz="800">
                <a:latin typeface="Verdana" pitchFamily="34" charset="0"/>
              </a:rPr>
              <a:t>/</a:t>
            </a:r>
            <a:r>
              <a:rPr lang="en-US" altLang="en-US" sz="800">
                <a:latin typeface="Verdana" pitchFamily="34" charset="0"/>
              </a:rPr>
              <a:t>10</a:t>
            </a:r>
            <a:endParaRPr lang="hu-HU" altLang="en-US" sz="80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80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80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22 nm/&gt;50 cores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(announced)</a:t>
            </a:r>
            <a:endParaRPr lang="hu-HU" altLang="en-US" sz="800">
              <a:latin typeface="Verdana" pitchFamily="34" charset="0"/>
            </a:endParaRPr>
          </a:p>
        </p:txBody>
      </p:sp>
      <p:sp>
        <p:nvSpPr>
          <p:cNvPr id="92177" name="Text Box 44"/>
          <p:cNvSpPr txBox="1">
            <a:spLocks noChangeArrowheads="1"/>
          </p:cNvSpPr>
          <p:nvPr/>
        </p:nvSpPr>
        <p:spPr bwMode="auto">
          <a:xfrm>
            <a:off x="6375400" y="2697163"/>
            <a:ext cx="998538" cy="954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105000"/>
              </a:spcAft>
              <a:buFontTx/>
              <a:buNone/>
            </a:pPr>
            <a:r>
              <a:rPr lang="en-US" altLang="en-US" sz="800">
                <a:latin typeface="Verdana" pitchFamily="34" charset="0"/>
              </a:rPr>
              <a:t>         11</a:t>
            </a:r>
            <a:r>
              <a:rPr lang="hu-HU" altLang="en-US" sz="800">
                <a:latin typeface="Verdana" pitchFamily="34" charset="0"/>
              </a:rPr>
              <a:t>/</a:t>
            </a:r>
            <a:r>
              <a:rPr lang="en-US" altLang="en-US" sz="800">
                <a:latin typeface="Verdana" pitchFamily="34" charset="0"/>
              </a:rPr>
              <a:t>12</a:t>
            </a:r>
            <a:endParaRPr lang="hu-HU" altLang="en-US" sz="8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8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8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22 nm/60 cores</a:t>
            </a:r>
            <a:endParaRPr lang="hu-HU" altLang="en-US" sz="8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SP: na</a:t>
            </a:r>
            <a:endParaRPr lang="en-US" altLang="en-US" sz="800" baseline="300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DP: 1.0 TFLOPS</a:t>
            </a:r>
            <a:endParaRPr lang="hu-HU" altLang="en-US" sz="800">
              <a:latin typeface="Verdana" pitchFamily="34" charset="0"/>
            </a:endParaRPr>
          </a:p>
        </p:txBody>
      </p:sp>
      <p:sp>
        <p:nvSpPr>
          <p:cNvPr id="92178" name="Text Box 45"/>
          <p:cNvSpPr txBox="1">
            <a:spLocks noChangeArrowheads="1"/>
          </p:cNvSpPr>
          <p:nvPr/>
        </p:nvSpPr>
        <p:spPr bwMode="auto">
          <a:xfrm>
            <a:off x="6418263" y="2906713"/>
            <a:ext cx="1050925" cy="288925"/>
          </a:xfrm>
          <a:prstGeom prst="rect">
            <a:avLst/>
          </a:prstGeom>
          <a:solidFill>
            <a:srgbClr val="00CCFF">
              <a:alpha val="4705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Xeon Phi 5110P</a:t>
            </a:r>
            <a:endParaRPr lang="hu-HU" altLang="en-US" sz="800" b="1">
              <a:latin typeface="Verdana" pitchFamily="34" charset="0"/>
            </a:endParaRPr>
          </a:p>
        </p:txBody>
      </p:sp>
      <p:sp>
        <p:nvSpPr>
          <p:cNvPr id="92179" name="Text Box 67"/>
          <p:cNvSpPr txBox="1">
            <a:spLocks noChangeArrowheads="1"/>
          </p:cNvSpPr>
          <p:nvPr/>
        </p:nvSpPr>
        <p:spPr bwMode="auto">
          <a:xfrm>
            <a:off x="5746750" y="1141413"/>
            <a:ext cx="103187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100">
                <a:latin typeface="Verdana" pitchFamily="34" charset="0"/>
              </a:rPr>
              <a:t>Renamed to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100" b="1">
                <a:latin typeface="Verdana" pitchFamily="34" charset="0"/>
              </a:rPr>
              <a:t>Xeon Phi</a:t>
            </a:r>
            <a:endParaRPr lang="en-US" altLang="en-US" sz="1100">
              <a:latin typeface="Verdana" pitchFamily="34" charset="0"/>
            </a:endParaRPr>
          </a:p>
        </p:txBody>
      </p:sp>
      <p:sp>
        <p:nvSpPr>
          <p:cNvPr id="92180" name="Line 9"/>
          <p:cNvSpPr>
            <a:spLocks noChangeShapeType="1"/>
          </p:cNvSpPr>
          <p:nvPr/>
        </p:nvSpPr>
        <p:spPr bwMode="auto">
          <a:xfrm flipH="1">
            <a:off x="7126288" y="3789363"/>
            <a:ext cx="0" cy="19986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81" name="Text Box 18"/>
          <p:cNvSpPr txBox="1">
            <a:spLocks noChangeArrowheads="1"/>
          </p:cNvSpPr>
          <p:nvPr/>
        </p:nvSpPr>
        <p:spPr bwMode="auto">
          <a:xfrm>
            <a:off x="7697788" y="5578475"/>
            <a:ext cx="508000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latin typeface="Verdana" pitchFamily="34" charset="0"/>
              </a:rPr>
              <a:t>20</a:t>
            </a:r>
            <a:r>
              <a:rPr lang="en-US" altLang="en-US" sz="1000">
                <a:latin typeface="Verdana" pitchFamily="34" charset="0"/>
              </a:rPr>
              <a:t>13</a:t>
            </a:r>
            <a:endParaRPr lang="hu-HU" altLang="en-US" sz="1000">
              <a:latin typeface="Verdana" pitchFamily="34" charset="0"/>
            </a:endParaRPr>
          </a:p>
        </p:txBody>
      </p:sp>
      <p:sp>
        <p:nvSpPr>
          <p:cNvPr id="92182" name="Line 6"/>
          <p:cNvSpPr>
            <a:spLocks noChangeShapeType="1"/>
          </p:cNvSpPr>
          <p:nvPr/>
        </p:nvSpPr>
        <p:spPr bwMode="auto">
          <a:xfrm flipH="1">
            <a:off x="1509713" y="1452563"/>
            <a:ext cx="0" cy="43354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83" name="Line 13"/>
          <p:cNvSpPr>
            <a:spLocks noChangeShapeType="1"/>
          </p:cNvSpPr>
          <p:nvPr/>
        </p:nvSpPr>
        <p:spPr bwMode="auto">
          <a:xfrm flipV="1">
            <a:off x="1509713" y="5233988"/>
            <a:ext cx="7200900" cy="254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84" name="Text Box 64"/>
          <p:cNvSpPr txBox="1">
            <a:spLocks noChangeArrowheads="1"/>
          </p:cNvSpPr>
          <p:nvPr/>
        </p:nvSpPr>
        <p:spPr bwMode="auto">
          <a:xfrm>
            <a:off x="2146300" y="1022350"/>
            <a:ext cx="490538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05/10</a:t>
            </a:r>
          </a:p>
        </p:txBody>
      </p:sp>
      <p:sp>
        <p:nvSpPr>
          <p:cNvPr id="92185" name="Text Box 66"/>
          <p:cNvSpPr txBox="1">
            <a:spLocks noChangeArrowheads="1"/>
          </p:cNvSpPr>
          <p:nvPr/>
        </p:nvSpPr>
        <p:spPr bwMode="auto">
          <a:xfrm>
            <a:off x="5973763" y="1035050"/>
            <a:ext cx="490537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06/12</a:t>
            </a:r>
          </a:p>
        </p:txBody>
      </p:sp>
      <p:sp>
        <p:nvSpPr>
          <p:cNvPr id="92186" name="Text Box 67"/>
          <p:cNvSpPr txBox="1">
            <a:spLocks noChangeArrowheads="1"/>
          </p:cNvSpPr>
          <p:nvPr/>
        </p:nvSpPr>
        <p:spPr bwMode="auto">
          <a:xfrm>
            <a:off x="285750" y="1252538"/>
            <a:ext cx="642938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Branding</a:t>
            </a:r>
          </a:p>
        </p:txBody>
      </p:sp>
      <p:sp>
        <p:nvSpPr>
          <p:cNvPr id="92187" name="Text Box 44"/>
          <p:cNvSpPr txBox="1">
            <a:spLocks noChangeArrowheads="1"/>
          </p:cNvSpPr>
          <p:nvPr/>
        </p:nvSpPr>
        <p:spPr bwMode="auto">
          <a:xfrm>
            <a:off x="5661025" y="4851400"/>
            <a:ext cx="1244600" cy="6842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85000"/>
              </a:spcAft>
              <a:buFontTx/>
              <a:buNone/>
            </a:pPr>
            <a:r>
              <a:rPr lang="en-US" altLang="en-US" sz="800">
                <a:latin typeface="Verdana" pitchFamily="34" charset="0"/>
              </a:rPr>
              <a:t>         06</a:t>
            </a:r>
            <a:r>
              <a:rPr lang="hu-HU" altLang="en-US" sz="800">
                <a:latin typeface="Verdana" pitchFamily="34" charset="0"/>
              </a:rPr>
              <a:t>/</a:t>
            </a:r>
            <a:r>
              <a:rPr lang="en-US" altLang="en-US" sz="800">
                <a:latin typeface="Verdana" pitchFamily="34" charset="0"/>
              </a:rPr>
              <a:t>12</a:t>
            </a:r>
            <a:endParaRPr lang="hu-HU" altLang="en-US" sz="8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Open source SW for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    Knights Corner</a:t>
            </a:r>
            <a:endParaRPr lang="hu-HU" altLang="en-US" sz="8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800">
              <a:latin typeface="Verdana" pitchFamily="34" charset="0"/>
            </a:endParaRPr>
          </a:p>
        </p:txBody>
      </p:sp>
      <p:sp>
        <p:nvSpPr>
          <p:cNvPr id="92188" name="Text Box 70"/>
          <p:cNvSpPr txBox="1">
            <a:spLocks noChangeArrowheads="1"/>
          </p:cNvSpPr>
          <p:nvPr/>
        </p:nvSpPr>
        <p:spPr bwMode="auto">
          <a:xfrm>
            <a:off x="193675" y="5111750"/>
            <a:ext cx="1063625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Software support</a:t>
            </a:r>
          </a:p>
        </p:txBody>
      </p:sp>
      <p:sp>
        <p:nvSpPr>
          <p:cNvPr id="92189" name="Text Box 45"/>
          <p:cNvSpPr txBox="1">
            <a:spLocks noChangeArrowheads="1"/>
          </p:cNvSpPr>
          <p:nvPr/>
        </p:nvSpPr>
        <p:spPr bwMode="auto">
          <a:xfrm>
            <a:off x="5715000" y="5065713"/>
            <a:ext cx="1122363" cy="358775"/>
          </a:xfrm>
          <a:prstGeom prst="rect">
            <a:avLst/>
          </a:prstGeom>
          <a:solidFill>
            <a:srgbClr val="FF0000">
              <a:alpha val="1098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800" b="1">
              <a:latin typeface="Verdana" pitchFamily="34" charset="0"/>
            </a:endParaRPr>
          </a:p>
        </p:txBody>
      </p:sp>
      <p:sp>
        <p:nvSpPr>
          <p:cNvPr id="92190" name="Rectangle 73"/>
          <p:cNvSpPr>
            <a:spLocks noChangeArrowheads="1"/>
          </p:cNvSpPr>
          <p:nvPr/>
        </p:nvSpPr>
        <p:spPr bwMode="auto">
          <a:xfrm>
            <a:off x="7085013" y="2525713"/>
            <a:ext cx="104140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Knights Corner</a:t>
            </a:r>
            <a:endParaRPr lang="hu-HU" altLang="en-US" sz="800" b="1">
              <a:latin typeface="Verdana" pitchFamily="34" charset="0"/>
            </a:endParaRPr>
          </a:p>
        </p:txBody>
      </p:sp>
      <p:sp>
        <p:nvSpPr>
          <p:cNvPr id="92191" name="Text Box 44"/>
          <p:cNvSpPr txBox="1">
            <a:spLocks noChangeArrowheads="1"/>
          </p:cNvSpPr>
          <p:nvPr/>
        </p:nvSpPr>
        <p:spPr bwMode="auto">
          <a:xfrm>
            <a:off x="7588250" y="2701925"/>
            <a:ext cx="1184275" cy="960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105000"/>
              </a:spcAft>
              <a:buFontTx/>
              <a:buNone/>
            </a:pPr>
            <a:r>
              <a:rPr lang="en-US" altLang="en-US" sz="800">
                <a:latin typeface="Verdana" pitchFamily="34" charset="0"/>
              </a:rPr>
              <a:t>         06</a:t>
            </a:r>
            <a:r>
              <a:rPr lang="hu-HU" altLang="en-US" sz="800">
                <a:latin typeface="Verdana" pitchFamily="34" charset="0"/>
              </a:rPr>
              <a:t>/</a:t>
            </a:r>
            <a:r>
              <a:rPr lang="en-US" altLang="en-US" sz="800">
                <a:latin typeface="Verdana" pitchFamily="34" charset="0"/>
              </a:rPr>
              <a:t>13</a:t>
            </a:r>
            <a:endParaRPr lang="hu-HU" altLang="en-US" sz="8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8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8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22 nm/57/61 cores</a:t>
            </a:r>
            <a:endParaRPr lang="hu-HU" altLang="en-US" sz="8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SP: na</a:t>
            </a:r>
            <a:endParaRPr lang="en-US" altLang="en-US" sz="800" baseline="300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DP: &gt; 1 TFLOPS</a:t>
            </a:r>
            <a:endParaRPr lang="hu-HU" altLang="en-US" sz="800">
              <a:latin typeface="Verdana" pitchFamily="34" charset="0"/>
            </a:endParaRPr>
          </a:p>
        </p:txBody>
      </p:sp>
      <p:sp>
        <p:nvSpPr>
          <p:cNvPr id="92192" name="Text Box 45"/>
          <p:cNvSpPr txBox="1">
            <a:spLocks noChangeArrowheads="1"/>
          </p:cNvSpPr>
          <p:nvPr/>
        </p:nvSpPr>
        <p:spPr bwMode="auto">
          <a:xfrm>
            <a:off x="7672388" y="2906713"/>
            <a:ext cx="1050925" cy="288925"/>
          </a:xfrm>
          <a:prstGeom prst="rect">
            <a:avLst/>
          </a:prstGeom>
          <a:solidFill>
            <a:srgbClr val="00CCFF">
              <a:alpha val="4705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Xeon Phi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3120/7120</a:t>
            </a:r>
            <a:endParaRPr lang="hu-HU" altLang="en-US" sz="800" b="1">
              <a:latin typeface="Verdana" pitchFamily="34" charset="0"/>
            </a:endParaRPr>
          </a:p>
        </p:txBody>
      </p:sp>
      <p:sp>
        <p:nvSpPr>
          <p:cNvPr id="92193" name="Text Box 45"/>
          <p:cNvSpPr txBox="1">
            <a:spLocks noChangeArrowheads="1"/>
          </p:cNvSpPr>
          <p:nvPr/>
        </p:nvSpPr>
        <p:spPr bwMode="auto">
          <a:xfrm>
            <a:off x="1868488" y="1898650"/>
            <a:ext cx="1050925" cy="288925"/>
          </a:xfrm>
          <a:prstGeom prst="rect">
            <a:avLst/>
          </a:prstGeom>
          <a:solidFill>
            <a:srgbClr val="00CCFF">
              <a:alpha val="4705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Knights Ferry</a:t>
            </a:r>
            <a:endParaRPr lang="hu-HU" altLang="en-US" sz="800" b="1">
              <a:latin typeface="Verdana" pitchFamily="34" charset="0"/>
            </a:endParaRPr>
          </a:p>
        </p:txBody>
      </p:sp>
      <p:sp>
        <p:nvSpPr>
          <p:cNvPr id="92194" name="Text Box 45"/>
          <p:cNvSpPr txBox="1">
            <a:spLocks noChangeArrowheads="1"/>
          </p:cNvSpPr>
          <p:nvPr/>
        </p:nvSpPr>
        <p:spPr bwMode="auto">
          <a:xfrm>
            <a:off x="1825625" y="2906713"/>
            <a:ext cx="1050925" cy="288925"/>
          </a:xfrm>
          <a:prstGeom prst="rect">
            <a:avLst/>
          </a:prstGeom>
          <a:solidFill>
            <a:srgbClr val="00CCFF">
              <a:alpha val="4705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Knights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Corner</a:t>
            </a:r>
            <a:endParaRPr lang="hu-HU" altLang="en-US" sz="800" b="1">
              <a:latin typeface="Verdana" pitchFamily="34" charset="0"/>
            </a:endParaRPr>
          </a:p>
        </p:txBody>
      </p:sp>
      <p:sp>
        <p:nvSpPr>
          <p:cNvPr id="92195" name="Text Box 80"/>
          <p:cNvSpPr txBox="1">
            <a:spLocks noChangeArrowheads="1"/>
          </p:cNvSpPr>
          <p:nvPr/>
        </p:nvSpPr>
        <p:spPr bwMode="auto">
          <a:xfrm>
            <a:off x="627063" y="6127750"/>
            <a:ext cx="73628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Figure: Overview of Intel’s Xeon Phi line (previously designated as the MIC line)</a:t>
            </a:r>
          </a:p>
        </p:txBody>
      </p:sp>
      <p:sp>
        <p:nvSpPr>
          <p:cNvPr id="92196" name="Line 81"/>
          <p:cNvSpPr>
            <a:spLocks noChangeShapeType="1"/>
          </p:cNvSpPr>
          <p:nvPr/>
        </p:nvSpPr>
        <p:spPr bwMode="auto">
          <a:xfrm>
            <a:off x="7126288" y="1484313"/>
            <a:ext cx="0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97" name="Text Box 44"/>
          <p:cNvSpPr txBox="1">
            <a:spLocks noChangeArrowheads="1"/>
          </p:cNvSpPr>
          <p:nvPr/>
        </p:nvSpPr>
        <p:spPr bwMode="auto">
          <a:xfrm>
            <a:off x="7483475" y="4340225"/>
            <a:ext cx="1246188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      14 nm/?? cores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      SP: na</a:t>
            </a:r>
            <a:endParaRPr lang="en-US" altLang="en-US" sz="800" baseline="300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      DP: ~ 3 TFLOPS</a:t>
            </a:r>
            <a:endParaRPr lang="hu-HU" altLang="en-US" sz="800">
              <a:latin typeface="Verdana" pitchFamily="34" charset="0"/>
            </a:endParaRPr>
          </a:p>
        </p:txBody>
      </p:sp>
      <p:sp>
        <p:nvSpPr>
          <p:cNvPr id="92198" name="Text Box 30"/>
          <p:cNvSpPr txBox="1">
            <a:spLocks noChangeArrowheads="1"/>
          </p:cNvSpPr>
          <p:nvPr/>
        </p:nvSpPr>
        <p:spPr bwMode="auto">
          <a:xfrm>
            <a:off x="7653338" y="4044950"/>
            <a:ext cx="1100137" cy="287338"/>
          </a:xfrm>
          <a:prstGeom prst="rect">
            <a:avLst/>
          </a:prstGeom>
          <a:solidFill>
            <a:srgbClr val="3366FF">
              <a:alpha val="45882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Xeon Phi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??</a:t>
            </a:r>
            <a:endParaRPr lang="hu-HU" altLang="en-US" sz="800" b="1">
              <a:latin typeface="Verdana" pitchFamily="34" charset="0"/>
            </a:endParaRPr>
          </a:p>
        </p:txBody>
      </p:sp>
      <p:sp>
        <p:nvSpPr>
          <p:cNvPr id="92199" name="Right Arrow 1"/>
          <p:cNvSpPr>
            <a:spLocks noChangeArrowheads="1"/>
          </p:cNvSpPr>
          <p:nvPr/>
        </p:nvSpPr>
        <p:spPr bwMode="auto">
          <a:xfrm>
            <a:off x="8753475" y="4148138"/>
            <a:ext cx="252413" cy="71437"/>
          </a:xfrm>
          <a:prstGeom prst="rightArrow">
            <a:avLst>
              <a:gd name="adj1" fmla="val 50000"/>
              <a:gd name="adj2" fmla="val 50481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400">
              <a:latin typeface="Verdana" pitchFamily="34" charset="0"/>
            </a:endParaRPr>
          </a:p>
        </p:txBody>
      </p:sp>
      <p:sp>
        <p:nvSpPr>
          <p:cNvPr id="92200" name="Oval 43"/>
          <p:cNvSpPr>
            <a:spLocks noChangeArrowheads="1"/>
          </p:cNvSpPr>
          <p:nvPr/>
        </p:nvSpPr>
        <p:spPr bwMode="auto">
          <a:xfrm>
            <a:off x="7529513" y="3535363"/>
            <a:ext cx="1368425" cy="1341437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92201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en-US" altLang="en-US" sz="1800">
                <a:solidFill>
                  <a:srgbClr val="FFFFFF"/>
                </a:solidFill>
                <a:latin typeface="Verdana" pitchFamily="34" charset="0"/>
              </a:rPr>
              <a:t>.</a:t>
            </a:r>
            <a:r>
              <a:rPr lang="hu-HU" altLang="en-US" sz="1800">
                <a:solidFill>
                  <a:srgbClr val="FFFFFF"/>
                </a:solidFill>
                <a:latin typeface="Verdana" pitchFamily="34" charset="0"/>
              </a:rPr>
              <a:t>2.4.1</a:t>
            </a:r>
            <a:r>
              <a:rPr lang="en-US" altLang="en-US" sz="1800">
                <a:solidFill>
                  <a:srgbClr val="FFFFFF"/>
                </a:solidFill>
                <a:latin typeface="Verdana" pitchFamily="34" charset="0"/>
              </a:rPr>
              <a:t> Intel’s Knights Ferry (12)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ChangeArrowheads="1"/>
          </p:cNvSpPr>
          <p:nvPr/>
        </p:nvSpPr>
        <p:spPr bwMode="auto">
          <a:xfrm>
            <a:off x="0" y="2152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93187" name="AutoShape 3"/>
          <p:cNvSpPr>
            <a:spLocks noChangeArrowheads="1"/>
          </p:cNvSpPr>
          <p:nvPr/>
        </p:nvSpPr>
        <p:spPr bwMode="auto">
          <a:xfrm>
            <a:off x="841375" y="1263650"/>
            <a:ext cx="7359650" cy="468313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Verdana" pitchFamily="34" charset="0"/>
              </a:rPr>
              <a:t>2.2.4.3 The Knights Corner line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4"/>
          <p:cNvSpPr txBox="1">
            <a:spLocks noChangeArrowheads="1"/>
          </p:cNvSpPr>
          <p:nvPr/>
        </p:nvSpPr>
        <p:spPr bwMode="auto">
          <a:xfrm>
            <a:off x="222250" y="673100"/>
            <a:ext cx="33782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3399"/>
                </a:solidFill>
                <a:latin typeface="Verdana" pitchFamily="34" charset="0"/>
              </a:rPr>
              <a:t>Intel’s way toward Xeon Phi </a:t>
            </a:r>
            <a:r>
              <a:rPr lang="en-US" altLang="en-US" sz="1400">
                <a:latin typeface="Verdana" pitchFamily="34" charset="0"/>
              </a:rPr>
              <a:t>[</a:t>
            </a:r>
            <a:r>
              <a:rPr lang="hu-HU" altLang="en-US" sz="1400">
                <a:latin typeface="Verdana" pitchFamily="34" charset="0"/>
              </a:rPr>
              <a:t>1</a:t>
            </a:r>
            <a:r>
              <a:rPr lang="en-US" altLang="en-US" sz="1400">
                <a:latin typeface="Verdana" pitchFamily="34" charset="0"/>
              </a:rPr>
              <a:t>]</a:t>
            </a:r>
          </a:p>
        </p:txBody>
      </p:sp>
      <p:pic>
        <p:nvPicPr>
          <p:cNvPr id="9421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268413"/>
            <a:ext cx="8893175" cy="481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4212" name="Text Box 8"/>
          <p:cNvSpPr txBox="1">
            <a:spLocks noChangeArrowheads="1"/>
          </p:cNvSpPr>
          <p:nvPr/>
        </p:nvSpPr>
        <p:spPr bwMode="auto">
          <a:xfrm>
            <a:off x="3260725" y="1936750"/>
            <a:ext cx="12382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Verdana" pitchFamily="34" charset="0"/>
              </a:rPr>
              <a:t>80 core Tile </a:t>
            </a:r>
          </a:p>
        </p:txBody>
      </p:sp>
      <p:sp>
        <p:nvSpPr>
          <p:cNvPr id="94213" name="Text Box 9"/>
          <p:cNvSpPr txBox="1">
            <a:spLocks noChangeArrowheads="1"/>
          </p:cNvSpPr>
          <p:nvPr/>
        </p:nvSpPr>
        <p:spPr bwMode="auto">
          <a:xfrm>
            <a:off x="5160963" y="1963738"/>
            <a:ext cx="56356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Verdana" pitchFamily="34" charset="0"/>
              </a:rPr>
              <a:t>SCC </a:t>
            </a:r>
          </a:p>
        </p:txBody>
      </p:sp>
      <p:sp>
        <p:nvSpPr>
          <p:cNvPr id="94214" name="Text Box 10"/>
          <p:cNvSpPr txBox="1">
            <a:spLocks noChangeArrowheads="1"/>
          </p:cNvSpPr>
          <p:nvPr/>
        </p:nvSpPr>
        <p:spPr bwMode="auto">
          <a:xfrm>
            <a:off x="6084888" y="1951038"/>
            <a:ext cx="13398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Verdana" pitchFamily="34" charset="0"/>
              </a:rPr>
              <a:t>Knights Ferry</a:t>
            </a:r>
          </a:p>
        </p:txBody>
      </p:sp>
      <p:sp>
        <p:nvSpPr>
          <p:cNvPr id="94215" name="Text Box 11"/>
          <p:cNvSpPr txBox="1">
            <a:spLocks noChangeArrowheads="1"/>
          </p:cNvSpPr>
          <p:nvPr/>
        </p:nvSpPr>
        <p:spPr bwMode="auto">
          <a:xfrm>
            <a:off x="7389813" y="1773238"/>
            <a:ext cx="1465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Verdana" pitchFamily="34" charset="0"/>
              </a:rPr>
              <a:t>Knights Corner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Verdana" pitchFamily="34" charset="0"/>
              </a:rPr>
              <a:t>Xeon Phi </a:t>
            </a:r>
          </a:p>
        </p:txBody>
      </p:sp>
      <p:sp>
        <p:nvSpPr>
          <p:cNvPr id="94216" name="Oval 12"/>
          <p:cNvSpPr>
            <a:spLocks noChangeArrowheads="1"/>
          </p:cNvSpPr>
          <p:nvPr/>
        </p:nvSpPr>
        <p:spPr bwMode="auto">
          <a:xfrm>
            <a:off x="7418388" y="1268413"/>
            <a:ext cx="1511300" cy="4824412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94217" name="Oval 13"/>
          <p:cNvSpPr>
            <a:spLocks noChangeArrowheads="1"/>
          </p:cNvSpPr>
          <p:nvPr/>
        </p:nvSpPr>
        <p:spPr bwMode="auto">
          <a:xfrm>
            <a:off x="1162050" y="4652963"/>
            <a:ext cx="1144588" cy="1223962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94218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.</a:t>
            </a: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2.4.2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 Intel’s Knights Corner line (1)</a:t>
            </a:r>
          </a:p>
        </p:txBody>
      </p:sp>
      <p:sp>
        <p:nvSpPr>
          <p:cNvPr id="94219" name="Oval 10"/>
          <p:cNvSpPr>
            <a:spLocks noChangeArrowheads="1"/>
          </p:cNvSpPr>
          <p:nvPr/>
        </p:nvSpPr>
        <p:spPr bwMode="auto">
          <a:xfrm>
            <a:off x="5930900" y="4689475"/>
            <a:ext cx="1333500" cy="1119188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40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 Box 5"/>
          <p:cNvSpPr txBox="1">
            <a:spLocks noChangeArrowheads="1"/>
          </p:cNvSpPr>
          <p:nvPr/>
        </p:nvSpPr>
        <p:spPr bwMode="auto">
          <a:xfrm>
            <a:off x="225425" y="1054100"/>
            <a:ext cx="903446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Next, in 11/2012 Intel introduced the </a:t>
            </a:r>
            <a:r>
              <a:rPr lang="en-US" altLang="en-US" sz="1400">
                <a:solidFill>
                  <a:srgbClr val="0000CC"/>
                </a:solidFill>
                <a:latin typeface="Verdana" pitchFamily="34" charset="0"/>
              </a:rPr>
              <a:t>first commercial product of the Xeon Phi line</a:t>
            </a:r>
            <a:r>
              <a:rPr lang="en-US" altLang="en-US" sz="1400">
                <a:latin typeface="Verdana" pitchFamily="34" charset="0"/>
              </a:rPr>
              <a:t>, designated as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CC"/>
                </a:solidFill>
                <a:latin typeface="Verdana" pitchFamily="34" charset="0"/>
              </a:rPr>
              <a:t> </a:t>
            </a:r>
            <a:r>
              <a:rPr lang="en-US" altLang="en-US" sz="1400">
                <a:latin typeface="Verdana" pitchFamily="34" charset="0"/>
              </a:rPr>
              <a:t> the </a:t>
            </a:r>
            <a:r>
              <a:rPr lang="en-US" altLang="en-US" sz="1400">
                <a:solidFill>
                  <a:srgbClr val="FF3300"/>
                </a:solidFill>
                <a:latin typeface="Verdana" pitchFamily="34" charset="0"/>
              </a:rPr>
              <a:t>Xeon Phi 5110P </a:t>
            </a:r>
            <a:r>
              <a:rPr lang="en-US" altLang="en-US" sz="1400">
                <a:latin typeface="Verdana" pitchFamily="34" charset="0"/>
              </a:rPr>
              <a:t>with immediate availability, as shown in the next Figure.</a:t>
            </a:r>
          </a:p>
        </p:txBody>
      </p:sp>
      <p:sp>
        <p:nvSpPr>
          <p:cNvPr id="95235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.</a:t>
            </a: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2.4.2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 Intel’s Knights Corner line (2)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8438" y="677863"/>
            <a:ext cx="331787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b="1" dirty="0">
                <a:solidFill>
                  <a:schemeClr val="accent6"/>
                </a:solidFill>
              </a:rPr>
              <a:t>2.2.4.3 The Knights Corner line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Line 6"/>
          <p:cNvSpPr>
            <a:spLocks noChangeShapeType="1"/>
          </p:cNvSpPr>
          <p:nvPr/>
        </p:nvSpPr>
        <p:spPr bwMode="auto">
          <a:xfrm flipH="1">
            <a:off x="3444875" y="1377950"/>
            <a:ext cx="0" cy="43211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59" name="Line 9"/>
          <p:cNvSpPr>
            <a:spLocks noChangeShapeType="1"/>
          </p:cNvSpPr>
          <p:nvPr/>
        </p:nvSpPr>
        <p:spPr bwMode="auto">
          <a:xfrm flipH="1">
            <a:off x="5300663" y="1395413"/>
            <a:ext cx="0" cy="43227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60" name="Line 10"/>
          <p:cNvSpPr>
            <a:spLocks noChangeShapeType="1"/>
          </p:cNvSpPr>
          <p:nvPr/>
        </p:nvSpPr>
        <p:spPr bwMode="auto">
          <a:xfrm>
            <a:off x="1509713" y="1954213"/>
            <a:ext cx="7127875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61" name="Line 11"/>
          <p:cNvSpPr>
            <a:spLocks noChangeShapeType="1"/>
          </p:cNvSpPr>
          <p:nvPr/>
        </p:nvSpPr>
        <p:spPr bwMode="auto">
          <a:xfrm flipV="1">
            <a:off x="1509713" y="2951163"/>
            <a:ext cx="7200900" cy="47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62" name="Line 13"/>
          <p:cNvSpPr>
            <a:spLocks noChangeShapeType="1"/>
          </p:cNvSpPr>
          <p:nvPr/>
        </p:nvSpPr>
        <p:spPr bwMode="auto">
          <a:xfrm>
            <a:off x="1509713" y="4114800"/>
            <a:ext cx="6143625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63" name="Text Box 14"/>
          <p:cNvSpPr txBox="1">
            <a:spLocks noChangeArrowheads="1"/>
          </p:cNvSpPr>
          <p:nvPr/>
        </p:nvSpPr>
        <p:spPr bwMode="auto">
          <a:xfrm>
            <a:off x="220663" y="1846263"/>
            <a:ext cx="801687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Prototype</a:t>
            </a:r>
            <a:endParaRPr lang="hu-HU" altLang="en-US" sz="1000">
              <a:latin typeface="Verdana" pitchFamily="34" charset="0"/>
            </a:endParaRPr>
          </a:p>
        </p:txBody>
      </p:sp>
      <p:sp>
        <p:nvSpPr>
          <p:cNvPr id="96264" name="Text Box 15"/>
          <p:cNvSpPr txBox="1">
            <a:spLocks noChangeArrowheads="1"/>
          </p:cNvSpPr>
          <p:nvPr/>
        </p:nvSpPr>
        <p:spPr bwMode="auto">
          <a:xfrm>
            <a:off x="177800" y="2808288"/>
            <a:ext cx="1042988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1. generation</a:t>
            </a:r>
            <a:endParaRPr lang="hu-HU" altLang="en-US" sz="1000">
              <a:latin typeface="Verdana" pitchFamily="34" charset="0"/>
            </a:endParaRPr>
          </a:p>
        </p:txBody>
      </p:sp>
      <p:sp>
        <p:nvSpPr>
          <p:cNvPr id="96265" name="Text Box 16"/>
          <p:cNvSpPr txBox="1">
            <a:spLocks noChangeArrowheads="1"/>
          </p:cNvSpPr>
          <p:nvPr/>
        </p:nvSpPr>
        <p:spPr bwMode="auto">
          <a:xfrm>
            <a:off x="104775" y="3960813"/>
            <a:ext cx="1042988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2. generation</a:t>
            </a:r>
            <a:endParaRPr lang="hu-HU" altLang="en-US" sz="1000">
              <a:latin typeface="Verdana" pitchFamily="34" charset="0"/>
            </a:endParaRPr>
          </a:p>
        </p:txBody>
      </p:sp>
      <p:sp>
        <p:nvSpPr>
          <p:cNvPr id="96266" name="Text Box 18"/>
          <p:cNvSpPr txBox="1">
            <a:spLocks noChangeArrowheads="1"/>
          </p:cNvSpPr>
          <p:nvPr/>
        </p:nvSpPr>
        <p:spPr bwMode="auto">
          <a:xfrm>
            <a:off x="2081213" y="5499100"/>
            <a:ext cx="508000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latin typeface="Verdana" pitchFamily="34" charset="0"/>
              </a:rPr>
              <a:t>20</a:t>
            </a:r>
            <a:r>
              <a:rPr lang="en-US" altLang="en-US" sz="1000">
                <a:latin typeface="Verdana" pitchFamily="34" charset="0"/>
              </a:rPr>
              <a:t>10</a:t>
            </a:r>
            <a:endParaRPr lang="hu-HU" altLang="en-US" sz="1000">
              <a:latin typeface="Verdana" pitchFamily="34" charset="0"/>
            </a:endParaRPr>
          </a:p>
        </p:txBody>
      </p:sp>
      <p:sp>
        <p:nvSpPr>
          <p:cNvPr id="96267" name="Text Box 19"/>
          <p:cNvSpPr txBox="1">
            <a:spLocks noChangeArrowheads="1"/>
          </p:cNvSpPr>
          <p:nvPr/>
        </p:nvSpPr>
        <p:spPr bwMode="auto">
          <a:xfrm>
            <a:off x="4102100" y="5499100"/>
            <a:ext cx="508000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latin typeface="Verdana" pitchFamily="34" charset="0"/>
              </a:rPr>
              <a:t>20</a:t>
            </a:r>
            <a:r>
              <a:rPr lang="en-US" altLang="en-US" sz="1000">
                <a:latin typeface="Verdana" pitchFamily="34" charset="0"/>
              </a:rPr>
              <a:t>11</a:t>
            </a:r>
            <a:endParaRPr lang="hu-HU" altLang="en-US" sz="1000">
              <a:latin typeface="Verdana" pitchFamily="34" charset="0"/>
            </a:endParaRPr>
          </a:p>
        </p:txBody>
      </p:sp>
      <p:sp>
        <p:nvSpPr>
          <p:cNvPr id="96268" name="Text Box 29"/>
          <p:cNvSpPr txBox="1">
            <a:spLocks noChangeArrowheads="1"/>
          </p:cNvSpPr>
          <p:nvPr/>
        </p:nvSpPr>
        <p:spPr bwMode="auto">
          <a:xfrm>
            <a:off x="7653338" y="3587750"/>
            <a:ext cx="1122362" cy="3635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800" b="1">
                <a:latin typeface="Verdana" pitchFamily="34" charset="0"/>
              </a:rPr>
              <a:t>Knights Landing</a:t>
            </a:r>
          </a:p>
          <a:p>
            <a:pPr algn="ctr"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800">
                <a:latin typeface="Verdana" pitchFamily="34" charset="0"/>
              </a:rPr>
              <a:t>2015</a:t>
            </a:r>
            <a:endParaRPr lang="hu-HU" altLang="en-US" sz="800" b="1">
              <a:latin typeface="Verdana" pitchFamily="34" charset="0"/>
            </a:endParaRPr>
          </a:p>
        </p:txBody>
      </p:sp>
      <p:sp>
        <p:nvSpPr>
          <p:cNvPr id="96269" name="Text Box 38"/>
          <p:cNvSpPr txBox="1">
            <a:spLocks noChangeArrowheads="1"/>
          </p:cNvSpPr>
          <p:nvPr/>
        </p:nvSpPr>
        <p:spPr bwMode="auto">
          <a:xfrm>
            <a:off x="1812925" y="1593850"/>
            <a:ext cx="1092200" cy="977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125000"/>
              </a:spcAft>
              <a:buFontTx/>
              <a:buNone/>
            </a:pPr>
            <a:r>
              <a:rPr lang="en-US" altLang="en-US" sz="800">
                <a:latin typeface="Verdana" pitchFamily="34" charset="0"/>
              </a:rPr>
              <a:t> 05</a:t>
            </a:r>
            <a:r>
              <a:rPr lang="hu-HU" altLang="en-US" sz="800">
                <a:latin typeface="Verdana" pitchFamily="34" charset="0"/>
              </a:rPr>
              <a:t>/</a:t>
            </a:r>
            <a:r>
              <a:rPr lang="en-US" altLang="en-US" sz="800">
                <a:latin typeface="Verdana" pitchFamily="34" charset="0"/>
              </a:rPr>
              <a:t>10</a:t>
            </a:r>
            <a:endParaRPr lang="hu-HU" altLang="en-US" sz="80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80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80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45 nm/32 cores</a:t>
            </a:r>
            <a:endParaRPr lang="hu-HU" altLang="en-US" sz="80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SP: 0.75</a:t>
            </a:r>
            <a:r>
              <a:rPr lang="hu-HU" altLang="en-US" sz="800">
                <a:latin typeface="Verdana" pitchFamily="34" charset="0"/>
              </a:rPr>
              <a:t> </a:t>
            </a:r>
            <a:r>
              <a:rPr lang="en-US" altLang="en-US" sz="800">
                <a:latin typeface="Verdana" pitchFamily="34" charset="0"/>
              </a:rPr>
              <a:t> TF</a:t>
            </a:r>
            <a:r>
              <a:rPr lang="hu-HU" altLang="en-US" sz="800">
                <a:latin typeface="Verdana" pitchFamily="34" charset="0"/>
              </a:rPr>
              <a:t>LOPS</a:t>
            </a:r>
            <a:endParaRPr lang="en-US" altLang="en-US" sz="800" baseline="3000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DP: --</a:t>
            </a:r>
            <a:endParaRPr lang="hu-HU" altLang="en-US" sz="800">
              <a:latin typeface="Verdana" pitchFamily="34" charset="0"/>
            </a:endParaRPr>
          </a:p>
        </p:txBody>
      </p:sp>
      <p:sp>
        <p:nvSpPr>
          <p:cNvPr id="96270" name="Text Box 67"/>
          <p:cNvSpPr txBox="1">
            <a:spLocks noChangeArrowheads="1"/>
          </p:cNvSpPr>
          <p:nvPr/>
        </p:nvSpPr>
        <p:spPr bwMode="auto">
          <a:xfrm>
            <a:off x="1384300" y="1090613"/>
            <a:ext cx="21050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100" b="1">
                <a:latin typeface="Verdana" pitchFamily="34" charset="0"/>
              </a:rPr>
              <a:t>MIC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100" b="1">
                <a:latin typeface="Verdana" pitchFamily="34" charset="0"/>
              </a:rPr>
              <a:t> (Many </a:t>
            </a:r>
            <a:r>
              <a:rPr lang="en-US" altLang="en-US" sz="1000" b="1">
                <a:latin typeface="Verdana" pitchFamily="34" charset="0"/>
              </a:rPr>
              <a:t>Integrated</a:t>
            </a:r>
            <a:r>
              <a:rPr lang="en-US" altLang="en-US" sz="1100" b="1">
                <a:latin typeface="Verdana" pitchFamily="34" charset="0"/>
              </a:rPr>
              <a:t> Cores)</a:t>
            </a:r>
            <a:endParaRPr lang="en-US" altLang="en-US" sz="1100">
              <a:latin typeface="Verdana" pitchFamily="34" charset="0"/>
            </a:endParaRPr>
          </a:p>
        </p:txBody>
      </p:sp>
      <p:sp>
        <p:nvSpPr>
          <p:cNvPr id="96271" name="Text Box 18"/>
          <p:cNvSpPr txBox="1">
            <a:spLocks noChangeArrowheads="1"/>
          </p:cNvSpPr>
          <p:nvPr/>
        </p:nvSpPr>
        <p:spPr bwMode="auto">
          <a:xfrm>
            <a:off x="5973763" y="5499100"/>
            <a:ext cx="508000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latin typeface="Verdana" pitchFamily="34" charset="0"/>
              </a:rPr>
              <a:t>20</a:t>
            </a:r>
            <a:r>
              <a:rPr lang="en-US" altLang="en-US" sz="1000">
                <a:latin typeface="Verdana" pitchFamily="34" charset="0"/>
              </a:rPr>
              <a:t>12</a:t>
            </a:r>
            <a:endParaRPr lang="hu-HU" altLang="en-US" sz="1000">
              <a:latin typeface="Verdana" pitchFamily="34" charset="0"/>
            </a:endParaRPr>
          </a:p>
        </p:txBody>
      </p:sp>
      <p:sp>
        <p:nvSpPr>
          <p:cNvPr id="96272" name="Text Box 41"/>
          <p:cNvSpPr txBox="1">
            <a:spLocks noChangeArrowheads="1"/>
          </p:cNvSpPr>
          <p:nvPr/>
        </p:nvSpPr>
        <p:spPr bwMode="auto">
          <a:xfrm>
            <a:off x="1814513" y="2595563"/>
            <a:ext cx="1089025" cy="8683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130000"/>
              </a:spcAft>
              <a:buFontTx/>
              <a:buNone/>
            </a:pPr>
            <a:r>
              <a:rPr lang="en-US" altLang="en-US" sz="800">
                <a:latin typeface="Verdana" pitchFamily="34" charset="0"/>
              </a:rPr>
              <a:t>05</a:t>
            </a:r>
            <a:r>
              <a:rPr lang="hu-HU" altLang="en-US" sz="800">
                <a:latin typeface="Verdana" pitchFamily="34" charset="0"/>
              </a:rPr>
              <a:t>/</a:t>
            </a:r>
            <a:r>
              <a:rPr lang="en-US" altLang="en-US" sz="800">
                <a:latin typeface="Verdana" pitchFamily="34" charset="0"/>
              </a:rPr>
              <a:t>10</a:t>
            </a:r>
            <a:endParaRPr lang="hu-HU" altLang="en-US" sz="80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80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80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22 nm/&gt;50 cores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(announced)</a:t>
            </a:r>
            <a:endParaRPr lang="hu-HU" altLang="en-US" sz="800">
              <a:latin typeface="Verdana" pitchFamily="34" charset="0"/>
            </a:endParaRPr>
          </a:p>
        </p:txBody>
      </p:sp>
      <p:sp>
        <p:nvSpPr>
          <p:cNvPr id="96273" name="Text Box 44"/>
          <p:cNvSpPr txBox="1">
            <a:spLocks noChangeArrowheads="1"/>
          </p:cNvSpPr>
          <p:nvPr/>
        </p:nvSpPr>
        <p:spPr bwMode="auto">
          <a:xfrm>
            <a:off x="6375400" y="2608263"/>
            <a:ext cx="998538" cy="954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105000"/>
              </a:spcAft>
              <a:buFontTx/>
              <a:buNone/>
            </a:pPr>
            <a:r>
              <a:rPr lang="en-US" altLang="en-US" sz="800">
                <a:latin typeface="Verdana" pitchFamily="34" charset="0"/>
              </a:rPr>
              <a:t>         11</a:t>
            </a:r>
            <a:r>
              <a:rPr lang="hu-HU" altLang="en-US" sz="800">
                <a:latin typeface="Verdana" pitchFamily="34" charset="0"/>
              </a:rPr>
              <a:t>/</a:t>
            </a:r>
            <a:r>
              <a:rPr lang="en-US" altLang="en-US" sz="800">
                <a:latin typeface="Verdana" pitchFamily="34" charset="0"/>
              </a:rPr>
              <a:t>12</a:t>
            </a:r>
            <a:endParaRPr lang="hu-HU" altLang="en-US" sz="8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8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8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22 nm/60 cores</a:t>
            </a:r>
            <a:endParaRPr lang="hu-HU" altLang="en-US" sz="8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SP: na</a:t>
            </a:r>
            <a:endParaRPr lang="en-US" altLang="en-US" sz="800" baseline="300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DP: 1.0 TFLOPS</a:t>
            </a:r>
            <a:endParaRPr lang="hu-HU" altLang="en-US" sz="800">
              <a:latin typeface="Verdana" pitchFamily="34" charset="0"/>
            </a:endParaRPr>
          </a:p>
        </p:txBody>
      </p:sp>
      <p:sp>
        <p:nvSpPr>
          <p:cNvPr id="96274" name="Text Box 45"/>
          <p:cNvSpPr txBox="1">
            <a:spLocks noChangeArrowheads="1"/>
          </p:cNvSpPr>
          <p:nvPr/>
        </p:nvSpPr>
        <p:spPr bwMode="auto">
          <a:xfrm>
            <a:off x="6418263" y="2817813"/>
            <a:ext cx="1050925" cy="288925"/>
          </a:xfrm>
          <a:prstGeom prst="rect">
            <a:avLst/>
          </a:prstGeom>
          <a:solidFill>
            <a:srgbClr val="00CCFF">
              <a:alpha val="4705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Xeon Phi 5110P</a:t>
            </a:r>
            <a:endParaRPr lang="hu-HU" altLang="en-US" sz="800" b="1">
              <a:latin typeface="Verdana" pitchFamily="34" charset="0"/>
            </a:endParaRPr>
          </a:p>
        </p:txBody>
      </p:sp>
      <p:sp>
        <p:nvSpPr>
          <p:cNvPr id="96275" name="Text Box 67"/>
          <p:cNvSpPr txBox="1">
            <a:spLocks noChangeArrowheads="1"/>
          </p:cNvSpPr>
          <p:nvPr/>
        </p:nvSpPr>
        <p:spPr bwMode="auto">
          <a:xfrm>
            <a:off x="5746750" y="1052513"/>
            <a:ext cx="103187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100">
                <a:latin typeface="Verdana" pitchFamily="34" charset="0"/>
              </a:rPr>
              <a:t>Renamed to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100" b="1">
                <a:latin typeface="Verdana" pitchFamily="34" charset="0"/>
              </a:rPr>
              <a:t>Xeon Phi</a:t>
            </a:r>
            <a:endParaRPr lang="en-US" altLang="en-US" sz="1100">
              <a:latin typeface="Verdana" pitchFamily="34" charset="0"/>
            </a:endParaRPr>
          </a:p>
        </p:txBody>
      </p:sp>
      <p:sp>
        <p:nvSpPr>
          <p:cNvPr id="96276" name="Line 9"/>
          <p:cNvSpPr>
            <a:spLocks noChangeShapeType="1"/>
          </p:cNvSpPr>
          <p:nvPr/>
        </p:nvSpPr>
        <p:spPr bwMode="auto">
          <a:xfrm flipH="1">
            <a:off x="7126288" y="3700463"/>
            <a:ext cx="0" cy="19986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77" name="Text Box 18"/>
          <p:cNvSpPr txBox="1">
            <a:spLocks noChangeArrowheads="1"/>
          </p:cNvSpPr>
          <p:nvPr/>
        </p:nvSpPr>
        <p:spPr bwMode="auto">
          <a:xfrm>
            <a:off x="7697788" y="5489575"/>
            <a:ext cx="508000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latin typeface="Verdana" pitchFamily="34" charset="0"/>
              </a:rPr>
              <a:t>20</a:t>
            </a:r>
            <a:r>
              <a:rPr lang="en-US" altLang="en-US" sz="1000">
                <a:latin typeface="Verdana" pitchFamily="34" charset="0"/>
              </a:rPr>
              <a:t>13</a:t>
            </a:r>
            <a:endParaRPr lang="hu-HU" altLang="en-US" sz="1000">
              <a:latin typeface="Verdana" pitchFamily="34" charset="0"/>
            </a:endParaRPr>
          </a:p>
        </p:txBody>
      </p:sp>
      <p:sp>
        <p:nvSpPr>
          <p:cNvPr id="96278" name="Line 6"/>
          <p:cNvSpPr>
            <a:spLocks noChangeShapeType="1"/>
          </p:cNvSpPr>
          <p:nvPr/>
        </p:nvSpPr>
        <p:spPr bwMode="auto">
          <a:xfrm flipH="1">
            <a:off x="1509713" y="1363663"/>
            <a:ext cx="0" cy="43354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79" name="Line 13"/>
          <p:cNvSpPr>
            <a:spLocks noChangeShapeType="1"/>
          </p:cNvSpPr>
          <p:nvPr/>
        </p:nvSpPr>
        <p:spPr bwMode="auto">
          <a:xfrm flipV="1">
            <a:off x="1509713" y="5145088"/>
            <a:ext cx="7200900" cy="254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80" name="Text Box 64"/>
          <p:cNvSpPr txBox="1">
            <a:spLocks noChangeArrowheads="1"/>
          </p:cNvSpPr>
          <p:nvPr/>
        </p:nvSpPr>
        <p:spPr bwMode="auto">
          <a:xfrm>
            <a:off x="2146300" y="933450"/>
            <a:ext cx="490538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05/10</a:t>
            </a:r>
          </a:p>
        </p:txBody>
      </p:sp>
      <p:sp>
        <p:nvSpPr>
          <p:cNvPr id="96281" name="Text Box 66"/>
          <p:cNvSpPr txBox="1">
            <a:spLocks noChangeArrowheads="1"/>
          </p:cNvSpPr>
          <p:nvPr/>
        </p:nvSpPr>
        <p:spPr bwMode="auto">
          <a:xfrm>
            <a:off x="5973763" y="946150"/>
            <a:ext cx="490537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06/12</a:t>
            </a:r>
          </a:p>
        </p:txBody>
      </p:sp>
      <p:sp>
        <p:nvSpPr>
          <p:cNvPr id="96282" name="Text Box 67"/>
          <p:cNvSpPr txBox="1">
            <a:spLocks noChangeArrowheads="1"/>
          </p:cNvSpPr>
          <p:nvPr/>
        </p:nvSpPr>
        <p:spPr bwMode="auto">
          <a:xfrm>
            <a:off x="285750" y="1163638"/>
            <a:ext cx="642938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Branding</a:t>
            </a:r>
          </a:p>
        </p:txBody>
      </p:sp>
      <p:sp>
        <p:nvSpPr>
          <p:cNvPr id="96283" name="Text Box 44"/>
          <p:cNvSpPr txBox="1">
            <a:spLocks noChangeArrowheads="1"/>
          </p:cNvSpPr>
          <p:nvPr/>
        </p:nvSpPr>
        <p:spPr bwMode="auto">
          <a:xfrm>
            <a:off x="5661025" y="4762500"/>
            <a:ext cx="1244600" cy="6842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85000"/>
              </a:spcAft>
              <a:buFontTx/>
              <a:buNone/>
            </a:pPr>
            <a:r>
              <a:rPr lang="en-US" altLang="en-US" sz="800">
                <a:latin typeface="Verdana" pitchFamily="34" charset="0"/>
              </a:rPr>
              <a:t>         06</a:t>
            </a:r>
            <a:r>
              <a:rPr lang="hu-HU" altLang="en-US" sz="800">
                <a:latin typeface="Verdana" pitchFamily="34" charset="0"/>
              </a:rPr>
              <a:t>/</a:t>
            </a:r>
            <a:r>
              <a:rPr lang="en-US" altLang="en-US" sz="800">
                <a:latin typeface="Verdana" pitchFamily="34" charset="0"/>
              </a:rPr>
              <a:t>12</a:t>
            </a:r>
            <a:endParaRPr lang="hu-HU" altLang="en-US" sz="8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Open source SW for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    Knights Corner</a:t>
            </a:r>
            <a:endParaRPr lang="hu-HU" altLang="en-US" sz="8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800">
              <a:latin typeface="Verdana" pitchFamily="34" charset="0"/>
            </a:endParaRPr>
          </a:p>
        </p:txBody>
      </p:sp>
      <p:sp>
        <p:nvSpPr>
          <p:cNvPr id="96284" name="Text Box 70"/>
          <p:cNvSpPr txBox="1">
            <a:spLocks noChangeArrowheads="1"/>
          </p:cNvSpPr>
          <p:nvPr/>
        </p:nvSpPr>
        <p:spPr bwMode="auto">
          <a:xfrm>
            <a:off x="193675" y="5022850"/>
            <a:ext cx="1063625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Software support</a:t>
            </a:r>
          </a:p>
        </p:txBody>
      </p:sp>
      <p:sp>
        <p:nvSpPr>
          <p:cNvPr id="96285" name="Text Box 45"/>
          <p:cNvSpPr txBox="1">
            <a:spLocks noChangeArrowheads="1"/>
          </p:cNvSpPr>
          <p:nvPr/>
        </p:nvSpPr>
        <p:spPr bwMode="auto">
          <a:xfrm>
            <a:off x="5715000" y="4976813"/>
            <a:ext cx="1122363" cy="358775"/>
          </a:xfrm>
          <a:prstGeom prst="rect">
            <a:avLst/>
          </a:prstGeom>
          <a:solidFill>
            <a:srgbClr val="FF0000">
              <a:alpha val="1098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800" b="1">
              <a:latin typeface="Verdana" pitchFamily="34" charset="0"/>
            </a:endParaRPr>
          </a:p>
        </p:txBody>
      </p:sp>
      <p:sp>
        <p:nvSpPr>
          <p:cNvPr id="96286" name="Rectangle 73"/>
          <p:cNvSpPr>
            <a:spLocks noChangeArrowheads="1"/>
          </p:cNvSpPr>
          <p:nvPr/>
        </p:nvSpPr>
        <p:spPr bwMode="auto">
          <a:xfrm>
            <a:off x="7085013" y="2436813"/>
            <a:ext cx="104140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Knights Corner</a:t>
            </a:r>
            <a:endParaRPr lang="hu-HU" altLang="en-US" sz="800" b="1">
              <a:latin typeface="Verdana" pitchFamily="34" charset="0"/>
            </a:endParaRPr>
          </a:p>
        </p:txBody>
      </p:sp>
      <p:sp>
        <p:nvSpPr>
          <p:cNvPr id="96287" name="Text Box 44"/>
          <p:cNvSpPr txBox="1">
            <a:spLocks noChangeArrowheads="1"/>
          </p:cNvSpPr>
          <p:nvPr/>
        </p:nvSpPr>
        <p:spPr bwMode="auto">
          <a:xfrm>
            <a:off x="7588250" y="2613025"/>
            <a:ext cx="1184275" cy="960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105000"/>
              </a:spcAft>
              <a:buFontTx/>
              <a:buNone/>
            </a:pPr>
            <a:r>
              <a:rPr lang="en-US" altLang="en-US" sz="800">
                <a:latin typeface="Verdana" pitchFamily="34" charset="0"/>
              </a:rPr>
              <a:t>         06</a:t>
            </a:r>
            <a:r>
              <a:rPr lang="hu-HU" altLang="en-US" sz="800">
                <a:latin typeface="Verdana" pitchFamily="34" charset="0"/>
              </a:rPr>
              <a:t>/</a:t>
            </a:r>
            <a:r>
              <a:rPr lang="en-US" altLang="en-US" sz="800">
                <a:latin typeface="Verdana" pitchFamily="34" charset="0"/>
              </a:rPr>
              <a:t>13</a:t>
            </a:r>
            <a:endParaRPr lang="hu-HU" altLang="en-US" sz="8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8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8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22 nm/57/61 cores</a:t>
            </a:r>
            <a:endParaRPr lang="hu-HU" altLang="en-US" sz="8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SP: na</a:t>
            </a:r>
            <a:endParaRPr lang="en-US" altLang="en-US" sz="800" baseline="300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DP: &gt; 1 TFLOPS</a:t>
            </a:r>
            <a:endParaRPr lang="hu-HU" altLang="en-US" sz="800">
              <a:latin typeface="Verdana" pitchFamily="34" charset="0"/>
            </a:endParaRPr>
          </a:p>
        </p:txBody>
      </p:sp>
      <p:sp>
        <p:nvSpPr>
          <p:cNvPr id="96288" name="Text Box 45"/>
          <p:cNvSpPr txBox="1">
            <a:spLocks noChangeArrowheads="1"/>
          </p:cNvSpPr>
          <p:nvPr/>
        </p:nvSpPr>
        <p:spPr bwMode="auto">
          <a:xfrm>
            <a:off x="7672388" y="2817813"/>
            <a:ext cx="1050925" cy="288925"/>
          </a:xfrm>
          <a:prstGeom prst="rect">
            <a:avLst/>
          </a:prstGeom>
          <a:solidFill>
            <a:srgbClr val="00CCFF">
              <a:alpha val="4705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Xeon Phi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3120/7120</a:t>
            </a:r>
            <a:endParaRPr lang="hu-HU" altLang="en-US" sz="800" b="1">
              <a:latin typeface="Verdana" pitchFamily="34" charset="0"/>
            </a:endParaRPr>
          </a:p>
        </p:txBody>
      </p:sp>
      <p:sp>
        <p:nvSpPr>
          <p:cNvPr id="96289" name="Text Box 45"/>
          <p:cNvSpPr txBox="1">
            <a:spLocks noChangeArrowheads="1"/>
          </p:cNvSpPr>
          <p:nvPr/>
        </p:nvSpPr>
        <p:spPr bwMode="auto">
          <a:xfrm>
            <a:off x="1868488" y="1809750"/>
            <a:ext cx="1050925" cy="288925"/>
          </a:xfrm>
          <a:prstGeom prst="rect">
            <a:avLst/>
          </a:prstGeom>
          <a:solidFill>
            <a:srgbClr val="00CCFF">
              <a:alpha val="4705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Knights Ferry</a:t>
            </a:r>
            <a:endParaRPr lang="hu-HU" altLang="en-US" sz="800" b="1">
              <a:latin typeface="Verdana" pitchFamily="34" charset="0"/>
            </a:endParaRPr>
          </a:p>
        </p:txBody>
      </p:sp>
      <p:sp>
        <p:nvSpPr>
          <p:cNvPr id="96290" name="Text Box 45"/>
          <p:cNvSpPr txBox="1">
            <a:spLocks noChangeArrowheads="1"/>
          </p:cNvSpPr>
          <p:nvPr/>
        </p:nvSpPr>
        <p:spPr bwMode="auto">
          <a:xfrm>
            <a:off x="1825625" y="2817813"/>
            <a:ext cx="1050925" cy="288925"/>
          </a:xfrm>
          <a:prstGeom prst="rect">
            <a:avLst/>
          </a:prstGeom>
          <a:solidFill>
            <a:srgbClr val="00CCFF">
              <a:alpha val="4705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Knights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Corner</a:t>
            </a:r>
            <a:endParaRPr lang="hu-HU" altLang="en-US" sz="800" b="1">
              <a:latin typeface="Verdana" pitchFamily="34" charset="0"/>
            </a:endParaRPr>
          </a:p>
        </p:txBody>
      </p:sp>
      <p:sp>
        <p:nvSpPr>
          <p:cNvPr id="96291" name="Text Box 80"/>
          <p:cNvSpPr txBox="1">
            <a:spLocks noChangeArrowheads="1"/>
          </p:cNvSpPr>
          <p:nvPr/>
        </p:nvSpPr>
        <p:spPr bwMode="auto">
          <a:xfrm>
            <a:off x="627063" y="6038850"/>
            <a:ext cx="73628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Figure: Overview of Intel’s Xeon Phi line (previously designated as the MIC line)</a:t>
            </a:r>
          </a:p>
        </p:txBody>
      </p:sp>
      <p:sp>
        <p:nvSpPr>
          <p:cNvPr id="96292" name="Line 81"/>
          <p:cNvSpPr>
            <a:spLocks noChangeShapeType="1"/>
          </p:cNvSpPr>
          <p:nvPr/>
        </p:nvSpPr>
        <p:spPr bwMode="auto">
          <a:xfrm>
            <a:off x="7126288" y="1395413"/>
            <a:ext cx="0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93" name="Text Box 44"/>
          <p:cNvSpPr txBox="1">
            <a:spLocks noChangeArrowheads="1"/>
          </p:cNvSpPr>
          <p:nvPr/>
        </p:nvSpPr>
        <p:spPr bwMode="auto">
          <a:xfrm>
            <a:off x="7483475" y="4251325"/>
            <a:ext cx="1246188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      14 nm/?? cores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      SP: na</a:t>
            </a:r>
            <a:endParaRPr lang="en-US" altLang="en-US" sz="800" baseline="3000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latin typeface="Verdana" pitchFamily="34" charset="0"/>
              </a:rPr>
              <a:t>      DP: ~ 3 TFLOPS</a:t>
            </a:r>
            <a:endParaRPr lang="hu-HU" altLang="en-US" sz="800">
              <a:latin typeface="Verdana" pitchFamily="34" charset="0"/>
            </a:endParaRPr>
          </a:p>
        </p:txBody>
      </p:sp>
      <p:sp>
        <p:nvSpPr>
          <p:cNvPr id="96294" name="Text Box 30"/>
          <p:cNvSpPr txBox="1">
            <a:spLocks noChangeArrowheads="1"/>
          </p:cNvSpPr>
          <p:nvPr/>
        </p:nvSpPr>
        <p:spPr bwMode="auto">
          <a:xfrm>
            <a:off x="7653338" y="3968750"/>
            <a:ext cx="1100137" cy="287338"/>
          </a:xfrm>
          <a:prstGeom prst="rect">
            <a:avLst/>
          </a:prstGeom>
          <a:solidFill>
            <a:srgbClr val="3366FF">
              <a:alpha val="45882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Xeon Phi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latin typeface="Verdana" pitchFamily="34" charset="0"/>
              </a:rPr>
              <a:t>??</a:t>
            </a:r>
            <a:endParaRPr lang="hu-HU" altLang="en-US" sz="800" b="1">
              <a:latin typeface="Verdana" pitchFamily="34" charset="0"/>
            </a:endParaRPr>
          </a:p>
        </p:txBody>
      </p:sp>
      <p:sp>
        <p:nvSpPr>
          <p:cNvPr id="96295" name="Right Arrow 1"/>
          <p:cNvSpPr>
            <a:spLocks noChangeArrowheads="1"/>
          </p:cNvSpPr>
          <p:nvPr/>
        </p:nvSpPr>
        <p:spPr bwMode="auto">
          <a:xfrm>
            <a:off x="8753475" y="4071938"/>
            <a:ext cx="252413" cy="71437"/>
          </a:xfrm>
          <a:prstGeom prst="rightArrow">
            <a:avLst>
              <a:gd name="adj1" fmla="val 50000"/>
              <a:gd name="adj2" fmla="val 50481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400">
              <a:latin typeface="Verdana" pitchFamily="34" charset="0"/>
            </a:endParaRPr>
          </a:p>
        </p:txBody>
      </p:sp>
      <p:sp>
        <p:nvSpPr>
          <p:cNvPr id="96296" name="Oval 43"/>
          <p:cNvSpPr>
            <a:spLocks noChangeArrowheads="1"/>
          </p:cNvSpPr>
          <p:nvPr/>
        </p:nvSpPr>
        <p:spPr bwMode="auto">
          <a:xfrm>
            <a:off x="6215063" y="2520950"/>
            <a:ext cx="1331912" cy="1119188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400">
              <a:latin typeface="Verdana" pitchFamily="34" charset="0"/>
            </a:endParaRPr>
          </a:p>
        </p:txBody>
      </p:sp>
      <p:sp>
        <p:nvSpPr>
          <p:cNvPr id="96297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.</a:t>
            </a: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2.4.2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 Intel’s Knights Corner line (3)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4"/>
          <p:cNvSpPr txBox="1">
            <a:spLocks noChangeArrowheads="1"/>
          </p:cNvSpPr>
          <p:nvPr/>
        </p:nvSpPr>
        <p:spPr bwMode="auto">
          <a:xfrm>
            <a:off x="215900" y="671513"/>
            <a:ext cx="82994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3399"/>
                </a:solidFill>
                <a:latin typeface="Verdana" pitchFamily="34" charset="0"/>
              </a:rPr>
              <a:t>Target application area and programming environment of the Xeon Phi family </a:t>
            </a:r>
            <a:r>
              <a:rPr lang="en-US" altLang="en-US" sz="1400">
                <a:latin typeface="Verdana" pitchFamily="34" charset="0"/>
              </a:rPr>
              <a:t>[</a:t>
            </a:r>
            <a:r>
              <a:rPr lang="hu-HU" altLang="en-US" sz="1400">
                <a:latin typeface="Verdana" pitchFamily="34" charset="0"/>
              </a:rPr>
              <a:t>6</a:t>
            </a:r>
            <a:r>
              <a:rPr lang="en-US" altLang="en-US" sz="1400">
                <a:latin typeface="Verdana" pitchFamily="34" charset="0"/>
              </a:rPr>
              <a:t>]</a:t>
            </a:r>
          </a:p>
        </p:txBody>
      </p:sp>
      <p:sp>
        <p:nvSpPr>
          <p:cNvPr id="97283" name="Text Box 5"/>
          <p:cNvSpPr txBox="1">
            <a:spLocks noChangeArrowheads="1"/>
          </p:cNvSpPr>
          <p:nvPr/>
        </p:nvSpPr>
        <p:spPr bwMode="auto">
          <a:xfrm>
            <a:off x="215900" y="1274763"/>
            <a:ext cx="22479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3300"/>
                </a:solidFill>
                <a:latin typeface="Verdana" pitchFamily="34" charset="0"/>
              </a:rPr>
              <a:t>Target application area</a:t>
            </a:r>
          </a:p>
        </p:txBody>
      </p:sp>
      <p:sp>
        <p:nvSpPr>
          <p:cNvPr id="97284" name="Text Box 6"/>
          <p:cNvSpPr txBox="1">
            <a:spLocks noChangeArrowheads="1"/>
          </p:cNvSpPr>
          <p:nvPr/>
        </p:nvSpPr>
        <p:spPr bwMode="auto">
          <a:xfrm>
            <a:off x="411163" y="1563688"/>
            <a:ext cx="2851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CC"/>
                </a:solidFill>
                <a:latin typeface="Verdana" pitchFamily="34" charset="0"/>
              </a:rPr>
              <a:t>Highly parallel HPC workloads</a:t>
            </a:r>
          </a:p>
        </p:txBody>
      </p:sp>
      <p:sp>
        <p:nvSpPr>
          <p:cNvPr id="88069" name="Text Box 7"/>
          <p:cNvSpPr txBox="1">
            <a:spLocks noChangeArrowheads="1"/>
          </p:cNvSpPr>
          <p:nvPr/>
        </p:nvSpPr>
        <p:spPr bwMode="auto">
          <a:xfrm>
            <a:off x="215900" y="1857375"/>
            <a:ext cx="25828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3300"/>
                </a:solidFill>
                <a:latin typeface="Verdana" pitchFamily="34" charset="0"/>
              </a:rPr>
              <a:t>Programming environment</a:t>
            </a:r>
          </a:p>
        </p:txBody>
      </p:sp>
      <p:sp>
        <p:nvSpPr>
          <p:cNvPr id="88070" name="Text Box 9"/>
          <p:cNvSpPr txBox="1">
            <a:spLocks noChangeArrowheads="1"/>
          </p:cNvSpPr>
          <p:nvPr/>
        </p:nvSpPr>
        <p:spPr bwMode="auto">
          <a:xfrm>
            <a:off x="395288" y="2144713"/>
            <a:ext cx="467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CC"/>
                </a:solidFill>
                <a:latin typeface="Verdana" pitchFamily="34" charset="0"/>
              </a:rPr>
              <a:t>It is a general purpose programming environment</a:t>
            </a:r>
          </a:p>
        </p:txBody>
      </p:sp>
      <p:sp>
        <p:nvSpPr>
          <p:cNvPr id="88071" name="Text Box 10"/>
          <p:cNvSpPr txBox="1">
            <a:spLocks noChangeArrowheads="1"/>
          </p:cNvSpPr>
          <p:nvPr/>
        </p:nvSpPr>
        <p:spPr bwMode="auto">
          <a:xfrm>
            <a:off x="658813" y="2420938"/>
            <a:ext cx="7202487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15000"/>
              </a:spcAft>
            </a:pPr>
            <a:r>
              <a:rPr lang="en-US" altLang="en-US" sz="1400">
                <a:latin typeface="Verdana" pitchFamily="34" charset="0"/>
              </a:rPr>
              <a:t> Runs under Linux</a:t>
            </a:r>
          </a:p>
          <a:p>
            <a:pPr eaLnBrk="1" hangingPunct="1">
              <a:spcBef>
                <a:spcPct val="0"/>
              </a:spcBef>
              <a:spcAft>
                <a:spcPct val="15000"/>
              </a:spcAft>
            </a:pPr>
            <a:r>
              <a:rPr lang="en-US" altLang="en-US" sz="1400">
                <a:latin typeface="Verdana" pitchFamily="34" charset="0"/>
              </a:rPr>
              <a:t> Runs applications written in Fortran, C, C++, OpenCL 1.2 (in 2/2013 Beta)…</a:t>
            </a:r>
          </a:p>
          <a:p>
            <a:pPr eaLnBrk="1" hangingPunct="1">
              <a:spcBef>
                <a:spcPct val="0"/>
              </a:spcBef>
              <a:spcAft>
                <a:spcPct val="15000"/>
              </a:spcAft>
            </a:pPr>
            <a:r>
              <a:rPr lang="en-US" altLang="en-US" sz="1400">
                <a:latin typeface="Verdana" pitchFamily="34" charset="0"/>
              </a:rPr>
              <a:t> Supports x86 memory model</a:t>
            </a:r>
          </a:p>
          <a:p>
            <a:pPr eaLnBrk="1" hangingPunct="1">
              <a:spcBef>
                <a:spcPct val="0"/>
              </a:spcBef>
              <a:spcAft>
                <a:spcPct val="15000"/>
              </a:spcAft>
            </a:pPr>
            <a:r>
              <a:rPr lang="en-US" altLang="en-US" sz="1400">
                <a:latin typeface="Verdana" pitchFamily="34" charset="0"/>
              </a:rPr>
              <a:t> x86 design tools (libraries, compilers, Intel’s VTune, debuggers etc.)</a:t>
            </a:r>
          </a:p>
        </p:txBody>
      </p:sp>
      <p:sp>
        <p:nvSpPr>
          <p:cNvPr id="97288" name="Text Box 10"/>
          <p:cNvSpPr txBox="1">
            <a:spLocks noChangeArrowheads="1"/>
          </p:cNvSpPr>
          <p:nvPr/>
        </p:nvSpPr>
        <p:spPr bwMode="auto">
          <a:xfrm>
            <a:off x="212725" y="1009650"/>
            <a:ext cx="19367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Launched: </a:t>
            </a:r>
            <a:r>
              <a:rPr lang="en-US" altLang="en-US" sz="1400">
                <a:solidFill>
                  <a:srgbClr val="0000CC"/>
                </a:solidFill>
                <a:latin typeface="Verdana" pitchFamily="34" charset="0"/>
              </a:rPr>
              <a:t>11/2012</a:t>
            </a:r>
          </a:p>
        </p:txBody>
      </p:sp>
      <p:sp>
        <p:nvSpPr>
          <p:cNvPr id="97289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.</a:t>
            </a: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2.4.2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 Intel’s Knights Corner line (4)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8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8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8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8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8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8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9" grpId="0"/>
      <p:bldP spid="88070" grpId="0"/>
      <p:bldP spid="88071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Box 4"/>
          <p:cNvSpPr txBox="1">
            <a:spLocks noChangeArrowheads="1"/>
          </p:cNvSpPr>
          <p:nvPr/>
        </p:nvSpPr>
        <p:spPr bwMode="auto">
          <a:xfrm>
            <a:off x="217488" y="671513"/>
            <a:ext cx="62674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3399"/>
                </a:solidFill>
                <a:latin typeface="Verdana" pitchFamily="34" charset="0"/>
              </a:rPr>
              <a:t>First introduced or disclosed models of the Xeon Phi line </a:t>
            </a:r>
            <a:r>
              <a:rPr lang="en-US" altLang="en-US" sz="1400">
                <a:latin typeface="Verdana" pitchFamily="34" charset="0"/>
              </a:rPr>
              <a:t>[</a:t>
            </a:r>
            <a:r>
              <a:rPr lang="hu-HU" altLang="en-US" sz="1400">
                <a:latin typeface="Verdana" pitchFamily="34" charset="0"/>
              </a:rPr>
              <a:t>7</a:t>
            </a:r>
            <a:r>
              <a:rPr lang="en-US" altLang="en-US" sz="1400">
                <a:latin typeface="Verdana" pitchFamily="34" charset="0"/>
              </a:rPr>
              <a:t>]</a:t>
            </a:r>
          </a:p>
        </p:txBody>
      </p:sp>
      <p:sp>
        <p:nvSpPr>
          <p:cNvPr id="98307" name="Text Box 8"/>
          <p:cNvSpPr txBox="1">
            <a:spLocks noChangeArrowheads="1"/>
          </p:cNvSpPr>
          <p:nvPr/>
        </p:nvSpPr>
        <p:spPr bwMode="auto">
          <a:xfrm>
            <a:off x="190500" y="5645150"/>
            <a:ext cx="8747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3300"/>
                </a:solidFill>
                <a:latin typeface="Verdana" pitchFamily="34" charset="0"/>
              </a:rPr>
              <a:t>Remark</a:t>
            </a:r>
          </a:p>
        </p:txBody>
      </p:sp>
      <p:sp>
        <p:nvSpPr>
          <p:cNvPr id="98308" name="Text Box 9"/>
          <p:cNvSpPr txBox="1">
            <a:spLocks noChangeArrowheads="1"/>
          </p:cNvSpPr>
          <p:nvPr/>
        </p:nvSpPr>
        <p:spPr bwMode="auto">
          <a:xfrm>
            <a:off x="190500" y="5935663"/>
            <a:ext cx="907891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The SE10P/X subfamilies are intended for customized products, like those used in supercomputers,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  such as the </a:t>
            </a:r>
            <a:r>
              <a:rPr lang="en-US" altLang="en-US" sz="1400" b="1" i="1">
                <a:latin typeface="Verdana" pitchFamily="34" charset="0"/>
              </a:rPr>
              <a:t>TACC</a:t>
            </a:r>
            <a:r>
              <a:rPr lang="en-US" altLang="en-US" sz="1400">
                <a:latin typeface="Verdana" pitchFamily="34" charset="0"/>
              </a:rPr>
              <a:t> Stampede, built in Texas Advanced Computing Center (2012). </a:t>
            </a:r>
          </a:p>
        </p:txBody>
      </p:sp>
      <p:grpSp>
        <p:nvGrpSpPr>
          <p:cNvPr id="98309" name="Group 10"/>
          <p:cNvGrpSpPr>
            <a:grpSpLocks/>
          </p:cNvGrpSpPr>
          <p:nvPr/>
        </p:nvGrpSpPr>
        <p:grpSpPr bwMode="auto">
          <a:xfrm>
            <a:off x="827088" y="1144588"/>
            <a:ext cx="7267575" cy="4300537"/>
            <a:chOff x="521" y="721"/>
            <a:chExt cx="4578" cy="2709"/>
          </a:xfrm>
        </p:grpSpPr>
        <p:pic>
          <p:nvPicPr>
            <p:cNvPr id="98311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" y="721"/>
              <a:ext cx="4578" cy="27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8312" name="Text Box 8"/>
            <p:cNvSpPr txBox="1">
              <a:spLocks noChangeArrowheads="1"/>
            </p:cNvSpPr>
            <p:nvPr/>
          </p:nvSpPr>
          <p:spPr bwMode="auto">
            <a:xfrm>
              <a:off x="3767" y="1468"/>
              <a:ext cx="424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latin typeface="Verdana" pitchFamily="34" charset="0"/>
                </a:rPr>
                <a:t>(nx1/2)</a:t>
              </a:r>
            </a:p>
          </p:txBody>
        </p:sp>
        <p:sp>
          <p:nvSpPr>
            <p:cNvPr id="98313" name="Text Box 9"/>
            <p:cNvSpPr txBox="1">
              <a:spLocks noChangeArrowheads="1"/>
            </p:cNvSpPr>
            <p:nvPr/>
          </p:nvSpPr>
          <p:spPr bwMode="auto">
            <a:xfrm>
              <a:off x="1981" y="1420"/>
              <a:ext cx="167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latin typeface="Verdana" pitchFamily="34" charset="0"/>
                </a:rPr>
                <a:t>n</a:t>
              </a:r>
            </a:p>
          </p:txBody>
        </p:sp>
      </p:grpSp>
      <p:sp>
        <p:nvSpPr>
          <p:cNvPr id="98310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.</a:t>
            </a: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2.4.2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 Intel’s Knights Corner line (5)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140"/>
          <p:cNvSpPr txBox="1">
            <a:spLocks noChangeArrowheads="1"/>
          </p:cNvSpPr>
          <p:nvPr/>
        </p:nvSpPr>
        <p:spPr bwMode="auto">
          <a:xfrm>
            <a:off x="2036763" y="6508750"/>
            <a:ext cx="52530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Table</a:t>
            </a:r>
            <a:r>
              <a:rPr lang="hu-HU" altLang="en-US" sz="1400">
                <a:solidFill>
                  <a:srgbClr val="000000"/>
                </a:solidFill>
              </a:rPr>
              <a:t> 4.1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: Main features of Intel’s Xeon Phi line [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</a:rPr>
              <a:t>8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], [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</a:rPr>
              <a:t>13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</a:rPr>
              <a:t>]</a:t>
            </a:r>
          </a:p>
        </p:txBody>
      </p:sp>
      <p:graphicFrame>
        <p:nvGraphicFramePr>
          <p:cNvPr id="157699" name="Group 3"/>
          <p:cNvGraphicFramePr>
            <a:graphicFrameLocks noGrp="1"/>
          </p:cNvGraphicFramePr>
          <p:nvPr/>
        </p:nvGraphicFramePr>
        <p:xfrm>
          <a:off x="692150" y="692150"/>
          <a:ext cx="7683500" cy="5702311"/>
        </p:xfrm>
        <a:graphic>
          <a:graphicData uri="http://schemas.openxmlformats.org/drawingml/2006/table">
            <a:tbl>
              <a:tblPr/>
              <a:tblGrid>
                <a:gridCol w="1829027"/>
                <a:gridCol w="1558000"/>
                <a:gridCol w="1432157"/>
                <a:gridCol w="1432158"/>
                <a:gridCol w="1432158"/>
              </a:tblGrid>
              <a:tr h="230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Intel’s Xeon Phi, formerly Many Integrated Cores (MIC) line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Core type</a:t>
                      </a: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Knights Ferry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5110P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3120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7120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Based</a:t>
                      </a:r>
                      <a:r>
                        <a:rPr kumimoji="0" lang="hu-H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hu-H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on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Aubrey Isle core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Introduction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</a:t>
                      </a:r>
                      <a:r>
                        <a:rPr kumimoji="0" lang="hu-H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/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2010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11/2012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06/2013 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06/2013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Processor</a:t>
                      </a:r>
                      <a:endParaRPr kumimoji="0" lang="hu-H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04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Technology/no. of transistors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45 nm/2300 mtrs/684 mm</a:t>
                      </a:r>
                      <a:r>
                        <a:rPr kumimoji="0" lang="en-US" sz="1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endParaRPr kumimoji="0" lang="hu-HU" sz="10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22 nm/ 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~ 5 000 mtrs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22 nm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22 nm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04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Core count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57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61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04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Threads/core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04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Core frequency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Up to 1.2 GHz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1.053 GHz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1.1 GHz.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1.238 GHz.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L2/core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904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256 kByte/core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04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512 kByte/core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512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kB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/core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512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kB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/core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Peak FP32 performance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904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 0.75 TFLOPS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04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n.a.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n.a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n.a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Peak FP64 performance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--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1.01 TFLOPS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1.003 TFLOPS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 1.2 TFLOPŐS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968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Memory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31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Mem. 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clock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 GT/s?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 GT/s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 GT/s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5.5 GT/s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68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No. of memory channels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Up to 16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Up to 12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Up to 16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Mem. bandwidth </a:t>
                      </a: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160 GB/s?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320 GB/s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240 GB/s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352 GB/s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Mem. size</a:t>
                      </a: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 or 2 GByte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 GByte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 GB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16 GB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Mem. type</a:t>
                      </a: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GDDR5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GDDR5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GDDR5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GDDR5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System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ECC</a:t>
                      </a: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no ECC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ECC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ECC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ECC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Interface</a:t>
                      </a: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PCIex2.016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PCIe2.0x16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PCIe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2.0x16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PCIe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2.0x16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Slot request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Single slot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Single slot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n.a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n.a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Cooling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Active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Active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Passive / Active cooling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Passive / Active cooling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Power (max)</a:t>
                      </a: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300 W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245 W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300 W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300 W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9480" name="Rounded Rectangle 1"/>
          <p:cNvSpPr>
            <a:spLocks noChangeArrowheads="1"/>
          </p:cNvSpPr>
          <p:nvPr/>
        </p:nvSpPr>
        <p:spPr bwMode="auto">
          <a:xfrm>
            <a:off x="4076700" y="957263"/>
            <a:ext cx="1433513" cy="5418137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400">
              <a:latin typeface="Verdana" pitchFamily="34" charset="0"/>
            </a:endParaRPr>
          </a:p>
        </p:txBody>
      </p:sp>
      <p:sp>
        <p:nvSpPr>
          <p:cNvPr id="99481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.</a:t>
            </a: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2.4.2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 Intel’s Knights Corner line (6)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74" name="Object 3"/>
          <p:cNvGraphicFramePr>
            <a:graphicFrameLocks noChangeAspect="1"/>
          </p:cNvGraphicFramePr>
          <p:nvPr/>
        </p:nvGraphicFramePr>
        <p:xfrm>
          <a:off x="1336675" y="976313"/>
          <a:ext cx="6516688" cy="4913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29" name="Bitmap Image" r:id="rId3" imgW="8802329" imgH="6638095" progId="Paint.Picture">
                  <p:embed/>
                </p:oleObj>
              </mc:Choice>
              <mc:Fallback>
                <p:oleObj name="Bitmap Image" r:id="rId3" imgW="8802329" imgH="6638095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6675" y="976313"/>
                        <a:ext cx="6516688" cy="4913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5" name="Text Box 4"/>
          <p:cNvSpPr txBox="1">
            <a:spLocks noChangeArrowheads="1"/>
          </p:cNvSpPr>
          <p:nvPr/>
        </p:nvSpPr>
        <p:spPr bwMode="auto">
          <a:xfrm>
            <a:off x="1300163" y="6219825"/>
            <a:ext cx="65881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400">
                <a:latin typeface="Verdana" pitchFamily="34" charset="0"/>
              </a:rPr>
              <a:t>1.2 ábra: Intel többmagos processzorainak robbanásszerű elterjedése</a:t>
            </a:r>
          </a:p>
        </p:txBody>
      </p:sp>
      <p:sp>
        <p:nvSpPr>
          <p:cNvPr id="2867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mtClean="0"/>
              <a:t>1. </a:t>
            </a:r>
            <a:r>
              <a:rPr lang="en-US" altLang="en-US" smtClean="0"/>
              <a:t>Többmagos processzorok megjelenésének szükségszerűsége (5)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ext Box 5"/>
          <p:cNvSpPr txBox="1">
            <a:spLocks noChangeArrowheads="1"/>
          </p:cNvSpPr>
          <p:nvPr/>
        </p:nvSpPr>
        <p:spPr bwMode="auto">
          <a:xfrm>
            <a:off x="217488" y="669925"/>
            <a:ext cx="5741987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3399"/>
                </a:solidFill>
                <a:latin typeface="Verdana" pitchFamily="34" charset="0"/>
              </a:rPr>
              <a:t>The system layout of the Knights Corner (KCN) DPA </a:t>
            </a:r>
            <a:r>
              <a:rPr lang="en-US" altLang="en-US" sz="1400">
                <a:latin typeface="Verdana" pitchFamily="34" charset="0"/>
              </a:rPr>
              <a:t>[</a:t>
            </a:r>
            <a:r>
              <a:rPr lang="hu-HU" altLang="en-US" sz="1400">
                <a:latin typeface="Verdana" pitchFamily="34" charset="0"/>
              </a:rPr>
              <a:t>6</a:t>
            </a:r>
            <a:r>
              <a:rPr lang="en-US" altLang="en-US" sz="1400">
                <a:latin typeface="Verdana" pitchFamily="34" charset="0"/>
              </a:rPr>
              <a:t>]</a:t>
            </a:r>
          </a:p>
        </p:txBody>
      </p:sp>
      <p:pic>
        <p:nvPicPr>
          <p:cNvPr id="10035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97000"/>
            <a:ext cx="9004300" cy="443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6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.</a:t>
            </a: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2.4.2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 Intel’s Knights Corner line (7)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" t="12424" r="7436" b="5460"/>
          <a:stretch>
            <a:fillRect/>
          </a:stretch>
        </p:blipFill>
        <p:spPr bwMode="auto">
          <a:xfrm>
            <a:off x="1258888" y="2058988"/>
            <a:ext cx="6265862" cy="424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1379" name="Text Box 5"/>
          <p:cNvSpPr txBox="1">
            <a:spLocks noChangeArrowheads="1"/>
          </p:cNvSpPr>
          <p:nvPr/>
        </p:nvSpPr>
        <p:spPr bwMode="auto">
          <a:xfrm>
            <a:off x="244475" y="671513"/>
            <a:ext cx="4500563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3399"/>
                </a:solidFill>
                <a:latin typeface="Verdana" pitchFamily="34" charset="0"/>
              </a:rPr>
              <a:t>The microarchitecture of Knights Corner </a:t>
            </a:r>
            <a:r>
              <a:rPr lang="en-US" altLang="en-US" sz="1400">
                <a:latin typeface="Verdana" pitchFamily="34" charset="0"/>
              </a:rPr>
              <a:t>[]</a:t>
            </a:r>
          </a:p>
        </p:txBody>
      </p:sp>
      <p:sp>
        <p:nvSpPr>
          <p:cNvPr id="101380" name="Text Box 6"/>
          <p:cNvSpPr txBox="1">
            <a:spLocks noChangeArrowheads="1"/>
          </p:cNvSpPr>
          <p:nvPr/>
        </p:nvSpPr>
        <p:spPr bwMode="auto">
          <a:xfrm>
            <a:off x="244475" y="1023938"/>
            <a:ext cx="8632825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It is a </a:t>
            </a:r>
            <a:r>
              <a:rPr lang="en-US" altLang="en-US" sz="1400">
                <a:solidFill>
                  <a:srgbClr val="FF3300"/>
                </a:solidFill>
                <a:latin typeface="Verdana" pitchFamily="34" charset="0"/>
              </a:rPr>
              <a:t>bidirectional, ring based architecture</a:t>
            </a:r>
            <a:r>
              <a:rPr lang="en-US" altLang="en-US" sz="1400">
                <a:latin typeface="Verdana" pitchFamily="34" charset="0"/>
              </a:rPr>
              <a:t> like the predecessors Larrabee and Knights Ferry,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  with an </a:t>
            </a:r>
            <a:r>
              <a:rPr lang="en-US" altLang="en-US" sz="1400">
                <a:solidFill>
                  <a:srgbClr val="0000CC"/>
                </a:solidFill>
                <a:latin typeface="Verdana" pitchFamily="34" charset="0"/>
              </a:rPr>
              <a:t>increased number (60/61) of significantly enhanced Pentium cores</a:t>
            </a:r>
            <a:r>
              <a:rPr lang="en-US" altLang="en-US" sz="1400">
                <a:latin typeface="Verdana" pitchFamily="34" charset="0"/>
              </a:rPr>
              <a:t> and  a </a:t>
            </a:r>
            <a:r>
              <a:rPr lang="en-US" altLang="en-US" sz="1400">
                <a:solidFill>
                  <a:srgbClr val="0000CC"/>
                </a:solidFill>
                <a:latin typeface="Verdana" pitchFamily="34" charset="0"/>
              </a:rPr>
              <a:t>coherent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CC"/>
                </a:solidFill>
                <a:latin typeface="Verdana" pitchFamily="34" charset="0"/>
              </a:rPr>
              <a:t>  L2 cache</a:t>
            </a:r>
            <a:r>
              <a:rPr lang="en-US" altLang="en-US" sz="1400">
                <a:latin typeface="Verdana" pitchFamily="34" charset="0"/>
              </a:rPr>
              <a:t> built up of 256 kB/core segments, as shown below.</a:t>
            </a:r>
          </a:p>
        </p:txBody>
      </p:sp>
      <p:sp>
        <p:nvSpPr>
          <p:cNvPr id="101381" name="Text Box 7"/>
          <p:cNvSpPr txBox="1">
            <a:spLocks noChangeArrowheads="1"/>
          </p:cNvSpPr>
          <p:nvPr/>
        </p:nvSpPr>
        <p:spPr bwMode="auto">
          <a:xfrm>
            <a:off x="2179638" y="6465888"/>
            <a:ext cx="4856162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Figure: The microarchitecture of Knights Corner [</a:t>
            </a:r>
            <a:r>
              <a:rPr lang="hu-HU" altLang="en-US" sz="1400">
                <a:latin typeface="Verdana" pitchFamily="34" charset="0"/>
              </a:rPr>
              <a:t>6</a:t>
            </a:r>
            <a:r>
              <a:rPr lang="en-US" altLang="en-US" sz="1400">
                <a:latin typeface="Verdana" pitchFamily="34" charset="0"/>
              </a:rPr>
              <a:t>]</a:t>
            </a:r>
          </a:p>
        </p:txBody>
      </p:sp>
      <p:sp>
        <p:nvSpPr>
          <p:cNvPr id="101382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.</a:t>
            </a: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2.4.2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 Intel’s Knights Corner line (8)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ext Box 5"/>
          <p:cNvSpPr txBox="1">
            <a:spLocks noChangeArrowheads="1"/>
          </p:cNvSpPr>
          <p:nvPr/>
        </p:nvSpPr>
        <p:spPr bwMode="auto">
          <a:xfrm>
            <a:off x="231775" y="669925"/>
            <a:ext cx="50990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3399"/>
                </a:solidFill>
                <a:latin typeface="Verdana" pitchFamily="34" charset="0"/>
              </a:rPr>
              <a:t>The layout of the ring interconnect on the die</a:t>
            </a:r>
            <a:r>
              <a:rPr lang="en-US" altLang="en-US" sz="1400">
                <a:latin typeface="Verdana" pitchFamily="34" charset="0"/>
              </a:rPr>
              <a:t> [</a:t>
            </a:r>
            <a:r>
              <a:rPr lang="hu-HU" altLang="en-US" sz="1400">
                <a:latin typeface="Verdana" pitchFamily="34" charset="0"/>
              </a:rPr>
              <a:t>8</a:t>
            </a:r>
            <a:r>
              <a:rPr lang="en-US" altLang="en-US" sz="1400">
                <a:latin typeface="Verdana" pitchFamily="34" charset="0"/>
              </a:rPr>
              <a:t>]</a:t>
            </a:r>
          </a:p>
        </p:txBody>
      </p:sp>
      <p:pic>
        <p:nvPicPr>
          <p:cNvPr id="1024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1249363"/>
            <a:ext cx="8239125" cy="501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4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.</a:t>
            </a: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2.4.2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 Intel’s Knights Corner line (9)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4"/>
          <p:cNvSpPr txBox="1">
            <a:spLocks noChangeArrowheads="1"/>
          </p:cNvSpPr>
          <p:nvPr/>
        </p:nvSpPr>
        <p:spPr bwMode="auto">
          <a:xfrm>
            <a:off x="403225" y="135255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103427" name="Text Box 5"/>
          <p:cNvSpPr txBox="1">
            <a:spLocks noChangeArrowheads="1"/>
          </p:cNvSpPr>
          <p:nvPr/>
        </p:nvSpPr>
        <p:spPr bwMode="auto">
          <a:xfrm>
            <a:off x="212725" y="1428750"/>
            <a:ext cx="32829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bg1"/>
                </a:solidFill>
                <a:latin typeface="Verdana" pitchFamily="34" charset="0"/>
              </a:rPr>
              <a:t>Heavily customized Pentium P54C </a:t>
            </a:r>
          </a:p>
        </p:txBody>
      </p:sp>
      <p:sp>
        <p:nvSpPr>
          <p:cNvPr id="103428" name="Text Box 7"/>
          <p:cNvSpPr txBox="1">
            <a:spLocks noChangeArrowheads="1"/>
          </p:cNvSpPr>
          <p:nvPr/>
        </p:nvSpPr>
        <p:spPr bwMode="auto">
          <a:xfrm>
            <a:off x="215900" y="671513"/>
            <a:ext cx="512127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3399"/>
                </a:solidFill>
                <a:latin typeface="Verdana" pitchFamily="34" charset="0"/>
              </a:rPr>
              <a:t>Block diagram of a core of the Knights Corner</a:t>
            </a:r>
            <a:r>
              <a:rPr lang="en-US" altLang="en-US" sz="1400">
                <a:latin typeface="Verdana" pitchFamily="34" charset="0"/>
              </a:rPr>
              <a:t> [</a:t>
            </a:r>
            <a:r>
              <a:rPr lang="hu-HU" altLang="en-US" sz="1400">
                <a:latin typeface="Verdana" pitchFamily="34" charset="0"/>
              </a:rPr>
              <a:t>6</a:t>
            </a:r>
            <a:r>
              <a:rPr lang="en-US" altLang="en-US" sz="1400">
                <a:latin typeface="Verdana" pitchFamily="34" charset="0"/>
              </a:rPr>
              <a:t>]</a:t>
            </a:r>
          </a:p>
        </p:txBody>
      </p:sp>
      <p:pic>
        <p:nvPicPr>
          <p:cNvPr id="10342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1338263"/>
            <a:ext cx="8961438" cy="530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30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.</a:t>
            </a: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2.4.2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 Intel’s Knights Corner line (10)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1" name="Text Box 5"/>
          <p:cNvSpPr txBox="1">
            <a:spLocks noChangeArrowheads="1"/>
          </p:cNvSpPr>
          <p:nvPr/>
        </p:nvSpPr>
        <p:spPr bwMode="auto">
          <a:xfrm>
            <a:off x="212725" y="665163"/>
            <a:ext cx="6240463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3399"/>
                </a:solidFill>
                <a:latin typeface="Verdana" pitchFamily="34" charset="0"/>
              </a:rPr>
              <a:t>Block diagram and pipelined operation of the Vector unit </a:t>
            </a:r>
            <a:r>
              <a:rPr lang="en-US" altLang="en-US" sz="1400">
                <a:latin typeface="Verdana" pitchFamily="34" charset="0"/>
              </a:rPr>
              <a:t>[</a:t>
            </a:r>
            <a:r>
              <a:rPr lang="hu-HU" altLang="en-US" sz="1400">
                <a:latin typeface="Verdana" pitchFamily="34" charset="0"/>
              </a:rPr>
              <a:t>6</a:t>
            </a:r>
            <a:r>
              <a:rPr lang="en-US" altLang="en-US" sz="1400">
                <a:latin typeface="Verdana" pitchFamily="34" charset="0"/>
              </a:rPr>
              <a:t>]</a:t>
            </a:r>
          </a:p>
        </p:txBody>
      </p:sp>
      <p:sp>
        <p:nvSpPr>
          <p:cNvPr id="104452" name="Text Box 7"/>
          <p:cNvSpPr txBox="1">
            <a:spLocks noChangeArrowheads="1"/>
          </p:cNvSpPr>
          <p:nvPr/>
        </p:nvSpPr>
        <p:spPr bwMode="auto">
          <a:xfrm>
            <a:off x="211138" y="5655523"/>
            <a:ext cx="8037512" cy="72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15000"/>
              </a:spcAft>
              <a:buFontTx/>
              <a:buNone/>
            </a:pPr>
            <a:r>
              <a:rPr lang="en-US" altLang="en-US" sz="1200" b="1">
                <a:latin typeface="Verdana" pitchFamily="34" charset="0"/>
              </a:rPr>
              <a:t>EMU</a:t>
            </a:r>
            <a:r>
              <a:rPr lang="en-US" altLang="en-US" sz="1200">
                <a:latin typeface="Verdana" pitchFamily="34" charset="0"/>
              </a:rPr>
              <a:t>: </a:t>
            </a:r>
            <a:r>
              <a:rPr lang="en-US" altLang="en-US" sz="1200" b="1">
                <a:latin typeface="Verdana" pitchFamily="34" charset="0"/>
              </a:rPr>
              <a:t>E</a:t>
            </a:r>
            <a:r>
              <a:rPr lang="en-US" altLang="en-US" sz="1200">
                <a:latin typeface="Verdana" pitchFamily="34" charset="0"/>
              </a:rPr>
              <a:t>xtended </a:t>
            </a:r>
            <a:r>
              <a:rPr lang="en-US" altLang="en-US" sz="1200" b="1">
                <a:latin typeface="Verdana" pitchFamily="34" charset="0"/>
              </a:rPr>
              <a:t>M</a:t>
            </a:r>
            <a:r>
              <a:rPr lang="en-US" altLang="en-US" sz="1200">
                <a:latin typeface="Verdana" pitchFamily="34" charset="0"/>
              </a:rPr>
              <a:t>ath </a:t>
            </a:r>
            <a:r>
              <a:rPr lang="en-US" altLang="en-US" sz="1200" b="1">
                <a:latin typeface="Verdana" pitchFamily="34" charset="0"/>
              </a:rPr>
              <a:t>U</a:t>
            </a:r>
            <a:r>
              <a:rPr lang="en-US" altLang="en-US" sz="1200">
                <a:latin typeface="Verdana" pitchFamily="34" charset="0"/>
              </a:rPr>
              <a:t>nit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Verdana" pitchFamily="34" charset="0"/>
              </a:rPr>
              <a:t>         It </a:t>
            </a:r>
            <a:r>
              <a:rPr lang="en-US" altLang="en-US" sz="1400">
                <a:latin typeface="Verdana" pitchFamily="34" charset="0"/>
              </a:rPr>
              <a:t>can execute transcendental operations such as reciprocal, square root, and log,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          thereby allowing these operations to be executed in a vector fashion []</a:t>
            </a:r>
          </a:p>
        </p:txBody>
      </p:sp>
      <p:sp>
        <p:nvSpPr>
          <p:cNvPr id="104453" name="Rectangle 8"/>
          <p:cNvSpPr>
            <a:spLocks noChangeArrowheads="1"/>
          </p:cNvSpPr>
          <p:nvPr/>
        </p:nvSpPr>
        <p:spPr bwMode="auto">
          <a:xfrm>
            <a:off x="801688" y="6411173"/>
            <a:ext cx="74136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Verdana" pitchFamily="34" charset="0"/>
              </a:rPr>
              <a:t>http://software.intel.com/en-us/articles/intel-xeon-phi-coprocessor-codename-knights-corner</a:t>
            </a:r>
          </a:p>
        </p:txBody>
      </p:sp>
      <p:sp>
        <p:nvSpPr>
          <p:cNvPr id="104454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.</a:t>
            </a: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2.4.2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 Intel’s Knights Corner line (11)</a:t>
            </a:r>
          </a:p>
        </p:txBody>
      </p:sp>
      <p:pic>
        <p:nvPicPr>
          <p:cNvPr id="37890" name="Picture 2" descr="https://software.intel.com/sites/default/files/8692-f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82" y="1318801"/>
            <a:ext cx="7942230" cy="3910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ext Box 6"/>
          <p:cNvSpPr txBox="1">
            <a:spLocks noChangeArrowheads="1"/>
          </p:cNvSpPr>
          <p:nvPr/>
        </p:nvSpPr>
        <p:spPr bwMode="auto">
          <a:xfrm>
            <a:off x="222250" y="668338"/>
            <a:ext cx="5519738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3399"/>
                </a:solidFill>
                <a:latin typeface="Verdana" pitchFamily="34" charset="0"/>
              </a:rPr>
              <a:t>System architecture of the Xeon Phi co-processor </a:t>
            </a:r>
            <a:r>
              <a:rPr lang="en-US" altLang="en-US" sz="1400">
                <a:latin typeface="Verdana" pitchFamily="34" charset="0"/>
              </a:rPr>
              <a:t>[</a:t>
            </a:r>
            <a:r>
              <a:rPr lang="hu-HU" altLang="en-US" sz="1400">
                <a:latin typeface="Verdana" pitchFamily="34" charset="0"/>
              </a:rPr>
              <a:t>8</a:t>
            </a:r>
            <a:r>
              <a:rPr lang="en-US" altLang="en-US" sz="1400">
                <a:latin typeface="Verdana" pitchFamily="34" charset="0"/>
              </a:rPr>
              <a:t>]</a:t>
            </a:r>
          </a:p>
        </p:txBody>
      </p:sp>
      <p:pic>
        <p:nvPicPr>
          <p:cNvPr id="10547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327" y="1210189"/>
            <a:ext cx="6858000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6" name="Text Box 7"/>
          <p:cNvSpPr txBox="1">
            <a:spLocks noChangeArrowheads="1"/>
          </p:cNvSpPr>
          <p:nvPr/>
        </p:nvSpPr>
        <p:spPr bwMode="auto">
          <a:xfrm>
            <a:off x="5022850" y="6491288"/>
            <a:ext cx="311912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 dirty="0">
                <a:latin typeface="Verdana" pitchFamily="34" charset="0"/>
              </a:rPr>
              <a:t>SMC</a:t>
            </a:r>
            <a:r>
              <a:rPr lang="en-US" altLang="en-US" sz="1200" dirty="0">
                <a:latin typeface="Verdana" pitchFamily="34" charset="0"/>
              </a:rPr>
              <a:t>: System </a:t>
            </a:r>
            <a:r>
              <a:rPr lang="en-US" altLang="en-US" sz="1200" dirty="0" smtClean="0">
                <a:latin typeface="Verdana" pitchFamily="34" charset="0"/>
              </a:rPr>
              <a:t>Management </a:t>
            </a:r>
            <a:r>
              <a:rPr lang="en-US" altLang="en-US" sz="1200" dirty="0">
                <a:latin typeface="Verdana" pitchFamily="34" charset="0"/>
              </a:rPr>
              <a:t>Controller</a:t>
            </a:r>
          </a:p>
        </p:txBody>
      </p:sp>
      <p:sp>
        <p:nvSpPr>
          <p:cNvPr id="105477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.</a:t>
            </a: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2.4.2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 Intel’s Knights Corner line (12)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ext Box 5"/>
          <p:cNvSpPr txBox="1">
            <a:spLocks noChangeArrowheads="1"/>
          </p:cNvSpPr>
          <p:nvPr/>
        </p:nvSpPr>
        <p:spPr bwMode="auto">
          <a:xfrm>
            <a:off x="215900" y="671513"/>
            <a:ext cx="8747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3300"/>
                </a:solidFill>
                <a:latin typeface="Verdana" pitchFamily="34" charset="0"/>
              </a:rPr>
              <a:t>Remark</a:t>
            </a:r>
          </a:p>
        </p:txBody>
      </p:sp>
      <p:sp>
        <p:nvSpPr>
          <p:cNvPr id="106499" name="Text Box 6"/>
          <p:cNvSpPr txBox="1">
            <a:spLocks noChangeArrowheads="1"/>
          </p:cNvSpPr>
          <p:nvPr/>
        </p:nvSpPr>
        <p:spPr bwMode="auto">
          <a:xfrm>
            <a:off x="215900" y="990600"/>
            <a:ext cx="84883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The </a:t>
            </a:r>
            <a:r>
              <a:rPr lang="en-US" altLang="en-US" sz="1400">
                <a:solidFill>
                  <a:srgbClr val="0000CC"/>
                </a:solidFill>
                <a:latin typeface="Verdana" pitchFamily="34" charset="0"/>
              </a:rPr>
              <a:t>System Management Controller (SMC</a:t>
            </a:r>
            <a:r>
              <a:rPr lang="en-US" altLang="en-US" sz="1400">
                <a:latin typeface="Verdana" pitchFamily="34" charset="0"/>
              </a:rPr>
              <a:t>) has three I2C interfaces to implement a </a:t>
            </a:r>
            <a:r>
              <a:rPr lang="en-US" altLang="en-US" sz="1400">
                <a:solidFill>
                  <a:srgbClr val="0000CC"/>
                </a:solidFill>
                <a:latin typeface="Verdana" pitchFamily="34" charset="0"/>
              </a:rPr>
              <a:t>thermal</a:t>
            </a:r>
          </a:p>
          <a:p>
            <a:pPr eaLnBrk="1" hangingPunct="1"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en-US" altLang="en-US" sz="1400">
                <a:solidFill>
                  <a:srgbClr val="0000CC"/>
                </a:solidFill>
                <a:latin typeface="Verdana" pitchFamily="34" charset="0"/>
              </a:rPr>
              <a:t>   control and a status information exchange.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For details see the related Datasheet [</a:t>
            </a:r>
            <a:r>
              <a:rPr lang="hu-HU" altLang="en-US" sz="1400">
                <a:latin typeface="Verdana" pitchFamily="34" charset="0"/>
              </a:rPr>
              <a:t>8</a:t>
            </a:r>
            <a:r>
              <a:rPr lang="en-US" altLang="en-US" sz="1400">
                <a:latin typeface="Verdana" pitchFamily="34" charset="0"/>
              </a:rPr>
              <a:t>].</a:t>
            </a:r>
          </a:p>
        </p:txBody>
      </p:sp>
      <p:sp>
        <p:nvSpPr>
          <p:cNvPr id="106500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.</a:t>
            </a: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2.4.2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 Intel’s Knights Corner line (13)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ext Box 5"/>
          <p:cNvSpPr txBox="1">
            <a:spLocks noChangeArrowheads="1"/>
          </p:cNvSpPr>
          <p:nvPr/>
        </p:nvSpPr>
        <p:spPr bwMode="auto">
          <a:xfrm>
            <a:off x="228600" y="666750"/>
            <a:ext cx="39116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3399"/>
                </a:solidFill>
                <a:latin typeface="Verdana" pitchFamily="34" charset="0"/>
              </a:rPr>
              <a:t>The Xeon Phi 5110P co-processor </a:t>
            </a:r>
            <a:r>
              <a:rPr lang="en-US" altLang="en-US" sz="1400">
                <a:latin typeface="Verdana" pitchFamily="34" charset="0"/>
              </a:rPr>
              <a:t>[</a:t>
            </a:r>
            <a:r>
              <a:rPr lang="hu-HU" altLang="en-US" sz="1400">
                <a:latin typeface="Verdana" pitchFamily="34" charset="0"/>
              </a:rPr>
              <a:t>9</a:t>
            </a:r>
            <a:r>
              <a:rPr lang="en-US" altLang="en-US" sz="1400">
                <a:latin typeface="Verdana" pitchFamily="34" charset="0"/>
              </a:rPr>
              <a:t>]</a:t>
            </a:r>
          </a:p>
        </p:txBody>
      </p:sp>
      <p:pic>
        <p:nvPicPr>
          <p:cNvPr id="107523" name="Picture 3" descr="Xeon Phi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140" y="1351274"/>
            <a:ext cx="5292725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4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.</a:t>
            </a: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2.4.2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 Intel’s Knights Corner line (14)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ext Box 6"/>
          <p:cNvSpPr txBox="1">
            <a:spLocks noChangeArrowheads="1"/>
          </p:cNvSpPr>
          <p:nvPr/>
        </p:nvSpPr>
        <p:spPr bwMode="auto">
          <a:xfrm>
            <a:off x="225425" y="673100"/>
            <a:ext cx="49022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3399"/>
                </a:solidFill>
                <a:latin typeface="Verdana" pitchFamily="34" charset="0"/>
              </a:rPr>
              <a:t>The Xeon Phi coprocessor board (backside) </a:t>
            </a:r>
            <a:r>
              <a:rPr lang="en-US" altLang="en-US" sz="1400">
                <a:latin typeface="Verdana" pitchFamily="34" charset="0"/>
              </a:rPr>
              <a:t>[</a:t>
            </a:r>
            <a:r>
              <a:rPr lang="hu-HU" altLang="en-US" sz="1400">
                <a:latin typeface="Verdana" pitchFamily="34" charset="0"/>
              </a:rPr>
              <a:t>8</a:t>
            </a:r>
            <a:r>
              <a:rPr lang="en-US" altLang="en-US" sz="1400">
                <a:latin typeface="Verdana" pitchFamily="34" charset="0"/>
              </a:rPr>
              <a:t>]</a:t>
            </a:r>
          </a:p>
        </p:txBody>
      </p:sp>
      <p:pic>
        <p:nvPicPr>
          <p:cNvPr id="1085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1249363"/>
            <a:ext cx="8143875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8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.</a:t>
            </a: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2.4.2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 Intel’s Knights Corner line (15)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ext Box 6"/>
          <p:cNvSpPr txBox="1">
            <a:spLocks noChangeArrowheads="1"/>
          </p:cNvSpPr>
          <p:nvPr/>
        </p:nvSpPr>
        <p:spPr bwMode="auto">
          <a:xfrm>
            <a:off x="215900" y="673100"/>
            <a:ext cx="8999538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3399"/>
                </a:solidFill>
                <a:latin typeface="Verdana" pitchFamily="34" charset="0"/>
              </a:rPr>
              <a:t>Principle of Intel’s common software development platform for multicores, many-cores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3399"/>
                </a:solidFill>
                <a:latin typeface="Verdana" pitchFamily="34" charset="0"/>
              </a:rPr>
              <a:t>  and clusters </a:t>
            </a:r>
            <a:r>
              <a:rPr lang="en-US" altLang="en-US" sz="1400">
                <a:latin typeface="Verdana" pitchFamily="34" charset="0"/>
              </a:rPr>
              <a:t>[</a:t>
            </a:r>
            <a:r>
              <a:rPr lang="hu-HU" altLang="en-US" sz="1400">
                <a:latin typeface="Verdana" pitchFamily="34" charset="0"/>
              </a:rPr>
              <a:t>10</a:t>
            </a:r>
            <a:r>
              <a:rPr lang="en-US" altLang="en-US" sz="1400">
                <a:latin typeface="Verdana" pitchFamily="34" charset="0"/>
              </a:rPr>
              <a:t>]</a:t>
            </a:r>
          </a:p>
        </p:txBody>
      </p:sp>
      <p:pic>
        <p:nvPicPr>
          <p:cNvPr id="10957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1352550"/>
            <a:ext cx="902970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2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.</a:t>
            </a: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2.4.2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 Intel’s Knights Corner line (16)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413" y="1285331"/>
            <a:ext cx="6630987" cy="5105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9318" y="677863"/>
            <a:ext cx="82285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chemeClr val="accent6"/>
                </a:solidFill>
              </a:rPr>
              <a:t>Intel’s switch to deliver multicore processors (presentation from 12/2006) [2] 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65500" y="6532890"/>
            <a:ext cx="4699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http://bt.pa.msu.edu/TM/BocaRaton2006/talks/davis.pdf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196" y="6493589"/>
            <a:ext cx="33077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Ed Davis:12/2006 terra </a:t>
            </a:r>
            <a:r>
              <a:rPr lang="en-US" dirty="0" err="1" smtClean="0"/>
              <a:t>terra</a:t>
            </a:r>
            <a:r>
              <a:rPr lang="en-US" dirty="0" smtClean="0"/>
              <a:t> </a:t>
            </a:r>
            <a:r>
              <a:rPr lang="en-US" dirty="0" err="1" smtClean="0"/>
              <a:t>terra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16112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ext Box 5"/>
          <p:cNvSpPr txBox="1">
            <a:spLocks noChangeArrowheads="1"/>
          </p:cNvSpPr>
          <p:nvPr/>
        </p:nvSpPr>
        <p:spPr bwMode="auto">
          <a:xfrm>
            <a:off x="225425" y="666750"/>
            <a:ext cx="6659563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3399"/>
                </a:solidFill>
                <a:latin typeface="Verdana" pitchFamily="34" charset="0"/>
              </a:rPr>
              <a:t>The power efficiency of Intel’s Knight Corner vs. competition </a:t>
            </a:r>
            <a:r>
              <a:rPr lang="en-US" altLang="en-US" sz="1400">
                <a:latin typeface="Verdana" pitchFamily="34" charset="0"/>
              </a:rPr>
              <a:t>[</a:t>
            </a:r>
            <a:r>
              <a:rPr lang="hu-HU" altLang="en-US" sz="1400">
                <a:latin typeface="Verdana" pitchFamily="34" charset="0"/>
              </a:rPr>
              <a:t>6</a:t>
            </a:r>
            <a:r>
              <a:rPr lang="en-US" altLang="en-US" sz="1400">
                <a:latin typeface="Verdana" pitchFamily="34" charset="0"/>
              </a:rPr>
              <a:t>]</a:t>
            </a:r>
          </a:p>
        </p:txBody>
      </p:sp>
      <p:pic>
        <p:nvPicPr>
          <p:cNvPr id="1105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91"/>
          <a:stretch>
            <a:fillRect/>
          </a:stretch>
        </p:blipFill>
        <p:spPr bwMode="auto">
          <a:xfrm>
            <a:off x="88900" y="1333500"/>
            <a:ext cx="8916988" cy="487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0066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6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.</a:t>
            </a: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2.4.2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 Intel’s Knights Corner line (17)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ext Box 5"/>
          <p:cNvSpPr txBox="1">
            <a:spLocks noChangeArrowheads="1"/>
          </p:cNvSpPr>
          <p:nvPr/>
        </p:nvSpPr>
        <p:spPr bwMode="auto">
          <a:xfrm>
            <a:off x="212725" y="669925"/>
            <a:ext cx="90011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3399"/>
                </a:solidFill>
                <a:latin typeface="Verdana" pitchFamily="34" charset="0"/>
              </a:rPr>
              <a:t>Peak performance of the Xeon Phi 5110P and SE10P/X vs. a 2-socket Intel Xeon server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3399"/>
                </a:solidFill>
                <a:latin typeface="Verdana" pitchFamily="34" charset="0"/>
              </a:rPr>
              <a:t>   </a:t>
            </a:r>
            <a:r>
              <a:rPr lang="en-US" altLang="en-US" sz="1400">
                <a:latin typeface="Verdana" pitchFamily="34" charset="0"/>
              </a:rPr>
              <a:t>[</a:t>
            </a:r>
            <a:r>
              <a:rPr lang="hu-HU" altLang="en-US" sz="1400">
                <a:latin typeface="Verdana" pitchFamily="34" charset="0"/>
              </a:rPr>
              <a:t>11</a:t>
            </a:r>
            <a:r>
              <a:rPr lang="en-US" altLang="en-US" sz="1400">
                <a:latin typeface="Verdana" pitchFamily="34" charset="0"/>
              </a:rPr>
              <a:t>]</a:t>
            </a:r>
          </a:p>
        </p:txBody>
      </p:sp>
      <p:sp>
        <p:nvSpPr>
          <p:cNvPr id="111619" name="Text Box 6"/>
          <p:cNvSpPr txBox="1">
            <a:spLocks noChangeArrowheads="1"/>
          </p:cNvSpPr>
          <p:nvPr/>
        </p:nvSpPr>
        <p:spPr bwMode="auto">
          <a:xfrm>
            <a:off x="158750" y="6080125"/>
            <a:ext cx="90932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The </a:t>
            </a:r>
            <a:r>
              <a:rPr lang="en-US" altLang="en-US" sz="1400">
                <a:solidFill>
                  <a:srgbClr val="0000CC"/>
                </a:solidFill>
                <a:latin typeface="Verdana" pitchFamily="34" charset="0"/>
              </a:rPr>
              <a:t>reference system</a:t>
            </a:r>
            <a:r>
              <a:rPr lang="en-US" altLang="en-US" sz="1400">
                <a:latin typeface="Verdana" pitchFamily="34" charset="0"/>
              </a:rPr>
              <a:t> is a </a:t>
            </a:r>
            <a:r>
              <a:rPr lang="en-US" altLang="en-US" sz="1400">
                <a:solidFill>
                  <a:srgbClr val="0000CC"/>
                </a:solidFill>
                <a:latin typeface="Verdana" pitchFamily="34" charset="0"/>
              </a:rPr>
              <a:t>2-socket Xeon server</a:t>
            </a:r>
            <a:r>
              <a:rPr lang="en-US" altLang="en-US" sz="1400">
                <a:latin typeface="Verdana" pitchFamily="34" charset="0"/>
              </a:rPr>
              <a:t> with </a:t>
            </a:r>
            <a:r>
              <a:rPr lang="en-US" altLang="en-US" sz="1400">
                <a:solidFill>
                  <a:srgbClr val="0000CC"/>
                </a:solidFill>
                <a:latin typeface="Verdana" pitchFamily="34" charset="0"/>
              </a:rPr>
              <a:t>two Intel Xeon E5-2670 processors</a:t>
            </a:r>
            <a:r>
              <a:rPr lang="en-US" altLang="en-US" sz="1400">
                <a:latin typeface="Verdana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  (8 cores, 20 MB L3 cache, 2.6 GHz clock frequency, 8.0 GT/s QPI speed, DDR3 with 1600 MT/s).  </a:t>
            </a:r>
          </a:p>
        </p:txBody>
      </p:sp>
      <p:pic>
        <p:nvPicPr>
          <p:cNvPr id="11162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1243013"/>
            <a:ext cx="7575550" cy="466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0066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1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.</a:t>
            </a: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2.4.2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 Intel’s Knights Corner line (18)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ext Box 5"/>
          <p:cNvSpPr txBox="1">
            <a:spLocks noChangeArrowheads="1"/>
          </p:cNvSpPr>
          <p:nvPr/>
        </p:nvSpPr>
        <p:spPr bwMode="auto">
          <a:xfrm>
            <a:off x="215900" y="666750"/>
            <a:ext cx="86868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3399"/>
                </a:solidFill>
                <a:latin typeface="Verdana" pitchFamily="34" charset="0"/>
              </a:rPr>
              <a:t>Performance of Xeon Phi 5110P vs. a 2-socket Sandy Bridge based Xeon server </a:t>
            </a:r>
            <a:r>
              <a:rPr lang="en-US" altLang="en-US" sz="1400">
                <a:latin typeface="Verdana" pitchFamily="34" charset="0"/>
              </a:rPr>
              <a:t>[</a:t>
            </a:r>
            <a:r>
              <a:rPr lang="hu-HU" altLang="en-US" sz="1400">
                <a:latin typeface="Verdana" pitchFamily="34" charset="0"/>
              </a:rPr>
              <a:t>11</a:t>
            </a:r>
            <a:r>
              <a:rPr lang="en-US" altLang="en-US" sz="1400">
                <a:latin typeface="Verdana" pitchFamily="34" charset="0"/>
              </a:rPr>
              <a:t>]</a:t>
            </a:r>
            <a:r>
              <a:rPr lang="en-US" altLang="en-US" sz="1400" b="1">
                <a:solidFill>
                  <a:srgbClr val="003399"/>
                </a:solidFill>
                <a:latin typeface="Verdana" pitchFamily="34" charset="0"/>
              </a:rPr>
              <a:t> </a:t>
            </a:r>
          </a:p>
        </p:txBody>
      </p:sp>
      <p:pic>
        <p:nvPicPr>
          <p:cNvPr id="11264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75" y="1155700"/>
            <a:ext cx="7654925" cy="552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0066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4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.</a:t>
            </a: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2.4.2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 Intel’s Knights Corner line (19)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ext Box 5"/>
          <p:cNvSpPr txBox="1">
            <a:spLocks noChangeArrowheads="1"/>
          </p:cNvSpPr>
          <p:nvPr/>
        </p:nvSpPr>
        <p:spPr bwMode="auto">
          <a:xfrm>
            <a:off x="246063" y="1557338"/>
            <a:ext cx="8747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3300"/>
                </a:solidFill>
                <a:latin typeface="Verdana" pitchFamily="34" charset="0"/>
              </a:rPr>
              <a:t>Remark</a:t>
            </a:r>
          </a:p>
        </p:txBody>
      </p:sp>
      <p:sp>
        <p:nvSpPr>
          <p:cNvPr id="113667" name="Text Box 6"/>
          <p:cNvSpPr txBox="1">
            <a:spLocks noChangeArrowheads="1"/>
          </p:cNvSpPr>
          <p:nvPr/>
        </p:nvSpPr>
        <p:spPr bwMode="auto">
          <a:xfrm>
            <a:off x="225425" y="1927225"/>
            <a:ext cx="8617424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The </a:t>
            </a:r>
            <a:r>
              <a:rPr lang="en-US" altLang="en-US" sz="1400" dirty="0">
                <a:solidFill>
                  <a:srgbClr val="0000CC"/>
                </a:solidFill>
                <a:latin typeface="Verdana" pitchFamily="34" charset="0"/>
              </a:rPr>
              <a:t>reference system</a:t>
            </a:r>
            <a:r>
              <a:rPr lang="en-US" altLang="en-US" sz="1400" dirty="0">
                <a:latin typeface="Verdana" pitchFamily="34" charset="0"/>
              </a:rPr>
              <a:t> is a </a:t>
            </a:r>
            <a:r>
              <a:rPr lang="en-US" altLang="en-US" sz="1400" dirty="0">
                <a:solidFill>
                  <a:srgbClr val="0000CC"/>
                </a:solidFill>
                <a:latin typeface="Verdana" pitchFamily="34" charset="0"/>
              </a:rPr>
              <a:t>2-socket Xeon server</a:t>
            </a:r>
            <a:r>
              <a:rPr lang="en-US" altLang="en-US" sz="1400" dirty="0">
                <a:latin typeface="Verdana" pitchFamily="34" charset="0"/>
              </a:rPr>
              <a:t> with </a:t>
            </a:r>
            <a:r>
              <a:rPr lang="en-US" altLang="en-US" sz="1400" dirty="0">
                <a:solidFill>
                  <a:srgbClr val="0000CC"/>
                </a:solidFill>
                <a:latin typeface="Verdana" pitchFamily="34" charset="0"/>
              </a:rPr>
              <a:t>two Intel Xeon E5-2670 processors</a:t>
            </a:r>
            <a:r>
              <a:rPr lang="en-US" altLang="en-US" sz="1400" dirty="0">
                <a:latin typeface="Verdana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</a:t>
            </a:r>
            <a:r>
              <a:rPr lang="en-US" altLang="en-US" sz="1400" dirty="0" smtClean="0">
                <a:latin typeface="Verdana" pitchFamily="34" charset="0"/>
              </a:rPr>
              <a:t>(Sandy Bridge-EP: 8 </a:t>
            </a:r>
            <a:r>
              <a:rPr lang="en-US" altLang="en-US" sz="1400" dirty="0">
                <a:latin typeface="Verdana" pitchFamily="34" charset="0"/>
              </a:rPr>
              <a:t>cores, 20 MB L3 cache, 2.6 GHz clock frequency, 8.0 GT/s QPI speed</a:t>
            </a:r>
            <a:r>
              <a:rPr lang="en-US" altLang="en-US" sz="1400" dirty="0" smtClean="0">
                <a:latin typeface="Verdana" pitchFamily="34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 DDR3 </a:t>
            </a:r>
            <a:r>
              <a:rPr lang="en-US" altLang="en-US" sz="1400" dirty="0">
                <a:latin typeface="Verdana" pitchFamily="34" charset="0"/>
              </a:rPr>
              <a:t>with 1600 MT/s).  </a:t>
            </a:r>
          </a:p>
        </p:txBody>
      </p:sp>
      <p:sp>
        <p:nvSpPr>
          <p:cNvPr id="113668" name="Text Box 7"/>
          <p:cNvSpPr txBox="1">
            <a:spLocks noChangeArrowheads="1"/>
          </p:cNvSpPr>
          <p:nvPr/>
        </p:nvSpPr>
        <p:spPr bwMode="auto">
          <a:xfrm>
            <a:off x="225425" y="947738"/>
            <a:ext cx="792638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As indicated in the above Figure, </a:t>
            </a:r>
            <a:r>
              <a:rPr lang="en-US" altLang="en-US" sz="1400">
                <a:solidFill>
                  <a:srgbClr val="0000CC"/>
                </a:solidFill>
                <a:latin typeface="Verdana" pitchFamily="34" charset="0"/>
              </a:rPr>
              <a:t>the typical speed-up of about 2 – 4 achieved for HPC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CC"/>
                </a:solidFill>
                <a:latin typeface="Verdana" pitchFamily="34" charset="0"/>
              </a:rPr>
              <a:t>  is not to much convincing. </a:t>
            </a:r>
          </a:p>
        </p:txBody>
      </p:sp>
      <p:sp>
        <p:nvSpPr>
          <p:cNvPr id="113669" name="Text Box 8"/>
          <p:cNvSpPr txBox="1">
            <a:spLocks noChangeArrowheads="1"/>
          </p:cNvSpPr>
          <p:nvPr/>
        </p:nvSpPr>
        <p:spPr bwMode="auto">
          <a:xfrm>
            <a:off x="225425" y="666750"/>
            <a:ext cx="84089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3399"/>
                </a:solidFill>
                <a:latin typeface="Verdana" pitchFamily="34" charset="0"/>
              </a:rPr>
              <a:t>Assessing the achieved speed-up of the Xeon Phi 5110P vs a 2-socket Xeon server</a:t>
            </a:r>
          </a:p>
        </p:txBody>
      </p:sp>
      <p:sp>
        <p:nvSpPr>
          <p:cNvPr id="113670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.</a:t>
            </a: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2.4.2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 Intel’s Knights Corner line (20)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ext Box 4"/>
          <p:cNvSpPr txBox="1">
            <a:spLocks noChangeArrowheads="1"/>
          </p:cNvSpPr>
          <p:nvPr/>
        </p:nvSpPr>
        <p:spPr bwMode="auto">
          <a:xfrm>
            <a:off x="225425" y="666750"/>
            <a:ext cx="50482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3399"/>
                </a:solidFill>
                <a:latin typeface="Verdana" pitchFamily="34" charset="0"/>
              </a:rPr>
              <a:t>Use of Xeon Phi coprocessors in supercomputers</a:t>
            </a:r>
          </a:p>
        </p:txBody>
      </p:sp>
      <p:sp>
        <p:nvSpPr>
          <p:cNvPr id="114691" name="Text Box 5"/>
          <p:cNvSpPr txBox="1">
            <a:spLocks noChangeArrowheads="1"/>
          </p:cNvSpPr>
          <p:nvPr/>
        </p:nvSpPr>
        <p:spPr bwMode="auto">
          <a:xfrm>
            <a:off x="225425" y="1033463"/>
            <a:ext cx="8185150" cy="1252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As of 11/2012 there are </a:t>
            </a:r>
            <a:r>
              <a:rPr lang="en-US" altLang="en-US" sz="1400">
                <a:solidFill>
                  <a:srgbClr val="0000CC"/>
                </a:solidFill>
                <a:latin typeface="Verdana" pitchFamily="34" charset="0"/>
              </a:rPr>
              <a:t>7 supercomputers among the top 500 utilizing Intel’s Xeon Phi </a:t>
            </a:r>
          </a:p>
          <a:p>
            <a:pPr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1400">
                <a:solidFill>
                  <a:srgbClr val="0000CC"/>
                </a:solidFill>
                <a:latin typeface="Verdana" pitchFamily="34" charset="0"/>
              </a:rPr>
              <a:t>  coprocessors.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The most impressive one is the </a:t>
            </a:r>
            <a:r>
              <a:rPr lang="en-US" altLang="en-US" sz="1400">
                <a:solidFill>
                  <a:srgbClr val="FF3300"/>
                </a:solidFill>
                <a:latin typeface="Verdana" pitchFamily="34" charset="0"/>
              </a:rPr>
              <a:t>Stampede </a:t>
            </a:r>
            <a:r>
              <a:rPr lang="en-US" altLang="en-US" sz="1400">
                <a:latin typeface="Verdana" pitchFamily="34" charset="0"/>
              </a:rPr>
              <a:t>supercomputer built </a:t>
            </a:r>
            <a:r>
              <a:rPr lang="en-US" altLang="en-US" sz="1400">
                <a:solidFill>
                  <a:srgbClr val="0000CC"/>
                </a:solidFill>
                <a:latin typeface="Verdana" pitchFamily="34" charset="0"/>
              </a:rPr>
              <a:t>at TACC (Texas Advanced</a:t>
            </a:r>
          </a:p>
          <a:p>
            <a:pPr eaLnBrk="1" hangingPunct="1"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en-US" altLang="en-US" sz="1400">
                <a:solidFill>
                  <a:srgbClr val="0000CC"/>
                </a:solidFill>
                <a:latin typeface="Verdana" pitchFamily="34" charset="0"/>
              </a:rPr>
              <a:t>  Computing Center at the University of Texas</a:t>
            </a:r>
            <a:r>
              <a:rPr lang="en-US" altLang="en-US" sz="1400">
                <a:latin typeface="Verdana" pitchFamily="34" charset="0"/>
              </a:rPr>
              <a:t>), in partnership with Dell and Intel.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It became operational in 1/2013. </a:t>
            </a:r>
          </a:p>
        </p:txBody>
      </p:sp>
      <p:pic>
        <p:nvPicPr>
          <p:cNvPr id="114692" name="Picture 7" descr="image_gallery?uuid=0872a151-f2cc-43cf-906f-02554f471d27&amp;groupId=13601&amp;t=135446368837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2471738"/>
            <a:ext cx="8151813" cy="318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3" name="Text Box 10"/>
          <p:cNvSpPr txBox="1">
            <a:spLocks noChangeArrowheads="1"/>
          </p:cNvSpPr>
          <p:nvPr/>
        </p:nvSpPr>
        <p:spPr bwMode="auto">
          <a:xfrm>
            <a:off x="1992313" y="5915025"/>
            <a:ext cx="5380037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Figure: Front row 8 of the Stampede supercomputer [</a:t>
            </a:r>
            <a:r>
              <a:rPr lang="hu-HU" altLang="en-US" sz="1400">
                <a:latin typeface="Verdana" pitchFamily="34" charset="0"/>
              </a:rPr>
              <a:t>12</a:t>
            </a:r>
            <a:r>
              <a:rPr lang="en-US" altLang="en-US" sz="1400">
                <a:latin typeface="Verdana" pitchFamily="34" charset="0"/>
              </a:rPr>
              <a:t>]</a:t>
            </a:r>
          </a:p>
        </p:txBody>
      </p:sp>
      <p:sp>
        <p:nvSpPr>
          <p:cNvPr id="114694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.</a:t>
            </a: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2.4.2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 Intel’s Knights Corner line (21)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ext Box 4"/>
          <p:cNvSpPr txBox="1">
            <a:spLocks noChangeArrowheads="1"/>
          </p:cNvSpPr>
          <p:nvPr/>
        </p:nvSpPr>
        <p:spPr bwMode="auto">
          <a:xfrm>
            <a:off x="225425" y="673100"/>
            <a:ext cx="5326063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3399"/>
                </a:solidFill>
                <a:latin typeface="Verdana" pitchFamily="34" charset="0"/>
              </a:rPr>
              <a:t>Main features of the Stampede supercomputer </a:t>
            </a:r>
            <a:r>
              <a:rPr lang="en-US" altLang="en-US" sz="1400">
                <a:latin typeface="Verdana" pitchFamily="34" charset="0"/>
              </a:rPr>
              <a:t>[</a:t>
            </a:r>
            <a:r>
              <a:rPr lang="hu-HU" altLang="en-US" sz="1400">
                <a:latin typeface="Verdana" pitchFamily="34" charset="0"/>
              </a:rPr>
              <a:t>12</a:t>
            </a:r>
            <a:r>
              <a:rPr lang="en-US" altLang="en-US" sz="1400">
                <a:latin typeface="Verdana" pitchFamily="34" charset="0"/>
              </a:rPr>
              <a:t>]</a:t>
            </a:r>
          </a:p>
        </p:txBody>
      </p:sp>
      <p:sp>
        <p:nvSpPr>
          <p:cNvPr id="107523" name="Text Box 5"/>
          <p:cNvSpPr txBox="1">
            <a:spLocks noChangeArrowheads="1"/>
          </p:cNvSpPr>
          <p:nvPr/>
        </p:nvSpPr>
        <p:spPr bwMode="auto">
          <a:xfrm>
            <a:off x="225425" y="1036638"/>
            <a:ext cx="8643938" cy="1223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With its peak performance of about </a:t>
            </a:r>
            <a:r>
              <a:rPr lang="en-US" altLang="en-US" sz="1400" dirty="0">
                <a:solidFill>
                  <a:srgbClr val="0000CC"/>
                </a:solidFill>
                <a:latin typeface="Verdana" pitchFamily="34" charset="0"/>
              </a:rPr>
              <a:t>10 PFLOPS</a:t>
            </a:r>
            <a:r>
              <a:rPr lang="en-US" altLang="en-US" sz="1400" dirty="0">
                <a:latin typeface="Verdana" pitchFamily="34" charset="0"/>
              </a:rPr>
              <a:t> Stampede has rank 7. in the top 500 </a:t>
            </a:r>
          </a:p>
          <a:p>
            <a:pPr eaLnBrk="1" hangingPunct="1"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supercomputers in 11/2012.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Stampede is based on </a:t>
            </a:r>
            <a:r>
              <a:rPr lang="en-US" altLang="en-US" sz="1400" dirty="0">
                <a:solidFill>
                  <a:srgbClr val="0000CC"/>
                </a:solidFill>
                <a:latin typeface="Verdana" pitchFamily="34" charset="0"/>
              </a:rPr>
              <a:t>6400 Dell PowerEdge server nodes</a:t>
            </a:r>
            <a:r>
              <a:rPr lang="en-US" altLang="en-US" sz="1400" dirty="0">
                <a:latin typeface="Verdana" pitchFamily="34" charset="0"/>
              </a:rPr>
              <a:t>, the majority including </a:t>
            </a:r>
            <a:r>
              <a:rPr lang="en-US" altLang="en-US" sz="1400" dirty="0">
                <a:solidFill>
                  <a:srgbClr val="0000CC"/>
                </a:solidFill>
                <a:latin typeface="Verdana" pitchFamily="34" charset="0"/>
              </a:rPr>
              <a:t>two 8 core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CC"/>
                </a:solidFill>
                <a:latin typeface="Verdana" pitchFamily="34" charset="0"/>
              </a:rPr>
              <a:t>  Intel Xeon </a:t>
            </a:r>
            <a:r>
              <a:rPr lang="en-US" altLang="en-US" sz="1400" dirty="0" smtClean="0">
                <a:solidFill>
                  <a:srgbClr val="0000CC"/>
                </a:solidFill>
                <a:latin typeface="Verdana" pitchFamily="34" charset="0"/>
              </a:rPr>
              <a:t>E5-2680 </a:t>
            </a:r>
            <a:r>
              <a:rPr lang="en-US" altLang="en-US" sz="1400" dirty="0">
                <a:solidFill>
                  <a:srgbClr val="0000CC"/>
                </a:solidFill>
                <a:latin typeface="Verdana" pitchFamily="34" charset="0"/>
              </a:rPr>
              <a:t>(Sandy </a:t>
            </a:r>
            <a:r>
              <a:rPr lang="en-US" altLang="en-US" sz="1400" dirty="0" smtClean="0">
                <a:solidFill>
                  <a:srgbClr val="0000CC"/>
                </a:solidFill>
                <a:latin typeface="Verdana" pitchFamily="34" charset="0"/>
              </a:rPr>
              <a:t>Bridge-EP) </a:t>
            </a:r>
            <a:r>
              <a:rPr lang="en-US" altLang="en-US" sz="1400" dirty="0">
                <a:solidFill>
                  <a:srgbClr val="0000CC"/>
                </a:solidFill>
                <a:latin typeface="Verdana" pitchFamily="34" charset="0"/>
              </a:rPr>
              <a:t>processors and an Intel Xeon Phi SE10P coprocessor</a:t>
            </a:r>
            <a:r>
              <a:rPr lang="en-US" altLang="en-US" sz="1400" dirty="0">
                <a:latin typeface="Verdana" pitchFamily="34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as shown below.  </a:t>
            </a:r>
          </a:p>
        </p:txBody>
      </p:sp>
      <p:pic>
        <p:nvPicPr>
          <p:cNvPr id="107524" name="Picture 8" descr="image_gallery?uuid=db08e56e-7ae7-4f2b-bb88-eb7a9be490cf&amp;groupId=13601&amp;t=13548282283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2200275"/>
            <a:ext cx="4895850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5" name="Text Box 9"/>
          <p:cNvSpPr txBox="1">
            <a:spLocks noChangeArrowheads="1"/>
          </p:cNvSpPr>
          <p:nvPr/>
        </p:nvSpPr>
        <p:spPr bwMode="auto">
          <a:xfrm>
            <a:off x="6804025" y="3516313"/>
            <a:ext cx="234156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Verdana" pitchFamily="34" charset="0"/>
              </a:rPr>
              <a:t>HCA</a:t>
            </a:r>
            <a:r>
              <a:rPr lang="en-US" altLang="en-US" sz="1200">
                <a:latin typeface="Verdana" pitchFamily="34" charset="0"/>
              </a:rPr>
              <a:t>: Host Channel Adapter</a:t>
            </a:r>
          </a:p>
        </p:txBody>
      </p:sp>
      <p:sp>
        <p:nvSpPr>
          <p:cNvPr id="107526" name="Text Box 12"/>
          <p:cNvSpPr txBox="1">
            <a:spLocks noChangeArrowheads="1"/>
          </p:cNvSpPr>
          <p:nvPr/>
        </p:nvSpPr>
        <p:spPr bwMode="auto">
          <a:xfrm>
            <a:off x="217488" y="5589588"/>
            <a:ext cx="861780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From the aggregate peak performance of about 10 </a:t>
            </a:r>
            <a:r>
              <a:rPr lang="en-US" altLang="en-US" sz="1400" dirty="0" smtClean="0">
                <a:latin typeface="Verdana" pitchFamily="34" charset="0"/>
              </a:rPr>
              <a:t>TFLOPS ≈ </a:t>
            </a:r>
            <a:r>
              <a:rPr lang="en-US" altLang="en-US" sz="1400" dirty="0">
                <a:latin typeface="Verdana" pitchFamily="34" charset="0"/>
              </a:rPr>
              <a:t>2+ TFLOPS arise from the Intel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Sandy Bridge based Xeon E5 processors whereas the Intel Xeon Phi SE10P coprocessors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deliver ≈ 7 PFLOPS (6400 x 1.073 TFLOPS).</a:t>
            </a:r>
          </a:p>
        </p:txBody>
      </p:sp>
      <p:sp>
        <p:nvSpPr>
          <p:cNvPr id="107527" name="Text Box 13"/>
          <p:cNvSpPr txBox="1">
            <a:spLocks noChangeArrowheads="1"/>
          </p:cNvSpPr>
          <p:nvPr/>
        </p:nvSpPr>
        <p:spPr bwMode="auto">
          <a:xfrm>
            <a:off x="2814638" y="5056188"/>
            <a:ext cx="3729037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Figure: Structure of a server node [</a:t>
            </a:r>
            <a:r>
              <a:rPr lang="hu-HU" altLang="en-US" sz="1400">
                <a:latin typeface="Verdana" pitchFamily="34" charset="0"/>
              </a:rPr>
              <a:t>12</a:t>
            </a:r>
            <a:r>
              <a:rPr lang="en-US" altLang="en-US" sz="1400">
                <a:latin typeface="Verdana" pitchFamily="34" charset="0"/>
              </a:rPr>
              <a:t>]</a:t>
            </a:r>
          </a:p>
        </p:txBody>
      </p:sp>
      <p:sp>
        <p:nvSpPr>
          <p:cNvPr id="115720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.</a:t>
            </a: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2.4.2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 Intel’s Knights Corner line (22)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7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7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7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7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7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7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5" grpId="0"/>
      <p:bldP spid="107526" grpId="0"/>
      <p:bldP spid="107527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6" descr="image_gallery?uuid=1a7d4c90-990c-4b93-9f13-75f32bfeadc7&amp;groupId=13601&amp;t=13540696765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1" r="6755" b="12030"/>
          <a:stretch>
            <a:fillRect/>
          </a:stretch>
        </p:blipFill>
        <p:spPr bwMode="auto">
          <a:xfrm>
            <a:off x="2535238" y="4149725"/>
            <a:ext cx="403225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9" name="Picture 5" descr="image_gallery?uuid=3d6aa9f4-a95d-44ef-af13-03ba389aad6d&amp;groupId=13601&amp;t=13540696765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196975"/>
            <a:ext cx="7648575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0" name="Text Box 8"/>
          <p:cNvSpPr txBox="1">
            <a:spLocks noChangeArrowheads="1"/>
          </p:cNvSpPr>
          <p:nvPr/>
        </p:nvSpPr>
        <p:spPr bwMode="auto">
          <a:xfrm>
            <a:off x="1735138" y="3716338"/>
            <a:ext cx="68454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Figure: Dell’s server node with two E5 (Sandy </a:t>
            </a:r>
            <a:r>
              <a:rPr lang="en-US" altLang="en-US" sz="1400" dirty="0" smtClean="0">
                <a:latin typeface="Verdana" pitchFamily="34" charset="0"/>
              </a:rPr>
              <a:t>Bridge-EP) </a:t>
            </a:r>
            <a:r>
              <a:rPr lang="en-US" altLang="en-US" sz="1400" dirty="0">
                <a:latin typeface="Verdana" pitchFamily="34" charset="0"/>
              </a:rPr>
              <a:t>processors [</a:t>
            </a:r>
            <a:r>
              <a:rPr lang="hu-HU" altLang="en-US" sz="1400" dirty="0">
                <a:latin typeface="Verdana" pitchFamily="34" charset="0"/>
              </a:rPr>
              <a:t>12</a:t>
            </a:r>
            <a:r>
              <a:rPr lang="en-US" altLang="en-US" sz="1400" dirty="0">
                <a:latin typeface="Verdana" pitchFamily="34" charset="0"/>
              </a:rPr>
              <a:t>]</a:t>
            </a:r>
          </a:p>
        </p:txBody>
      </p:sp>
      <p:sp>
        <p:nvSpPr>
          <p:cNvPr id="108549" name="Text Box 9"/>
          <p:cNvSpPr txBox="1">
            <a:spLocks noChangeArrowheads="1"/>
          </p:cNvSpPr>
          <p:nvPr/>
        </p:nvSpPr>
        <p:spPr bwMode="auto">
          <a:xfrm>
            <a:off x="2295525" y="6453188"/>
            <a:ext cx="4773613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Figure: The Intel Xeon Phi SE10P coprocessor [</a:t>
            </a:r>
            <a:r>
              <a:rPr lang="hu-HU" altLang="en-US" sz="1400">
                <a:latin typeface="Verdana" pitchFamily="34" charset="0"/>
              </a:rPr>
              <a:t>12</a:t>
            </a:r>
            <a:r>
              <a:rPr lang="en-US" altLang="en-US" sz="1400">
                <a:latin typeface="Verdana" pitchFamily="34" charset="0"/>
              </a:rPr>
              <a:t>]</a:t>
            </a:r>
          </a:p>
        </p:txBody>
      </p:sp>
      <p:sp>
        <p:nvSpPr>
          <p:cNvPr id="116742" name="Text Box 10"/>
          <p:cNvSpPr txBox="1">
            <a:spLocks noChangeArrowheads="1"/>
          </p:cNvSpPr>
          <p:nvPr/>
        </p:nvSpPr>
        <p:spPr bwMode="auto">
          <a:xfrm>
            <a:off x="234950" y="666750"/>
            <a:ext cx="3476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3399"/>
                </a:solidFill>
                <a:latin typeface="Verdana" pitchFamily="34" charset="0"/>
              </a:rPr>
              <a:t>Implementation of a server node</a:t>
            </a:r>
          </a:p>
        </p:txBody>
      </p:sp>
      <p:sp>
        <p:nvSpPr>
          <p:cNvPr id="116743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.</a:t>
            </a: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2.4.2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 Intel’s Knights Corner line (23)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8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8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49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7699" name="Group 3"/>
          <p:cNvGraphicFramePr>
            <a:graphicFrameLocks noGrp="1"/>
          </p:cNvGraphicFramePr>
          <p:nvPr/>
        </p:nvGraphicFramePr>
        <p:xfrm>
          <a:off x="692150" y="1073150"/>
          <a:ext cx="7683500" cy="5702311"/>
        </p:xfrm>
        <a:graphic>
          <a:graphicData uri="http://schemas.openxmlformats.org/drawingml/2006/table">
            <a:tbl>
              <a:tblPr/>
              <a:tblGrid>
                <a:gridCol w="1829027"/>
                <a:gridCol w="1558000"/>
                <a:gridCol w="1432157"/>
                <a:gridCol w="1432158"/>
                <a:gridCol w="1432158"/>
              </a:tblGrid>
              <a:tr h="230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Intel’s Xeon Phi, formerly Many Integrated Cores (MIC) line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Core type</a:t>
                      </a: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Knights Ferry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5110P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3120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7120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Based</a:t>
                      </a:r>
                      <a:r>
                        <a:rPr kumimoji="0" lang="hu-H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hu-H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on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Aubrey Isle core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Introduction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</a:t>
                      </a:r>
                      <a:r>
                        <a:rPr kumimoji="0" lang="hu-H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/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2010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11/2012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06/2013 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06/2013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Processor</a:t>
                      </a:r>
                      <a:endParaRPr kumimoji="0" lang="hu-H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04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Technology/no. of transistors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45 nm/2300 mtrs/684 mm</a:t>
                      </a:r>
                      <a:r>
                        <a:rPr kumimoji="0" lang="en-US" sz="1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endParaRPr kumimoji="0" lang="hu-HU" sz="10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22 nm/ 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~ 5 000 mtrs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22 nm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22 nm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04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Core count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57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61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04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Threads/core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04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Core frequency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Up to 1.2 GHz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1.053 GHz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1.1 GHz.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1.238 GHz.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L2/core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904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256 kByte/core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04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512 kByte/core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512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kB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/core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512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kB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/core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Peak FP32 performance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904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 0.75 TFLOPS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04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n.a.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n.a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n.a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Peak FP64 performance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--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1.01 TFLOPS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1.003 TFLOPS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 1.2 TFLOPŐS</a:t>
                      </a: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968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Memory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31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Mem. 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clock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 GT/s?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 GT/s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 GT/s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5.5 GT/s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68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No. of memory channels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Up to 16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Up to 12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Up to 16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Mem. bandwidth </a:t>
                      </a: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160 GB/s?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320 GB/s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240 GB/s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352 GB/s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Mem. size</a:t>
                      </a: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 or 2 GByte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 GByte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 GB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16 GB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Mem. type</a:t>
                      </a: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GDDR5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GDDR5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GDDR5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GDDR5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System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ECC</a:t>
                      </a: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no ECC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ECC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ECC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ECC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Interface</a:t>
                      </a: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PCIex2.016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PCIe2.0x16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PCIe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2.0x16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PCIe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2.0x16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Slot request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Single slot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Single slot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n.a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n.a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Cooling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Active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Active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Passive / Active cooling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Passive / Active cooling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936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Power (max)</a:t>
                      </a:r>
                    </a:p>
                  </a:txBody>
                  <a:tcPr marL="90011" marR="90011" marT="46798" marB="467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300 W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245 W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300 W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300 W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7911" name="Rounded Rectangle 1"/>
          <p:cNvSpPr>
            <a:spLocks noChangeArrowheads="1"/>
          </p:cNvSpPr>
          <p:nvPr/>
        </p:nvSpPr>
        <p:spPr bwMode="auto">
          <a:xfrm>
            <a:off x="5511800" y="1338263"/>
            <a:ext cx="2870200" cy="5418137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400"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9713" y="665163"/>
            <a:ext cx="7672387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b="1" dirty="0">
                <a:solidFill>
                  <a:schemeClr val="accent6"/>
                </a:solidFill>
              </a:rPr>
              <a:t>Further models of the Knight Corner line introduced in 06/2013 </a:t>
            </a:r>
            <a:r>
              <a:rPr lang="en-US" dirty="0"/>
              <a:t>[8], [13]</a:t>
            </a:r>
          </a:p>
        </p:txBody>
      </p:sp>
      <p:sp>
        <p:nvSpPr>
          <p:cNvPr id="117913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.</a:t>
            </a: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2.4.2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 Intel’s Knights Corner line (24)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ext Box 5"/>
          <p:cNvSpPr txBox="1">
            <a:spLocks noChangeArrowheads="1"/>
          </p:cNvSpPr>
          <p:nvPr/>
        </p:nvSpPr>
        <p:spPr bwMode="auto">
          <a:xfrm>
            <a:off x="215900" y="666750"/>
            <a:ext cx="603567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3399"/>
                </a:solidFill>
                <a:latin typeface="Verdana" pitchFamily="34" charset="0"/>
              </a:rPr>
              <a:t>Exploded view of an Xeon Phi 3100 with active cooling</a:t>
            </a:r>
            <a:r>
              <a:rPr lang="en-US" altLang="en-US" sz="1400">
                <a:latin typeface="Verdana" pitchFamily="34" charset="0"/>
              </a:rPr>
              <a:t> [</a:t>
            </a:r>
            <a:r>
              <a:rPr lang="hu-HU" altLang="en-US" sz="1400">
                <a:latin typeface="Verdana" pitchFamily="34" charset="0"/>
              </a:rPr>
              <a:t>8</a:t>
            </a:r>
            <a:r>
              <a:rPr lang="en-US" altLang="en-US" sz="1400">
                <a:latin typeface="Verdana" pitchFamily="34" charset="0"/>
              </a:rPr>
              <a:t>]</a:t>
            </a:r>
          </a:p>
        </p:txBody>
      </p:sp>
      <p:pic>
        <p:nvPicPr>
          <p:cNvPr id="11878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3" y="1546225"/>
            <a:ext cx="7456487" cy="518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8" name="Rectangle 8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.</a:t>
            </a:r>
            <a:r>
              <a:rPr lang="hu-HU" altLang="en-US" sz="1800">
                <a:solidFill>
                  <a:schemeClr val="bg1"/>
                </a:solidFill>
                <a:latin typeface="Verdana" pitchFamily="34" charset="0"/>
              </a:rPr>
              <a:t>2.4.2</a:t>
            </a:r>
            <a:r>
              <a:rPr lang="en-US" altLang="en-US" sz="1800">
                <a:solidFill>
                  <a:schemeClr val="bg1"/>
                </a:solidFill>
                <a:latin typeface="Verdana" pitchFamily="34" charset="0"/>
              </a:rPr>
              <a:t> Intel’s Knights Corner line (25)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ChangeArrowheads="1"/>
          </p:cNvSpPr>
          <p:nvPr/>
        </p:nvSpPr>
        <p:spPr bwMode="auto">
          <a:xfrm>
            <a:off x="0" y="2152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9811" name="AutoShape 3"/>
          <p:cNvSpPr>
            <a:spLocks noChangeArrowheads="1"/>
          </p:cNvSpPr>
          <p:nvPr/>
        </p:nvSpPr>
        <p:spPr bwMode="auto">
          <a:xfrm>
            <a:off x="841375" y="1263650"/>
            <a:ext cx="7359650" cy="468313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FFFF"/>
                </a:solidFill>
                <a:latin typeface="Verdana" pitchFamily="34" charset="0"/>
              </a:rPr>
              <a:t>2.2.4.4 The Knights Landing line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CC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CC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evel">
  <a:themeElements>
    <a:clrScheme name="Level 8">
      <a:dk1>
        <a:srgbClr val="000000"/>
      </a:dk1>
      <a:lt1>
        <a:srgbClr val="FFFFFF"/>
      </a:lt1>
      <a:dk2>
        <a:srgbClr val="999900"/>
      </a:dk2>
      <a:lt2>
        <a:srgbClr val="666600"/>
      </a:lt2>
      <a:accent1>
        <a:srgbClr val="99CC00"/>
      </a:accent1>
      <a:accent2>
        <a:srgbClr val="CCCC66"/>
      </a:accent2>
      <a:accent3>
        <a:srgbClr val="FFFFFF"/>
      </a:accent3>
      <a:accent4>
        <a:srgbClr val="000000"/>
      </a:accent4>
      <a:accent5>
        <a:srgbClr val="CAE2AA"/>
      </a:accent5>
      <a:accent6>
        <a:srgbClr val="B9B95C"/>
      </a:accent6>
      <a:hlink>
        <a:srgbClr val="FFCC00"/>
      </a:hlink>
      <a:folHlink>
        <a:srgbClr val="CC9900"/>
      </a:folHlink>
    </a:clrScheme>
    <a:fontScheme name="Level">
      <a:majorFont>
        <a:latin typeface="Garamond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CC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CC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Level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CC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CC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Level">
  <a:themeElements>
    <a:clrScheme name="1_Level 8">
      <a:dk1>
        <a:srgbClr val="000000"/>
      </a:dk1>
      <a:lt1>
        <a:srgbClr val="FFFFFF"/>
      </a:lt1>
      <a:dk2>
        <a:srgbClr val="999900"/>
      </a:dk2>
      <a:lt2>
        <a:srgbClr val="666600"/>
      </a:lt2>
      <a:accent1>
        <a:srgbClr val="99CC00"/>
      </a:accent1>
      <a:accent2>
        <a:srgbClr val="CCCC66"/>
      </a:accent2>
      <a:accent3>
        <a:srgbClr val="FFFFFF"/>
      </a:accent3>
      <a:accent4>
        <a:srgbClr val="000000"/>
      </a:accent4>
      <a:accent5>
        <a:srgbClr val="CAE2AA"/>
      </a:accent5>
      <a:accent6>
        <a:srgbClr val="B9B95C"/>
      </a:accent6>
      <a:hlink>
        <a:srgbClr val="FFCC00"/>
      </a:hlink>
      <a:folHlink>
        <a:srgbClr val="CC9900"/>
      </a:folHlink>
    </a:clrScheme>
    <a:fontScheme name="1_Level">
      <a:majorFont>
        <a:latin typeface="Garamond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Level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vel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vel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vel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vel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vel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vel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vel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CC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CC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CC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CC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Default Design">
  <a:themeElements>
    <a:clrScheme name="6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CC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CC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7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CC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CC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45869</TotalTime>
  <Words>5399</Words>
  <Application>Microsoft Office PowerPoint</Application>
  <PresentationFormat>Diavetítés a képernyőre (4:3 oldalarány)</PresentationFormat>
  <Paragraphs>1171</Paragraphs>
  <Slides>112</Slides>
  <Notes>19</Notes>
  <HiddenSlides>0</HiddenSlides>
  <MMClips>0</MMClips>
  <ScaleCrop>false</ScaleCrop>
  <HeadingPairs>
    <vt:vector size="6" baseType="variant">
      <vt:variant>
        <vt:lpstr>Téma</vt:lpstr>
      </vt:variant>
      <vt:variant>
        <vt:i4>9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112</vt:i4>
      </vt:variant>
    </vt:vector>
  </HeadingPairs>
  <TitlesOfParts>
    <vt:vector size="122" baseType="lpstr">
      <vt:lpstr>1_Default Design</vt:lpstr>
      <vt:lpstr>Level</vt:lpstr>
      <vt:lpstr>2_Default Design</vt:lpstr>
      <vt:lpstr>2_Level</vt:lpstr>
      <vt:lpstr>3_Default Design</vt:lpstr>
      <vt:lpstr>5_Default Design</vt:lpstr>
      <vt:lpstr>6_Default Design</vt:lpstr>
      <vt:lpstr>4_Default Design</vt:lpstr>
      <vt:lpstr>7_Default Design</vt:lpstr>
      <vt:lpstr>Bitmap Image</vt:lpstr>
      <vt:lpstr>PowerPoint bemutató</vt:lpstr>
      <vt:lpstr>PowerPoint bemutató</vt:lpstr>
      <vt:lpstr>PowerPoint bemutató</vt:lpstr>
      <vt:lpstr>1. Többmagos processzorok megjelenésének szükségszerűsége (1)</vt:lpstr>
      <vt:lpstr>1. Többmagos processzorok megjelenésének szükségszerűsége (2)</vt:lpstr>
      <vt:lpstr>1. Többmagos processzorok megjelenésének szükségszerűsége (3)</vt:lpstr>
      <vt:lpstr>PowerPoint bemutató</vt:lpstr>
      <vt:lpstr>1. Többmagos processzorok megjelenésének szükségszerűsége (5)</vt:lpstr>
      <vt:lpstr>PowerPoint bemutató</vt:lpstr>
      <vt:lpstr>PowerPoint bemutató</vt:lpstr>
      <vt:lpstr>1. Többmagos processzorok megjelenésének szükségszerűsége (6)</vt:lpstr>
      <vt:lpstr>2. Homogén többmagos processzorok (1)</vt:lpstr>
      <vt:lpstr>PowerPoint bemutató</vt:lpstr>
      <vt:lpstr>2. Homogén többmagos processzorok (1)</vt:lpstr>
      <vt:lpstr>PowerPoint bemutató</vt:lpstr>
      <vt:lpstr>2.2 Sokmagos processzorok (1)</vt:lpstr>
      <vt:lpstr>2.2 Sokmagos processzorok (2)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2.2.2 Intel 80-magos Tile processzora (2)</vt:lpstr>
      <vt:lpstr>2.2.2 Intel 80-magos Tile processzora (3)</vt:lpstr>
      <vt:lpstr>2.2.2 Intel 80-magos Tile processzora (4)</vt:lpstr>
      <vt:lpstr>2.2.2 Intel 80-magos Tile processzora (5)</vt:lpstr>
      <vt:lpstr>2.2.2 Intel 80-magos Tile processzora (6)</vt:lpstr>
      <vt:lpstr>2.2.2 Intel 80-magos Tile processzora (7)</vt:lpstr>
      <vt:lpstr>2.2.2 Intel 80-magos Tile processzora (8)</vt:lpstr>
      <vt:lpstr>2.2.2 Intel 80-magos Tile processzora (9)</vt:lpstr>
      <vt:lpstr>2.2.2 Intel 80-magos Tile processzora (10)</vt:lpstr>
      <vt:lpstr>2.2.2 Intel 80-magos Tile processzora (11)</vt:lpstr>
      <vt:lpstr>2.2.2 Intel 80-magos Tile processzora (12)</vt:lpstr>
      <vt:lpstr>2.2.2 Intel 80-magos Tile processzora (13)</vt:lpstr>
      <vt:lpstr>PowerPoint bemutató</vt:lpstr>
      <vt:lpstr>PowerPoint bemutató</vt:lpstr>
      <vt:lpstr>2.2.3 Intel SCC (Single-chip Cloud Computer) (2)</vt:lpstr>
      <vt:lpstr>2.2.3 Intel SCC (Single-chip Cloud Computer) (3)</vt:lpstr>
      <vt:lpstr>2.2.3 Intel SCC (Single-chip Cloud Computer) (4)</vt:lpstr>
      <vt:lpstr>2.2.3 Intel SCC (Single-chip Cloud Computer) (5)</vt:lpstr>
      <vt:lpstr>2.2.3 Intel SCC (Single-chip Cloud Computer) (6)</vt:lpstr>
      <vt:lpstr>2.2.3 Intel SCC (Single-chip Cloud Computer) (7)</vt:lpstr>
      <vt:lpstr>2.2.3 Intel SCC (Single-chip Cloud Computer) (8)</vt:lpstr>
      <vt:lpstr>2.2.3 Intel SCC (Single-chip Cloud Computer) (9)</vt:lpstr>
      <vt:lpstr>2.2.3 Intel SCC (Single-chip Cloud Computer) (10)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Company>bmf-nik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Sima</dc:creator>
  <cp:lastModifiedBy>Annamaria</cp:lastModifiedBy>
  <cp:revision>589</cp:revision>
  <dcterms:created xsi:type="dcterms:W3CDTF">2008-07-15T10:49:04Z</dcterms:created>
  <dcterms:modified xsi:type="dcterms:W3CDTF">2014-04-16T05:48:07Z</dcterms:modified>
</cp:coreProperties>
</file>